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8" r:id="rId3"/>
    <p:sldId id="257" r:id="rId4"/>
    <p:sldId id="264" r:id="rId5"/>
    <p:sldId id="270" r:id="rId6"/>
    <p:sldId id="269" r:id="rId7"/>
    <p:sldId id="271" r:id="rId8"/>
    <p:sldId id="259" r:id="rId9"/>
  </p:sldIdLst>
  <p:sldSz cx="12192000" cy="6858000"/>
  <p:notesSz cx="6797675" cy="9925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D7C"/>
    <a:srgbClr val="318CDD"/>
    <a:srgbClr val="1A3668"/>
    <a:srgbClr val="418FDE"/>
    <a:srgbClr val="3183D8"/>
    <a:srgbClr val="5B92E5"/>
    <a:srgbClr val="007DBB"/>
    <a:srgbClr val="F2F9FA"/>
    <a:srgbClr val="F5F9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00"/>
    <p:restoredTop sz="94694"/>
  </p:normalViewPr>
  <p:slideViewPr>
    <p:cSldViewPr snapToGrid="0" snapToObjects="1">
      <p:cViewPr varScale="1">
        <p:scale>
          <a:sx n="104" d="100"/>
          <a:sy n="104" d="100"/>
        </p:scale>
        <p:origin x="106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797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7976"/>
          </a:xfrm>
          <a:prstGeom prst="rect">
            <a:avLst/>
          </a:prstGeom>
        </p:spPr>
        <p:txBody>
          <a:bodyPr vert="horz" lIns="91440" tIns="45720" rIns="91440" bIns="45720" rtlCol="0"/>
          <a:lstStyle>
            <a:lvl1pPr algn="r">
              <a:defRPr sz="1200"/>
            </a:lvl1pPr>
          </a:lstStyle>
          <a:p>
            <a:fld id="{7F5BB01F-266C-7247-B728-EF5FCD0B897D}" type="datetimeFigureOut">
              <a:rPr lang="en-US" smtClean="0"/>
              <a:t>8/19/2020</a:t>
            </a:fld>
            <a:endParaRPr lang="en-US"/>
          </a:p>
        </p:txBody>
      </p:sp>
      <p:sp>
        <p:nvSpPr>
          <p:cNvPr id="4" name="Slide Image Placehold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6431"/>
            <a:ext cx="5438140" cy="39079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7076"/>
            <a:ext cx="2945659" cy="4979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7076"/>
            <a:ext cx="2945659" cy="497975"/>
          </a:xfrm>
          <a:prstGeom prst="rect">
            <a:avLst/>
          </a:prstGeom>
        </p:spPr>
        <p:txBody>
          <a:bodyPr vert="horz" lIns="91440" tIns="45720" rIns="91440" bIns="45720" rtlCol="0" anchor="b"/>
          <a:lstStyle>
            <a:lvl1pPr algn="r">
              <a:defRPr sz="1200"/>
            </a:lvl1pPr>
          </a:lstStyle>
          <a:p>
            <a:fld id="{5BF59213-6462-A94E-81CA-F4C3137ADC6D}" type="slidenum">
              <a:rPr lang="en-US" smtClean="0"/>
              <a:t>‹#›</a:t>
            </a:fld>
            <a:endParaRPr lang="en-US"/>
          </a:p>
        </p:txBody>
      </p:sp>
    </p:spTree>
    <p:extLst>
      <p:ext uri="{BB962C8B-B14F-4D97-AF65-F5344CB8AC3E}">
        <p14:creationId xmlns:p14="http://schemas.microsoft.com/office/powerpoint/2010/main" val="2302890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2</a:t>
            </a:fld>
            <a:endParaRPr lang="en-US"/>
          </a:p>
        </p:txBody>
      </p:sp>
    </p:spTree>
    <p:extLst>
      <p:ext uri="{BB962C8B-B14F-4D97-AF65-F5344CB8AC3E}">
        <p14:creationId xmlns:p14="http://schemas.microsoft.com/office/powerpoint/2010/main" val="4184363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6</a:t>
            </a:fld>
            <a:endParaRPr lang="en-US"/>
          </a:p>
        </p:txBody>
      </p:sp>
    </p:spTree>
    <p:extLst>
      <p:ext uri="{BB962C8B-B14F-4D97-AF65-F5344CB8AC3E}">
        <p14:creationId xmlns:p14="http://schemas.microsoft.com/office/powerpoint/2010/main" val="4273364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7</a:t>
            </a:fld>
            <a:endParaRPr lang="en-US"/>
          </a:p>
        </p:txBody>
      </p:sp>
    </p:spTree>
    <p:extLst>
      <p:ext uri="{BB962C8B-B14F-4D97-AF65-F5344CB8AC3E}">
        <p14:creationId xmlns:p14="http://schemas.microsoft.com/office/powerpoint/2010/main" val="860912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42FB2-C640-3E41-B804-51775F1C40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317E19-93E5-4A4C-9A08-B43BC1CD76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FC87D9D-20E7-C744-B042-451A701A2E77}"/>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5" name="Footer Placeholder 4">
            <a:extLst>
              <a:ext uri="{FF2B5EF4-FFF2-40B4-BE49-F238E27FC236}">
                <a16:creationId xmlns:a16="http://schemas.microsoft.com/office/drawing/2014/main" id="{DD3EDF19-7763-AA4D-8543-B233D91F27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67A1CF-1DAA-0D46-9086-EAF4EB1708CD}"/>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878644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FE1F9-6F90-AE4A-B734-9F03D19C92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1D2CE8-BC8F-7D4E-8B83-D260BE5306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2EF59F-F6B5-C346-BCFC-93EFCF83C8CB}"/>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5" name="Footer Placeholder 4">
            <a:extLst>
              <a:ext uri="{FF2B5EF4-FFF2-40B4-BE49-F238E27FC236}">
                <a16:creationId xmlns:a16="http://schemas.microsoft.com/office/drawing/2014/main" id="{B9B0B99A-DDCB-A34D-974D-235E0F8809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43EE62-BDD2-8A4B-B4DE-CF55D61606EF}"/>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4201065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5CF784-D042-5548-958D-ABE0794A34B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4D9618-FD59-A64C-9C80-9764623460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A97321-6B5B-0440-A8DD-C6B161308404}"/>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5" name="Footer Placeholder 4">
            <a:extLst>
              <a:ext uri="{FF2B5EF4-FFF2-40B4-BE49-F238E27FC236}">
                <a16:creationId xmlns:a16="http://schemas.microsoft.com/office/drawing/2014/main" id="{CD1D0567-3847-8A47-8CCD-B22B481439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B7BB33-5EFA-114B-951A-E9C1089276C3}"/>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613946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46790-A3E4-4C49-A521-CC3808CA60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0862BA-B562-364C-8EC0-4E4EE0F36D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1356B-3FD1-9645-9C0B-40A2666CED5A}"/>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5" name="Footer Placeholder 4">
            <a:extLst>
              <a:ext uri="{FF2B5EF4-FFF2-40B4-BE49-F238E27FC236}">
                <a16:creationId xmlns:a16="http://schemas.microsoft.com/office/drawing/2014/main" id="{4D5A343A-EF0D-B144-BEBC-5401414B4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C7538-EFBC-3A4B-98D0-5E84519DAE57}"/>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376372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CB317-7E4A-5A46-966C-8B86E29E582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687D9E-A102-944B-B9B6-05EBA6332D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A28960-7D8C-3D4F-98C0-0C7F71201102}"/>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5" name="Footer Placeholder 4">
            <a:extLst>
              <a:ext uri="{FF2B5EF4-FFF2-40B4-BE49-F238E27FC236}">
                <a16:creationId xmlns:a16="http://schemas.microsoft.com/office/drawing/2014/main" id="{B30AD8AA-9973-424D-9248-2E1EA0A775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212FBD-5E71-B346-BBF7-EA219D2F00D7}"/>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1508507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98248-E667-794A-8216-69620E3107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8F0F71-1107-4A47-B36A-E1114668A4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77D4E2-593A-434C-A139-2AD02749A0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20EA0E-6A10-574B-A8AC-719F92754D75}"/>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6" name="Footer Placeholder 5">
            <a:extLst>
              <a:ext uri="{FF2B5EF4-FFF2-40B4-BE49-F238E27FC236}">
                <a16:creationId xmlns:a16="http://schemas.microsoft.com/office/drawing/2014/main" id="{93F3BBF9-FA12-834C-A785-786BB0C361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16A4CD-B2A6-D84E-9142-0F8FFEAC43E2}"/>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2254886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5957F-516C-9C47-9B55-EDCE1AB873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8F31922-5B74-5C45-9C80-5D51AD32FE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16E537-D72D-F547-B686-3B48948FB15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DFDD35B-2A60-404B-9163-3F8751DEFA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CE720C-AB86-CC45-B08C-3B336BB57A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7AC927-FB7A-8447-BE7C-B76086C3339D}"/>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8" name="Footer Placeholder 7">
            <a:extLst>
              <a:ext uri="{FF2B5EF4-FFF2-40B4-BE49-F238E27FC236}">
                <a16:creationId xmlns:a16="http://schemas.microsoft.com/office/drawing/2014/main" id="{6C49DCDE-3B8D-BC4B-B289-D787E84F5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969BE9-F776-4346-8DEF-20AECC9B7351}"/>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3682020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21B42-38C8-254A-A05A-C00FEE3BA95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D4E333-98A4-1F4A-A744-37274C38C58F}"/>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4" name="Footer Placeholder 3">
            <a:extLst>
              <a:ext uri="{FF2B5EF4-FFF2-40B4-BE49-F238E27FC236}">
                <a16:creationId xmlns:a16="http://schemas.microsoft.com/office/drawing/2014/main" id="{B864F875-E49B-A64A-9B46-C9425DC06A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9871F-75D7-834D-8B70-D55ACA149AF0}"/>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4048298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5D7923-222C-9944-AE07-2E31C2BA1805}"/>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3" name="Footer Placeholder 2">
            <a:extLst>
              <a:ext uri="{FF2B5EF4-FFF2-40B4-BE49-F238E27FC236}">
                <a16:creationId xmlns:a16="http://schemas.microsoft.com/office/drawing/2014/main" id="{C89623D9-DF7F-D748-95A0-6A09A73E62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D23479-57BA-564E-A1D5-34CA21447EEE}"/>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1404265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8600-0AED-DC47-8DBC-713821A587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588ED2-520C-7B41-82BC-00EDDC5145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58A3F80-F394-CC4F-A331-0867FC0F4B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69333-6FBF-FE4C-9429-9F895A6C4C29}"/>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6" name="Footer Placeholder 5">
            <a:extLst>
              <a:ext uri="{FF2B5EF4-FFF2-40B4-BE49-F238E27FC236}">
                <a16:creationId xmlns:a16="http://schemas.microsoft.com/office/drawing/2014/main" id="{815E1349-B894-DE45-B02E-3E407ECAF9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92DA55-BC4B-4A45-B4D1-0E10B3734F9F}"/>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376659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0CF1-09A7-8344-B0AA-CC8BA04C26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54139A-5BE6-1943-938B-542DC6D291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BD6BC1-9C44-AF4D-BB0E-FC29945F58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1C46AD-39A4-4040-80B4-5A1F5A02357B}"/>
              </a:ext>
            </a:extLst>
          </p:cNvPr>
          <p:cNvSpPr>
            <a:spLocks noGrp="1"/>
          </p:cNvSpPr>
          <p:nvPr>
            <p:ph type="dt" sz="half" idx="10"/>
          </p:nvPr>
        </p:nvSpPr>
        <p:spPr/>
        <p:txBody>
          <a:bodyPr/>
          <a:lstStyle/>
          <a:p>
            <a:fld id="{4D19AB28-A9DB-FD49-AAAF-39B478FF6218}" type="datetimeFigureOut">
              <a:rPr lang="en-US" smtClean="0"/>
              <a:t>8/19/2020</a:t>
            </a:fld>
            <a:endParaRPr lang="en-US"/>
          </a:p>
        </p:txBody>
      </p:sp>
      <p:sp>
        <p:nvSpPr>
          <p:cNvPr id="6" name="Footer Placeholder 5">
            <a:extLst>
              <a:ext uri="{FF2B5EF4-FFF2-40B4-BE49-F238E27FC236}">
                <a16:creationId xmlns:a16="http://schemas.microsoft.com/office/drawing/2014/main" id="{AD9EA44F-25E3-8846-A0D9-E4570A02F7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2E5F19-FAAF-D747-978A-E30A8783DE69}"/>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2643067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11A671-02E9-0A4B-9574-EF02657BD2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F03350-3D0D-2C4C-A9B8-4E2F9DD92E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095AD7-44EF-9243-A091-6B1C6B6139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19AB28-A9DB-FD49-AAAF-39B478FF6218}" type="datetimeFigureOut">
              <a:rPr lang="en-US" smtClean="0"/>
              <a:t>8/19/2020</a:t>
            </a:fld>
            <a:endParaRPr lang="en-US"/>
          </a:p>
        </p:txBody>
      </p:sp>
      <p:sp>
        <p:nvSpPr>
          <p:cNvPr id="5" name="Footer Placeholder 4">
            <a:extLst>
              <a:ext uri="{FF2B5EF4-FFF2-40B4-BE49-F238E27FC236}">
                <a16:creationId xmlns:a16="http://schemas.microsoft.com/office/drawing/2014/main" id="{E8915D10-8A90-944E-A414-B79EAC8A97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1144BEE-EE2C-494E-B822-74A42F0A88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0BD772-B9D5-1044-A037-604D1C9A3F6B}" type="slidenum">
              <a:rPr lang="en-US" smtClean="0"/>
              <a:t>‹#›</a:t>
            </a:fld>
            <a:endParaRPr lang="en-US"/>
          </a:p>
        </p:txBody>
      </p:sp>
    </p:spTree>
    <p:extLst>
      <p:ext uri="{BB962C8B-B14F-4D97-AF65-F5344CB8AC3E}">
        <p14:creationId xmlns:p14="http://schemas.microsoft.com/office/powerpoint/2010/main" val="850595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C7D4948-8FF7-4AF4-ABE7-C229FE10DC51}"/>
              </a:ext>
            </a:extLst>
          </p:cNvPr>
          <p:cNvPicPr>
            <a:picLocks noChangeAspect="1"/>
          </p:cNvPicPr>
          <p:nvPr/>
        </p:nvPicPr>
        <p:blipFill>
          <a:blip r:embed="rId2"/>
          <a:stretch>
            <a:fillRect/>
          </a:stretch>
        </p:blipFill>
        <p:spPr>
          <a:xfrm>
            <a:off x="0" y="0"/>
            <a:ext cx="12192000" cy="6857999"/>
          </a:xfrm>
          <a:prstGeom prst="rect">
            <a:avLst/>
          </a:prstGeom>
        </p:spPr>
      </p:pic>
      <p:sp>
        <p:nvSpPr>
          <p:cNvPr id="4" name="Rectangle 3">
            <a:extLst>
              <a:ext uri="{FF2B5EF4-FFF2-40B4-BE49-F238E27FC236}">
                <a16:creationId xmlns:a16="http://schemas.microsoft.com/office/drawing/2014/main" id="{A2547DDA-FF0E-5448-BCCE-76D1EAA5CD99}"/>
              </a:ext>
            </a:extLst>
          </p:cNvPr>
          <p:cNvSpPr/>
          <p:nvPr/>
        </p:nvSpPr>
        <p:spPr>
          <a:xfrm>
            <a:off x="-2400" y="5253749"/>
            <a:ext cx="12193200" cy="1655999"/>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62961" y="2518227"/>
            <a:ext cx="10144821" cy="1821543"/>
          </a:xfrm>
        </p:spPr>
        <p:txBody>
          <a:bodyPr>
            <a:normAutofit fontScale="90000"/>
          </a:bodyPr>
          <a:lstStyle/>
          <a:p>
            <a:pPr algn="l"/>
            <a:r>
              <a:rPr lang="en-US" b="1" dirty="0">
                <a:solidFill>
                  <a:schemeClr val="bg1"/>
                </a:solidFill>
                <a:latin typeface="+mn-lt"/>
                <a:ea typeface="Roboto Medium" panose="02000000000000000000" pitchFamily="2" charset="0"/>
              </a:rPr>
              <a:t>UNCT Training on the Integration of Migration into CF and CCA:</a:t>
            </a:r>
            <a:br>
              <a:rPr lang="en-US" b="1" dirty="0">
                <a:solidFill>
                  <a:schemeClr val="bg1"/>
                </a:solidFill>
                <a:latin typeface="+mn-lt"/>
                <a:ea typeface="Roboto Medium" panose="02000000000000000000" pitchFamily="2" charset="0"/>
              </a:rPr>
            </a:br>
            <a:r>
              <a:rPr lang="en-US" sz="5300" b="1" dirty="0">
                <a:solidFill>
                  <a:srgbClr val="093D7C"/>
                </a:solidFill>
                <a:ea typeface="Roboto Medium" panose="02000000000000000000" pitchFamily="2" charset="0"/>
              </a:rPr>
              <a:t>(insert country name)</a:t>
            </a:r>
            <a:br>
              <a:rPr lang="en-US" b="1" dirty="0">
                <a:solidFill>
                  <a:schemeClr val="bg1"/>
                </a:solidFill>
                <a:ea typeface="Roboto" panose="02000000000000000000" pitchFamily="2" charset="0"/>
              </a:rPr>
            </a:br>
            <a:endParaRPr lang="en-US" b="1" dirty="0">
              <a:solidFill>
                <a:schemeClr val="bg1"/>
              </a:solidFill>
              <a:latin typeface="+mn-lt"/>
              <a:ea typeface="Roboto" panose="02000000000000000000" pitchFamily="2" charset="0"/>
            </a:endParaRP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1475874" y="5676596"/>
            <a:ext cx="9144000" cy="810307"/>
          </a:xfrm>
        </p:spPr>
        <p:txBody>
          <a:bodyPr>
            <a:normAutofit/>
          </a:bodyPr>
          <a:lstStyle/>
          <a:p>
            <a:pPr algn="l"/>
            <a:r>
              <a:rPr lang="en-US" sz="2000" b="1" dirty="0">
                <a:solidFill>
                  <a:srgbClr val="1A3668"/>
                </a:solidFill>
                <a:ea typeface="Roboto Medium" panose="02000000000000000000" pitchFamily="2" charset="0"/>
              </a:rPr>
              <a:t>(insert dates)</a:t>
            </a:r>
            <a:endParaRPr lang="en-US" sz="2000" b="1" dirty="0">
              <a:solidFill>
                <a:schemeClr val="bg1"/>
              </a:solidFill>
              <a:ea typeface="Roboto" panose="02000000000000000000" pitchFamily="2" charset="0"/>
            </a:endParaRPr>
          </a:p>
        </p:txBody>
      </p:sp>
      <p:pic>
        <p:nvPicPr>
          <p:cNvPr id="16" name="Picture 15">
            <a:extLst>
              <a:ext uri="{FF2B5EF4-FFF2-40B4-BE49-F238E27FC236}">
                <a16:creationId xmlns:a16="http://schemas.microsoft.com/office/drawing/2014/main" id="{85319988-6EDC-0A48-834C-C7225F03A136}"/>
              </a:ext>
            </a:extLst>
          </p:cNvPr>
          <p:cNvPicPr>
            <a:picLocks noChangeAspect="1"/>
          </p:cNvPicPr>
          <p:nvPr/>
        </p:nvPicPr>
        <p:blipFill rotWithShape="1">
          <a:blip r:embed="rId3"/>
          <a:srcRect l="3575" t="7470" r="2849" b="9673"/>
          <a:stretch/>
        </p:blipFill>
        <p:spPr>
          <a:xfrm>
            <a:off x="8825425" y="403653"/>
            <a:ext cx="2758438" cy="734400"/>
          </a:xfrm>
          <a:prstGeom prst="rect">
            <a:avLst/>
          </a:prstGeom>
        </p:spPr>
      </p:pic>
    </p:spTree>
    <p:extLst>
      <p:ext uri="{BB962C8B-B14F-4D97-AF65-F5344CB8AC3E}">
        <p14:creationId xmlns:p14="http://schemas.microsoft.com/office/powerpoint/2010/main" val="2203321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7200" y="4731721"/>
            <a:ext cx="12193200" cy="2173333"/>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18803" y="5048450"/>
            <a:ext cx="7898361" cy="1493907"/>
          </a:xfrm>
        </p:spPr>
        <p:txBody>
          <a:bodyPr anchor="t">
            <a:normAutofit/>
          </a:bodyPr>
          <a:lstStyle/>
          <a:p>
            <a:pPr>
              <a:lnSpc>
                <a:spcPct val="100000"/>
              </a:lnSpc>
              <a:spcBef>
                <a:spcPts val="600"/>
              </a:spcBef>
              <a:spcAft>
                <a:spcPts val="600"/>
              </a:spcAft>
            </a:pPr>
            <a:r>
              <a:rPr lang="en-US" sz="2800" b="1" dirty="0">
                <a:solidFill>
                  <a:schemeClr val="bg1"/>
                </a:solidFill>
                <a:latin typeface="+mn-lt"/>
                <a:ea typeface="Roboto Medium" panose="02000000000000000000" pitchFamily="2" charset="0"/>
              </a:rPr>
              <a:t>Welcome!</a:t>
            </a:r>
            <a:br>
              <a:rPr lang="en-US" sz="2800" b="1" dirty="0">
                <a:solidFill>
                  <a:schemeClr val="bg1"/>
                </a:solidFill>
                <a:latin typeface="+mn-lt"/>
                <a:ea typeface="Roboto Medium" panose="02000000000000000000" pitchFamily="2" charset="0"/>
              </a:rPr>
            </a:br>
            <a:r>
              <a:rPr lang="en-US" sz="3600" b="1" dirty="0">
                <a:solidFill>
                  <a:schemeClr val="bg1"/>
                </a:solidFill>
                <a:latin typeface="+mn-lt"/>
                <a:ea typeface="Roboto Medium" panose="02000000000000000000" pitchFamily="2" charset="0"/>
              </a:rPr>
              <a:t>Introductions &amp; opening remarks</a:t>
            </a:r>
            <a:br>
              <a:rPr lang="en-US" sz="3200" b="1" dirty="0">
                <a:solidFill>
                  <a:schemeClr val="bg1"/>
                </a:solidFill>
                <a:latin typeface="+mn-lt"/>
                <a:ea typeface="Roboto Medium" panose="02000000000000000000" pitchFamily="2" charset="0"/>
              </a:rPr>
            </a:br>
            <a:endParaRPr lang="en-US" sz="2200" dirty="0">
              <a:solidFill>
                <a:schemeClr val="bg1"/>
              </a:solidFill>
              <a:latin typeface="+mn-lt"/>
              <a:ea typeface="Roboto Medium" panose="02000000000000000000" pitchFamily="2" charset="0"/>
            </a:endParaRPr>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3"/>
          <a:stretch>
            <a:fillRect/>
          </a:stretch>
        </p:blipFill>
        <p:spPr>
          <a:xfrm>
            <a:off x="8724274" y="5625696"/>
            <a:ext cx="3048625" cy="916661"/>
          </a:xfrm>
          <a:prstGeom prst="rect">
            <a:avLst/>
          </a:prstGeom>
        </p:spPr>
      </p:pic>
      <p:pic>
        <p:nvPicPr>
          <p:cNvPr id="11" name="Picture 10">
            <a:extLst>
              <a:ext uri="{FF2B5EF4-FFF2-40B4-BE49-F238E27FC236}">
                <a16:creationId xmlns:a16="http://schemas.microsoft.com/office/drawing/2014/main" id="{E648DAA4-584A-CC41-8D99-6B790DC9706B}"/>
              </a:ext>
            </a:extLst>
          </p:cNvPr>
          <p:cNvPicPr>
            <a:picLocks noChangeAspect="1"/>
          </p:cNvPicPr>
          <p:nvPr/>
        </p:nvPicPr>
        <p:blipFill rotWithShape="1">
          <a:blip r:embed="rId4"/>
          <a:srcRect l="23664" t="35265" r="40815" b="2427"/>
          <a:stretch/>
        </p:blipFill>
        <p:spPr>
          <a:xfrm>
            <a:off x="0" y="0"/>
            <a:ext cx="4059600" cy="4746400"/>
          </a:xfrm>
          <a:prstGeom prst="rect">
            <a:avLst/>
          </a:prstGeom>
        </p:spPr>
      </p:pic>
      <p:pic>
        <p:nvPicPr>
          <p:cNvPr id="12" name="Picture 11">
            <a:extLst>
              <a:ext uri="{FF2B5EF4-FFF2-40B4-BE49-F238E27FC236}">
                <a16:creationId xmlns:a16="http://schemas.microsoft.com/office/drawing/2014/main" id="{29CB728F-365B-3346-A3B1-B39DF0746688}"/>
              </a:ext>
            </a:extLst>
          </p:cNvPr>
          <p:cNvPicPr>
            <a:picLocks noChangeAspect="1"/>
          </p:cNvPicPr>
          <p:nvPr/>
        </p:nvPicPr>
        <p:blipFill rotWithShape="1">
          <a:blip r:embed="rId5"/>
          <a:srcRect l="34896" t="26264" r="30893" b="13737"/>
          <a:stretch/>
        </p:blipFill>
        <p:spPr>
          <a:xfrm>
            <a:off x="4059600" y="-9985"/>
            <a:ext cx="4059600" cy="4746400"/>
          </a:xfrm>
          <a:prstGeom prst="rect">
            <a:avLst/>
          </a:prstGeom>
        </p:spPr>
      </p:pic>
      <p:pic>
        <p:nvPicPr>
          <p:cNvPr id="13" name="Picture 12">
            <a:extLst>
              <a:ext uri="{FF2B5EF4-FFF2-40B4-BE49-F238E27FC236}">
                <a16:creationId xmlns:a16="http://schemas.microsoft.com/office/drawing/2014/main" id="{052F87A9-40A5-844D-B112-E997F89B50AB}"/>
              </a:ext>
            </a:extLst>
          </p:cNvPr>
          <p:cNvPicPr>
            <a:picLocks noChangeAspect="1"/>
          </p:cNvPicPr>
          <p:nvPr/>
        </p:nvPicPr>
        <p:blipFill rotWithShape="1">
          <a:blip r:embed="rId6"/>
          <a:srcRect l="29991" r="12700" b="-50"/>
          <a:stretch/>
        </p:blipFill>
        <p:spPr>
          <a:xfrm>
            <a:off x="8119200" y="-9985"/>
            <a:ext cx="4072801" cy="4741706"/>
          </a:xfrm>
          <a:prstGeom prst="rect">
            <a:avLst/>
          </a:prstGeom>
        </p:spPr>
      </p:pic>
    </p:spTree>
    <p:extLst>
      <p:ext uri="{BB962C8B-B14F-4D97-AF65-F5344CB8AC3E}">
        <p14:creationId xmlns:p14="http://schemas.microsoft.com/office/powerpoint/2010/main" val="177749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794419" y="1112719"/>
            <a:ext cx="7742990" cy="895088"/>
          </a:xfrm>
        </p:spPr>
        <p:txBody>
          <a:bodyPr anchor="t">
            <a:normAutofit/>
          </a:bodyPr>
          <a:lstStyle/>
          <a:p>
            <a:pPr algn="l">
              <a:lnSpc>
                <a:spcPct val="100000"/>
              </a:lnSpc>
            </a:pPr>
            <a:r>
              <a:rPr lang="en-US" sz="4400" b="1" dirty="0">
                <a:solidFill>
                  <a:srgbClr val="1A3668"/>
                </a:solidFill>
                <a:latin typeface="+mn-lt"/>
                <a:ea typeface="Roboto Medium" panose="02000000000000000000" pitchFamily="2" charset="0"/>
              </a:rPr>
              <a:t>Overall objectives of the training </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
        <p:nvSpPr>
          <p:cNvPr id="8" name="Title 1">
            <a:extLst>
              <a:ext uri="{FF2B5EF4-FFF2-40B4-BE49-F238E27FC236}">
                <a16:creationId xmlns:a16="http://schemas.microsoft.com/office/drawing/2014/main" id="{030A754A-B3EE-4F00-9F58-E83DC2F5B58B}"/>
              </a:ext>
            </a:extLst>
          </p:cNvPr>
          <p:cNvSpPr txBox="1">
            <a:spLocks/>
          </p:cNvSpPr>
          <p:nvPr/>
        </p:nvSpPr>
        <p:spPr>
          <a:xfrm>
            <a:off x="910149" y="2506622"/>
            <a:ext cx="10371701" cy="3541820"/>
          </a:xfrm>
          <a:prstGeom prst="rect">
            <a:avLst/>
          </a:prstGeom>
        </p:spPr>
        <p:txBody>
          <a:bodyPr vert="horz" lIns="91440" tIns="45720" rIns="91440" bIns="45720" rtlCol="0" anchor="t">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457200" indent="-457200" algn="l">
              <a:lnSpc>
                <a:spcPct val="100000"/>
              </a:lnSpc>
              <a:spcBef>
                <a:spcPts val="600"/>
              </a:spcBef>
              <a:spcAft>
                <a:spcPts val="600"/>
              </a:spcAft>
              <a:buAutoNum type="arabicPeriod"/>
            </a:pPr>
            <a:r>
              <a:rPr lang="en-US" sz="2200" dirty="0">
                <a:solidFill>
                  <a:srgbClr val="1A3668"/>
                </a:solidFill>
                <a:latin typeface="+mn-lt"/>
                <a:ea typeface="Roboto Medium" panose="02000000000000000000" pitchFamily="2" charset="0"/>
              </a:rPr>
              <a:t>UN Country Teams (UNCTs) and other stakeholders understand how to systematically integrate migration into Cooperation Frameworks and accompanying Common Country Analyses</a:t>
            </a:r>
          </a:p>
          <a:p>
            <a:pPr marL="457200" indent="-457200" algn="l">
              <a:lnSpc>
                <a:spcPct val="100000"/>
              </a:lnSpc>
              <a:spcBef>
                <a:spcPts val="600"/>
              </a:spcBef>
              <a:spcAft>
                <a:spcPts val="600"/>
              </a:spcAft>
              <a:buAutoNum type="arabicPeriod"/>
            </a:pPr>
            <a:r>
              <a:rPr lang="en-US" sz="2200" dirty="0">
                <a:solidFill>
                  <a:srgbClr val="1A3668"/>
                </a:solidFill>
                <a:latin typeface="+mn-lt"/>
                <a:ea typeface="Roboto Medium" panose="02000000000000000000" pitchFamily="2" charset="0"/>
              </a:rPr>
              <a:t>UNCTs and other stakeholders have understanding of how the integration of migration into CF contributes to the implementation of the Global Compact for Safe, Orderly and Regular Migration (GCM) and the realization of the Sustainable Development Goals (SDGs)</a:t>
            </a:r>
          </a:p>
        </p:txBody>
      </p:sp>
      <p:cxnSp>
        <p:nvCxnSpPr>
          <p:cNvPr id="10" name="Connecteur droit 6">
            <a:extLst>
              <a:ext uri="{FF2B5EF4-FFF2-40B4-BE49-F238E27FC236}">
                <a16:creationId xmlns:a16="http://schemas.microsoft.com/office/drawing/2014/main" id="{2DD2512B-CC13-4E11-ABE7-DDED31682567}"/>
              </a:ext>
            </a:extLst>
          </p:cNvPr>
          <p:cNvCxnSpPr>
            <a:cxnSpLocks/>
          </p:cNvCxnSpPr>
          <p:nvPr/>
        </p:nvCxnSpPr>
        <p:spPr>
          <a:xfrm>
            <a:off x="920273" y="1880137"/>
            <a:ext cx="10038050"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191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784993" y="985049"/>
            <a:ext cx="7511983" cy="895088"/>
          </a:xfrm>
        </p:spPr>
        <p:txBody>
          <a:bodyPr anchor="t">
            <a:normAutofit/>
          </a:bodyPr>
          <a:lstStyle/>
          <a:p>
            <a:pPr algn="l">
              <a:lnSpc>
                <a:spcPct val="100000"/>
              </a:lnSpc>
            </a:pPr>
            <a:r>
              <a:rPr lang="en-US" sz="4400" b="1" dirty="0">
                <a:solidFill>
                  <a:srgbClr val="1A3668"/>
                </a:solidFill>
                <a:latin typeface="+mn-lt"/>
                <a:ea typeface="Roboto Medium" panose="02000000000000000000" pitchFamily="2" charset="0"/>
              </a:rPr>
              <a:t>Approach to the training</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856648" y="1886593"/>
            <a:ext cx="9572325" cy="2479579"/>
          </a:xfrm>
        </p:spPr>
        <p:txBody>
          <a:bodyPr>
            <a:noAutofit/>
          </a:bodyPr>
          <a:lstStyle/>
          <a:p>
            <a:pPr algn="l">
              <a:lnSpc>
                <a:spcPct val="125000"/>
              </a:lnSpc>
            </a:pPr>
            <a:r>
              <a:rPr lang="en-US" sz="2600" b="1" dirty="0">
                <a:solidFill>
                  <a:srgbClr val="418FDE"/>
                </a:solidFill>
                <a:ea typeface="Roboto Medium" panose="02000000000000000000" pitchFamily="2" charset="0"/>
              </a:rPr>
              <a:t>Training modalities</a:t>
            </a:r>
          </a:p>
          <a:p>
            <a:pPr marL="457200" indent="-457200" algn="l">
              <a:lnSpc>
                <a:spcPct val="125000"/>
              </a:lnSpc>
              <a:buFontTx/>
              <a:buChar char="-"/>
            </a:pPr>
            <a:r>
              <a:rPr lang="en-US" sz="2600" dirty="0">
                <a:solidFill>
                  <a:srgbClr val="418FDE"/>
                </a:solidFill>
                <a:ea typeface="Roboto" panose="02000000000000000000" pitchFamily="2" charset="0"/>
              </a:rPr>
              <a:t>Remote training</a:t>
            </a:r>
          </a:p>
          <a:p>
            <a:pPr marL="457200" indent="-457200" algn="l">
              <a:lnSpc>
                <a:spcPct val="125000"/>
              </a:lnSpc>
              <a:buFontTx/>
              <a:buChar char="-"/>
            </a:pPr>
            <a:r>
              <a:rPr lang="en-US" sz="2600" dirty="0">
                <a:solidFill>
                  <a:srgbClr val="418FDE"/>
                </a:solidFill>
                <a:ea typeface="Roboto" panose="02000000000000000000" pitchFamily="2" charset="0"/>
              </a:rPr>
              <a:t>Pilot training</a:t>
            </a:r>
          </a:p>
          <a:p>
            <a:pPr marL="457200" indent="-457200" algn="l">
              <a:lnSpc>
                <a:spcPct val="125000"/>
              </a:lnSpc>
              <a:buFontTx/>
              <a:buChar char="-"/>
            </a:pPr>
            <a:r>
              <a:rPr lang="en-US" sz="2600" dirty="0">
                <a:solidFill>
                  <a:srgbClr val="418FDE"/>
                </a:solidFill>
                <a:ea typeface="Roboto" panose="02000000000000000000" pitchFamily="2" charset="0"/>
              </a:rPr>
              <a:t>Facilitator-led sessions </a:t>
            </a:r>
            <a:r>
              <a:rPr lang="en-US" sz="2600" i="1" dirty="0">
                <a:solidFill>
                  <a:srgbClr val="418FDE"/>
                </a:solidFill>
                <a:ea typeface="Roboto" panose="02000000000000000000" pitchFamily="2" charset="0"/>
              </a:rPr>
              <a:t>(mainly online)</a:t>
            </a:r>
          </a:p>
          <a:p>
            <a:pPr marL="457200" indent="-457200" algn="l">
              <a:lnSpc>
                <a:spcPct val="125000"/>
              </a:lnSpc>
              <a:buFontTx/>
              <a:buChar char="-"/>
            </a:pPr>
            <a:r>
              <a:rPr lang="en-US" sz="2600" dirty="0">
                <a:solidFill>
                  <a:srgbClr val="418FDE"/>
                </a:solidFill>
                <a:ea typeface="Roboto" panose="02000000000000000000" pitchFamily="2" charset="0"/>
              </a:rPr>
              <a:t>Moderator-led sessions </a:t>
            </a:r>
            <a:r>
              <a:rPr lang="en-US" sz="2600" i="1" dirty="0">
                <a:solidFill>
                  <a:srgbClr val="418FDE"/>
                </a:solidFill>
                <a:ea typeface="Roboto" panose="02000000000000000000" pitchFamily="2" charset="0"/>
              </a:rPr>
              <a:t>(mainly offline)</a:t>
            </a:r>
          </a:p>
          <a:p>
            <a:pPr marL="457200" indent="-457200" algn="l">
              <a:lnSpc>
                <a:spcPct val="125000"/>
              </a:lnSpc>
              <a:buFontTx/>
              <a:buChar char="-"/>
            </a:pPr>
            <a:r>
              <a:rPr lang="en-US" sz="2600" dirty="0">
                <a:solidFill>
                  <a:srgbClr val="418FDE"/>
                </a:solidFill>
                <a:ea typeface="Roboto" panose="02000000000000000000" pitchFamily="2" charset="0"/>
              </a:rPr>
              <a:t>Active participation encouraged</a:t>
            </a:r>
          </a:p>
          <a:p>
            <a:pPr marL="457200" indent="-457200" algn="l">
              <a:lnSpc>
                <a:spcPct val="125000"/>
              </a:lnSpc>
              <a:buFontTx/>
              <a:buChar char="-"/>
            </a:pPr>
            <a:r>
              <a:rPr lang="en-US" sz="2600" dirty="0">
                <a:solidFill>
                  <a:srgbClr val="418FDE"/>
                </a:solidFill>
                <a:ea typeface="Roboto" panose="02000000000000000000" pitchFamily="2" charset="0"/>
              </a:rPr>
              <a:t>Feedback welcomed</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cxnSp>
        <p:nvCxnSpPr>
          <p:cNvPr id="8" name="Connecteur droit 6">
            <a:extLst>
              <a:ext uri="{FF2B5EF4-FFF2-40B4-BE49-F238E27FC236}">
                <a16:creationId xmlns:a16="http://schemas.microsoft.com/office/drawing/2014/main" id="{354A8F37-D13E-4953-B9A2-4C67ED6C0D51}"/>
              </a:ext>
            </a:extLst>
          </p:cNvPr>
          <p:cNvCxnSpPr>
            <a:cxnSpLocks/>
          </p:cNvCxnSpPr>
          <p:nvPr/>
        </p:nvCxnSpPr>
        <p:spPr>
          <a:xfrm>
            <a:off x="920273" y="1880137"/>
            <a:ext cx="10038050"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02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784993" y="985049"/>
            <a:ext cx="7511983" cy="895088"/>
          </a:xfrm>
        </p:spPr>
        <p:txBody>
          <a:bodyPr anchor="t">
            <a:normAutofit/>
          </a:bodyPr>
          <a:lstStyle/>
          <a:p>
            <a:pPr algn="l">
              <a:lnSpc>
                <a:spcPct val="100000"/>
              </a:lnSpc>
            </a:pPr>
            <a:r>
              <a:rPr lang="en-US" sz="4400" b="1" dirty="0">
                <a:solidFill>
                  <a:srgbClr val="1A3668"/>
                </a:solidFill>
                <a:latin typeface="+mn-lt"/>
                <a:ea typeface="Roboto Medium" panose="02000000000000000000" pitchFamily="2" charset="0"/>
              </a:rPr>
              <a:t>Overview of sessions</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856648" y="1900727"/>
            <a:ext cx="9572325" cy="2479579"/>
          </a:xfrm>
        </p:spPr>
        <p:txBody>
          <a:bodyPr>
            <a:noAutofit/>
          </a:bodyPr>
          <a:lstStyle/>
          <a:p>
            <a:pPr algn="l">
              <a:lnSpc>
                <a:spcPct val="125000"/>
              </a:lnSpc>
            </a:pPr>
            <a:r>
              <a:rPr lang="en-US" sz="2200" b="1" dirty="0">
                <a:solidFill>
                  <a:srgbClr val="418FDE"/>
                </a:solidFill>
                <a:ea typeface="Roboto Medium" panose="02000000000000000000" pitchFamily="2" charset="0"/>
              </a:rPr>
              <a:t>Session 1:	Migration Governance</a:t>
            </a:r>
          </a:p>
          <a:p>
            <a:pPr algn="l">
              <a:lnSpc>
                <a:spcPct val="125000"/>
              </a:lnSpc>
            </a:pPr>
            <a:r>
              <a:rPr lang="en-US" sz="2200" b="1" dirty="0">
                <a:solidFill>
                  <a:srgbClr val="418FDE"/>
                </a:solidFill>
                <a:ea typeface="Roboto" panose="02000000000000000000" pitchFamily="2" charset="0"/>
              </a:rPr>
              <a:t>Session 2:	Migration, the GCM &amp; the 2030 Agenda</a:t>
            </a:r>
          </a:p>
          <a:p>
            <a:pPr algn="l">
              <a:lnSpc>
                <a:spcPct val="125000"/>
              </a:lnSpc>
            </a:pPr>
            <a:r>
              <a:rPr lang="en-US" sz="2200" b="1" dirty="0">
                <a:solidFill>
                  <a:srgbClr val="418FDE"/>
                </a:solidFill>
                <a:ea typeface="Roboto" panose="02000000000000000000" pitchFamily="2" charset="0"/>
              </a:rPr>
              <a:t>Session 3:	Policy coherence</a:t>
            </a:r>
          </a:p>
          <a:p>
            <a:pPr algn="l">
              <a:lnSpc>
                <a:spcPct val="125000"/>
              </a:lnSpc>
            </a:pPr>
            <a:r>
              <a:rPr lang="en-US" sz="2200" b="1" dirty="0">
                <a:solidFill>
                  <a:srgbClr val="418FDE"/>
                </a:solidFill>
                <a:ea typeface="Roboto" panose="02000000000000000000" pitchFamily="2" charset="0"/>
              </a:rPr>
              <a:t>Session 4: 	Partnership</a:t>
            </a:r>
          </a:p>
          <a:p>
            <a:pPr algn="l">
              <a:lnSpc>
                <a:spcPct val="125000"/>
              </a:lnSpc>
            </a:pPr>
            <a:r>
              <a:rPr lang="en-US" sz="2200" b="1" dirty="0">
                <a:solidFill>
                  <a:srgbClr val="418FDE"/>
                </a:solidFill>
                <a:ea typeface="Roboto" panose="02000000000000000000" pitchFamily="2" charset="0"/>
              </a:rPr>
              <a:t>Session 5: 	Migration &amp; the Common Country Analysis</a:t>
            </a:r>
          </a:p>
          <a:p>
            <a:pPr algn="l">
              <a:lnSpc>
                <a:spcPct val="125000"/>
              </a:lnSpc>
            </a:pPr>
            <a:r>
              <a:rPr lang="en-US" sz="2200" b="1" dirty="0">
                <a:solidFill>
                  <a:srgbClr val="418FDE"/>
                </a:solidFill>
                <a:ea typeface="Roboto" panose="02000000000000000000" pitchFamily="2" charset="0"/>
              </a:rPr>
              <a:t>Session 6:	Migration &amp; the Cooperation Frameworks</a:t>
            </a:r>
          </a:p>
          <a:p>
            <a:pPr algn="l">
              <a:lnSpc>
                <a:spcPct val="125000"/>
              </a:lnSpc>
            </a:pPr>
            <a:r>
              <a:rPr lang="en-US" sz="2200" b="1" dirty="0">
                <a:solidFill>
                  <a:srgbClr val="418FDE"/>
                </a:solidFill>
                <a:ea typeface="Roboto" panose="02000000000000000000" pitchFamily="2" charset="0"/>
              </a:rPr>
              <a:t>Session 7: 	Migration Governance – monitoring &amp; reporting</a:t>
            </a:r>
          </a:p>
          <a:p>
            <a:pPr algn="l">
              <a:lnSpc>
                <a:spcPct val="125000"/>
              </a:lnSpc>
            </a:pPr>
            <a:r>
              <a:rPr lang="en-US" sz="2200" b="1" dirty="0">
                <a:solidFill>
                  <a:srgbClr val="418FDE"/>
                </a:solidFill>
                <a:ea typeface="Roboto" panose="02000000000000000000" pitchFamily="2" charset="0"/>
              </a:rPr>
              <a:t>Session 8: </a:t>
            </a:r>
            <a:r>
              <a:rPr lang="en-US" sz="2200" b="1">
                <a:solidFill>
                  <a:srgbClr val="418FDE"/>
                </a:solidFill>
                <a:ea typeface="Roboto" panose="02000000000000000000" pitchFamily="2" charset="0"/>
              </a:rPr>
              <a:t>	Financing &amp; funding the SDGs</a:t>
            </a:r>
            <a:endParaRPr lang="en-US" sz="2200" dirty="0">
              <a:solidFill>
                <a:srgbClr val="418FDE"/>
              </a:solidFill>
              <a:ea typeface="Roboto" panose="02000000000000000000" pitchFamily="2" charset="0"/>
            </a:endParaRPr>
          </a:p>
          <a:p>
            <a:pPr marL="457200" indent="-457200" algn="l">
              <a:lnSpc>
                <a:spcPct val="125000"/>
              </a:lnSpc>
              <a:buFontTx/>
              <a:buChar char="-"/>
            </a:pPr>
            <a:endParaRPr lang="en-US" sz="2200" dirty="0">
              <a:solidFill>
                <a:srgbClr val="418FDE"/>
              </a:solidFill>
              <a:ea typeface="Roboto" panose="02000000000000000000" pitchFamily="2" charset="0"/>
            </a:endParaRP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cxnSp>
        <p:nvCxnSpPr>
          <p:cNvPr id="8" name="Connecteur droit 6">
            <a:extLst>
              <a:ext uri="{FF2B5EF4-FFF2-40B4-BE49-F238E27FC236}">
                <a16:creationId xmlns:a16="http://schemas.microsoft.com/office/drawing/2014/main" id="{8ACE4FD5-4B92-4DAF-87CB-8E2D3ACEF872}"/>
              </a:ext>
            </a:extLst>
          </p:cNvPr>
          <p:cNvCxnSpPr>
            <a:cxnSpLocks/>
          </p:cNvCxnSpPr>
          <p:nvPr/>
        </p:nvCxnSpPr>
        <p:spPr>
          <a:xfrm>
            <a:off x="856648" y="1760064"/>
            <a:ext cx="10038050"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7589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7200" y="4731721"/>
            <a:ext cx="12193200" cy="2173333"/>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18803" y="5048450"/>
            <a:ext cx="7898361" cy="1493907"/>
          </a:xfrm>
        </p:spPr>
        <p:txBody>
          <a:bodyPr anchor="t">
            <a:normAutofit/>
          </a:bodyPr>
          <a:lstStyle/>
          <a:p>
            <a:pPr>
              <a:lnSpc>
                <a:spcPct val="100000"/>
              </a:lnSpc>
              <a:spcBef>
                <a:spcPts val="600"/>
              </a:spcBef>
              <a:spcAft>
                <a:spcPts val="600"/>
              </a:spcAft>
            </a:pPr>
            <a:br>
              <a:rPr lang="en-US" sz="3200" b="1" dirty="0">
                <a:solidFill>
                  <a:schemeClr val="bg1"/>
                </a:solidFill>
                <a:latin typeface="+mn-lt"/>
                <a:ea typeface="Roboto Medium" panose="02000000000000000000" pitchFamily="2" charset="0"/>
              </a:rPr>
            </a:br>
            <a:endParaRPr lang="en-US" sz="2200" dirty="0">
              <a:solidFill>
                <a:schemeClr val="bg1"/>
              </a:solidFill>
              <a:latin typeface="+mn-lt"/>
              <a:ea typeface="Roboto Medium" panose="02000000000000000000" pitchFamily="2" charset="0"/>
            </a:endParaRPr>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3"/>
          <a:stretch>
            <a:fillRect/>
          </a:stretch>
        </p:blipFill>
        <p:spPr>
          <a:xfrm>
            <a:off x="8724274" y="5625696"/>
            <a:ext cx="3048625" cy="916661"/>
          </a:xfrm>
          <a:prstGeom prst="rect">
            <a:avLst/>
          </a:prstGeom>
        </p:spPr>
      </p:pic>
      <p:sp>
        <p:nvSpPr>
          <p:cNvPr id="3" name="TextBox 2">
            <a:extLst>
              <a:ext uri="{FF2B5EF4-FFF2-40B4-BE49-F238E27FC236}">
                <a16:creationId xmlns:a16="http://schemas.microsoft.com/office/drawing/2014/main" id="{04B941F8-780B-4EAF-A199-EA820F3AE02B}"/>
              </a:ext>
            </a:extLst>
          </p:cNvPr>
          <p:cNvSpPr txBox="1"/>
          <p:nvPr/>
        </p:nvSpPr>
        <p:spPr>
          <a:xfrm>
            <a:off x="1810327" y="2004076"/>
            <a:ext cx="8783782" cy="646331"/>
          </a:xfrm>
          <a:prstGeom prst="rect">
            <a:avLst/>
          </a:prstGeom>
          <a:noFill/>
        </p:spPr>
        <p:txBody>
          <a:bodyPr wrap="square" rtlCol="0">
            <a:spAutoFit/>
          </a:bodyPr>
          <a:lstStyle/>
          <a:p>
            <a:r>
              <a:rPr lang="en-GB" sz="3600" b="1" dirty="0">
                <a:solidFill>
                  <a:srgbClr val="318CDD"/>
                </a:solidFill>
              </a:rPr>
              <a:t>An introduction to </a:t>
            </a:r>
            <a:r>
              <a:rPr lang="en-GB" sz="3600" b="1" dirty="0" err="1">
                <a:solidFill>
                  <a:srgbClr val="318CDD"/>
                </a:solidFill>
              </a:rPr>
              <a:t>Webex</a:t>
            </a:r>
            <a:r>
              <a:rPr lang="en-GB" sz="3600" b="1" dirty="0">
                <a:solidFill>
                  <a:srgbClr val="318CDD"/>
                </a:solidFill>
              </a:rPr>
              <a:t>/ MS Teams </a:t>
            </a:r>
          </a:p>
        </p:txBody>
      </p:sp>
    </p:spTree>
    <p:extLst>
      <p:ext uri="{BB962C8B-B14F-4D97-AF65-F5344CB8AC3E}">
        <p14:creationId xmlns:p14="http://schemas.microsoft.com/office/powerpoint/2010/main" val="918414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7200" y="4731721"/>
            <a:ext cx="12193200" cy="2173333"/>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18803" y="5048450"/>
            <a:ext cx="7898361" cy="1493907"/>
          </a:xfrm>
        </p:spPr>
        <p:txBody>
          <a:bodyPr anchor="t">
            <a:normAutofit/>
          </a:bodyPr>
          <a:lstStyle/>
          <a:p>
            <a:pPr>
              <a:lnSpc>
                <a:spcPct val="100000"/>
              </a:lnSpc>
              <a:spcBef>
                <a:spcPts val="600"/>
              </a:spcBef>
              <a:spcAft>
                <a:spcPts val="600"/>
              </a:spcAft>
            </a:pPr>
            <a:br>
              <a:rPr lang="en-US" sz="3200" b="1" dirty="0">
                <a:solidFill>
                  <a:schemeClr val="bg1"/>
                </a:solidFill>
                <a:latin typeface="+mn-lt"/>
                <a:ea typeface="Roboto Medium" panose="02000000000000000000" pitchFamily="2" charset="0"/>
              </a:rPr>
            </a:br>
            <a:endParaRPr lang="en-US" sz="2200" dirty="0">
              <a:solidFill>
                <a:schemeClr val="bg1"/>
              </a:solidFill>
              <a:latin typeface="+mn-lt"/>
              <a:ea typeface="Roboto Medium" panose="02000000000000000000" pitchFamily="2" charset="0"/>
            </a:endParaRPr>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3"/>
          <a:stretch>
            <a:fillRect/>
          </a:stretch>
        </p:blipFill>
        <p:spPr>
          <a:xfrm>
            <a:off x="8724274" y="5625696"/>
            <a:ext cx="3048625" cy="916661"/>
          </a:xfrm>
          <a:prstGeom prst="rect">
            <a:avLst/>
          </a:prstGeom>
        </p:spPr>
      </p:pic>
      <p:sp>
        <p:nvSpPr>
          <p:cNvPr id="3" name="TextBox 2">
            <a:extLst>
              <a:ext uri="{FF2B5EF4-FFF2-40B4-BE49-F238E27FC236}">
                <a16:creationId xmlns:a16="http://schemas.microsoft.com/office/drawing/2014/main" id="{04B941F8-780B-4EAF-A199-EA820F3AE02B}"/>
              </a:ext>
            </a:extLst>
          </p:cNvPr>
          <p:cNvSpPr txBox="1"/>
          <p:nvPr/>
        </p:nvSpPr>
        <p:spPr>
          <a:xfrm>
            <a:off x="1810327" y="2004076"/>
            <a:ext cx="8783782" cy="738664"/>
          </a:xfrm>
          <a:prstGeom prst="rect">
            <a:avLst/>
          </a:prstGeom>
          <a:noFill/>
        </p:spPr>
        <p:txBody>
          <a:bodyPr wrap="square" rtlCol="0">
            <a:spAutoFit/>
          </a:bodyPr>
          <a:lstStyle/>
          <a:p>
            <a:pPr algn="ctr"/>
            <a:r>
              <a:rPr lang="en-GB" sz="4200" b="1" dirty="0">
                <a:solidFill>
                  <a:srgbClr val="318CDD"/>
                </a:solidFill>
              </a:rPr>
              <a:t>Questions?</a:t>
            </a:r>
          </a:p>
        </p:txBody>
      </p:sp>
    </p:spTree>
    <p:extLst>
      <p:ext uri="{BB962C8B-B14F-4D97-AF65-F5344CB8AC3E}">
        <p14:creationId xmlns:p14="http://schemas.microsoft.com/office/powerpoint/2010/main" val="1921450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0"/>
            <a:ext cx="12193200" cy="690975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2"/>
          <a:stretch>
            <a:fillRect/>
          </a:stretch>
        </p:blipFill>
        <p:spPr>
          <a:xfrm>
            <a:off x="1930348" y="2447171"/>
            <a:ext cx="3511894" cy="1055957"/>
          </a:xfrm>
          <a:prstGeom prst="rect">
            <a:avLst/>
          </a:prstGeom>
        </p:spPr>
      </p:pic>
      <p:sp>
        <p:nvSpPr>
          <p:cNvPr id="7" name="Subtitle 2">
            <a:extLst>
              <a:ext uri="{FF2B5EF4-FFF2-40B4-BE49-F238E27FC236}">
                <a16:creationId xmlns:a16="http://schemas.microsoft.com/office/drawing/2014/main" id="{71D749D4-BEE4-F242-99AA-50C6BEA5CB37}"/>
              </a:ext>
            </a:extLst>
          </p:cNvPr>
          <p:cNvSpPr txBox="1">
            <a:spLocks/>
          </p:cNvSpPr>
          <p:nvPr/>
        </p:nvSpPr>
        <p:spPr>
          <a:xfrm>
            <a:off x="6838707" y="2376099"/>
            <a:ext cx="3422944" cy="2231929"/>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800" dirty="0">
                <a:solidFill>
                  <a:schemeClr val="bg1"/>
                </a:solidFill>
                <a:ea typeface="Roboto" panose="02000000000000000000" pitchFamily="2" charset="0"/>
              </a:rPr>
              <a:t>United Nations Network on Migration</a:t>
            </a:r>
          </a:p>
          <a:p>
            <a:pPr algn="l">
              <a:lnSpc>
                <a:spcPct val="170000"/>
              </a:lnSpc>
            </a:pPr>
            <a:r>
              <a:rPr lang="en-US" sz="1800" dirty="0">
                <a:solidFill>
                  <a:schemeClr val="bg1"/>
                </a:solidFill>
                <a:ea typeface="Roboto" panose="02000000000000000000" pitchFamily="2" charset="0"/>
              </a:rPr>
              <a:t>17 Route des </a:t>
            </a:r>
            <a:r>
              <a:rPr lang="en-US" sz="1800" dirty="0" err="1">
                <a:solidFill>
                  <a:schemeClr val="bg1"/>
                </a:solidFill>
                <a:ea typeface="Roboto" panose="02000000000000000000" pitchFamily="2" charset="0"/>
              </a:rPr>
              <a:t>Morillons</a:t>
            </a:r>
            <a:r>
              <a:rPr lang="en-US" sz="1800" dirty="0">
                <a:solidFill>
                  <a:schemeClr val="bg1"/>
                </a:solidFill>
                <a:ea typeface="Roboto" panose="02000000000000000000" pitchFamily="2" charset="0"/>
              </a:rPr>
              <a:t>, P.O. Box 17</a:t>
            </a:r>
          </a:p>
          <a:p>
            <a:pPr algn="l">
              <a:lnSpc>
                <a:spcPct val="75000"/>
              </a:lnSpc>
            </a:pPr>
            <a:r>
              <a:rPr lang="en-US" sz="1800" dirty="0">
                <a:solidFill>
                  <a:schemeClr val="bg1"/>
                </a:solidFill>
                <a:ea typeface="Roboto" panose="02000000000000000000" pitchFamily="2" charset="0"/>
              </a:rPr>
              <a:t>1218 Grand-</a:t>
            </a:r>
            <a:r>
              <a:rPr lang="en-US" sz="1800" dirty="0" err="1">
                <a:solidFill>
                  <a:schemeClr val="bg1"/>
                </a:solidFill>
                <a:ea typeface="Roboto" panose="02000000000000000000" pitchFamily="2" charset="0"/>
              </a:rPr>
              <a:t>Saconnex</a:t>
            </a:r>
            <a:r>
              <a:rPr lang="en-US" sz="1800" dirty="0">
                <a:solidFill>
                  <a:schemeClr val="bg1"/>
                </a:solidFill>
                <a:ea typeface="Roboto" panose="02000000000000000000" pitchFamily="2" charset="0"/>
              </a:rPr>
              <a:t>, Switzerland </a:t>
            </a:r>
          </a:p>
          <a:p>
            <a:pPr algn="l">
              <a:lnSpc>
                <a:spcPct val="160000"/>
              </a:lnSpc>
            </a:pPr>
            <a:r>
              <a:rPr lang="en-US" sz="1800" dirty="0">
                <a:solidFill>
                  <a:schemeClr val="bg1"/>
                </a:solidFill>
                <a:ea typeface="Roboto" panose="02000000000000000000" pitchFamily="2" charset="0"/>
              </a:rPr>
              <a:t>+41 22 717 91 11</a:t>
            </a:r>
          </a:p>
          <a:p>
            <a:pPr algn="l">
              <a:lnSpc>
                <a:spcPct val="20000"/>
              </a:lnSpc>
            </a:pPr>
            <a:r>
              <a:rPr lang="en-US" sz="1800" dirty="0" err="1">
                <a:solidFill>
                  <a:schemeClr val="bg1"/>
                </a:solidFill>
                <a:ea typeface="Roboto Medium" panose="02000000000000000000" pitchFamily="2" charset="0"/>
              </a:rPr>
              <a:t>unmignet@iom.int</a:t>
            </a:r>
            <a:endParaRPr lang="en-US" sz="1800" dirty="0">
              <a:solidFill>
                <a:schemeClr val="bg1"/>
              </a:solidFill>
              <a:ea typeface="Roboto Medium" panose="02000000000000000000" pitchFamily="2" charset="0"/>
            </a:endParaRPr>
          </a:p>
          <a:p>
            <a:pPr algn="l">
              <a:lnSpc>
                <a:spcPct val="170000"/>
              </a:lnSpc>
            </a:pPr>
            <a:r>
              <a:rPr lang="en-US" sz="1800" dirty="0" err="1">
                <a:solidFill>
                  <a:schemeClr val="bg1"/>
                </a:solidFill>
                <a:ea typeface="Roboto Medium" panose="02000000000000000000" pitchFamily="2" charset="0"/>
              </a:rPr>
              <a:t>www.migrationnetwork.un.org</a:t>
            </a:r>
            <a:endParaRPr lang="en-US" sz="1800" dirty="0">
              <a:solidFill>
                <a:schemeClr val="bg1"/>
              </a:solidFill>
              <a:ea typeface="Roboto Medium" panose="02000000000000000000" pitchFamily="2" charset="0"/>
            </a:endParaRPr>
          </a:p>
        </p:txBody>
      </p:sp>
      <p:cxnSp>
        <p:nvCxnSpPr>
          <p:cNvPr id="8" name="Straight Connector 7">
            <a:extLst>
              <a:ext uri="{FF2B5EF4-FFF2-40B4-BE49-F238E27FC236}">
                <a16:creationId xmlns:a16="http://schemas.microsoft.com/office/drawing/2014/main" id="{6AB06CE8-CD39-3640-BDCD-E10730F8FA20}"/>
              </a:ext>
            </a:extLst>
          </p:cNvPr>
          <p:cNvCxnSpPr>
            <a:cxnSpLocks/>
          </p:cNvCxnSpPr>
          <p:nvPr/>
        </p:nvCxnSpPr>
        <p:spPr>
          <a:xfrm>
            <a:off x="6138513" y="2447171"/>
            <a:ext cx="0" cy="2060294"/>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17101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BCFD5823FDD274DBBA0DFB1B306E4ED" ma:contentTypeVersion="5" ma:contentTypeDescription="Create a new document." ma:contentTypeScope="" ma:versionID="0ef3f8aa29c365f2bed0425bd73b9769">
  <xsd:schema xmlns:xsd="http://www.w3.org/2001/XMLSchema" xmlns:xs="http://www.w3.org/2001/XMLSchema" xmlns:p="http://schemas.microsoft.com/office/2006/metadata/properties" xmlns:ns2="3f5b072a-ecf4-429f-8485-a49459716b63" targetNamespace="http://schemas.microsoft.com/office/2006/metadata/properties" ma:root="true" ma:fieldsID="f2ea312e8448f0de436a1a203ea22fdf" ns2:_="">
    <xsd:import namespace="3f5b072a-ecf4-429f-8485-a49459716b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b072a-ecf4-429f-8485-a49459716b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D81B78-0672-490B-810F-415D65DD5E04}"/>
</file>

<file path=customXml/itemProps2.xml><?xml version="1.0" encoding="utf-8"?>
<ds:datastoreItem xmlns:ds="http://schemas.openxmlformats.org/officeDocument/2006/customXml" ds:itemID="{6A019769-8889-48C2-93F2-F079D5E40BF4}"/>
</file>

<file path=customXml/itemProps3.xml><?xml version="1.0" encoding="utf-8"?>
<ds:datastoreItem xmlns:ds="http://schemas.openxmlformats.org/officeDocument/2006/customXml" ds:itemID="{2F67B52B-8C12-4CB2-890B-BF18BAD8582A}"/>
</file>

<file path=docProps/app.xml><?xml version="1.0" encoding="utf-8"?>
<Properties xmlns="http://schemas.openxmlformats.org/officeDocument/2006/extended-properties" xmlns:vt="http://schemas.openxmlformats.org/officeDocument/2006/docPropsVTypes">
  <TotalTime>2548</TotalTime>
  <Words>335</Words>
  <Application>Microsoft Office PowerPoint</Application>
  <PresentationFormat>Widescreen</PresentationFormat>
  <Paragraphs>45</Paragraphs>
  <Slides>8</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Roboto</vt:lpstr>
      <vt:lpstr>Roboto Medium</vt:lpstr>
      <vt:lpstr>Office Theme</vt:lpstr>
      <vt:lpstr>UNCT Training on the Integration of Migration into CF and CCA: (insert country name) </vt:lpstr>
      <vt:lpstr>Welcome! Introductions &amp; opening remarks </vt:lpstr>
      <vt:lpstr>Overall objectives of the training </vt:lpstr>
      <vt:lpstr>Approach to the training</vt:lpstr>
      <vt:lpstr>Overview of sessions</vt:lpstr>
      <vt:lpstr> </vt:lpstr>
      <vt:lpst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Microsoft Office User</dc:creator>
  <cp:lastModifiedBy>mlane@iom.int</cp:lastModifiedBy>
  <cp:revision>66</cp:revision>
  <cp:lastPrinted>2020-08-12T08:57:03Z</cp:lastPrinted>
  <dcterms:created xsi:type="dcterms:W3CDTF">2020-01-28T05:54:28Z</dcterms:created>
  <dcterms:modified xsi:type="dcterms:W3CDTF">2020-08-18T22:48:23Z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116900</vt:r8>
  </property>
  <property fmtid="{D5CDD505-2E9C-101B-9397-08002B2CF9AE}" pid="3" name="ContentTypeId">
    <vt:lpwstr>0x010100DBCFD5823FDD274DBBA0DFB1B306E4ED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ies>
</file>