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8" r:id="rId3"/>
    <p:sldId id="257" r:id="rId4"/>
    <p:sldId id="264" r:id="rId5"/>
    <p:sldId id="260" r:id="rId6"/>
    <p:sldId id="263" r:id="rId7"/>
    <p:sldId id="261" r:id="rId8"/>
    <p:sldId id="283" r:id="rId9"/>
    <p:sldId id="269" r:id="rId10"/>
    <p:sldId id="270" r:id="rId11"/>
    <p:sldId id="271" r:id="rId12"/>
    <p:sldId id="262" r:id="rId13"/>
    <p:sldId id="265" r:id="rId14"/>
    <p:sldId id="272" r:id="rId15"/>
    <p:sldId id="268" r:id="rId16"/>
    <p:sldId id="266" r:id="rId17"/>
    <p:sldId id="267" r:id="rId18"/>
    <p:sldId id="281" r:id="rId19"/>
    <p:sldId id="280" r:id="rId20"/>
    <p:sldId id="282" r:id="rId21"/>
    <p:sldId id="273" r:id="rId22"/>
    <p:sldId id="25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8FDE"/>
    <a:srgbClr val="1A3668"/>
    <a:srgbClr val="3183D8"/>
    <a:srgbClr val="5B92E5"/>
    <a:srgbClr val="007DBB"/>
    <a:srgbClr val="093D7C"/>
    <a:srgbClr val="318CDD"/>
    <a:srgbClr val="F2F9FA"/>
    <a:srgbClr val="F5F9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27B50C-EC9B-49DA-9F10-4D6AB62F3D03}" v="2" dt="2020-10-21T10:36:23.9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00"/>
    <p:restoredTop sz="94694"/>
  </p:normalViewPr>
  <p:slideViewPr>
    <p:cSldViewPr snapToGrid="0" snapToObjects="1">
      <p:cViewPr varScale="1">
        <p:scale>
          <a:sx n="77" d="100"/>
          <a:sy n="77" d="100"/>
        </p:scale>
        <p:origin x="1061"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ITEL Kristin" userId="739e9691-d663-4742-af8f-23e618410c7d" providerId="ADAL" clId="{FE27B50C-EC9B-49DA-9F10-4D6AB62F3D03}"/>
    <pc:docChg chg="custSel modSld">
      <pc:chgData name="EITEL Kristin" userId="739e9691-d663-4742-af8f-23e618410c7d" providerId="ADAL" clId="{FE27B50C-EC9B-49DA-9F10-4D6AB62F3D03}" dt="2020-10-21T10:36:42.959" v="258" actId="255"/>
      <pc:docMkLst>
        <pc:docMk/>
      </pc:docMkLst>
      <pc:sldChg chg="modSp mod">
        <pc:chgData name="EITEL Kristin" userId="739e9691-d663-4742-af8f-23e618410c7d" providerId="ADAL" clId="{FE27B50C-EC9B-49DA-9F10-4D6AB62F3D03}" dt="2020-10-21T09:49:41.077" v="66" actId="1076"/>
        <pc:sldMkLst>
          <pc:docMk/>
          <pc:sldMk cId="864680948" sldId="265"/>
        </pc:sldMkLst>
        <pc:spChg chg="mod">
          <ac:chgData name="EITEL Kristin" userId="739e9691-d663-4742-af8f-23e618410c7d" providerId="ADAL" clId="{FE27B50C-EC9B-49DA-9F10-4D6AB62F3D03}" dt="2020-10-21T09:49:41.077" v="66" actId="1076"/>
          <ac:spMkLst>
            <pc:docMk/>
            <pc:sldMk cId="864680948" sldId="265"/>
            <ac:spMk id="2" creationId="{DD0C69A6-37C9-9E43-B5C2-A9CFBDFC784B}"/>
          </ac:spMkLst>
        </pc:spChg>
      </pc:sldChg>
      <pc:sldChg chg="modSp mod">
        <pc:chgData name="EITEL Kristin" userId="739e9691-d663-4742-af8f-23e618410c7d" providerId="ADAL" clId="{FE27B50C-EC9B-49DA-9F10-4D6AB62F3D03}" dt="2020-10-21T10:36:00.195" v="251" actId="20577"/>
        <pc:sldMkLst>
          <pc:docMk/>
          <pc:sldMk cId="2364486670" sldId="267"/>
        </pc:sldMkLst>
        <pc:spChg chg="mod">
          <ac:chgData name="EITEL Kristin" userId="739e9691-d663-4742-af8f-23e618410c7d" providerId="ADAL" clId="{FE27B50C-EC9B-49DA-9F10-4D6AB62F3D03}" dt="2020-10-21T10:36:00.195" v="251" actId="20577"/>
          <ac:spMkLst>
            <pc:docMk/>
            <pc:sldMk cId="2364486670" sldId="267"/>
            <ac:spMk id="3" creationId="{3DB84534-D890-9F4B-A3D1-76781B37D6DD}"/>
          </ac:spMkLst>
        </pc:spChg>
      </pc:sldChg>
      <pc:sldChg chg="modSp mod">
        <pc:chgData name="EITEL Kristin" userId="739e9691-d663-4742-af8f-23e618410c7d" providerId="ADAL" clId="{FE27B50C-EC9B-49DA-9F10-4D6AB62F3D03}" dt="2020-10-21T10:33:38.440" v="109" actId="14100"/>
        <pc:sldMkLst>
          <pc:docMk/>
          <pc:sldMk cId="3551153156" sldId="268"/>
        </pc:sldMkLst>
        <pc:spChg chg="mod">
          <ac:chgData name="EITEL Kristin" userId="739e9691-d663-4742-af8f-23e618410c7d" providerId="ADAL" clId="{FE27B50C-EC9B-49DA-9F10-4D6AB62F3D03}" dt="2020-10-21T10:33:38.440" v="109" actId="14100"/>
          <ac:spMkLst>
            <pc:docMk/>
            <pc:sldMk cId="3551153156" sldId="268"/>
            <ac:spMk id="3" creationId="{3DB84534-D890-9F4B-A3D1-76781B37D6DD}"/>
          </ac:spMkLst>
        </pc:spChg>
      </pc:sldChg>
      <pc:sldChg chg="modSp mod">
        <pc:chgData name="EITEL Kristin" userId="739e9691-d663-4742-af8f-23e618410c7d" providerId="ADAL" clId="{FE27B50C-EC9B-49DA-9F10-4D6AB62F3D03}" dt="2020-10-21T10:36:42.959" v="258" actId="255"/>
        <pc:sldMkLst>
          <pc:docMk/>
          <pc:sldMk cId="933719630" sldId="280"/>
        </pc:sldMkLst>
        <pc:spChg chg="mod">
          <ac:chgData name="EITEL Kristin" userId="739e9691-d663-4742-af8f-23e618410c7d" providerId="ADAL" clId="{FE27B50C-EC9B-49DA-9F10-4D6AB62F3D03}" dt="2020-10-21T10:36:42.959" v="258" actId="255"/>
          <ac:spMkLst>
            <pc:docMk/>
            <pc:sldMk cId="933719630" sldId="280"/>
            <ac:spMk id="10" creationId="{18D37FCB-CE56-4851-B705-A4138D1B43E0}"/>
          </ac:spMkLst>
        </pc:spChg>
      </pc:sldChg>
      <pc:sldChg chg="modSp mod">
        <pc:chgData name="EITEL Kristin" userId="739e9691-d663-4742-af8f-23e618410c7d" providerId="ADAL" clId="{FE27B50C-EC9B-49DA-9F10-4D6AB62F3D03}" dt="2020-10-21T10:35:18.495" v="132" actId="20577"/>
        <pc:sldMkLst>
          <pc:docMk/>
          <pc:sldMk cId="513155288" sldId="281"/>
        </pc:sldMkLst>
        <pc:spChg chg="mod">
          <ac:chgData name="EITEL Kristin" userId="739e9691-d663-4742-af8f-23e618410c7d" providerId="ADAL" clId="{FE27B50C-EC9B-49DA-9F10-4D6AB62F3D03}" dt="2020-10-21T10:35:18.495" v="132" actId="20577"/>
          <ac:spMkLst>
            <pc:docMk/>
            <pc:sldMk cId="513155288" sldId="281"/>
            <ac:spMk id="3" creationId="{3DB84534-D890-9F4B-A3D1-76781B37D6D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5BB01F-266C-7247-B728-EF5FCD0B897D}" type="datetimeFigureOut">
              <a:rPr lang="en-US" smtClean="0"/>
              <a:t>10/21/2020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F59213-6462-A94E-81CA-F4C3137ADC6D}" type="slidenum">
              <a:rPr lang="en-US" smtClean="0"/>
              <a:t>‹#›</a:t>
            </a:fld>
            <a:endParaRPr lang="en-US"/>
          </a:p>
        </p:txBody>
      </p:sp>
    </p:spTree>
    <p:extLst>
      <p:ext uri="{BB962C8B-B14F-4D97-AF65-F5344CB8AC3E}">
        <p14:creationId xmlns:p14="http://schemas.microsoft.com/office/powerpoint/2010/main" val="2302890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2</a:t>
            </a:fld>
            <a:endParaRPr lang="en-US"/>
          </a:p>
        </p:txBody>
      </p:sp>
    </p:spTree>
    <p:extLst>
      <p:ext uri="{BB962C8B-B14F-4D97-AF65-F5344CB8AC3E}">
        <p14:creationId xmlns:p14="http://schemas.microsoft.com/office/powerpoint/2010/main" val="41843639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21</a:t>
            </a:fld>
            <a:endParaRPr lang="en-US"/>
          </a:p>
        </p:txBody>
      </p:sp>
    </p:spTree>
    <p:extLst>
      <p:ext uri="{BB962C8B-B14F-4D97-AF65-F5344CB8AC3E}">
        <p14:creationId xmlns:p14="http://schemas.microsoft.com/office/powerpoint/2010/main" val="860912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photo, just right click photo and choose ”Change Picture”</a:t>
            </a:r>
          </a:p>
        </p:txBody>
      </p:sp>
      <p:sp>
        <p:nvSpPr>
          <p:cNvPr id="4" name="Slide Number Placeholder 3"/>
          <p:cNvSpPr>
            <a:spLocks noGrp="1"/>
          </p:cNvSpPr>
          <p:nvPr>
            <p:ph type="sldNum" sz="quarter" idx="5"/>
          </p:nvPr>
        </p:nvSpPr>
        <p:spPr/>
        <p:txBody>
          <a:bodyPr/>
          <a:lstStyle/>
          <a:p>
            <a:fld id="{5BF59213-6462-A94E-81CA-F4C3137ADC6D}" type="slidenum">
              <a:rPr lang="en-US" smtClean="0"/>
              <a:t>6</a:t>
            </a:fld>
            <a:endParaRPr lang="en-US"/>
          </a:p>
        </p:txBody>
      </p:sp>
    </p:spTree>
    <p:extLst>
      <p:ext uri="{BB962C8B-B14F-4D97-AF65-F5344CB8AC3E}">
        <p14:creationId xmlns:p14="http://schemas.microsoft.com/office/powerpoint/2010/main" val="1277268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7</a:t>
            </a:fld>
            <a:endParaRPr lang="en-US"/>
          </a:p>
        </p:txBody>
      </p:sp>
    </p:spTree>
    <p:extLst>
      <p:ext uri="{BB962C8B-B14F-4D97-AF65-F5344CB8AC3E}">
        <p14:creationId xmlns:p14="http://schemas.microsoft.com/office/powerpoint/2010/main" val="2156001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8</a:t>
            </a:fld>
            <a:endParaRPr lang="en-US"/>
          </a:p>
        </p:txBody>
      </p:sp>
    </p:spTree>
    <p:extLst>
      <p:ext uri="{BB962C8B-B14F-4D97-AF65-F5344CB8AC3E}">
        <p14:creationId xmlns:p14="http://schemas.microsoft.com/office/powerpoint/2010/main" val="3122249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9</a:t>
            </a:fld>
            <a:endParaRPr lang="en-US"/>
          </a:p>
        </p:txBody>
      </p:sp>
    </p:spTree>
    <p:extLst>
      <p:ext uri="{BB962C8B-B14F-4D97-AF65-F5344CB8AC3E}">
        <p14:creationId xmlns:p14="http://schemas.microsoft.com/office/powerpoint/2010/main" val="1136245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10</a:t>
            </a:fld>
            <a:endParaRPr lang="en-US"/>
          </a:p>
        </p:txBody>
      </p:sp>
    </p:spTree>
    <p:extLst>
      <p:ext uri="{BB962C8B-B14F-4D97-AF65-F5344CB8AC3E}">
        <p14:creationId xmlns:p14="http://schemas.microsoft.com/office/powerpoint/2010/main" val="4267099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11</a:t>
            </a:fld>
            <a:endParaRPr lang="en-US"/>
          </a:p>
        </p:txBody>
      </p:sp>
    </p:spTree>
    <p:extLst>
      <p:ext uri="{BB962C8B-B14F-4D97-AF65-F5344CB8AC3E}">
        <p14:creationId xmlns:p14="http://schemas.microsoft.com/office/powerpoint/2010/main" val="758413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12</a:t>
            </a:fld>
            <a:endParaRPr lang="en-US"/>
          </a:p>
        </p:txBody>
      </p:sp>
    </p:spTree>
    <p:extLst>
      <p:ext uri="{BB962C8B-B14F-4D97-AF65-F5344CB8AC3E}">
        <p14:creationId xmlns:p14="http://schemas.microsoft.com/office/powerpoint/2010/main" val="3919389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change photo, just right click photo and choose ”Change Picture”</a:t>
            </a:r>
          </a:p>
          <a:p>
            <a:endParaRPr lang="en-US" dirty="0"/>
          </a:p>
        </p:txBody>
      </p:sp>
      <p:sp>
        <p:nvSpPr>
          <p:cNvPr id="4" name="Slide Number Placeholder 3"/>
          <p:cNvSpPr>
            <a:spLocks noGrp="1"/>
          </p:cNvSpPr>
          <p:nvPr>
            <p:ph type="sldNum" sz="quarter" idx="5"/>
          </p:nvPr>
        </p:nvSpPr>
        <p:spPr/>
        <p:txBody>
          <a:bodyPr/>
          <a:lstStyle/>
          <a:p>
            <a:fld id="{5BF59213-6462-A94E-81CA-F4C3137ADC6D}" type="slidenum">
              <a:rPr lang="en-US" smtClean="0"/>
              <a:t>14</a:t>
            </a:fld>
            <a:endParaRPr lang="en-US"/>
          </a:p>
        </p:txBody>
      </p:sp>
    </p:spTree>
    <p:extLst>
      <p:ext uri="{BB962C8B-B14F-4D97-AF65-F5344CB8AC3E}">
        <p14:creationId xmlns:p14="http://schemas.microsoft.com/office/powerpoint/2010/main" val="860912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42FB2-C640-3E41-B804-51775F1C405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2317E19-93E5-4A4C-9A08-B43BC1CD76E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FC87D9D-20E7-C744-B042-451A701A2E77}"/>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5" name="Footer Placeholder 4">
            <a:extLst>
              <a:ext uri="{FF2B5EF4-FFF2-40B4-BE49-F238E27FC236}">
                <a16:creationId xmlns:a16="http://schemas.microsoft.com/office/drawing/2014/main" id="{DD3EDF19-7763-AA4D-8543-B233D91F27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67A1CF-1DAA-0D46-9086-EAF4EB1708CD}"/>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878644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FE1F9-6F90-AE4A-B734-9F03D19C92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1D2CE8-BC8F-7D4E-8B83-D260BE5306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2EF59F-F6B5-C346-BCFC-93EFCF83C8CB}"/>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5" name="Footer Placeholder 4">
            <a:extLst>
              <a:ext uri="{FF2B5EF4-FFF2-40B4-BE49-F238E27FC236}">
                <a16:creationId xmlns:a16="http://schemas.microsoft.com/office/drawing/2014/main" id="{B9B0B99A-DDCB-A34D-974D-235E0F8809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43EE62-BDD2-8A4B-B4DE-CF55D61606EF}"/>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42010654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A5CF784-D042-5548-958D-ABE0794A34B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F4D9618-FD59-A64C-9C80-97646234603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A97321-6B5B-0440-A8DD-C6B161308404}"/>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5" name="Footer Placeholder 4">
            <a:extLst>
              <a:ext uri="{FF2B5EF4-FFF2-40B4-BE49-F238E27FC236}">
                <a16:creationId xmlns:a16="http://schemas.microsoft.com/office/drawing/2014/main" id="{CD1D0567-3847-8A47-8CCD-B22B481439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B7BB33-5EFA-114B-951A-E9C1089276C3}"/>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613946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46790-A3E4-4C49-A521-CC3808CA60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0862BA-B562-364C-8EC0-4E4EE0F36D2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1356B-3FD1-9645-9C0B-40A2666CED5A}"/>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5" name="Footer Placeholder 4">
            <a:extLst>
              <a:ext uri="{FF2B5EF4-FFF2-40B4-BE49-F238E27FC236}">
                <a16:creationId xmlns:a16="http://schemas.microsoft.com/office/drawing/2014/main" id="{4D5A343A-EF0D-B144-BEBC-5401414B41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FC7538-EFBC-3A4B-98D0-5E84519DAE57}"/>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376372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CB317-7E4A-5A46-966C-8B86E29E582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C687D9E-A102-944B-B9B6-05EBA6332DE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9A28960-7D8C-3D4F-98C0-0C7F71201102}"/>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5" name="Footer Placeholder 4">
            <a:extLst>
              <a:ext uri="{FF2B5EF4-FFF2-40B4-BE49-F238E27FC236}">
                <a16:creationId xmlns:a16="http://schemas.microsoft.com/office/drawing/2014/main" id="{B30AD8AA-9973-424D-9248-2E1EA0A775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212FBD-5E71-B346-BBF7-EA219D2F00D7}"/>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15085074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98248-E667-794A-8216-69620E3107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8F0F71-1107-4A47-B36A-E1114668A4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D77D4E2-593A-434C-A139-2AD02749A0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020EA0E-6A10-574B-A8AC-719F92754D75}"/>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6" name="Footer Placeholder 5">
            <a:extLst>
              <a:ext uri="{FF2B5EF4-FFF2-40B4-BE49-F238E27FC236}">
                <a16:creationId xmlns:a16="http://schemas.microsoft.com/office/drawing/2014/main" id="{93F3BBF9-FA12-834C-A785-786BB0C361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16A4CD-B2A6-D84E-9142-0F8FFEAC43E2}"/>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2254886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5957F-516C-9C47-9B55-EDCE1AB8730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8F31922-5B74-5C45-9C80-5D51AD32FE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916E537-D72D-F547-B686-3B48948FB15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DFDD35B-2A60-404B-9163-3F8751DEFA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1CE720C-AB86-CC45-B08C-3B336BB57AB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77AC927-FB7A-8447-BE7C-B76086C3339D}"/>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8" name="Footer Placeholder 7">
            <a:extLst>
              <a:ext uri="{FF2B5EF4-FFF2-40B4-BE49-F238E27FC236}">
                <a16:creationId xmlns:a16="http://schemas.microsoft.com/office/drawing/2014/main" id="{6C49DCDE-3B8D-BC4B-B289-D787E84F5E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A969BE9-F776-4346-8DEF-20AECC9B7351}"/>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36820205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21B42-38C8-254A-A05A-C00FEE3BA95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AD4E333-98A4-1F4A-A744-37274C38C58F}"/>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4" name="Footer Placeholder 3">
            <a:extLst>
              <a:ext uri="{FF2B5EF4-FFF2-40B4-BE49-F238E27FC236}">
                <a16:creationId xmlns:a16="http://schemas.microsoft.com/office/drawing/2014/main" id="{B864F875-E49B-A64A-9B46-C9425DC06A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FE9871F-75D7-834D-8B70-D55ACA149AF0}"/>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4048298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5D7923-222C-9944-AE07-2E31C2BA1805}"/>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3" name="Footer Placeholder 2">
            <a:extLst>
              <a:ext uri="{FF2B5EF4-FFF2-40B4-BE49-F238E27FC236}">
                <a16:creationId xmlns:a16="http://schemas.microsoft.com/office/drawing/2014/main" id="{C89623D9-DF7F-D748-95A0-6A09A73E62C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9D23479-57BA-564E-A1D5-34CA21447EEE}"/>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1404265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8600-0AED-DC47-8DBC-713821A5876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C588ED2-520C-7B41-82BC-00EDDC5145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58A3F80-F394-CC4F-A331-0867FC0F4B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869333-6FBF-FE4C-9429-9F895A6C4C29}"/>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6" name="Footer Placeholder 5">
            <a:extLst>
              <a:ext uri="{FF2B5EF4-FFF2-40B4-BE49-F238E27FC236}">
                <a16:creationId xmlns:a16="http://schemas.microsoft.com/office/drawing/2014/main" id="{815E1349-B894-DE45-B02E-3E407ECAF9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92DA55-BC4B-4A45-B4D1-0E10B3734F9F}"/>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376659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0CF1-09A7-8344-B0AA-CC8BA04C26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454139A-5BE6-1943-938B-542DC6D291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2BD6BC1-9C44-AF4D-BB0E-FC29945F58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1C46AD-39A4-4040-80B4-5A1F5A02357B}"/>
              </a:ext>
            </a:extLst>
          </p:cNvPr>
          <p:cNvSpPr>
            <a:spLocks noGrp="1"/>
          </p:cNvSpPr>
          <p:nvPr>
            <p:ph type="dt" sz="half" idx="10"/>
          </p:nvPr>
        </p:nvSpPr>
        <p:spPr/>
        <p:txBody>
          <a:bodyPr/>
          <a:lstStyle/>
          <a:p>
            <a:fld id="{4D19AB28-A9DB-FD49-AAAF-39B478FF6218}" type="datetimeFigureOut">
              <a:rPr lang="en-US" smtClean="0"/>
              <a:t>10/21/2020</a:t>
            </a:fld>
            <a:endParaRPr lang="en-US"/>
          </a:p>
        </p:txBody>
      </p:sp>
      <p:sp>
        <p:nvSpPr>
          <p:cNvPr id="6" name="Footer Placeholder 5">
            <a:extLst>
              <a:ext uri="{FF2B5EF4-FFF2-40B4-BE49-F238E27FC236}">
                <a16:creationId xmlns:a16="http://schemas.microsoft.com/office/drawing/2014/main" id="{AD9EA44F-25E3-8846-A0D9-E4570A02F7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2E5F19-FAAF-D747-978A-E30A8783DE69}"/>
              </a:ext>
            </a:extLst>
          </p:cNvPr>
          <p:cNvSpPr>
            <a:spLocks noGrp="1"/>
          </p:cNvSpPr>
          <p:nvPr>
            <p:ph type="sldNum" sz="quarter" idx="12"/>
          </p:nvPr>
        </p:nvSpPr>
        <p:spPr/>
        <p:txBody>
          <a:bodyPr/>
          <a:lstStyle/>
          <a:p>
            <a:fld id="{B10BD772-B9D5-1044-A037-604D1C9A3F6B}" type="slidenum">
              <a:rPr lang="en-US" smtClean="0"/>
              <a:t>‹#›</a:t>
            </a:fld>
            <a:endParaRPr lang="en-US"/>
          </a:p>
        </p:txBody>
      </p:sp>
    </p:spTree>
    <p:extLst>
      <p:ext uri="{BB962C8B-B14F-4D97-AF65-F5344CB8AC3E}">
        <p14:creationId xmlns:p14="http://schemas.microsoft.com/office/powerpoint/2010/main" val="2643067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11A671-02E9-0A4B-9574-EF02657BD2E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F03350-3D0D-2C4C-A9B8-4E2F9DD92E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095AD7-44EF-9243-A091-6B1C6B6139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19AB28-A9DB-FD49-AAAF-39B478FF6218}" type="datetimeFigureOut">
              <a:rPr lang="en-US" smtClean="0"/>
              <a:t>10/21/2020</a:t>
            </a:fld>
            <a:endParaRPr lang="en-US"/>
          </a:p>
        </p:txBody>
      </p:sp>
      <p:sp>
        <p:nvSpPr>
          <p:cNvPr id="5" name="Footer Placeholder 4">
            <a:extLst>
              <a:ext uri="{FF2B5EF4-FFF2-40B4-BE49-F238E27FC236}">
                <a16:creationId xmlns:a16="http://schemas.microsoft.com/office/drawing/2014/main" id="{E8915D10-8A90-944E-A414-B79EAC8A97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1144BEE-EE2C-494E-B822-74A42F0A88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0BD772-B9D5-1044-A037-604D1C9A3F6B}" type="slidenum">
              <a:rPr lang="en-US" smtClean="0"/>
              <a:t>‹#›</a:t>
            </a:fld>
            <a:endParaRPr lang="en-US"/>
          </a:p>
        </p:txBody>
      </p:sp>
    </p:spTree>
    <p:extLst>
      <p:ext uri="{BB962C8B-B14F-4D97-AF65-F5344CB8AC3E}">
        <p14:creationId xmlns:p14="http://schemas.microsoft.com/office/powerpoint/2010/main" val="8505955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www.migrationdataportal.org/"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www.migrationdataportal.org/"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C9F83B8-792D-A145-88D9-77F7149D8721}"/>
              </a:ext>
            </a:extLst>
          </p:cNvPr>
          <p:cNvSpPr/>
          <p:nvPr/>
        </p:nvSpPr>
        <p:spPr>
          <a:xfrm>
            <a:off x="-1200" y="4037"/>
            <a:ext cx="12192000" cy="6909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2547DDA-FF0E-5448-BCCE-76D1EAA5CD99}"/>
              </a:ext>
            </a:extLst>
          </p:cNvPr>
          <p:cNvSpPr/>
          <p:nvPr/>
        </p:nvSpPr>
        <p:spPr>
          <a:xfrm>
            <a:off x="-2400" y="5253749"/>
            <a:ext cx="12193200" cy="1655999"/>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1430154" y="2380566"/>
            <a:ext cx="9922844" cy="1821543"/>
          </a:xfrm>
        </p:spPr>
        <p:txBody>
          <a:bodyPr>
            <a:normAutofit/>
          </a:bodyPr>
          <a:lstStyle/>
          <a:p>
            <a:pPr algn="l">
              <a:lnSpc>
                <a:spcPct val="100000"/>
              </a:lnSpc>
              <a:spcBef>
                <a:spcPts val="0"/>
              </a:spcBef>
            </a:pPr>
            <a:r>
              <a:rPr lang="en-US" sz="5600" b="1" dirty="0">
                <a:solidFill>
                  <a:srgbClr val="1A3668"/>
                </a:solidFill>
                <a:latin typeface="+mn-lt"/>
                <a:ea typeface="Roboto Medium" panose="02000000000000000000" pitchFamily="2" charset="0"/>
              </a:rPr>
              <a:t>Session 1:</a:t>
            </a:r>
            <a:br>
              <a:rPr lang="en-US" sz="5600" b="1" dirty="0">
                <a:solidFill>
                  <a:srgbClr val="1A3668"/>
                </a:solidFill>
                <a:latin typeface="+mn-lt"/>
                <a:ea typeface="Roboto Medium" panose="02000000000000000000" pitchFamily="2" charset="0"/>
              </a:rPr>
            </a:br>
            <a:r>
              <a:rPr lang="en-US" sz="5600" b="1" dirty="0">
                <a:solidFill>
                  <a:srgbClr val="1A3668"/>
                </a:solidFill>
                <a:ea typeface="Roboto Medium" panose="02000000000000000000" pitchFamily="2" charset="0"/>
              </a:rPr>
              <a:t>Migration Governance</a:t>
            </a:r>
            <a:endParaRPr lang="en-US" sz="5600" b="1" dirty="0">
              <a:solidFill>
                <a:srgbClr val="1A3668"/>
              </a:solidFill>
              <a:latin typeface="+mn-lt"/>
              <a:ea typeface="Roboto Medium" panose="02000000000000000000" pitchFamily="2" charset="0"/>
            </a:endParaRP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1475874" y="5676596"/>
            <a:ext cx="9144000" cy="810307"/>
          </a:xfrm>
        </p:spPr>
        <p:txBody>
          <a:bodyPr>
            <a:normAutofit/>
          </a:bodyPr>
          <a:lstStyle/>
          <a:p>
            <a:pPr algn="l"/>
            <a:r>
              <a:rPr lang="en-US" sz="2000" b="1" dirty="0">
                <a:solidFill>
                  <a:srgbClr val="1A3668"/>
                </a:solidFill>
                <a:ea typeface="Roboto Medium" panose="02000000000000000000" pitchFamily="2" charset="0"/>
              </a:rPr>
              <a:t>UNCT Training on the Integration of Migration into CF and CCA:</a:t>
            </a:r>
            <a:br>
              <a:rPr lang="en-US" sz="2000" b="1" dirty="0">
                <a:solidFill>
                  <a:srgbClr val="1A3668"/>
                </a:solidFill>
                <a:ea typeface="Roboto Medium" panose="02000000000000000000" pitchFamily="2" charset="0"/>
              </a:rPr>
            </a:br>
            <a:r>
              <a:rPr lang="en-US" sz="2000" b="1" dirty="0">
                <a:solidFill>
                  <a:srgbClr val="1A3668"/>
                </a:solidFill>
                <a:ea typeface="Roboto Medium" panose="02000000000000000000" pitchFamily="2" charset="0"/>
              </a:rPr>
              <a:t>(insert country name)</a:t>
            </a:r>
            <a:endParaRPr lang="en-US" sz="2000" dirty="0">
              <a:solidFill>
                <a:schemeClr val="bg1"/>
              </a:solidFill>
              <a:ea typeface="Roboto" panose="02000000000000000000" pitchFamily="2" charset="0"/>
            </a:endParaRPr>
          </a:p>
        </p:txBody>
      </p:sp>
      <p:pic>
        <p:nvPicPr>
          <p:cNvPr id="16" name="Picture 15">
            <a:extLst>
              <a:ext uri="{FF2B5EF4-FFF2-40B4-BE49-F238E27FC236}">
                <a16:creationId xmlns:a16="http://schemas.microsoft.com/office/drawing/2014/main" id="{85319988-6EDC-0A48-834C-C7225F03A136}"/>
              </a:ext>
            </a:extLst>
          </p:cNvPr>
          <p:cNvPicPr>
            <a:picLocks noChangeAspect="1"/>
          </p:cNvPicPr>
          <p:nvPr/>
        </p:nvPicPr>
        <p:blipFill rotWithShape="1">
          <a:blip r:embed="rId2"/>
          <a:srcRect l="3575" t="7470" r="2849" b="9673"/>
          <a:stretch/>
        </p:blipFill>
        <p:spPr>
          <a:xfrm>
            <a:off x="8825425" y="403653"/>
            <a:ext cx="2758438" cy="734400"/>
          </a:xfrm>
          <a:prstGeom prst="rect">
            <a:avLst/>
          </a:prstGeom>
        </p:spPr>
      </p:pic>
    </p:spTree>
    <p:extLst>
      <p:ext uri="{BB962C8B-B14F-4D97-AF65-F5344CB8AC3E}">
        <p14:creationId xmlns:p14="http://schemas.microsoft.com/office/powerpoint/2010/main" val="22033217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0" y="6438"/>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572655" y="699683"/>
            <a:ext cx="8599054" cy="1825007"/>
          </a:xfrm>
        </p:spPr>
        <p:txBody>
          <a:bodyPr anchor="t">
            <a:noAutofit/>
          </a:bodyPr>
          <a:lstStyle/>
          <a:p>
            <a:pPr algn="l">
              <a:lnSpc>
                <a:spcPct val="100000"/>
              </a:lnSpc>
            </a:pPr>
            <a:r>
              <a:rPr lang="en-US" sz="2400" b="1" dirty="0">
                <a:solidFill>
                  <a:srgbClr val="1A3668"/>
                </a:solidFill>
                <a:latin typeface="+mn-lt"/>
                <a:ea typeface="Roboto Medium" panose="02000000000000000000" pitchFamily="2" charset="0"/>
              </a:rPr>
              <a:t>The Global Compact for Safe, Orderly and Regular Migration (GCM)</a:t>
            </a:r>
          </a:p>
        </p:txBody>
      </p:sp>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310280"/>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387617"/>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pic>
        <p:nvPicPr>
          <p:cNvPr id="10" name="Image 3">
            <a:extLst>
              <a:ext uri="{FF2B5EF4-FFF2-40B4-BE49-F238E27FC236}">
                <a16:creationId xmlns:a16="http://schemas.microsoft.com/office/drawing/2014/main" id="{0A31434C-8B62-4380-83CA-8DBC057550D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80000" y="6438"/>
            <a:ext cx="12225913" cy="6858000"/>
          </a:xfrm>
          <a:prstGeom prst="rect">
            <a:avLst/>
          </a:prstGeom>
        </p:spPr>
      </p:pic>
      <p:sp>
        <p:nvSpPr>
          <p:cNvPr id="11" name="Espace réservé du contenu 3">
            <a:extLst>
              <a:ext uri="{FF2B5EF4-FFF2-40B4-BE49-F238E27FC236}">
                <a16:creationId xmlns:a16="http://schemas.microsoft.com/office/drawing/2014/main" id="{D798C67C-7E00-41E9-B1C7-FB7DFE0253BE}"/>
              </a:ext>
            </a:extLst>
          </p:cNvPr>
          <p:cNvSpPr txBox="1">
            <a:spLocks/>
          </p:cNvSpPr>
          <p:nvPr/>
        </p:nvSpPr>
        <p:spPr>
          <a:xfrm>
            <a:off x="0" y="965769"/>
            <a:ext cx="12192001" cy="5485440"/>
          </a:xfrm>
          <a:prstGeom prst="rect">
            <a:avLst/>
          </a:prstGeom>
          <a:solidFill>
            <a:srgbClr val="002060">
              <a:alpha val="52000"/>
            </a:srgbClr>
          </a:solidFill>
        </p:spPr>
        <p:txBody>
          <a:bodyPr vert="horz" lIns="396000" tIns="396000" rIns="396000" bIns="503999" numCol="3" spcCol="360000" rtlCol="0" anchor="ctr">
            <a:noAutofit/>
          </a:bodyPr>
          <a:lstStyle>
            <a:lvl1pPr marL="0" indent="0" algn="l" defTabSz="554400" rtl="0" eaLnBrk="1" latinLnBrk="0" hangingPunct="1">
              <a:lnSpc>
                <a:spcPct val="90000"/>
              </a:lnSpc>
              <a:spcBef>
                <a:spcPts val="600"/>
              </a:spcBef>
              <a:spcAft>
                <a:spcPts val="1200"/>
              </a:spcAft>
              <a:buFont typeface="Arial" panose="020B0604020202020204" pitchFamily="34" charset="0"/>
              <a:buNone/>
              <a:defRPr sz="2800" b="0" kern="1200">
                <a:solidFill>
                  <a:srgbClr val="0033A0"/>
                </a:solidFill>
                <a:latin typeface="+mn-lt"/>
                <a:ea typeface="+mn-ea"/>
                <a:cs typeface="+mn-cs"/>
              </a:defRPr>
            </a:lvl1pPr>
            <a:lvl2pPr marL="0" indent="0" algn="l" defTabSz="554400" rtl="0" eaLnBrk="1" latinLnBrk="0" hangingPunct="1">
              <a:lnSpc>
                <a:spcPct val="90000"/>
              </a:lnSpc>
              <a:spcBef>
                <a:spcPts val="600"/>
              </a:spcBef>
              <a:buFont typeface="Arial" panose="020B0604020202020204" pitchFamily="34" charset="0"/>
              <a:buNone/>
              <a:defRPr sz="2400" kern="1200">
                <a:solidFill>
                  <a:schemeClr val="tx1"/>
                </a:solidFill>
                <a:latin typeface="+mj-lt"/>
                <a:ea typeface="+mn-ea"/>
                <a:cs typeface="+mn-cs"/>
              </a:defRPr>
            </a:lvl2pPr>
            <a:lvl3pPr marL="0" indent="0" algn="l" defTabSz="554400" rtl="0" eaLnBrk="1" latinLnBrk="0" hangingPunct="1">
              <a:lnSpc>
                <a:spcPct val="90000"/>
              </a:lnSpc>
              <a:spcBef>
                <a:spcPts val="600"/>
              </a:spcBef>
              <a:buFont typeface="Arial" panose="020B0604020202020204" pitchFamily="34" charset="0"/>
              <a:buNone/>
              <a:defRPr sz="2000" kern="1200">
                <a:solidFill>
                  <a:schemeClr val="tx1"/>
                </a:solidFill>
                <a:latin typeface="+mj-lt"/>
                <a:ea typeface="+mn-ea"/>
                <a:cs typeface="+mn-cs"/>
              </a:defRPr>
            </a:lvl3pPr>
            <a:lvl4pPr marL="0" indent="0" algn="l" defTabSz="554400" rtl="0" eaLnBrk="1" latinLnBrk="0" hangingPunct="1">
              <a:lnSpc>
                <a:spcPct val="90000"/>
              </a:lnSpc>
              <a:spcBef>
                <a:spcPts val="600"/>
              </a:spcBef>
              <a:buFont typeface="Arial" panose="020B0604020202020204" pitchFamily="34" charset="0"/>
              <a:buNone/>
              <a:defRPr sz="1800" kern="1200">
                <a:solidFill>
                  <a:schemeClr val="tx1"/>
                </a:solidFill>
                <a:latin typeface="+mj-lt"/>
                <a:ea typeface="+mn-ea"/>
                <a:cs typeface="+mn-cs"/>
              </a:defRPr>
            </a:lvl4pPr>
            <a:lvl5pPr marL="0" indent="0" algn="l" defTabSz="554400" rtl="0" eaLnBrk="1" latinLnBrk="0" hangingPunct="1">
              <a:lnSpc>
                <a:spcPct val="90000"/>
              </a:lnSpc>
              <a:spcBef>
                <a:spcPts val="600"/>
              </a:spcBef>
              <a:buFont typeface="Arial" panose="020B0604020202020204" pitchFamily="34" charset="0"/>
              <a:buNone/>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Collect and utilize accurate and disaggregated data as a basis for evidence-based policies</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Minimize the adverse drivers and structural factors that compel people to leave their country of origin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Provide accurate and timely information at all stages of migration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Ensure that all migrants have proof of legal identity and adequate documentation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Enhance availability and flexibility of pathways for regular migration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Facilitate fair and ethical recruitment and safeguard conditions that ensure decent work</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Address and reduce vulnerabilities in migration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Save lives and establish coordinated international efforts on missing migrants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Strengthen the transnational response to smuggling of migrants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Prevent, combat and eradicate trafficking in persons in the context of international migration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Manage borders in an integrated, secure and coordinated manner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Strengthen  certainty  and  predictability  in  migration  procedures  for  appropriate screening, assessment and referral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Use migration detention only as a measure of last resort and work towards alternatives</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Enhance consular protection, assistance and cooperation throughout the migration cycle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Provide access to basic services for migrants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Empower migrants and societies to realize full inclusion and social </a:t>
            </a:r>
            <a:r>
              <a:rPr lang="en-US" sz="1333" b="1" dirty="0" err="1">
                <a:solidFill>
                  <a:srgbClr val="FFFFFF"/>
                </a:solidFill>
                <a:latin typeface="Calibri" panose="020F0502020204030204"/>
              </a:rPr>
              <a:t>coahesion</a:t>
            </a:r>
            <a:r>
              <a:rPr lang="en-US" sz="1333" b="1" dirty="0">
                <a:solidFill>
                  <a:srgbClr val="FFFFFF"/>
                </a:solidFill>
                <a:latin typeface="Calibri" panose="020F0502020204030204"/>
              </a:rPr>
              <a:t>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Eliminate all forms of discrimination and promote evidence-based public discourse to shape perceptions of migration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Invest in skills development and facilitate mutual recognition of skills, qualifications and competences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Create  conditions  for  migrants  and  diasporas  to  fully  contribute  to  sustainable development in all countries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Promote faster, safer and cheaper transfer of remittances and foster financial inclusion of migrants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Cooperate  in  facilitating  safe  and  dignified  return  and  readmission,  as  well  as sustainable reintegration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Establish mechanisms for the portability of social security entitlements and earned benefits </a:t>
            </a:r>
          </a:p>
          <a:p>
            <a:pPr marL="342891" indent="-342891" defTabSz="554386">
              <a:lnSpc>
                <a:spcPct val="100000"/>
              </a:lnSpc>
              <a:spcAft>
                <a:spcPts val="600"/>
              </a:spcAft>
              <a:buFont typeface="+mj-lt"/>
              <a:buAutoNum type="arabicPeriod"/>
              <a:defRPr/>
            </a:pPr>
            <a:r>
              <a:rPr lang="en-US" sz="1333" b="1" dirty="0">
                <a:solidFill>
                  <a:srgbClr val="FFFFFF"/>
                </a:solidFill>
                <a:latin typeface="Calibri" panose="020F0502020204030204"/>
              </a:rPr>
              <a:t>Strengthen international cooperation and global partnerships for safe, orderly and regular migration </a:t>
            </a:r>
          </a:p>
        </p:txBody>
      </p:sp>
      <p:cxnSp>
        <p:nvCxnSpPr>
          <p:cNvPr id="12" name="Connecteur droit 7">
            <a:extLst>
              <a:ext uri="{FF2B5EF4-FFF2-40B4-BE49-F238E27FC236}">
                <a16:creationId xmlns:a16="http://schemas.microsoft.com/office/drawing/2014/main" id="{8B2F6FB4-A679-4627-A46D-9FE2AAA5EDD9}"/>
              </a:ext>
            </a:extLst>
          </p:cNvPr>
          <p:cNvCxnSpPr/>
          <p:nvPr/>
        </p:nvCxnSpPr>
        <p:spPr>
          <a:xfrm>
            <a:off x="3673593" y="-874251"/>
            <a:ext cx="1563967"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Espace réservé du contenu 3">
            <a:extLst>
              <a:ext uri="{FF2B5EF4-FFF2-40B4-BE49-F238E27FC236}">
                <a16:creationId xmlns:a16="http://schemas.microsoft.com/office/drawing/2014/main" id="{EE41CED5-CB4C-4ED7-A052-DC0BC96F3F7E}"/>
              </a:ext>
            </a:extLst>
          </p:cNvPr>
          <p:cNvSpPr txBox="1">
            <a:spLocks/>
          </p:cNvSpPr>
          <p:nvPr/>
        </p:nvSpPr>
        <p:spPr>
          <a:xfrm>
            <a:off x="2664042" y="104542"/>
            <a:ext cx="6931741" cy="1082001"/>
          </a:xfrm>
          <a:prstGeom prst="rect">
            <a:avLst/>
          </a:prstGeom>
        </p:spPr>
        <p:txBody>
          <a:bodyPr vert="horz" lIns="91440" tIns="45720" rIns="91440" bIns="45720" rtlCol="0" anchor="ctr">
            <a:noAutofit/>
          </a:bodyPr>
          <a:lstStyle>
            <a:lvl1pPr marL="0" indent="0" algn="l" defTabSz="554400" rtl="0" eaLnBrk="1" latinLnBrk="0" hangingPunct="1">
              <a:lnSpc>
                <a:spcPct val="90000"/>
              </a:lnSpc>
              <a:spcBef>
                <a:spcPts val="600"/>
              </a:spcBef>
              <a:spcAft>
                <a:spcPts val="1200"/>
              </a:spcAft>
              <a:buFont typeface="Arial" panose="020B0604020202020204" pitchFamily="34" charset="0"/>
              <a:buNone/>
              <a:defRPr sz="2800" b="0" kern="1200">
                <a:solidFill>
                  <a:schemeClr val="tx1"/>
                </a:solidFill>
                <a:latin typeface="+mj-lt"/>
                <a:ea typeface="+mn-ea"/>
                <a:cs typeface="+mn-cs"/>
              </a:defRPr>
            </a:lvl1pPr>
            <a:lvl2pPr marL="0" indent="0" algn="just" defTabSz="554400" rtl="0" eaLnBrk="1" latinLnBrk="0" hangingPunct="1">
              <a:lnSpc>
                <a:spcPct val="90000"/>
              </a:lnSpc>
              <a:spcBef>
                <a:spcPts val="600"/>
              </a:spcBef>
              <a:buFont typeface="Arial" panose="020B0604020202020204" pitchFamily="34" charset="0"/>
              <a:buNone/>
              <a:defRPr sz="2400" kern="1200">
                <a:solidFill>
                  <a:srgbClr val="0033A0"/>
                </a:solidFill>
                <a:latin typeface="+mn-lt"/>
                <a:ea typeface="+mn-ea"/>
                <a:cs typeface="+mn-cs"/>
              </a:defRPr>
            </a:lvl2pPr>
            <a:lvl3pPr marL="0" indent="0" algn="just" defTabSz="554400" rtl="0" eaLnBrk="1" latinLnBrk="0" hangingPunct="1">
              <a:lnSpc>
                <a:spcPct val="90000"/>
              </a:lnSpc>
              <a:spcBef>
                <a:spcPts val="600"/>
              </a:spcBef>
              <a:buFont typeface="Arial" panose="020B0604020202020204" pitchFamily="34" charset="0"/>
              <a:buNone/>
              <a:defRPr sz="2000" kern="1200">
                <a:solidFill>
                  <a:schemeClr val="tx1"/>
                </a:solidFill>
                <a:latin typeface="+mj-lt"/>
                <a:ea typeface="+mn-ea"/>
                <a:cs typeface="+mn-cs"/>
              </a:defRPr>
            </a:lvl3pPr>
            <a:lvl4pPr marL="0" indent="0" algn="just" defTabSz="554400" rtl="0" eaLnBrk="1" latinLnBrk="0" hangingPunct="1">
              <a:lnSpc>
                <a:spcPct val="90000"/>
              </a:lnSpc>
              <a:spcBef>
                <a:spcPts val="600"/>
              </a:spcBef>
              <a:buFont typeface="Arial" panose="020B0604020202020204" pitchFamily="34" charset="0"/>
              <a:buNone/>
              <a:defRPr sz="1800" kern="1200">
                <a:solidFill>
                  <a:schemeClr val="tx1"/>
                </a:solidFill>
                <a:latin typeface="+mj-lt"/>
                <a:ea typeface="+mn-ea"/>
                <a:cs typeface="+mn-cs"/>
              </a:defRPr>
            </a:lvl4pPr>
            <a:lvl5pPr marL="0" indent="0" algn="just" defTabSz="554400" rtl="0" eaLnBrk="1" latinLnBrk="0" hangingPunct="1">
              <a:lnSpc>
                <a:spcPct val="90000"/>
              </a:lnSpc>
              <a:spcBef>
                <a:spcPts val="600"/>
              </a:spcBef>
              <a:buFont typeface="Arial" panose="020B0604020202020204" pitchFamily="34" charset="0"/>
              <a:buNone/>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defTabSz="554386">
              <a:lnSpc>
                <a:spcPts val="4200"/>
              </a:lnSpc>
              <a:spcBef>
                <a:spcPts val="0"/>
              </a:spcBef>
              <a:spcAft>
                <a:spcPts val="0"/>
              </a:spcAft>
              <a:defRPr/>
            </a:pPr>
            <a:r>
              <a:rPr lang="en-US" sz="3600">
                <a:solidFill>
                  <a:schemeClr val="accent1"/>
                </a:solidFill>
                <a:ea typeface="+mj-ea"/>
                <a:cs typeface="+mj-cs"/>
              </a:rPr>
              <a:t>GCM 23 Objectives</a:t>
            </a:r>
          </a:p>
        </p:txBody>
      </p:sp>
    </p:spTree>
    <p:extLst>
      <p:ext uri="{BB962C8B-B14F-4D97-AF65-F5344CB8AC3E}">
        <p14:creationId xmlns:p14="http://schemas.microsoft.com/office/powerpoint/2010/main" val="213291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0" y="6438"/>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572655" y="699683"/>
            <a:ext cx="11046690" cy="1825007"/>
          </a:xfrm>
        </p:spPr>
        <p:txBody>
          <a:bodyPr anchor="t">
            <a:noAutofit/>
          </a:bodyPr>
          <a:lstStyle/>
          <a:p>
            <a:pPr algn="l">
              <a:lnSpc>
                <a:spcPct val="100000"/>
              </a:lnSpc>
            </a:pPr>
            <a:r>
              <a:rPr lang="en-US" sz="2400" b="1" dirty="0">
                <a:solidFill>
                  <a:srgbClr val="1A3668"/>
                </a:solidFill>
                <a:latin typeface="+mn-lt"/>
                <a:ea typeface="Roboto Medium" panose="02000000000000000000" pitchFamily="2" charset="0"/>
              </a:rPr>
              <a:t>The Global Compact for Safe, Orderly and Regular Migration (GCM)</a:t>
            </a:r>
          </a:p>
        </p:txBody>
      </p:sp>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310280"/>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11" name="Rectangle 10">
            <a:extLst>
              <a:ext uri="{FF2B5EF4-FFF2-40B4-BE49-F238E27FC236}">
                <a16:creationId xmlns:a16="http://schemas.microsoft.com/office/drawing/2014/main" id="{25517835-AC04-4C23-A1CC-73CD1EB7F903}"/>
              </a:ext>
            </a:extLst>
          </p:cNvPr>
          <p:cNvSpPr/>
          <p:nvPr/>
        </p:nvSpPr>
        <p:spPr>
          <a:xfrm>
            <a:off x="5179360" y="1146779"/>
            <a:ext cx="6540720" cy="715356"/>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b="1" i="0" u="none" strike="noStrike" kern="1200" cap="none" spc="0" normalizeH="0" baseline="0" noProof="0" dirty="0">
                <a:ln>
                  <a:noFill/>
                </a:ln>
                <a:solidFill>
                  <a:srgbClr val="007DBB"/>
                </a:solidFill>
                <a:effectLst/>
                <a:uLnTx/>
                <a:uFillTx/>
                <a:latin typeface="Calibri Light" panose="020F0302020204030204"/>
                <a:ea typeface="+mn-ea"/>
                <a:cs typeface="+mn-cs"/>
              </a:rPr>
              <a:t>Global Compact on Migration: Objective 19 para (b) </a:t>
            </a:r>
            <a:endParaRPr kumimoji="0" lang="en-US" b="1" i="0" u="none" strike="noStrike" kern="1200" cap="all" spc="0" normalizeH="0" baseline="0" noProof="0" dirty="0">
              <a:ln>
                <a:noFill/>
              </a:ln>
              <a:solidFill>
                <a:srgbClr val="007DBB"/>
              </a:solidFill>
              <a:effectLst/>
              <a:uLnTx/>
              <a:uFillTx/>
              <a:latin typeface="Calibri Light" panose="020F0302020204030204"/>
              <a:ea typeface="+mn-ea"/>
              <a:cs typeface="+mn-cs"/>
            </a:endParaRPr>
          </a:p>
        </p:txBody>
      </p:sp>
      <p:sp>
        <p:nvSpPr>
          <p:cNvPr id="12" name="Content Placeholder 2">
            <a:extLst>
              <a:ext uri="{FF2B5EF4-FFF2-40B4-BE49-F238E27FC236}">
                <a16:creationId xmlns:a16="http://schemas.microsoft.com/office/drawing/2014/main" id="{DD1A2006-98FE-4DDF-B2BA-7D039719FFDC}"/>
              </a:ext>
            </a:extLst>
          </p:cNvPr>
          <p:cNvSpPr txBox="1">
            <a:spLocks/>
          </p:cNvSpPr>
          <p:nvPr/>
        </p:nvSpPr>
        <p:spPr>
          <a:xfrm>
            <a:off x="4342578" y="1877795"/>
            <a:ext cx="7195984" cy="1717034"/>
          </a:xfrm>
          <a:prstGeom prst="rect">
            <a:avLst/>
          </a:prstGeom>
        </p:spPr>
        <p:txBody>
          <a:bodyPr vert="horz" lIns="91440" tIns="45720" rIns="91440" bIns="45720" rtlCol="0" anchor="t">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00" i="1" dirty="0">
                <a:solidFill>
                  <a:srgbClr val="093D7C"/>
                </a:solidFill>
              </a:rPr>
              <a:t>“Integrate migration into </a:t>
            </a:r>
            <a:r>
              <a:rPr lang="en-US" sz="1700" b="1" i="1" dirty="0">
                <a:solidFill>
                  <a:srgbClr val="093D7C"/>
                </a:solidFill>
              </a:rPr>
              <a:t>development planning </a:t>
            </a:r>
            <a:r>
              <a:rPr lang="en-US" sz="1700" i="1" dirty="0">
                <a:solidFill>
                  <a:srgbClr val="093D7C"/>
                </a:solidFill>
              </a:rPr>
              <a:t>and </a:t>
            </a:r>
            <a:r>
              <a:rPr lang="en-US" sz="1700" b="1" i="1" dirty="0">
                <a:solidFill>
                  <a:srgbClr val="093D7C"/>
                </a:solidFill>
              </a:rPr>
              <a:t>sectoral policies </a:t>
            </a:r>
            <a:r>
              <a:rPr lang="en-US" sz="1700" i="1" dirty="0">
                <a:solidFill>
                  <a:srgbClr val="093D7C"/>
                </a:solidFill>
              </a:rPr>
              <a:t>at </a:t>
            </a:r>
            <a:r>
              <a:rPr lang="en-US" sz="1700" b="1" i="1" dirty="0">
                <a:solidFill>
                  <a:srgbClr val="093D7C"/>
                </a:solidFill>
              </a:rPr>
              <a:t>local</a:t>
            </a:r>
            <a:r>
              <a:rPr lang="en-US" sz="1700" i="1" dirty="0">
                <a:solidFill>
                  <a:srgbClr val="093D7C"/>
                </a:solidFill>
              </a:rPr>
              <a:t>, </a:t>
            </a:r>
            <a:r>
              <a:rPr lang="en-US" sz="1700" b="1" i="1" dirty="0">
                <a:solidFill>
                  <a:srgbClr val="093D7C"/>
                </a:solidFill>
              </a:rPr>
              <a:t>national</a:t>
            </a:r>
            <a:r>
              <a:rPr lang="en-US" sz="1700" i="1" dirty="0">
                <a:solidFill>
                  <a:srgbClr val="093D7C"/>
                </a:solidFill>
              </a:rPr>
              <a:t>, </a:t>
            </a:r>
            <a:r>
              <a:rPr lang="en-US" sz="1700" b="1" i="1" dirty="0">
                <a:solidFill>
                  <a:srgbClr val="093D7C"/>
                </a:solidFill>
              </a:rPr>
              <a:t>regional</a:t>
            </a:r>
            <a:r>
              <a:rPr lang="en-US" sz="1700" i="1" dirty="0">
                <a:solidFill>
                  <a:srgbClr val="093D7C"/>
                </a:solidFill>
              </a:rPr>
              <a:t> and </a:t>
            </a:r>
            <a:r>
              <a:rPr lang="en-US" sz="1700" b="1" i="1" dirty="0">
                <a:solidFill>
                  <a:srgbClr val="093D7C"/>
                </a:solidFill>
              </a:rPr>
              <a:t>global</a:t>
            </a:r>
            <a:r>
              <a:rPr lang="en-US" sz="1700" i="1" dirty="0">
                <a:solidFill>
                  <a:srgbClr val="093D7C"/>
                </a:solidFill>
              </a:rPr>
              <a:t> levels, taking into consideration relevant existing policy guidelines and recommendations, such as the GMG Handbook on Mainstreaming Migration into Development Planning, in order to </a:t>
            </a:r>
            <a:r>
              <a:rPr lang="en-US" sz="1700" b="1" i="1" dirty="0">
                <a:solidFill>
                  <a:srgbClr val="093D7C"/>
                </a:solidFill>
              </a:rPr>
              <a:t>strengthen policy coherence and effectiveness of development cooperation</a:t>
            </a:r>
            <a:r>
              <a:rPr lang="en-US" sz="1700" i="1" dirty="0">
                <a:solidFill>
                  <a:srgbClr val="093D7C"/>
                </a:solidFill>
              </a:rPr>
              <a:t>”</a:t>
            </a:r>
          </a:p>
        </p:txBody>
      </p:sp>
      <p:pic>
        <p:nvPicPr>
          <p:cNvPr id="14" name="Picture 13">
            <a:extLst>
              <a:ext uri="{FF2B5EF4-FFF2-40B4-BE49-F238E27FC236}">
                <a16:creationId xmlns:a16="http://schemas.microsoft.com/office/drawing/2014/main" id="{6778F54B-BD3F-44AB-B3EE-B467B4566BA0}"/>
              </a:ext>
            </a:extLst>
          </p:cNvPr>
          <p:cNvPicPr>
            <a:picLocks noChangeAspect="1"/>
          </p:cNvPicPr>
          <p:nvPr/>
        </p:nvPicPr>
        <p:blipFill>
          <a:blip r:embed="rId3"/>
          <a:stretch>
            <a:fillRect/>
          </a:stretch>
        </p:blipFill>
        <p:spPr>
          <a:xfrm>
            <a:off x="673390" y="1336474"/>
            <a:ext cx="3273200" cy="5051143"/>
          </a:xfrm>
          <a:prstGeom prst="rect">
            <a:avLst/>
          </a:prstGeom>
          <a:ln w="28575">
            <a:solidFill>
              <a:schemeClr val="accent1">
                <a:lumMod val="75000"/>
              </a:schemeClr>
            </a:solidFill>
          </a:ln>
        </p:spPr>
      </p:pic>
      <p:sp>
        <p:nvSpPr>
          <p:cNvPr id="17" name="Espace réservé du contenu 1">
            <a:extLst>
              <a:ext uri="{FF2B5EF4-FFF2-40B4-BE49-F238E27FC236}">
                <a16:creationId xmlns:a16="http://schemas.microsoft.com/office/drawing/2014/main" id="{52542D06-1555-4FA2-96FB-40E0437772DC}"/>
              </a:ext>
            </a:extLst>
          </p:cNvPr>
          <p:cNvSpPr txBox="1">
            <a:spLocks/>
          </p:cNvSpPr>
          <p:nvPr/>
        </p:nvSpPr>
        <p:spPr>
          <a:xfrm>
            <a:off x="4173980" y="3359103"/>
            <a:ext cx="7630092" cy="5598428"/>
          </a:xfrm>
          <a:prstGeom prst="rect">
            <a:avLst/>
          </a:prstGeom>
        </p:spPr>
        <p:txBody>
          <a:bodyPr vert="horz" lIns="121920" tIns="60960" rIns="121920" bIns="6096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en-US" sz="1600" b="1" dirty="0">
                <a:solidFill>
                  <a:srgbClr val="007DBB"/>
                </a:solidFill>
                <a:latin typeface="+mn-lt"/>
              </a:rPr>
              <a:t>GCM Implementation;</a:t>
            </a:r>
          </a:p>
          <a:p>
            <a:pPr>
              <a:defRPr/>
            </a:pPr>
            <a:r>
              <a:rPr lang="en-US" sz="1600" b="1" dirty="0">
                <a:solidFill>
                  <a:srgbClr val="007DBB"/>
                </a:solidFill>
                <a:latin typeface="+mn-lt"/>
              </a:rPr>
              <a:t>Capacity Building  Mechanisms </a:t>
            </a:r>
            <a:r>
              <a:rPr lang="en-US" sz="1600" dirty="0">
                <a:solidFill>
                  <a:srgbClr val="007DBB"/>
                </a:solidFill>
                <a:latin typeface="+mn-lt"/>
              </a:rPr>
              <a:t>(Ref: GCM para 43)</a:t>
            </a:r>
          </a:p>
          <a:p>
            <a:pPr marL="838179" lvl="2" indent="-380990">
              <a:buFont typeface="Wingdings" panose="05000000000000000000" pitchFamily="2" charset="2"/>
              <a:buChar char="ü"/>
              <a:defRPr/>
            </a:pPr>
            <a:r>
              <a:rPr lang="en-GB" sz="1600" u="sng" dirty="0">
                <a:solidFill>
                  <a:srgbClr val="007DBB"/>
                </a:solidFill>
              </a:rPr>
              <a:t>Connection hub</a:t>
            </a:r>
            <a:endParaRPr lang="en-GB" sz="1600" dirty="0">
              <a:solidFill>
                <a:srgbClr val="007DBB"/>
              </a:solidFill>
            </a:endParaRPr>
          </a:p>
          <a:p>
            <a:pPr marL="838179" lvl="2" indent="-380990">
              <a:buFont typeface="Wingdings" panose="05000000000000000000" pitchFamily="2" charset="2"/>
              <a:buChar char="ü"/>
              <a:defRPr/>
            </a:pPr>
            <a:r>
              <a:rPr lang="en-GB" sz="1600" u="sng" dirty="0">
                <a:solidFill>
                  <a:srgbClr val="007DBB"/>
                </a:solidFill>
              </a:rPr>
              <a:t>Start-up fund</a:t>
            </a:r>
            <a:r>
              <a:rPr lang="en-GB" sz="1600" dirty="0">
                <a:solidFill>
                  <a:srgbClr val="007DBB"/>
                </a:solidFill>
              </a:rPr>
              <a:t> </a:t>
            </a:r>
          </a:p>
          <a:p>
            <a:pPr marL="838179" lvl="2" indent="-380990">
              <a:buFont typeface="Wingdings" panose="05000000000000000000" pitchFamily="2" charset="2"/>
              <a:buChar char="ü"/>
              <a:defRPr/>
            </a:pPr>
            <a:r>
              <a:rPr lang="en-GB" sz="1600" u="sng" dirty="0">
                <a:solidFill>
                  <a:srgbClr val="007DBB"/>
                </a:solidFill>
              </a:rPr>
              <a:t>Global knowledge platform</a:t>
            </a:r>
            <a:r>
              <a:rPr lang="en-GB" sz="1600" dirty="0">
                <a:solidFill>
                  <a:srgbClr val="007DBB"/>
                </a:solidFill>
              </a:rPr>
              <a:t> </a:t>
            </a:r>
          </a:p>
          <a:p>
            <a:pPr>
              <a:defRPr/>
            </a:pPr>
            <a:r>
              <a:rPr lang="en-US" sz="1600" dirty="0">
                <a:solidFill>
                  <a:srgbClr val="007DBB"/>
                </a:solidFill>
                <a:latin typeface="+mn-lt"/>
              </a:rPr>
              <a:t>Establishment of the </a:t>
            </a:r>
            <a:r>
              <a:rPr lang="en-US" sz="1600" b="1" dirty="0">
                <a:solidFill>
                  <a:srgbClr val="007DBB"/>
                </a:solidFill>
                <a:latin typeface="+mn-lt"/>
              </a:rPr>
              <a:t>UN Network on Migration </a:t>
            </a:r>
            <a:r>
              <a:rPr lang="en-US" sz="1600" dirty="0">
                <a:solidFill>
                  <a:srgbClr val="007DBB"/>
                </a:solidFill>
                <a:latin typeface="+mn-lt"/>
              </a:rPr>
              <a:t>(Ref para 45): </a:t>
            </a:r>
          </a:p>
          <a:p>
            <a:pPr marL="761981" lvl="1" indent="-380990">
              <a:buFont typeface="Wingdings" panose="05000000000000000000" pitchFamily="2" charset="2"/>
              <a:buChar char="ü"/>
              <a:defRPr/>
            </a:pPr>
            <a:r>
              <a:rPr lang="en-US" sz="1600" dirty="0">
                <a:solidFill>
                  <a:srgbClr val="007DBB"/>
                </a:solidFill>
                <a:latin typeface="+mn-lt"/>
              </a:rPr>
              <a:t>Facilitate UN system-wide support</a:t>
            </a:r>
            <a:r>
              <a:rPr lang="en-US" sz="1600" u="sng" dirty="0">
                <a:solidFill>
                  <a:srgbClr val="007DBB"/>
                </a:solidFill>
                <a:latin typeface="+mn-lt"/>
              </a:rPr>
              <a:t> </a:t>
            </a:r>
          </a:p>
          <a:p>
            <a:pPr marL="761981" lvl="1" indent="-380990">
              <a:buFont typeface="Wingdings" panose="05000000000000000000" pitchFamily="2" charset="2"/>
              <a:buChar char="ü"/>
              <a:defRPr/>
            </a:pPr>
            <a:r>
              <a:rPr lang="en-US" sz="1600" dirty="0">
                <a:solidFill>
                  <a:srgbClr val="007DBB"/>
                </a:solidFill>
                <a:latin typeface="+mn-lt"/>
              </a:rPr>
              <a:t>non-state actors (e.g. migrants, diaspora, CSOs, academia, local authorities, private sector,  trade unions, parliamentarians, NHRI, media, etc..)</a:t>
            </a:r>
          </a:p>
          <a:p>
            <a:pPr>
              <a:defRPr/>
            </a:pPr>
            <a:r>
              <a:rPr lang="en-US" sz="1600" dirty="0">
                <a:solidFill>
                  <a:srgbClr val="007DBB"/>
                </a:solidFill>
                <a:latin typeface="+mn-lt"/>
              </a:rPr>
              <a:t>Follow-up and review: </a:t>
            </a:r>
            <a:r>
              <a:rPr lang="en-US" sz="1600" b="1" dirty="0">
                <a:solidFill>
                  <a:srgbClr val="007DBB"/>
                </a:solidFill>
                <a:latin typeface="+mn-lt"/>
              </a:rPr>
              <a:t>“International Migration Review Forum (IMRF)”</a:t>
            </a:r>
          </a:p>
          <a:p>
            <a:pPr marL="0" indent="0">
              <a:buNone/>
              <a:defRPr/>
            </a:pPr>
            <a:endParaRPr lang="en-US" sz="1600" dirty="0">
              <a:solidFill>
                <a:srgbClr val="007DBB"/>
              </a:solidFill>
              <a:latin typeface="+mn-lt"/>
            </a:endParaRPr>
          </a:p>
        </p:txBody>
      </p:sp>
      <p:cxnSp>
        <p:nvCxnSpPr>
          <p:cNvPr id="9" name="Connecteur droit 6">
            <a:extLst>
              <a:ext uri="{FF2B5EF4-FFF2-40B4-BE49-F238E27FC236}">
                <a16:creationId xmlns:a16="http://schemas.microsoft.com/office/drawing/2014/main" id="{F2258154-6CEF-4507-821A-9A651FFA7C41}"/>
              </a:ext>
            </a:extLst>
          </p:cNvPr>
          <p:cNvCxnSpPr>
            <a:cxnSpLocks/>
          </p:cNvCxnSpPr>
          <p:nvPr/>
        </p:nvCxnSpPr>
        <p:spPr>
          <a:xfrm>
            <a:off x="673390" y="1215119"/>
            <a:ext cx="10650392" cy="0"/>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3853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4961823" y="965491"/>
            <a:ext cx="7132320" cy="768717"/>
          </a:xfrm>
        </p:spPr>
        <p:txBody>
          <a:bodyPr anchor="t">
            <a:noAutofit/>
          </a:bodyPr>
          <a:lstStyle/>
          <a:p>
            <a:pPr algn="l">
              <a:lnSpc>
                <a:spcPct val="100000"/>
              </a:lnSpc>
            </a:pPr>
            <a:r>
              <a:rPr lang="en-US" sz="3600" b="1" dirty="0">
                <a:solidFill>
                  <a:srgbClr val="1A3668"/>
                </a:solidFill>
                <a:latin typeface="+mn-lt"/>
                <a:ea typeface="Roboto Medium" panose="02000000000000000000" pitchFamily="2" charset="0"/>
              </a:rPr>
              <a:t>GCM’s 360-degree view of migration</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5515455" y="2095792"/>
            <a:ext cx="5471472" cy="3781998"/>
          </a:xfrm>
        </p:spPr>
        <p:txBody>
          <a:bodyPr>
            <a:normAutofit/>
          </a:bodyPr>
          <a:lstStyle/>
          <a:p>
            <a:pPr algn="l">
              <a:lnSpc>
                <a:spcPct val="125000"/>
              </a:lnSpc>
            </a:pPr>
            <a:r>
              <a:rPr lang="en-US" dirty="0" err="1">
                <a:solidFill>
                  <a:srgbClr val="318CDD"/>
                </a:solidFill>
                <a:ea typeface="Roboto" panose="02000000000000000000" pitchFamily="2" charset="0"/>
              </a:rPr>
              <a:t>Recognises</a:t>
            </a:r>
            <a:r>
              <a:rPr lang="en-US" dirty="0">
                <a:solidFill>
                  <a:srgbClr val="318CDD"/>
                </a:solidFill>
                <a:ea typeface="Roboto" panose="02000000000000000000" pitchFamily="2" charset="0"/>
              </a:rPr>
              <a:t> that a comprehensive approach is needed to…</a:t>
            </a:r>
          </a:p>
          <a:p>
            <a:pPr marL="800100" lvl="1" indent="-342900" algn="l">
              <a:lnSpc>
                <a:spcPct val="125000"/>
              </a:lnSpc>
              <a:buFont typeface="Arial" panose="020B0604020202020204" pitchFamily="34" charset="0"/>
              <a:buChar char="•"/>
            </a:pPr>
            <a:r>
              <a:rPr lang="en-US" sz="2200" dirty="0" err="1">
                <a:solidFill>
                  <a:srgbClr val="093D7C"/>
                </a:solidFill>
                <a:ea typeface="Roboto" panose="02000000000000000000" pitchFamily="2" charset="0"/>
              </a:rPr>
              <a:t>Optimise</a:t>
            </a:r>
            <a:r>
              <a:rPr lang="en-US" sz="2200" dirty="0">
                <a:solidFill>
                  <a:srgbClr val="093D7C"/>
                </a:solidFill>
                <a:ea typeface="Roboto" panose="02000000000000000000" pitchFamily="2" charset="0"/>
              </a:rPr>
              <a:t> the benefits of migration</a:t>
            </a:r>
          </a:p>
          <a:p>
            <a:pPr marL="800100" lvl="1" indent="-342900" algn="l">
              <a:lnSpc>
                <a:spcPct val="125000"/>
              </a:lnSpc>
              <a:buFont typeface="Arial" panose="020B0604020202020204" pitchFamily="34" charset="0"/>
              <a:buChar char="•"/>
            </a:pPr>
            <a:r>
              <a:rPr lang="en-US" sz="2200" dirty="0">
                <a:solidFill>
                  <a:srgbClr val="093D7C"/>
                </a:solidFill>
                <a:ea typeface="Roboto" panose="02000000000000000000" pitchFamily="2" charset="0"/>
              </a:rPr>
              <a:t>Address migrations’ risks and challenges</a:t>
            </a:r>
          </a:p>
        </p:txBody>
      </p:sp>
      <p:sp>
        <p:nvSpPr>
          <p:cNvPr id="7" name="Subtitle 2">
            <a:extLst>
              <a:ext uri="{FF2B5EF4-FFF2-40B4-BE49-F238E27FC236}">
                <a16:creationId xmlns:a16="http://schemas.microsoft.com/office/drawing/2014/main" id="{F282CCE3-CE46-7343-97E3-DDABC1A156C1}"/>
              </a:ext>
            </a:extLst>
          </p:cNvPr>
          <p:cNvSpPr txBox="1">
            <a:spLocks/>
          </p:cNvSpPr>
          <p:nvPr/>
        </p:nvSpPr>
        <p:spPr>
          <a:xfrm>
            <a:off x="5544888"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pic>
        <p:nvPicPr>
          <p:cNvPr id="6" name="Picture 5">
            <a:extLst>
              <a:ext uri="{FF2B5EF4-FFF2-40B4-BE49-F238E27FC236}">
                <a16:creationId xmlns:a16="http://schemas.microsoft.com/office/drawing/2014/main" id="{902D927D-EEC0-9E41-9514-D8A4848A35BC}"/>
              </a:ext>
            </a:extLst>
          </p:cNvPr>
          <p:cNvPicPr>
            <a:picLocks noChangeAspect="1"/>
          </p:cNvPicPr>
          <p:nvPr/>
        </p:nvPicPr>
        <p:blipFill rotWithShape="1">
          <a:blip r:embed="rId3"/>
          <a:srcRect l="20539" r="34251"/>
          <a:stretch/>
        </p:blipFill>
        <p:spPr>
          <a:xfrm>
            <a:off x="-1" y="0"/>
            <a:ext cx="4650829" cy="6858000"/>
          </a:xfrm>
          <a:prstGeom prst="rect">
            <a:avLst/>
          </a:prstGeom>
        </p:spPr>
      </p:pic>
      <p:cxnSp>
        <p:nvCxnSpPr>
          <p:cNvPr id="8" name="Connecteur droit 6">
            <a:extLst>
              <a:ext uri="{FF2B5EF4-FFF2-40B4-BE49-F238E27FC236}">
                <a16:creationId xmlns:a16="http://schemas.microsoft.com/office/drawing/2014/main" id="{8D1CB4BE-4303-48F1-A935-8DFB9B523F36}"/>
              </a:ext>
            </a:extLst>
          </p:cNvPr>
          <p:cNvCxnSpPr>
            <a:cxnSpLocks/>
          </p:cNvCxnSpPr>
          <p:nvPr/>
        </p:nvCxnSpPr>
        <p:spPr>
          <a:xfrm>
            <a:off x="5089236" y="1720890"/>
            <a:ext cx="6844146" cy="0"/>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5855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544231" y="1153860"/>
            <a:ext cx="10774951" cy="895088"/>
          </a:xfrm>
        </p:spPr>
        <p:txBody>
          <a:bodyPr anchor="t">
            <a:noAutofit/>
          </a:bodyPr>
          <a:lstStyle/>
          <a:p>
            <a:pPr algn="l">
              <a:lnSpc>
                <a:spcPct val="100000"/>
              </a:lnSpc>
            </a:pPr>
            <a:r>
              <a:rPr lang="en-US" sz="3200" b="1" dirty="0">
                <a:solidFill>
                  <a:srgbClr val="1A3668"/>
                </a:solidFill>
                <a:latin typeface="+mn-lt"/>
                <a:ea typeface="Roboto Medium" panose="02000000000000000000" pitchFamily="2" charset="0"/>
              </a:rPr>
              <a:t>Five thematic areas of the Migration MPTF</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774833" y="2097763"/>
            <a:ext cx="10530038" cy="2479579"/>
          </a:xfrm>
        </p:spPr>
        <p:txBody>
          <a:bodyPr>
            <a:noAutofit/>
          </a:bodyPr>
          <a:lstStyle/>
          <a:p>
            <a:pPr marL="514350" indent="-514350" algn="l">
              <a:lnSpc>
                <a:spcPct val="125000"/>
              </a:lnSpc>
              <a:spcBef>
                <a:spcPts val="300"/>
              </a:spcBef>
              <a:buAutoNum type="arabicPeriod"/>
            </a:pPr>
            <a:r>
              <a:rPr lang="en-US" dirty="0">
                <a:solidFill>
                  <a:srgbClr val="418FDE"/>
                </a:solidFill>
                <a:ea typeface="Roboto Medium" panose="02000000000000000000" pitchFamily="2" charset="0"/>
              </a:rPr>
              <a:t>Promoting </a:t>
            </a:r>
            <a:r>
              <a:rPr lang="en-US" b="1" dirty="0">
                <a:solidFill>
                  <a:srgbClr val="418FDE"/>
                </a:solidFill>
                <a:ea typeface="Roboto Medium" panose="02000000000000000000" pitchFamily="2" charset="0"/>
              </a:rPr>
              <a:t>fact-based</a:t>
            </a:r>
            <a:r>
              <a:rPr lang="en-US" dirty="0">
                <a:solidFill>
                  <a:srgbClr val="418FDE"/>
                </a:solidFill>
                <a:ea typeface="Roboto Medium" panose="02000000000000000000" pitchFamily="2" charset="0"/>
              </a:rPr>
              <a:t> &amp; </a:t>
            </a:r>
            <a:r>
              <a:rPr lang="en-US" b="1" dirty="0">
                <a:solidFill>
                  <a:srgbClr val="418FDE"/>
                </a:solidFill>
                <a:ea typeface="Roboto Medium" panose="02000000000000000000" pitchFamily="2" charset="0"/>
              </a:rPr>
              <a:t>data-driven</a:t>
            </a:r>
            <a:r>
              <a:rPr lang="en-US" dirty="0">
                <a:solidFill>
                  <a:srgbClr val="418FDE"/>
                </a:solidFill>
                <a:ea typeface="Roboto Medium" panose="02000000000000000000" pitchFamily="2" charset="0"/>
              </a:rPr>
              <a:t> migration discourse, policy &amp; planning</a:t>
            </a:r>
          </a:p>
          <a:p>
            <a:pPr marL="514350" indent="-514350" algn="l">
              <a:lnSpc>
                <a:spcPct val="125000"/>
              </a:lnSpc>
              <a:spcBef>
                <a:spcPts val="300"/>
              </a:spcBef>
              <a:buAutoNum type="arabicPeriod"/>
            </a:pPr>
            <a:r>
              <a:rPr lang="en-US" dirty="0">
                <a:solidFill>
                  <a:srgbClr val="418FDE"/>
                </a:solidFill>
                <a:ea typeface="Roboto" panose="02000000000000000000" pitchFamily="2" charset="0"/>
              </a:rPr>
              <a:t>Protecting the </a:t>
            </a:r>
            <a:r>
              <a:rPr lang="en-US" b="1" dirty="0">
                <a:solidFill>
                  <a:srgbClr val="418FDE"/>
                </a:solidFill>
                <a:ea typeface="Roboto" panose="02000000000000000000" pitchFamily="2" charset="0"/>
              </a:rPr>
              <a:t>human rights</a:t>
            </a:r>
            <a:r>
              <a:rPr lang="en-US" dirty="0">
                <a:solidFill>
                  <a:srgbClr val="418FDE"/>
                </a:solidFill>
                <a:ea typeface="Roboto" panose="02000000000000000000" pitchFamily="2" charset="0"/>
              </a:rPr>
              <a:t>, </a:t>
            </a:r>
            <a:r>
              <a:rPr lang="en-US" b="1" dirty="0">
                <a:solidFill>
                  <a:srgbClr val="418FDE"/>
                </a:solidFill>
                <a:ea typeface="Roboto" panose="02000000000000000000" pitchFamily="2" charset="0"/>
              </a:rPr>
              <a:t>safety &amp; wellbeing of migrants</a:t>
            </a:r>
            <a:r>
              <a:rPr lang="en-US" dirty="0">
                <a:solidFill>
                  <a:srgbClr val="418FDE"/>
                </a:solidFill>
                <a:ea typeface="Roboto" panose="02000000000000000000" pitchFamily="2" charset="0"/>
              </a:rPr>
              <a:t>, including through addressing drivers &amp; mitigating situations of vulnerability in migration</a:t>
            </a:r>
          </a:p>
          <a:p>
            <a:pPr marL="514350" indent="-514350" algn="l">
              <a:lnSpc>
                <a:spcPct val="125000"/>
              </a:lnSpc>
              <a:spcBef>
                <a:spcPts val="300"/>
              </a:spcBef>
              <a:buAutoNum type="arabicPeriod"/>
            </a:pPr>
            <a:r>
              <a:rPr lang="en-US" b="1" dirty="0">
                <a:solidFill>
                  <a:srgbClr val="418FDE"/>
                </a:solidFill>
                <a:ea typeface="Roboto" panose="02000000000000000000" pitchFamily="2" charset="0"/>
              </a:rPr>
              <a:t>Addressing irregular migration </a:t>
            </a:r>
            <a:r>
              <a:rPr lang="en-US" dirty="0">
                <a:solidFill>
                  <a:srgbClr val="418FDE"/>
                </a:solidFill>
                <a:ea typeface="Roboto" panose="02000000000000000000" pitchFamily="2" charset="0"/>
              </a:rPr>
              <a:t>including through managing borders &amp; combatting transnational crime</a:t>
            </a:r>
          </a:p>
          <a:p>
            <a:pPr marL="514350" indent="-514350" algn="l">
              <a:lnSpc>
                <a:spcPct val="125000"/>
              </a:lnSpc>
              <a:spcBef>
                <a:spcPts val="300"/>
              </a:spcBef>
              <a:buAutoNum type="arabicPeriod"/>
            </a:pPr>
            <a:r>
              <a:rPr lang="en-US" b="1" dirty="0">
                <a:solidFill>
                  <a:srgbClr val="418FDE"/>
                </a:solidFill>
                <a:ea typeface="Roboto" panose="02000000000000000000" pitchFamily="2" charset="0"/>
              </a:rPr>
              <a:t>Facilitating regular migration</a:t>
            </a:r>
            <a:r>
              <a:rPr lang="en-US" dirty="0">
                <a:solidFill>
                  <a:srgbClr val="418FDE"/>
                </a:solidFill>
                <a:ea typeface="Roboto" panose="02000000000000000000" pitchFamily="2" charset="0"/>
              </a:rPr>
              <a:t>, decent work &amp; enhancing the positive development effects of human mobility</a:t>
            </a:r>
          </a:p>
          <a:p>
            <a:pPr marL="514350" indent="-514350" algn="l">
              <a:lnSpc>
                <a:spcPct val="125000"/>
              </a:lnSpc>
              <a:spcBef>
                <a:spcPts val="300"/>
              </a:spcBef>
              <a:buAutoNum type="arabicPeriod"/>
            </a:pPr>
            <a:r>
              <a:rPr lang="en-US" dirty="0">
                <a:solidFill>
                  <a:srgbClr val="418FDE"/>
                </a:solidFill>
                <a:ea typeface="Roboto" panose="02000000000000000000" pitchFamily="2" charset="0"/>
              </a:rPr>
              <a:t>Improving the </a:t>
            </a:r>
            <a:r>
              <a:rPr lang="en-US" b="1" dirty="0">
                <a:solidFill>
                  <a:srgbClr val="418FDE"/>
                </a:solidFill>
                <a:ea typeface="Roboto" panose="02000000000000000000" pitchFamily="2" charset="0"/>
              </a:rPr>
              <a:t>social inclusion </a:t>
            </a:r>
            <a:r>
              <a:rPr lang="en-US" dirty="0">
                <a:solidFill>
                  <a:srgbClr val="418FDE"/>
                </a:solidFill>
                <a:ea typeface="Roboto" panose="02000000000000000000" pitchFamily="2" charset="0"/>
              </a:rPr>
              <a:t>&amp; integration of migrants</a:t>
            </a: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cxnSp>
        <p:nvCxnSpPr>
          <p:cNvPr id="8" name="Connecteur droit 6">
            <a:extLst>
              <a:ext uri="{FF2B5EF4-FFF2-40B4-BE49-F238E27FC236}">
                <a16:creationId xmlns:a16="http://schemas.microsoft.com/office/drawing/2014/main" id="{0C9E9782-689C-4DA9-85B7-D78D8ACE91B6}"/>
              </a:ext>
            </a:extLst>
          </p:cNvPr>
          <p:cNvCxnSpPr>
            <a:cxnSpLocks/>
          </p:cNvCxnSpPr>
          <p:nvPr/>
        </p:nvCxnSpPr>
        <p:spPr>
          <a:xfrm>
            <a:off x="606237" y="1885292"/>
            <a:ext cx="10514345" cy="0"/>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4680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7200" y="4731721"/>
            <a:ext cx="12193200" cy="2173333"/>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118803" y="5048450"/>
            <a:ext cx="7898361" cy="1493907"/>
          </a:xfrm>
        </p:spPr>
        <p:txBody>
          <a:bodyPr anchor="t">
            <a:normAutofit/>
          </a:bodyPr>
          <a:lstStyle/>
          <a:p>
            <a:pPr>
              <a:lnSpc>
                <a:spcPct val="100000"/>
              </a:lnSpc>
              <a:spcBef>
                <a:spcPts val="600"/>
              </a:spcBef>
              <a:spcAft>
                <a:spcPts val="600"/>
              </a:spcAft>
            </a:pPr>
            <a:br>
              <a:rPr lang="en-US" sz="3200" b="1" dirty="0">
                <a:solidFill>
                  <a:schemeClr val="bg1"/>
                </a:solidFill>
                <a:latin typeface="+mn-lt"/>
                <a:ea typeface="Roboto Medium" panose="02000000000000000000" pitchFamily="2" charset="0"/>
              </a:rPr>
            </a:br>
            <a:endParaRPr lang="en-US" sz="2200" dirty="0">
              <a:solidFill>
                <a:schemeClr val="bg1"/>
              </a:solidFill>
              <a:latin typeface="+mn-lt"/>
              <a:ea typeface="Roboto Medium" panose="02000000000000000000" pitchFamily="2" charset="0"/>
            </a:endParaRPr>
          </a:p>
        </p:txBody>
      </p:sp>
      <p:pic>
        <p:nvPicPr>
          <p:cNvPr id="9" name="Picture 8">
            <a:extLst>
              <a:ext uri="{FF2B5EF4-FFF2-40B4-BE49-F238E27FC236}">
                <a16:creationId xmlns:a16="http://schemas.microsoft.com/office/drawing/2014/main" id="{48A5BA78-F0B2-DB46-85C5-0600CA02C769}"/>
              </a:ext>
            </a:extLst>
          </p:cNvPr>
          <p:cNvPicPr>
            <a:picLocks noChangeAspect="1"/>
          </p:cNvPicPr>
          <p:nvPr/>
        </p:nvPicPr>
        <p:blipFill>
          <a:blip r:embed="rId3"/>
          <a:stretch>
            <a:fillRect/>
          </a:stretch>
        </p:blipFill>
        <p:spPr>
          <a:xfrm>
            <a:off x="8724274" y="5625696"/>
            <a:ext cx="3048625" cy="916661"/>
          </a:xfrm>
          <a:prstGeom prst="rect">
            <a:avLst/>
          </a:prstGeom>
        </p:spPr>
      </p:pic>
      <p:sp>
        <p:nvSpPr>
          <p:cNvPr id="3" name="TextBox 2">
            <a:extLst>
              <a:ext uri="{FF2B5EF4-FFF2-40B4-BE49-F238E27FC236}">
                <a16:creationId xmlns:a16="http://schemas.microsoft.com/office/drawing/2014/main" id="{04B941F8-780B-4EAF-A199-EA820F3AE02B}"/>
              </a:ext>
            </a:extLst>
          </p:cNvPr>
          <p:cNvSpPr txBox="1"/>
          <p:nvPr/>
        </p:nvSpPr>
        <p:spPr>
          <a:xfrm>
            <a:off x="1810327" y="2004076"/>
            <a:ext cx="8783782" cy="738664"/>
          </a:xfrm>
          <a:prstGeom prst="rect">
            <a:avLst/>
          </a:prstGeom>
          <a:noFill/>
        </p:spPr>
        <p:txBody>
          <a:bodyPr wrap="square" rtlCol="0">
            <a:spAutoFit/>
          </a:bodyPr>
          <a:lstStyle/>
          <a:p>
            <a:pPr algn="ctr"/>
            <a:r>
              <a:rPr lang="en-GB" sz="4200" b="1" dirty="0">
                <a:solidFill>
                  <a:srgbClr val="318CDD"/>
                </a:solidFill>
              </a:rPr>
              <a:t>Questions?</a:t>
            </a:r>
          </a:p>
        </p:txBody>
      </p:sp>
    </p:spTree>
    <p:extLst>
      <p:ext uri="{BB962C8B-B14F-4D97-AF65-F5344CB8AC3E}">
        <p14:creationId xmlns:p14="http://schemas.microsoft.com/office/powerpoint/2010/main" val="1921450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425243" y="1232669"/>
            <a:ext cx="11388066" cy="895088"/>
          </a:xfrm>
        </p:spPr>
        <p:txBody>
          <a:bodyPr anchor="t">
            <a:normAutofit fontScale="90000"/>
          </a:bodyPr>
          <a:lstStyle/>
          <a:p>
            <a:pPr algn="l">
              <a:lnSpc>
                <a:spcPct val="100000"/>
              </a:lnSpc>
            </a:pPr>
            <a:r>
              <a:rPr lang="en-US" sz="4400" b="1" dirty="0">
                <a:solidFill>
                  <a:srgbClr val="1A3668"/>
                </a:solidFill>
                <a:latin typeface="+mn-lt"/>
                <a:ea typeface="Roboto Medium" panose="02000000000000000000" pitchFamily="2" charset="0"/>
              </a:rPr>
              <a:t>Activity 1, Part 1(a) – Guiding questions </a:t>
            </a:r>
            <a:r>
              <a:rPr lang="en-US" sz="3600" b="1" dirty="0">
                <a:solidFill>
                  <a:srgbClr val="1A3668"/>
                </a:solidFill>
                <a:latin typeface="+mn-lt"/>
                <a:ea typeface="Roboto Medium" panose="02000000000000000000" pitchFamily="2" charset="0"/>
              </a:rPr>
              <a:t>(online session)</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322251" y="2331396"/>
            <a:ext cx="9375931" cy="3293935"/>
          </a:xfrm>
        </p:spPr>
        <p:txBody>
          <a:bodyPr>
            <a:noAutofit/>
          </a:bodyPr>
          <a:lstStyle/>
          <a:p>
            <a:pPr lvl="1" algn="l">
              <a:spcBef>
                <a:spcPts val="600"/>
              </a:spcBef>
              <a:spcAft>
                <a:spcPts val="600"/>
              </a:spcAft>
            </a:pPr>
            <a:r>
              <a:rPr lang="en-US" sz="2200" dirty="0">
                <a:solidFill>
                  <a:srgbClr val="5B92E5"/>
                </a:solidFill>
              </a:rPr>
              <a:t>Handout the GCM objectives</a:t>
            </a:r>
          </a:p>
          <a:p>
            <a:pPr lvl="1" algn="l">
              <a:spcBef>
                <a:spcPts val="600"/>
              </a:spcBef>
              <a:spcAft>
                <a:spcPts val="600"/>
              </a:spcAft>
            </a:pPr>
            <a:r>
              <a:rPr lang="en-US" sz="2200" dirty="0">
                <a:solidFill>
                  <a:srgbClr val="5B92E5"/>
                </a:solidFill>
              </a:rPr>
              <a:t>Consider the following in plenary:</a:t>
            </a:r>
          </a:p>
          <a:p>
            <a:pPr marL="800100" lvl="1" indent="-342900" algn="l">
              <a:spcBef>
                <a:spcPts val="600"/>
              </a:spcBef>
              <a:spcAft>
                <a:spcPts val="600"/>
              </a:spcAft>
              <a:buFont typeface="Arial" panose="020B0604020202020204" pitchFamily="34" charset="0"/>
              <a:buChar char="•"/>
            </a:pPr>
            <a:r>
              <a:rPr lang="en-US" sz="2200" dirty="0">
                <a:solidFill>
                  <a:srgbClr val="5B92E5"/>
                </a:solidFill>
              </a:rPr>
              <a:t>How is/ can the GCM (be) useful in this country context?</a:t>
            </a:r>
            <a:endParaRPr lang="en-GB" sz="2200" dirty="0">
              <a:solidFill>
                <a:srgbClr val="5B92E5"/>
              </a:solidFill>
            </a:endParaRPr>
          </a:p>
          <a:p>
            <a:pPr marL="800100" lvl="1" indent="-342900" algn="l">
              <a:spcBef>
                <a:spcPts val="600"/>
              </a:spcBef>
              <a:spcAft>
                <a:spcPts val="600"/>
              </a:spcAft>
              <a:buFont typeface="Arial" panose="020B0604020202020204" pitchFamily="34" charset="0"/>
              <a:buChar char="•"/>
            </a:pPr>
            <a:r>
              <a:rPr lang="en-US" sz="2200" dirty="0">
                <a:solidFill>
                  <a:srgbClr val="5B92E5"/>
                </a:solidFill>
              </a:rPr>
              <a:t>Are there any challenges in engaging with the GCM in this country? What are these and what are some of the possible solutions?</a:t>
            </a:r>
            <a:endParaRPr lang="en-GB" sz="2200" dirty="0">
              <a:solidFill>
                <a:srgbClr val="5B92E5"/>
              </a:solidFill>
            </a:endParaRPr>
          </a:p>
          <a:p>
            <a:pPr marL="800100" lvl="1" indent="-342900" algn="l">
              <a:spcBef>
                <a:spcPts val="600"/>
              </a:spcBef>
              <a:spcAft>
                <a:spcPts val="600"/>
              </a:spcAft>
              <a:buFont typeface="Arial" panose="020B0604020202020204" pitchFamily="34" charset="0"/>
              <a:buChar char="•"/>
            </a:pPr>
            <a:r>
              <a:rPr lang="en-US" sz="2200" dirty="0">
                <a:solidFill>
                  <a:srgbClr val="5B92E5"/>
                </a:solidFill>
              </a:rPr>
              <a:t>What guiding principles and GCM objectives of most relevance to this country context?</a:t>
            </a:r>
            <a:endParaRPr lang="en-GB" sz="2200" dirty="0">
              <a:solidFill>
                <a:srgbClr val="5B92E5"/>
              </a:solidFill>
            </a:endParaRP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spTree>
    <p:extLst>
      <p:ext uri="{BB962C8B-B14F-4D97-AF65-F5344CB8AC3E}">
        <p14:creationId xmlns:p14="http://schemas.microsoft.com/office/powerpoint/2010/main" val="3551153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481794" y="1479740"/>
            <a:ext cx="11222526" cy="895088"/>
          </a:xfrm>
        </p:spPr>
        <p:txBody>
          <a:bodyPr anchor="t">
            <a:normAutofit fontScale="90000"/>
          </a:bodyPr>
          <a:lstStyle/>
          <a:p>
            <a:pPr algn="l">
              <a:lnSpc>
                <a:spcPct val="100000"/>
              </a:lnSpc>
            </a:pPr>
            <a:r>
              <a:rPr lang="en-US" sz="4400" b="1" dirty="0">
                <a:solidFill>
                  <a:srgbClr val="1A3668"/>
                </a:solidFill>
                <a:latin typeface="+mn-lt"/>
                <a:ea typeface="Roboto Medium" panose="02000000000000000000" pitchFamily="2" charset="0"/>
              </a:rPr>
              <a:t>Introducing Activity Part 1(b) – five relevant GCM objectives</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828038" y="2733971"/>
            <a:ext cx="10530038" cy="2479579"/>
          </a:xfrm>
        </p:spPr>
        <p:txBody>
          <a:bodyPr>
            <a:noAutofit/>
          </a:bodyPr>
          <a:lstStyle/>
          <a:p>
            <a:pPr marL="514350" indent="-514350" algn="l">
              <a:lnSpc>
                <a:spcPct val="125000"/>
              </a:lnSpc>
              <a:buAutoNum type="arabicPeriod"/>
            </a:pPr>
            <a:r>
              <a:rPr lang="en-US" dirty="0">
                <a:solidFill>
                  <a:srgbClr val="418FDE"/>
                </a:solidFill>
                <a:ea typeface="Roboto Medium" panose="02000000000000000000" pitchFamily="2" charset="0"/>
              </a:rPr>
              <a:t>(to be filled in during plenary - online session)</a:t>
            </a:r>
          </a:p>
          <a:p>
            <a:pPr marL="514350" indent="-514350" algn="l">
              <a:lnSpc>
                <a:spcPct val="125000"/>
              </a:lnSpc>
              <a:buAutoNum type="arabicPeriod"/>
            </a:pPr>
            <a:r>
              <a:rPr lang="en-US" dirty="0">
                <a:solidFill>
                  <a:srgbClr val="418FDE"/>
                </a:solidFill>
                <a:ea typeface="Roboto Medium" panose="02000000000000000000" pitchFamily="2" charset="0"/>
              </a:rPr>
              <a:t>(to be filled in during plenary - online session)</a:t>
            </a:r>
          </a:p>
          <a:p>
            <a:pPr marL="514350" indent="-514350" algn="l">
              <a:lnSpc>
                <a:spcPct val="125000"/>
              </a:lnSpc>
              <a:buAutoNum type="arabicPeriod"/>
            </a:pPr>
            <a:r>
              <a:rPr lang="en-US" dirty="0">
                <a:solidFill>
                  <a:srgbClr val="418FDE"/>
                </a:solidFill>
                <a:ea typeface="Roboto Medium" panose="02000000000000000000" pitchFamily="2" charset="0"/>
              </a:rPr>
              <a:t>(to be filled in during plenary - online session)</a:t>
            </a:r>
          </a:p>
          <a:p>
            <a:pPr marL="514350" indent="-514350" algn="l">
              <a:lnSpc>
                <a:spcPct val="125000"/>
              </a:lnSpc>
              <a:buAutoNum type="arabicPeriod"/>
            </a:pPr>
            <a:r>
              <a:rPr lang="en-US" dirty="0">
                <a:solidFill>
                  <a:srgbClr val="418FDE"/>
                </a:solidFill>
                <a:ea typeface="Roboto Medium" panose="02000000000000000000" pitchFamily="2" charset="0"/>
              </a:rPr>
              <a:t>(to be filled in during plenary - online session)</a:t>
            </a:r>
          </a:p>
          <a:p>
            <a:pPr marL="514350" indent="-514350" algn="l">
              <a:lnSpc>
                <a:spcPct val="125000"/>
              </a:lnSpc>
              <a:buAutoNum type="arabicPeriod"/>
            </a:pPr>
            <a:r>
              <a:rPr lang="en-US" dirty="0">
                <a:solidFill>
                  <a:srgbClr val="418FDE"/>
                </a:solidFill>
                <a:ea typeface="Roboto Medium" panose="02000000000000000000" pitchFamily="2" charset="0"/>
              </a:rPr>
              <a:t>(to be filled in during plenary - online session)</a:t>
            </a: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spTree>
    <p:extLst>
      <p:ext uri="{BB962C8B-B14F-4D97-AF65-F5344CB8AC3E}">
        <p14:creationId xmlns:p14="http://schemas.microsoft.com/office/powerpoint/2010/main" val="11719746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481794" y="1479740"/>
            <a:ext cx="11222526" cy="895088"/>
          </a:xfrm>
        </p:spPr>
        <p:txBody>
          <a:bodyPr anchor="t">
            <a:normAutofit fontScale="90000"/>
          </a:bodyPr>
          <a:lstStyle/>
          <a:p>
            <a:pPr algn="l">
              <a:lnSpc>
                <a:spcPct val="100000"/>
              </a:lnSpc>
            </a:pPr>
            <a:r>
              <a:rPr lang="en-US" sz="4400" b="1" dirty="0">
                <a:solidFill>
                  <a:srgbClr val="1A3668"/>
                </a:solidFill>
                <a:latin typeface="+mn-lt"/>
                <a:ea typeface="Roboto Medium" panose="02000000000000000000" pitchFamily="2" charset="0"/>
              </a:rPr>
              <a:t>Activity 1, Part 2(a) – Adapting GCM actions to local realities</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674279" y="2877140"/>
            <a:ext cx="10530038" cy="3322779"/>
          </a:xfrm>
        </p:spPr>
        <p:txBody>
          <a:bodyPr>
            <a:noAutofit/>
          </a:bodyPr>
          <a:lstStyle/>
          <a:p>
            <a:pPr algn="l">
              <a:lnSpc>
                <a:spcPct val="100000"/>
              </a:lnSpc>
              <a:spcBef>
                <a:spcPts val="600"/>
              </a:spcBef>
              <a:spcAft>
                <a:spcPts val="600"/>
              </a:spcAft>
            </a:pPr>
            <a:r>
              <a:rPr lang="en-US" sz="2000" dirty="0">
                <a:solidFill>
                  <a:srgbClr val="5B92E5"/>
                </a:solidFill>
                <a:ea typeface="Roboto Medium" panose="02000000000000000000" pitchFamily="2" charset="0"/>
              </a:rPr>
              <a:t>(begin during online session, complete during offline session)</a:t>
            </a:r>
          </a:p>
          <a:p>
            <a:pPr marL="800100" lvl="1" indent="-342900" algn="l">
              <a:lnSpc>
                <a:spcPct val="100000"/>
              </a:lnSpc>
              <a:spcBef>
                <a:spcPts val="600"/>
              </a:spcBef>
              <a:spcAft>
                <a:spcPts val="600"/>
              </a:spcAft>
              <a:buFont typeface="Arial" panose="020B0604020202020204" pitchFamily="34" charset="0"/>
              <a:buChar char="•"/>
            </a:pPr>
            <a:r>
              <a:rPr lang="en-GB" dirty="0">
                <a:solidFill>
                  <a:srgbClr val="5B92E5"/>
                </a:solidFill>
              </a:rPr>
              <a:t>Choose three actions, appropriate for the country context, from the list of GCM actions on the handout </a:t>
            </a:r>
          </a:p>
          <a:p>
            <a:pPr marL="800100" lvl="1" indent="-342900" algn="l">
              <a:lnSpc>
                <a:spcPct val="100000"/>
              </a:lnSpc>
              <a:spcBef>
                <a:spcPts val="600"/>
              </a:spcBef>
              <a:spcAft>
                <a:spcPts val="600"/>
              </a:spcAft>
              <a:buFont typeface="Arial" panose="020B0604020202020204" pitchFamily="34" charset="0"/>
              <a:buChar char="•"/>
            </a:pPr>
            <a:r>
              <a:rPr lang="en-GB" dirty="0">
                <a:solidFill>
                  <a:srgbClr val="5B92E5"/>
                </a:solidFill>
              </a:rPr>
              <a:t>Discuss and explore how they would go about translating these actions to the country's specific migration realities – national, regional and/or local – in a way that reflects the guiding principles of the GCM</a:t>
            </a:r>
          </a:p>
          <a:p>
            <a:pPr marL="342900" indent="-342900" algn="l">
              <a:lnSpc>
                <a:spcPct val="100000"/>
              </a:lnSpc>
              <a:spcBef>
                <a:spcPts val="600"/>
              </a:spcBef>
              <a:spcAft>
                <a:spcPts val="600"/>
              </a:spcAft>
              <a:buFont typeface="Arial" panose="020B0604020202020204" pitchFamily="34" charset="0"/>
              <a:buChar char="•"/>
            </a:pPr>
            <a:r>
              <a:rPr lang="en-GB" sz="2000" i="1" dirty="0" err="1">
                <a:solidFill>
                  <a:srgbClr val="5B92E5"/>
                </a:solidFill>
              </a:rPr>
              <a:t>n.b.</a:t>
            </a:r>
            <a:r>
              <a:rPr lang="en-GB" sz="2000" i="1" dirty="0">
                <a:solidFill>
                  <a:srgbClr val="5B92E5"/>
                </a:solidFill>
              </a:rPr>
              <a:t> As necessary, to inform your discussion, review the migration governance systems in place at local, national, and/or regional level using the migration policy indices outlined above. Also reference available tools related to the guiding principles </a:t>
            </a:r>
            <a:endParaRPr lang="en-GB" sz="2000" dirty="0">
              <a:solidFill>
                <a:srgbClr val="5B92E5"/>
              </a:solidFill>
              <a:effectLst/>
            </a:endParaRP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spTree>
    <p:extLst>
      <p:ext uri="{BB962C8B-B14F-4D97-AF65-F5344CB8AC3E}">
        <p14:creationId xmlns:p14="http://schemas.microsoft.com/office/powerpoint/2010/main" val="23644866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481794" y="1479740"/>
            <a:ext cx="11222526" cy="895088"/>
          </a:xfrm>
        </p:spPr>
        <p:txBody>
          <a:bodyPr anchor="t">
            <a:normAutofit fontScale="90000"/>
          </a:bodyPr>
          <a:lstStyle/>
          <a:p>
            <a:pPr algn="l">
              <a:lnSpc>
                <a:spcPct val="100000"/>
              </a:lnSpc>
            </a:pPr>
            <a:r>
              <a:rPr lang="en-US" sz="4400" b="1" dirty="0">
                <a:solidFill>
                  <a:srgbClr val="1A3668"/>
                </a:solidFill>
                <a:latin typeface="+mn-lt"/>
                <a:ea typeface="Roboto Medium" panose="02000000000000000000" pitchFamily="2" charset="0"/>
              </a:rPr>
              <a:t>Activity 1, Part 2(b) – Adapting GCM actions to local realities</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674279" y="2877140"/>
            <a:ext cx="10530038" cy="2479579"/>
          </a:xfrm>
        </p:spPr>
        <p:txBody>
          <a:bodyPr>
            <a:noAutofit/>
          </a:bodyPr>
          <a:lstStyle/>
          <a:p>
            <a:pPr algn="l">
              <a:lnSpc>
                <a:spcPct val="100000"/>
              </a:lnSpc>
              <a:spcBef>
                <a:spcPts val="600"/>
              </a:spcBef>
              <a:spcAft>
                <a:spcPts val="600"/>
              </a:spcAft>
            </a:pPr>
            <a:r>
              <a:rPr lang="en-US" sz="2000" dirty="0">
                <a:solidFill>
                  <a:srgbClr val="5B92E5"/>
                </a:solidFill>
                <a:ea typeface="Roboto Medium" panose="02000000000000000000" pitchFamily="2" charset="0"/>
              </a:rPr>
              <a:t>(offline session)</a:t>
            </a:r>
          </a:p>
          <a:p>
            <a:pPr marL="800100" lvl="1" indent="-342900" algn="l">
              <a:lnSpc>
                <a:spcPct val="100000"/>
              </a:lnSpc>
              <a:spcBef>
                <a:spcPts val="600"/>
              </a:spcBef>
              <a:spcAft>
                <a:spcPts val="600"/>
              </a:spcAft>
              <a:buFont typeface="Arial" panose="020B0604020202020204" pitchFamily="34" charset="0"/>
              <a:buChar char="•"/>
            </a:pPr>
            <a:r>
              <a:rPr lang="en-GB" dirty="0">
                <a:solidFill>
                  <a:srgbClr val="5B92E5"/>
                </a:solidFill>
              </a:rPr>
              <a:t>Why is this GCM action appropriate for or needed in this country context?</a:t>
            </a:r>
          </a:p>
          <a:p>
            <a:pPr marL="800100" lvl="1" indent="-342900" algn="l">
              <a:lnSpc>
                <a:spcPct val="100000"/>
              </a:lnSpc>
              <a:spcBef>
                <a:spcPts val="600"/>
              </a:spcBef>
              <a:spcAft>
                <a:spcPts val="600"/>
              </a:spcAft>
              <a:buFont typeface="Arial" panose="020B0604020202020204" pitchFamily="34" charset="0"/>
              <a:buChar char="•"/>
            </a:pPr>
            <a:r>
              <a:rPr lang="en-GB" dirty="0">
                <a:solidFill>
                  <a:srgbClr val="5B92E5"/>
                </a:solidFill>
              </a:rPr>
              <a:t>In what ways should this GCM action be adapted to fit the country context and its migration realities?</a:t>
            </a:r>
          </a:p>
          <a:p>
            <a:pPr marL="800100" lvl="1" indent="-342900" algn="l">
              <a:lnSpc>
                <a:spcPct val="100000"/>
              </a:lnSpc>
              <a:spcBef>
                <a:spcPts val="600"/>
              </a:spcBef>
              <a:spcAft>
                <a:spcPts val="600"/>
              </a:spcAft>
              <a:buFont typeface="Arial" panose="020B0604020202020204" pitchFamily="34" charset="0"/>
              <a:buChar char="•"/>
            </a:pPr>
            <a:r>
              <a:rPr lang="en-GB" dirty="0">
                <a:solidFill>
                  <a:srgbClr val="5B92E5"/>
                </a:solidFill>
              </a:rPr>
              <a:t>What are the challenges to ensuring the implementation of this GCM action </a:t>
            </a:r>
            <a:r>
              <a:rPr lang="en-US" dirty="0">
                <a:solidFill>
                  <a:srgbClr val="5B92E5"/>
                </a:solidFill>
              </a:rPr>
              <a:t>brings to life / is firmly embedded in</a:t>
            </a:r>
            <a:r>
              <a:rPr lang="en-GB" dirty="0">
                <a:solidFill>
                  <a:srgbClr val="5B92E5"/>
                </a:solidFill>
              </a:rPr>
              <a:t> the guiding principles, and how can these challenges be met?</a:t>
            </a: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spTree>
    <p:extLst>
      <p:ext uri="{BB962C8B-B14F-4D97-AF65-F5344CB8AC3E}">
        <p14:creationId xmlns:p14="http://schemas.microsoft.com/office/powerpoint/2010/main" val="5131552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481794" y="1479740"/>
            <a:ext cx="11222526" cy="895088"/>
          </a:xfrm>
        </p:spPr>
        <p:txBody>
          <a:bodyPr anchor="t">
            <a:normAutofit/>
          </a:bodyPr>
          <a:lstStyle/>
          <a:p>
            <a:pPr algn="l">
              <a:lnSpc>
                <a:spcPct val="100000"/>
              </a:lnSpc>
            </a:pPr>
            <a:r>
              <a:rPr lang="en-US" sz="4400" b="1" dirty="0">
                <a:solidFill>
                  <a:srgbClr val="1A3668"/>
                </a:solidFill>
                <a:latin typeface="+mn-lt"/>
                <a:ea typeface="Roboto Medium" panose="02000000000000000000" pitchFamily="2" charset="0"/>
              </a:rPr>
              <a:t>Activity 1, Part 3 – Group presentations</a:t>
            </a: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sp>
        <p:nvSpPr>
          <p:cNvPr id="10" name="Subtitle 2">
            <a:extLst>
              <a:ext uri="{FF2B5EF4-FFF2-40B4-BE49-F238E27FC236}">
                <a16:creationId xmlns:a16="http://schemas.microsoft.com/office/drawing/2014/main" id="{18D37FCB-CE56-4851-B705-A4138D1B43E0}"/>
              </a:ext>
            </a:extLst>
          </p:cNvPr>
          <p:cNvSpPr txBox="1">
            <a:spLocks/>
          </p:cNvSpPr>
          <p:nvPr/>
        </p:nvSpPr>
        <p:spPr>
          <a:xfrm>
            <a:off x="1071419" y="2715511"/>
            <a:ext cx="9593268" cy="333741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spcAft>
                <a:spcPts val="2000"/>
              </a:spcAft>
            </a:pPr>
            <a:r>
              <a:rPr lang="en-US" sz="2000" dirty="0">
                <a:solidFill>
                  <a:srgbClr val="5B92E5"/>
                </a:solidFill>
              </a:rPr>
              <a:t>(offline session)</a:t>
            </a:r>
          </a:p>
          <a:p>
            <a:pPr marL="342900" indent="-342900" algn="l">
              <a:spcBef>
                <a:spcPts val="0"/>
              </a:spcBef>
              <a:spcAft>
                <a:spcPts val="2000"/>
              </a:spcAft>
              <a:buFontTx/>
              <a:buChar char="-"/>
            </a:pPr>
            <a:r>
              <a:rPr lang="en-US" sz="2000" dirty="0">
                <a:solidFill>
                  <a:srgbClr val="5B92E5"/>
                </a:solidFill>
              </a:rPr>
              <a:t>Each group to present (3 minutes max.)</a:t>
            </a:r>
          </a:p>
          <a:p>
            <a:pPr marL="742950" lvl="1" indent="-285750" algn="l">
              <a:buFont typeface="Arial" panose="020B0604020202020204" pitchFamily="34" charset="0"/>
              <a:buChar char="•"/>
            </a:pPr>
            <a:r>
              <a:rPr lang="en-GB" i="1" dirty="0">
                <a:solidFill>
                  <a:srgbClr val="5B92E5"/>
                </a:solidFill>
              </a:rPr>
              <a:t>What linkages/connections exist across the various objectives and actions?</a:t>
            </a:r>
            <a:endParaRPr lang="en-GB" dirty="0">
              <a:solidFill>
                <a:srgbClr val="5B92E5"/>
              </a:solidFill>
            </a:endParaRPr>
          </a:p>
          <a:p>
            <a:pPr marL="742950" lvl="1" indent="-285750" algn="l">
              <a:buFont typeface="Arial" panose="020B0604020202020204" pitchFamily="34" charset="0"/>
              <a:buChar char="•"/>
            </a:pPr>
            <a:r>
              <a:rPr lang="en-US" i="1" dirty="0">
                <a:solidFill>
                  <a:srgbClr val="5B92E5"/>
                </a:solidFill>
              </a:rPr>
              <a:t>How can these linkages be leveraged when addressing these objectives within the national context, including with the help of the 10 cross-cutting guiding principles?</a:t>
            </a:r>
          </a:p>
          <a:p>
            <a:pPr lvl="1" algn="l"/>
            <a:endParaRPr lang="en-GB" sz="1800" dirty="0">
              <a:solidFill>
                <a:srgbClr val="5B92E5"/>
              </a:solidFill>
            </a:endParaRPr>
          </a:p>
          <a:p>
            <a:pPr marL="285750" indent="-285750" algn="l">
              <a:spcBef>
                <a:spcPts val="0"/>
              </a:spcBef>
              <a:spcAft>
                <a:spcPts val="2000"/>
              </a:spcAft>
              <a:buFontTx/>
              <a:buChar char="-"/>
            </a:pPr>
            <a:r>
              <a:rPr lang="en-US" sz="2000" dirty="0">
                <a:solidFill>
                  <a:srgbClr val="5B92E5"/>
                </a:solidFill>
                <a:ea typeface="+mn-lt"/>
                <a:cs typeface="+mn-lt"/>
              </a:rPr>
              <a:t>Rapporteur to note down key points and questions for follow-up</a:t>
            </a:r>
          </a:p>
          <a:p>
            <a:pPr lvl="1" algn="l">
              <a:spcBef>
                <a:spcPts val="0"/>
              </a:spcBef>
              <a:spcAft>
                <a:spcPts val="1000"/>
              </a:spcAft>
            </a:pPr>
            <a:endParaRPr lang="en-US" dirty="0">
              <a:solidFill>
                <a:srgbClr val="5B92E5"/>
              </a:solidFill>
              <a:ea typeface="+mn-lt"/>
              <a:cs typeface="+mn-lt"/>
            </a:endParaRPr>
          </a:p>
          <a:p>
            <a:pPr lvl="1" algn="l">
              <a:spcBef>
                <a:spcPts val="0"/>
              </a:spcBef>
              <a:spcAft>
                <a:spcPts val="1000"/>
              </a:spcAft>
            </a:pPr>
            <a:endParaRPr lang="en-US" dirty="0">
              <a:solidFill>
                <a:srgbClr val="5B92E5"/>
              </a:solidFill>
              <a:ea typeface="+mn-lt"/>
              <a:cs typeface="+mn-lt"/>
            </a:endParaRPr>
          </a:p>
        </p:txBody>
      </p:sp>
    </p:spTree>
    <p:extLst>
      <p:ext uri="{BB962C8B-B14F-4D97-AF65-F5344CB8AC3E}">
        <p14:creationId xmlns:p14="http://schemas.microsoft.com/office/powerpoint/2010/main" val="933719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7200" y="4731721"/>
            <a:ext cx="12193200" cy="2173333"/>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544458" y="5053262"/>
            <a:ext cx="7634158" cy="1493907"/>
          </a:xfrm>
        </p:spPr>
        <p:txBody>
          <a:bodyPr anchor="t">
            <a:normAutofit fontScale="90000"/>
          </a:bodyPr>
          <a:lstStyle/>
          <a:p>
            <a:pPr algn="l">
              <a:lnSpc>
                <a:spcPct val="100000"/>
              </a:lnSpc>
              <a:spcBef>
                <a:spcPts val="600"/>
              </a:spcBef>
              <a:spcAft>
                <a:spcPts val="600"/>
              </a:spcAft>
            </a:pPr>
            <a:r>
              <a:rPr lang="en-US" sz="2800" b="1" dirty="0">
                <a:solidFill>
                  <a:schemeClr val="bg1"/>
                </a:solidFill>
                <a:latin typeface="+mn-lt"/>
                <a:ea typeface="Roboto Medium" panose="02000000000000000000" pitchFamily="2" charset="0"/>
              </a:rPr>
              <a:t>Session 1 Objectives: </a:t>
            </a:r>
            <a:br>
              <a:rPr lang="en-US" sz="3200" b="1" dirty="0">
                <a:solidFill>
                  <a:schemeClr val="bg1"/>
                </a:solidFill>
                <a:latin typeface="+mn-lt"/>
                <a:ea typeface="Roboto Medium" panose="02000000000000000000" pitchFamily="2" charset="0"/>
              </a:rPr>
            </a:br>
            <a:r>
              <a:rPr lang="en-US" sz="2200" dirty="0">
                <a:solidFill>
                  <a:schemeClr val="bg1"/>
                </a:solidFill>
                <a:latin typeface="+mn-lt"/>
                <a:ea typeface="Roboto Medium" panose="02000000000000000000" pitchFamily="2" charset="0"/>
              </a:rPr>
              <a:t>- Understand the concept of migration governance</a:t>
            </a:r>
            <a:br>
              <a:rPr lang="en-US" sz="2200" dirty="0">
                <a:solidFill>
                  <a:schemeClr val="bg1"/>
                </a:solidFill>
                <a:latin typeface="+mn-lt"/>
                <a:ea typeface="Roboto Medium" panose="02000000000000000000" pitchFamily="2" charset="0"/>
              </a:rPr>
            </a:br>
            <a:r>
              <a:rPr lang="en-US" sz="2200" dirty="0">
                <a:solidFill>
                  <a:schemeClr val="bg1"/>
                </a:solidFill>
                <a:latin typeface="+mn-lt"/>
                <a:ea typeface="Roboto Medium" panose="02000000000000000000" pitchFamily="2" charset="0"/>
              </a:rPr>
              <a:t>- Become familiar with the GCM, including its vision &amp; </a:t>
            </a:r>
            <a:r>
              <a:rPr lang="en-US" sz="2200">
                <a:solidFill>
                  <a:schemeClr val="bg1"/>
                </a:solidFill>
                <a:latin typeface="+mn-lt"/>
                <a:ea typeface="Roboto Medium" panose="02000000000000000000" pitchFamily="2" charset="0"/>
              </a:rPr>
              <a:t>guiding principles</a:t>
            </a:r>
            <a:br>
              <a:rPr lang="en-US" sz="2200" dirty="0">
                <a:solidFill>
                  <a:schemeClr val="bg1"/>
                </a:solidFill>
                <a:latin typeface="+mn-lt"/>
                <a:ea typeface="Roboto Medium" panose="02000000000000000000" pitchFamily="2" charset="0"/>
              </a:rPr>
            </a:br>
            <a:br>
              <a:rPr lang="en-US" sz="2200" dirty="0">
                <a:solidFill>
                  <a:schemeClr val="bg1"/>
                </a:solidFill>
                <a:latin typeface="+mn-lt"/>
                <a:ea typeface="Roboto Medium" panose="02000000000000000000" pitchFamily="2" charset="0"/>
              </a:rPr>
            </a:br>
            <a:endParaRPr lang="en-US" sz="2200" dirty="0">
              <a:solidFill>
                <a:schemeClr val="bg1"/>
              </a:solidFill>
              <a:latin typeface="+mn-lt"/>
              <a:ea typeface="Roboto Medium" panose="02000000000000000000" pitchFamily="2" charset="0"/>
            </a:endParaRPr>
          </a:p>
        </p:txBody>
      </p:sp>
      <p:pic>
        <p:nvPicPr>
          <p:cNvPr id="9" name="Picture 8">
            <a:extLst>
              <a:ext uri="{FF2B5EF4-FFF2-40B4-BE49-F238E27FC236}">
                <a16:creationId xmlns:a16="http://schemas.microsoft.com/office/drawing/2014/main" id="{48A5BA78-F0B2-DB46-85C5-0600CA02C769}"/>
              </a:ext>
            </a:extLst>
          </p:cNvPr>
          <p:cNvPicPr>
            <a:picLocks noChangeAspect="1"/>
          </p:cNvPicPr>
          <p:nvPr/>
        </p:nvPicPr>
        <p:blipFill>
          <a:blip r:embed="rId3"/>
          <a:stretch>
            <a:fillRect/>
          </a:stretch>
        </p:blipFill>
        <p:spPr>
          <a:xfrm>
            <a:off x="8724274" y="5625696"/>
            <a:ext cx="3048625" cy="916661"/>
          </a:xfrm>
          <a:prstGeom prst="rect">
            <a:avLst/>
          </a:prstGeom>
        </p:spPr>
      </p:pic>
      <p:pic>
        <p:nvPicPr>
          <p:cNvPr id="11" name="Picture 10">
            <a:extLst>
              <a:ext uri="{FF2B5EF4-FFF2-40B4-BE49-F238E27FC236}">
                <a16:creationId xmlns:a16="http://schemas.microsoft.com/office/drawing/2014/main" id="{E648DAA4-584A-CC41-8D99-6B790DC9706B}"/>
              </a:ext>
            </a:extLst>
          </p:cNvPr>
          <p:cNvPicPr>
            <a:picLocks noChangeAspect="1"/>
          </p:cNvPicPr>
          <p:nvPr/>
        </p:nvPicPr>
        <p:blipFill rotWithShape="1">
          <a:blip r:embed="rId4"/>
          <a:srcRect l="23664" t="35265" r="40815" b="2427"/>
          <a:stretch/>
        </p:blipFill>
        <p:spPr>
          <a:xfrm>
            <a:off x="0" y="0"/>
            <a:ext cx="4059600" cy="4746400"/>
          </a:xfrm>
          <a:prstGeom prst="rect">
            <a:avLst/>
          </a:prstGeom>
        </p:spPr>
      </p:pic>
      <p:pic>
        <p:nvPicPr>
          <p:cNvPr id="12" name="Picture 11">
            <a:extLst>
              <a:ext uri="{FF2B5EF4-FFF2-40B4-BE49-F238E27FC236}">
                <a16:creationId xmlns:a16="http://schemas.microsoft.com/office/drawing/2014/main" id="{29CB728F-365B-3346-A3B1-B39DF0746688}"/>
              </a:ext>
            </a:extLst>
          </p:cNvPr>
          <p:cNvPicPr>
            <a:picLocks noChangeAspect="1"/>
          </p:cNvPicPr>
          <p:nvPr/>
        </p:nvPicPr>
        <p:blipFill rotWithShape="1">
          <a:blip r:embed="rId5"/>
          <a:srcRect l="34896" t="26264" r="30893" b="13737"/>
          <a:stretch/>
        </p:blipFill>
        <p:spPr>
          <a:xfrm>
            <a:off x="4059600" y="-9985"/>
            <a:ext cx="4059600" cy="4746400"/>
          </a:xfrm>
          <a:prstGeom prst="rect">
            <a:avLst/>
          </a:prstGeom>
        </p:spPr>
      </p:pic>
      <p:pic>
        <p:nvPicPr>
          <p:cNvPr id="13" name="Picture 12">
            <a:extLst>
              <a:ext uri="{FF2B5EF4-FFF2-40B4-BE49-F238E27FC236}">
                <a16:creationId xmlns:a16="http://schemas.microsoft.com/office/drawing/2014/main" id="{052F87A9-40A5-844D-B112-E997F89B50AB}"/>
              </a:ext>
            </a:extLst>
          </p:cNvPr>
          <p:cNvPicPr>
            <a:picLocks noChangeAspect="1"/>
          </p:cNvPicPr>
          <p:nvPr/>
        </p:nvPicPr>
        <p:blipFill rotWithShape="1">
          <a:blip r:embed="rId6"/>
          <a:srcRect l="29991" r="12700" b="-50"/>
          <a:stretch/>
        </p:blipFill>
        <p:spPr>
          <a:xfrm>
            <a:off x="8119200" y="-9985"/>
            <a:ext cx="4072801" cy="4741706"/>
          </a:xfrm>
          <a:prstGeom prst="rect">
            <a:avLst/>
          </a:prstGeom>
        </p:spPr>
      </p:pic>
    </p:spTree>
    <p:extLst>
      <p:ext uri="{BB962C8B-B14F-4D97-AF65-F5344CB8AC3E}">
        <p14:creationId xmlns:p14="http://schemas.microsoft.com/office/powerpoint/2010/main" val="1777490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481794" y="1479740"/>
            <a:ext cx="11222526" cy="895088"/>
          </a:xfrm>
        </p:spPr>
        <p:txBody>
          <a:bodyPr anchor="t">
            <a:normAutofit/>
          </a:bodyPr>
          <a:lstStyle/>
          <a:p>
            <a:pPr algn="l">
              <a:lnSpc>
                <a:spcPct val="100000"/>
              </a:lnSpc>
            </a:pPr>
            <a:r>
              <a:rPr lang="en-US" sz="4400" b="1">
                <a:solidFill>
                  <a:srgbClr val="1A3668"/>
                </a:solidFill>
                <a:latin typeface="+mn-lt"/>
                <a:ea typeface="Roboto Medium" panose="02000000000000000000" pitchFamily="2" charset="0"/>
              </a:rPr>
              <a:t>Activity 1, </a:t>
            </a:r>
            <a:r>
              <a:rPr lang="en-US" sz="4400" b="1" dirty="0">
                <a:solidFill>
                  <a:srgbClr val="1A3668"/>
                </a:solidFill>
                <a:latin typeface="+mn-lt"/>
                <a:ea typeface="Roboto Medium" panose="02000000000000000000" pitchFamily="2" charset="0"/>
              </a:rPr>
              <a:t>Part 4 – Feedback to facilitator</a:t>
            </a: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sp>
        <p:nvSpPr>
          <p:cNvPr id="10" name="Subtitle 2">
            <a:extLst>
              <a:ext uri="{FF2B5EF4-FFF2-40B4-BE49-F238E27FC236}">
                <a16:creationId xmlns:a16="http://schemas.microsoft.com/office/drawing/2014/main" id="{18D37FCB-CE56-4851-B705-A4138D1B43E0}"/>
              </a:ext>
            </a:extLst>
          </p:cNvPr>
          <p:cNvSpPr txBox="1">
            <a:spLocks/>
          </p:cNvSpPr>
          <p:nvPr/>
        </p:nvSpPr>
        <p:spPr>
          <a:xfrm>
            <a:off x="2032001" y="2684726"/>
            <a:ext cx="7112000" cy="247957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0"/>
              </a:spcBef>
              <a:spcAft>
                <a:spcPts val="2000"/>
              </a:spcAft>
            </a:pPr>
            <a:r>
              <a:rPr lang="en-US" dirty="0">
                <a:solidFill>
                  <a:srgbClr val="418FDE"/>
                </a:solidFill>
              </a:rPr>
              <a:t>(online session)</a:t>
            </a:r>
          </a:p>
          <a:p>
            <a:pPr>
              <a:spcBef>
                <a:spcPts val="0"/>
              </a:spcBef>
              <a:spcAft>
                <a:spcPts val="2000"/>
              </a:spcAft>
            </a:pPr>
            <a:r>
              <a:rPr lang="en-US" dirty="0">
                <a:solidFill>
                  <a:srgbClr val="1A3668"/>
                </a:solidFill>
              </a:rPr>
              <a:t>Share overview of feedback with facilitator for any follow-up/ questions etc.</a:t>
            </a:r>
            <a:endParaRPr lang="en-US" sz="1800" dirty="0">
              <a:solidFill>
                <a:srgbClr val="5B92E5"/>
              </a:solidFill>
              <a:ea typeface="+mn-lt"/>
              <a:cs typeface="+mn-lt"/>
            </a:endParaRPr>
          </a:p>
          <a:p>
            <a:pPr lvl="1">
              <a:spcBef>
                <a:spcPts val="0"/>
              </a:spcBef>
              <a:spcAft>
                <a:spcPts val="1000"/>
              </a:spcAft>
            </a:pPr>
            <a:endParaRPr lang="en-US" sz="1800" dirty="0">
              <a:solidFill>
                <a:srgbClr val="5B92E5"/>
              </a:solidFill>
              <a:ea typeface="+mn-lt"/>
              <a:cs typeface="+mn-lt"/>
            </a:endParaRPr>
          </a:p>
          <a:p>
            <a:pPr lvl="1">
              <a:spcBef>
                <a:spcPts val="0"/>
              </a:spcBef>
              <a:spcAft>
                <a:spcPts val="1000"/>
              </a:spcAft>
            </a:pPr>
            <a:endParaRPr lang="en-US" sz="1800" dirty="0">
              <a:solidFill>
                <a:srgbClr val="7030A0"/>
              </a:solidFill>
              <a:ea typeface="+mn-lt"/>
              <a:cs typeface="+mn-lt"/>
            </a:endParaRPr>
          </a:p>
        </p:txBody>
      </p:sp>
    </p:spTree>
    <p:extLst>
      <p:ext uri="{BB962C8B-B14F-4D97-AF65-F5344CB8AC3E}">
        <p14:creationId xmlns:p14="http://schemas.microsoft.com/office/powerpoint/2010/main" val="14329581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7200" y="4731721"/>
            <a:ext cx="12193200" cy="2173333"/>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118803" y="5048450"/>
            <a:ext cx="7898361" cy="1493907"/>
          </a:xfrm>
        </p:spPr>
        <p:txBody>
          <a:bodyPr anchor="t">
            <a:normAutofit/>
          </a:bodyPr>
          <a:lstStyle/>
          <a:p>
            <a:pPr>
              <a:lnSpc>
                <a:spcPct val="100000"/>
              </a:lnSpc>
              <a:spcBef>
                <a:spcPts val="600"/>
              </a:spcBef>
              <a:spcAft>
                <a:spcPts val="600"/>
              </a:spcAft>
            </a:pPr>
            <a:br>
              <a:rPr lang="en-US" sz="3200" b="1" dirty="0">
                <a:solidFill>
                  <a:schemeClr val="bg1"/>
                </a:solidFill>
                <a:latin typeface="+mn-lt"/>
                <a:ea typeface="Roboto Medium" panose="02000000000000000000" pitchFamily="2" charset="0"/>
              </a:rPr>
            </a:br>
            <a:endParaRPr lang="en-US" sz="2200" dirty="0">
              <a:solidFill>
                <a:schemeClr val="bg1"/>
              </a:solidFill>
              <a:latin typeface="+mn-lt"/>
              <a:ea typeface="Roboto Medium" panose="02000000000000000000" pitchFamily="2" charset="0"/>
            </a:endParaRPr>
          </a:p>
        </p:txBody>
      </p:sp>
      <p:pic>
        <p:nvPicPr>
          <p:cNvPr id="9" name="Picture 8">
            <a:extLst>
              <a:ext uri="{FF2B5EF4-FFF2-40B4-BE49-F238E27FC236}">
                <a16:creationId xmlns:a16="http://schemas.microsoft.com/office/drawing/2014/main" id="{48A5BA78-F0B2-DB46-85C5-0600CA02C769}"/>
              </a:ext>
            </a:extLst>
          </p:cNvPr>
          <p:cNvPicPr>
            <a:picLocks noChangeAspect="1"/>
          </p:cNvPicPr>
          <p:nvPr/>
        </p:nvPicPr>
        <p:blipFill>
          <a:blip r:embed="rId3"/>
          <a:stretch>
            <a:fillRect/>
          </a:stretch>
        </p:blipFill>
        <p:spPr>
          <a:xfrm>
            <a:off x="8724274" y="5625696"/>
            <a:ext cx="3048625" cy="916661"/>
          </a:xfrm>
          <a:prstGeom prst="rect">
            <a:avLst/>
          </a:prstGeom>
        </p:spPr>
      </p:pic>
      <p:sp>
        <p:nvSpPr>
          <p:cNvPr id="3" name="TextBox 2">
            <a:extLst>
              <a:ext uri="{FF2B5EF4-FFF2-40B4-BE49-F238E27FC236}">
                <a16:creationId xmlns:a16="http://schemas.microsoft.com/office/drawing/2014/main" id="{04B941F8-780B-4EAF-A199-EA820F3AE02B}"/>
              </a:ext>
            </a:extLst>
          </p:cNvPr>
          <p:cNvSpPr txBox="1"/>
          <p:nvPr/>
        </p:nvSpPr>
        <p:spPr>
          <a:xfrm>
            <a:off x="1810327" y="2004076"/>
            <a:ext cx="8783782" cy="738664"/>
          </a:xfrm>
          <a:prstGeom prst="rect">
            <a:avLst/>
          </a:prstGeom>
          <a:noFill/>
        </p:spPr>
        <p:txBody>
          <a:bodyPr wrap="square" rtlCol="0">
            <a:spAutoFit/>
          </a:bodyPr>
          <a:lstStyle/>
          <a:p>
            <a:pPr algn="ctr"/>
            <a:r>
              <a:rPr lang="en-GB" sz="4200" b="1" dirty="0">
                <a:solidFill>
                  <a:srgbClr val="318CDD"/>
                </a:solidFill>
              </a:rPr>
              <a:t>Wrap-up &amp; questions?</a:t>
            </a:r>
          </a:p>
        </p:txBody>
      </p:sp>
    </p:spTree>
    <p:extLst>
      <p:ext uri="{BB962C8B-B14F-4D97-AF65-F5344CB8AC3E}">
        <p14:creationId xmlns:p14="http://schemas.microsoft.com/office/powerpoint/2010/main" val="14722325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0" y="0"/>
            <a:ext cx="12193200" cy="690975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48A5BA78-F0B2-DB46-85C5-0600CA02C769}"/>
              </a:ext>
            </a:extLst>
          </p:cNvPr>
          <p:cNvPicPr>
            <a:picLocks noChangeAspect="1"/>
          </p:cNvPicPr>
          <p:nvPr/>
        </p:nvPicPr>
        <p:blipFill>
          <a:blip r:embed="rId2"/>
          <a:stretch>
            <a:fillRect/>
          </a:stretch>
        </p:blipFill>
        <p:spPr>
          <a:xfrm>
            <a:off x="1930348" y="2447171"/>
            <a:ext cx="3511894" cy="1055957"/>
          </a:xfrm>
          <a:prstGeom prst="rect">
            <a:avLst/>
          </a:prstGeom>
        </p:spPr>
      </p:pic>
      <p:sp>
        <p:nvSpPr>
          <p:cNvPr id="7" name="Subtitle 2">
            <a:extLst>
              <a:ext uri="{FF2B5EF4-FFF2-40B4-BE49-F238E27FC236}">
                <a16:creationId xmlns:a16="http://schemas.microsoft.com/office/drawing/2014/main" id="{71D749D4-BEE4-F242-99AA-50C6BEA5CB37}"/>
              </a:ext>
            </a:extLst>
          </p:cNvPr>
          <p:cNvSpPr txBox="1">
            <a:spLocks/>
          </p:cNvSpPr>
          <p:nvPr/>
        </p:nvSpPr>
        <p:spPr>
          <a:xfrm>
            <a:off x="6838707" y="2376099"/>
            <a:ext cx="3422944" cy="2231929"/>
          </a:xfrm>
          <a:prstGeom prst="rect">
            <a:avLst/>
          </a:prstGeom>
        </p:spPr>
        <p:txBody>
          <a:bodyPr vert="horz" lIns="91440" tIns="45720" rIns="91440" bIns="45720" rtlCol="0">
            <a:normAutofit fontScale="850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800" dirty="0">
                <a:solidFill>
                  <a:schemeClr val="bg1"/>
                </a:solidFill>
                <a:ea typeface="Roboto" panose="02000000000000000000" pitchFamily="2" charset="0"/>
              </a:rPr>
              <a:t>United Nations Network on Migration</a:t>
            </a:r>
          </a:p>
          <a:p>
            <a:pPr algn="l">
              <a:lnSpc>
                <a:spcPct val="170000"/>
              </a:lnSpc>
            </a:pPr>
            <a:r>
              <a:rPr lang="en-US" sz="1800" dirty="0">
                <a:solidFill>
                  <a:schemeClr val="bg1"/>
                </a:solidFill>
                <a:ea typeface="Roboto" panose="02000000000000000000" pitchFamily="2" charset="0"/>
              </a:rPr>
              <a:t>17 Route des </a:t>
            </a:r>
            <a:r>
              <a:rPr lang="en-US" sz="1800" dirty="0" err="1">
                <a:solidFill>
                  <a:schemeClr val="bg1"/>
                </a:solidFill>
                <a:ea typeface="Roboto" panose="02000000000000000000" pitchFamily="2" charset="0"/>
              </a:rPr>
              <a:t>Morillons</a:t>
            </a:r>
            <a:r>
              <a:rPr lang="en-US" sz="1800" dirty="0">
                <a:solidFill>
                  <a:schemeClr val="bg1"/>
                </a:solidFill>
                <a:ea typeface="Roboto" panose="02000000000000000000" pitchFamily="2" charset="0"/>
              </a:rPr>
              <a:t>, P.O. Box 17</a:t>
            </a:r>
          </a:p>
          <a:p>
            <a:pPr algn="l">
              <a:lnSpc>
                <a:spcPct val="75000"/>
              </a:lnSpc>
            </a:pPr>
            <a:r>
              <a:rPr lang="en-US" sz="1800" dirty="0">
                <a:solidFill>
                  <a:schemeClr val="bg1"/>
                </a:solidFill>
                <a:ea typeface="Roboto" panose="02000000000000000000" pitchFamily="2" charset="0"/>
              </a:rPr>
              <a:t>1218 Grand-</a:t>
            </a:r>
            <a:r>
              <a:rPr lang="en-US" sz="1800" dirty="0" err="1">
                <a:solidFill>
                  <a:schemeClr val="bg1"/>
                </a:solidFill>
                <a:ea typeface="Roboto" panose="02000000000000000000" pitchFamily="2" charset="0"/>
              </a:rPr>
              <a:t>Saconnex</a:t>
            </a:r>
            <a:r>
              <a:rPr lang="en-US" sz="1800" dirty="0">
                <a:solidFill>
                  <a:schemeClr val="bg1"/>
                </a:solidFill>
                <a:ea typeface="Roboto" panose="02000000000000000000" pitchFamily="2" charset="0"/>
              </a:rPr>
              <a:t>, Switzerland </a:t>
            </a:r>
          </a:p>
          <a:p>
            <a:pPr algn="l">
              <a:lnSpc>
                <a:spcPct val="160000"/>
              </a:lnSpc>
            </a:pPr>
            <a:r>
              <a:rPr lang="en-US" sz="1800" dirty="0">
                <a:solidFill>
                  <a:schemeClr val="bg1"/>
                </a:solidFill>
                <a:ea typeface="Roboto" panose="02000000000000000000" pitchFamily="2" charset="0"/>
              </a:rPr>
              <a:t>+41 22 717 91 11</a:t>
            </a:r>
          </a:p>
          <a:p>
            <a:pPr algn="l">
              <a:lnSpc>
                <a:spcPct val="20000"/>
              </a:lnSpc>
            </a:pPr>
            <a:r>
              <a:rPr lang="en-US" sz="1800" dirty="0" err="1">
                <a:solidFill>
                  <a:schemeClr val="bg1"/>
                </a:solidFill>
                <a:ea typeface="Roboto Medium" panose="02000000000000000000" pitchFamily="2" charset="0"/>
              </a:rPr>
              <a:t>unmignet@iom.int</a:t>
            </a:r>
            <a:endParaRPr lang="en-US" sz="1800" dirty="0">
              <a:solidFill>
                <a:schemeClr val="bg1"/>
              </a:solidFill>
              <a:ea typeface="Roboto Medium" panose="02000000000000000000" pitchFamily="2" charset="0"/>
            </a:endParaRPr>
          </a:p>
          <a:p>
            <a:pPr algn="l">
              <a:lnSpc>
                <a:spcPct val="170000"/>
              </a:lnSpc>
            </a:pPr>
            <a:r>
              <a:rPr lang="en-US" sz="1800" dirty="0" err="1">
                <a:solidFill>
                  <a:schemeClr val="bg1"/>
                </a:solidFill>
                <a:ea typeface="Roboto Medium" panose="02000000000000000000" pitchFamily="2" charset="0"/>
              </a:rPr>
              <a:t>www.migrationnetwork.un.org</a:t>
            </a:r>
            <a:endParaRPr lang="en-US" sz="1800" dirty="0">
              <a:solidFill>
                <a:schemeClr val="bg1"/>
              </a:solidFill>
              <a:ea typeface="Roboto Medium" panose="02000000000000000000" pitchFamily="2" charset="0"/>
            </a:endParaRPr>
          </a:p>
        </p:txBody>
      </p:sp>
      <p:cxnSp>
        <p:nvCxnSpPr>
          <p:cNvPr id="8" name="Straight Connector 7">
            <a:extLst>
              <a:ext uri="{FF2B5EF4-FFF2-40B4-BE49-F238E27FC236}">
                <a16:creationId xmlns:a16="http://schemas.microsoft.com/office/drawing/2014/main" id="{6AB06CE8-CD39-3640-BDCD-E10730F8FA20}"/>
              </a:ext>
            </a:extLst>
          </p:cNvPr>
          <p:cNvCxnSpPr>
            <a:cxnSpLocks/>
          </p:cNvCxnSpPr>
          <p:nvPr/>
        </p:nvCxnSpPr>
        <p:spPr>
          <a:xfrm>
            <a:off x="6138513" y="2447171"/>
            <a:ext cx="0" cy="2060294"/>
          </a:xfrm>
          <a:prstGeom prst="line">
            <a:avLst/>
          </a:prstGeom>
          <a:ln>
            <a:solidFill>
              <a:schemeClr val="bg1">
                <a:alpha val="3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1710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784993" y="985049"/>
            <a:ext cx="7742990" cy="895088"/>
          </a:xfrm>
        </p:spPr>
        <p:txBody>
          <a:bodyPr anchor="t">
            <a:normAutofit fontScale="90000"/>
          </a:bodyPr>
          <a:lstStyle/>
          <a:p>
            <a:pPr algn="l">
              <a:lnSpc>
                <a:spcPct val="100000"/>
              </a:lnSpc>
            </a:pPr>
            <a:r>
              <a:rPr lang="en-US" sz="4400" b="1" dirty="0">
                <a:solidFill>
                  <a:srgbClr val="1A3668"/>
                </a:solidFill>
                <a:latin typeface="+mn-lt"/>
                <a:ea typeface="Roboto Medium" panose="02000000000000000000" pitchFamily="2" charset="0"/>
              </a:rPr>
              <a:t>Definition of Migration Governance </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856648" y="2301971"/>
            <a:ext cx="10038050" cy="2479579"/>
          </a:xfrm>
        </p:spPr>
        <p:txBody>
          <a:bodyPr>
            <a:noAutofit/>
          </a:bodyPr>
          <a:lstStyle/>
          <a:p>
            <a:pPr algn="l">
              <a:lnSpc>
                <a:spcPct val="125000"/>
              </a:lnSpc>
            </a:pPr>
            <a:r>
              <a:rPr lang="en-US" sz="2600" i="1" dirty="0">
                <a:solidFill>
                  <a:srgbClr val="418FDE"/>
                </a:solidFill>
                <a:ea typeface="Roboto Medium" panose="02000000000000000000" pitchFamily="2" charset="0"/>
              </a:rPr>
              <a:t>“The combined frameworks of legal norms, laws and regulations, policies and traditions as well as organizational structures (sub-national, national, regional and international) and the relevant processes that shape and regulate States’ approaches with regard to migration in all its forms, addressing rights and responsibilities and promoting international cooperation.”</a:t>
            </a:r>
          </a:p>
          <a:p>
            <a:pPr algn="l">
              <a:lnSpc>
                <a:spcPct val="125000"/>
              </a:lnSpc>
            </a:pPr>
            <a:r>
              <a:rPr lang="en-US" sz="1600" i="1" dirty="0">
                <a:solidFill>
                  <a:srgbClr val="0070C0"/>
                </a:solidFill>
              </a:rPr>
              <a:t>Source: </a:t>
            </a:r>
            <a:r>
              <a:rPr lang="en-US" sz="1600" i="1" dirty="0">
                <a:solidFill>
                  <a:srgbClr val="0070C0"/>
                </a:solidFill>
                <a:hlinkClick r:id="rId2"/>
              </a:rPr>
              <a:t>www.migrationdataportal.org</a:t>
            </a:r>
            <a:r>
              <a:rPr lang="en-US" sz="1600" i="1" dirty="0">
                <a:solidFill>
                  <a:srgbClr val="0070C0"/>
                </a:solidFill>
              </a:rPr>
              <a:t>  </a:t>
            </a:r>
          </a:p>
          <a:p>
            <a:pPr algn="l">
              <a:lnSpc>
                <a:spcPct val="125000"/>
              </a:lnSpc>
            </a:pPr>
            <a:endParaRPr lang="en-US" sz="2600" i="1" dirty="0">
              <a:solidFill>
                <a:srgbClr val="418FDE"/>
              </a:solidFill>
              <a:highlight>
                <a:srgbClr val="FFFF00"/>
              </a:highlight>
              <a:ea typeface="Roboto" panose="02000000000000000000" pitchFamily="2" charset="0"/>
            </a:endParaRP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3"/>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cxnSp>
        <p:nvCxnSpPr>
          <p:cNvPr id="8" name="Connecteur droit 6">
            <a:extLst>
              <a:ext uri="{FF2B5EF4-FFF2-40B4-BE49-F238E27FC236}">
                <a16:creationId xmlns:a16="http://schemas.microsoft.com/office/drawing/2014/main" id="{377C4F2E-E831-4109-86B5-D4E6D5F9C411}"/>
              </a:ext>
            </a:extLst>
          </p:cNvPr>
          <p:cNvCxnSpPr>
            <a:cxnSpLocks/>
          </p:cNvCxnSpPr>
          <p:nvPr/>
        </p:nvCxnSpPr>
        <p:spPr>
          <a:xfrm>
            <a:off x="920273" y="1880137"/>
            <a:ext cx="10038050" cy="0"/>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6191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32731" y="1"/>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784993" y="985049"/>
            <a:ext cx="7511983" cy="895088"/>
          </a:xfrm>
        </p:spPr>
        <p:txBody>
          <a:bodyPr anchor="t">
            <a:normAutofit/>
          </a:bodyPr>
          <a:lstStyle/>
          <a:p>
            <a:pPr algn="l">
              <a:lnSpc>
                <a:spcPct val="100000"/>
              </a:lnSpc>
            </a:pPr>
            <a:r>
              <a:rPr lang="en-US" sz="4400" b="1" dirty="0">
                <a:solidFill>
                  <a:srgbClr val="1A3668"/>
                </a:solidFill>
                <a:latin typeface="+mn-lt"/>
                <a:ea typeface="Roboto Medium" panose="02000000000000000000" pitchFamily="2" charset="0"/>
              </a:rPr>
              <a:t>Definition of Migration Policy </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856648" y="2189210"/>
            <a:ext cx="10014552" cy="2479579"/>
          </a:xfrm>
        </p:spPr>
        <p:txBody>
          <a:bodyPr>
            <a:noAutofit/>
          </a:bodyPr>
          <a:lstStyle/>
          <a:p>
            <a:pPr algn="l">
              <a:lnSpc>
                <a:spcPct val="125000"/>
              </a:lnSpc>
            </a:pPr>
            <a:r>
              <a:rPr lang="en-US" sz="2600" i="1" dirty="0">
                <a:solidFill>
                  <a:srgbClr val="418FDE"/>
                </a:solidFill>
                <a:ea typeface="Roboto Medium" panose="02000000000000000000" pitchFamily="2" charset="0"/>
              </a:rPr>
              <a:t>“Law and policy affecting the movement of people” and including policy on “travel and temporary mobility, immigration, emigration, nationality, labour markets, economic and social development, industry, commerce, social cohesion, social services, health, education, law enforcement, foreign policy, trade and humanitarian  issues”</a:t>
            </a:r>
          </a:p>
          <a:p>
            <a:pPr algn="l">
              <a:lnSpc>
                <a:spcPct val="125000"/>
              </a:lnSpc>
            </a:pPr>
            <a:r>
              <a:rPr lang="en-US" sz="2000" i="1" dirty="0">
                <a:solidFill>
                  <a:srgbClr val="0070C0"/>
                </a:solidFill>
              </a:rPr>
              <a:t>Source: </a:t>
            </a:r>
            <a:r>
              <a:rPr lang="en-US" sz="2000" i="1" dirty="0">
                <a:solidFill>
                  <a:srgbClr val="0070C0"/>
                </a:solidFill>
                <a:hlinkClick r:id="rId2"/>
              </a:rPr>
              <a:t>www.migrationdataportal.org</a:t>
            </a:r>
            <a:r>
              <a:rPr lang="en-US" sz="2000" i="1" dirty="0">
                <a:solidFill>
                  <a:srgbClr val="0070C0"/>
                </a:solidFill>
              </a:rPr>
              <a:t>  </a:t>
            </a:r>
          </a:p>
          <a:p>
            <a:pPr algn="l">
              <a:lnSpc>
                <a:spcPct val="125000"/>
              </a:lnSpc>
            </a:pPr>
            <a:endParaRPr lang="en-US" sz="2600" i="1" dirty="0">
              <a:solidFill>
                <a:srgbClr val="418FDE"/>
              </a:solidFill>
              <a:highlight>
                <a:srgbClr val="FFFF00"/>
              </a:highlight>
              <a:ea typeface="Roboto" panose="02000000000000000000" pitchFamily="2" charset="0"/>
            </a:endParaRPr>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3"/>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cxnSp>
        <p:nvCxnSpPr>
          <p:cNvPr id="8" name="Connecteur droit 6">
            <a:extLst>
              <a:ext uri="{FF2B5EF4-FFF2-40B4-BE49-F238E27FC236}">
                <a16:creationId xmlns:a16="http://schemas.microsoft.com/office/drawing/2014/main" id="{566DF440-E76A-407B-A95F-8C5E2FA8CA3D}"/>
              </a:ext>
            </a:extLst>
          </p:cNvPr>
          <p:cNvCxnSpPr>
            <a:cxnSpLocks/>
          </p:cNvCxnSpPr>
          <p:nvPr/>
        </p:nvCxnSpPr>
        <p:spPr>
          <a:xfrm flipV="1">
            <a:off x="948497" y="1802470"/>
            <a:ext cx="9830854" cy="77667"/>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5025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18264" y="0"/>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7EA68658-F3D5-4D40-8B09-2F7DAB0D2D3E}"/>
              </a:ext>
            </a:extLst>
          </p:cNvPr>
          <p:cNvPicPr>
            <a:picLocks noChangeAspect="1"/>
          </p:cNvPicPr>
          <p:nvPr/>
        </p:nvPicPr>
        <p:blipFill rotWithShape="1">
          <a:blip r:embed="rId2"/>
          <a:srcRect l="4286" t="8419" b="7562"/>
          <a:stretch/>
        </p:blipFill>
        <p:spPr>
          <a:xfrm>
            <a:off x="8860970" y="418916"/>
            <a:ext cx="2786799" cy="735558"/>
          </a:xfrm>
          <a:prstGeom prst="rect">
            <a:avLst/>
          </a:prstGeom>
        </p:spPr>
      </p:pic>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496958"/>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pic>
        <p:nvPicPr>
          <p:cNvPr id="13" name="Picture 4" descr="A close up of a logo&#10;&#10;Description generated with high confidence">
            <a:extLst>
              <a:ext uri="{FF2B5EF4-FFF2-40B4-BE49-F238E27FC236}">
                <a16:creationId xmlns:a16="http://schemas.microsoft.com/office/drawing/2014/main" id="{BA263F15-5A7D-4917-BDBE-C641F0BEFA14}"/>
              </a:ext>
            </a:extLst>
          </p:cNvPr>
          <p:cNvPicPr>
            <a:picLocks noChangeAspect="1"/>
          </p:cNvPicPr>
          <p:nvPr/>
        </p:nvPicPr>
        <p:blipFill>
          <a:blip r:embed="rId3"/>
          <a:stretch>
            <a:fillRect/>
          </a:stretch>
        </p:blipFill>
        <p:spPr>
          <a:xfrm>
            <a:off x="668054" y="1598973"/>
            <a:ext cx="3497232" cy="1372663"/>
          </a:xfrm>
          <a:prstGeom prst="rect">
            <a:avLst/>
          </a:prstGeom>
        </p:spPr>
      </p:pic>
      <p:pic>
        <p:nvPicPr>
          <p:cNvPr id="14" name="Picture 8" descr="A picture containing device&#10;&#10;Description generated with very high confidence">
            <a:extLst>
              <a:ext uri="{FF2B5EF4-FFF2-40B4-BE49-F238E27FC236}">
                <a16:creationId xmlns:a16="http://schemas.microsoft.com/office/drawing/2014/main" id="{8B35877F-DBA2-4206-A54B-D5CD6970B915}"/>
              </a:ext>
            </a:extLst>
          </p:cNvPr>
          <p:cNvPicPr>
            <a:picLocks noChangeAspect="1"/>
          </p:cNvPicPr>
          <p:nvPr/>
        </p:nvPicPr>
        <p:blipFill>
          <a:blip r:embed="rId4"/>
          <a:stretch>
            <a:fillRect/>
          </a:stretch>
        </p:blipFill>
        <p:spPr>
          <a:xfrm>
            <a:off x="5615073" y="1395906"/>
            <a:ext cx="1957383" cy="1957383"/>
          </a:xfrm>
          <a:prstGeom prst="rect">
            <a:avLst/>
          </a:prstGeom>
        </p:spPr>
      </p:pic>
      <p:pic>
        <p:nvPicPr>
          <p:cNvPr id="15" name="Picture 6" descr="A close up of a sign&#10;&#10;Description generated with high confidence">
            <a:extLst>
              <a:ext uri="{FF2B5EF4-FFF2-40B4-BE49-F238E27FC236}">
                <a16:creationId xmlns:a16="http://schemas.microsoft.com/office/drawing/2014/main" id="{5297FFCE-EF6B-4974-859F-1EA2758DE29A}"/>
              </a:ext>
            </a:extLst>
          </p:cNvPr>
          <p:cNvPicPr>
            <a:picLocks noChangeAspect="1"/>
          </p:cNvPicPr>
          <p:nvPr/>
        </p:nvPicPr>
        <p:blipFill>
          <a:blip r:embed="rId5"/>
          <a:stretch>
            <a:fillRect/>
          </a:stretch>
        </p:blipFill>
        <p:spPr>
          <a:xfrm>
            <a:off x="8954868" y="2047448"/>
            <a:ext cx="2526017" cy="1168863"/>
          </a:xfrm>
          <a:prstGeom prst="rect">
            <a:avLst/>
          </a:prstGeom>
        </p:spPr>
      </p:pic>
      <p:pic>
        <p:nvPicPr>
          <p:cNvPr id="16" name="Picture 12" descr="A close up of a logo&#10;&#10;Description generated with very high confidence">
            <a:extLst>
              <a:ext uri="{FF2B5EF4-FFF2-40B4-BE49-F238E27FC236}">
                <a16:creationId xmlns:a16="http://schemas.microsoft.com/office/drawing/2014/main" id="{409BDD3B-8D45-4890-8BF6-E9280EDB00E7}"/>
              </a:ext>
            </a:extLst>
          </p:cNvPr>
          <p:cNvPicPr>
            <a:picLocks noChangeAspect="1"/>
          </p:cNvPicPr>
          <p:nvPr/>
        </p:nvPicPr>
        <p:blipFill>
          <a:blip r:embed="rId6"/>
          <a:stretch>
            <a:fillRect/>
          </a:stretch>
        </p:blipFill>
        <p:spPr>
          <a:xfrm>
            <a:off x="558504" y="4053307"/>
            <a:ext cx="2337709" cy="1296465"/>
          </a:xfrm>
          <a:prstGeom prst="rect">
            <a:avLst/>
          </a:prstGeom>
        </p:spPr>
      </p:pic>
      <p:pic>
        <p:nvPicPr>
          <p:cNvPr id="17" name="Picture 10" descr="A close up of a logo&#10;&#10;Description generated with high confidence">
            <a:extLst>
              <a:ext uri="{FF2B5EF4-FFF2-40B4-BE49-F238E27FC236}">
                <a16:creationId xmlns:a16="http://schemas.microsoft.com/office/drawing/2014/main" id="{3B20D9E5-612E-419D-AD6F-7E75F72D6244}"/>
              </a:ext>
            </a:extLst>
          </p:cNvPr>
          <p:cNvPicPr>
            <a:picLocks noChangeAspect="1"/>
          </p:cNvPicPr>
          <p:nvPr/>
        </p:nvPicPr>
        <p:blipFill>
          <a:blip r:embed="rId7"/>
          <a:stretch>
            <a:fillRect/>
          </a:stretch>
        </p:blipFill>
        <p:spPr>
          <a:xfrm>
            <a:off x="4443208" y="4357826"/>
            <a:ext cx="1919427" cy="1348786"/>
          </a:xfrm>
          <a:prstGeom prst="rect">
            <a:avLst/>
          </a:prstGeom>
        </p:spPr>
      </p:pic>
      <p:pic>
        <p:nvPicPr>
          <p:cNvPr id="18" name="Picture 2" descr="A close up of a sign&#10;&#10;Description generated with high confidence">
            <a:extLst>
              <a:ext uri="{FF2B5EF4-FFF2-40B4-BE49-F238E27FC236}">
                <a16:creationId xmlns:a16="http://schemas.microsoft.com/office/drawing/2014/main" id="{FF764558-5555-471D-A4A1-A39B5AEC08A4}"/>
              </a:ext>
            </a:extLst>
          </p:cNvPr>
          <p:cNvPicPr>
            <a:picLocks noChangeAspect="1"/>
          </p:cNvPicPr>
          <p:nvPr/>
        </p:nvPicPr>
        <p:blipFill>
          <a:blip r:embed="rId8"/>
          <a:stretch>
            <a:fillRect/>
          </a:stretch>
        </p:blipFill>
        <p:spPr>
          <a:xfrm>
            <a:off x="7955102" y="4668391"/>
            <a:ext cx="4025689" cy="1357255"/>
          </a:xfrm>
          <a:prstGeom prst="rect">
            <a:avLst/>
          </a:prstGeom>
        </p:spPr>
      </p:pic>
    </p:spTree>
    <p:extLst>
      <p:ext uri="{BB962C8B-B14F-4D97-AF65-F5344CB8AC3E}">
        <p14:creationId xmlns:p14="http://schemas.microsoft.com/office/powerpoint/2010/main" val="1330644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randombar(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0" y="6438"/>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801323" y="855720"/>
            <a:ext cx="7864331" cy="645640"/>
          </a:xfrm>
        </p:spPr>
        <p:txBody>
          <a:bodyPr anchor="t">
            <a:noAutofit/>
          </a:bodyPr>
          <a:lstStyle/>
          <a:p>
            <a:pPr algn="l">
              <a:lnSpc>
                <a:spcPct val="100000"/>
              </a:lnSpc>
            </a:pPr>
            <a:r>
              <a:rPr lang="en-US" sz="3600" b="1" dirty="0">
                <a:solidFill>
                  <a:srgbClr val="1A3668"/>
                </a:solidFill>
                <a:latin typeface="+mn-lt"/>
                <a:ea typeface="Roboto Medium" panose="02000000000000000000" pitchFamily="2" charset="0"/>
              </a:rPr>
              <a:t>Key policy trends</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225401" y="1654756"/>
            <a:ext cx="8687690" cy="2851832"/>
          </a:xfrm>
        </p:spPr>
        <p:txBody>
          <a:bodyPr>
            <a:noAutofit/>
          </a:bodyPr>
          <a:lstStyle/>
          <a:p>
            <a:pPr marL="342900" indent="-342900" algn="just">
              <a:lnSpc>
                <a:spcPct val="100000"/>
              </a:lnSpc>
              <a:spcBef>
                <a:spcPts val="600"/>
              </a:spcBef>
              <a:spcAft>
                <a:spcPts val="600"/>
              </a:spcAft>
              <a:buFont typeface="Arial" panose="020B0604020202020204" pitchFamily="34" charset="0"/>
              <a:buChar char="•"/>
            </a:pPr>
            <a:r>
              <a:rPr lang="en-US" sz="1700" dirty="0">
                <a:solidFill>
                  <a:srgbClr val="3183D8"/>
                </a:solidFill>
                <a:ea typeface="Roboto" panose="02000000000000000000" pitchFamily="2" charset="0"/>
              </a:rPr>
              <a:t>OECD: more complex and restrictive regulations since the 1990s</a:t>
            </a:r>
          </a:p>
          <a:p>
            <a:pPr marL="342900" indent="-342900" algn="just">
              <a:lnSpc>
                <a:spcPct val="100000"/>
              </a:lnSpc>
              <a:spcBef>
                <a:spcPts val="600"/>
              </a:spcBef>
              <a:spcAft>
                <a:spcPts val="600"/>
              </a:spcAft>
              <a:buFont typeface="Arial" panose="020B0604020202020204" pitchFamily="34" charset="0"/>
              <a:buChar char="•"/>
            </a:pPr>
            <a:r>
              <a:rPr lang="en-US" sz="1700" dirty="0">
                <a:solidFill>
                  <a:srgbClr val="3183D8"/>
                </a:solidFill>
                <a:ea typeface="Roboto" panose="02000000000000000000" pitchFamily="2" charset="0"/>
              </a:rPr>
              <a:t>Differential treatment of groups (e.g. irregular migrants vs high and low-skilled workers) since WWII</a:t>
            </a:r>
          </a:p>
          <a:p>
            <a:pPr marL="342900" indent="-342900" algn="just">
              <a:lnSpc>
                <a:spcPct val="100000"/>
              </a:lnSpc>
              <a:spcBef>
                <a:spcPts val="600"/>
              </a:spcBef>
              <a:spcAft>
                <a:spcPts val="600"/>
              </a:spcAft>
              <a:buFont typeface="Arial" panose="020B0604020202020204" pitchFamily="34" charset="0"/>
              <a:buChar char="•"/>
            </a:pPr>
            <a:r>
              <a:rPr lang="en-US" sz="1700" dirty="0">
                <a:solidFill>
                  <a:srgbClr val="3183D8"/>
                </a:solidFill>
                <a:ea typeface="Roboto" panose="02000000000000000000" pitchFamily="2" charset="0"/>
              </a:rPr>
              <a:t>Over 50% of countries have policies to promote orderly, safe and regular migration</a:t>
            </a:r>
          </a:p>
          <a:p>
            <a:pPr marL="342900" indent="-342900" algn="just">
              <a:lnSpc>
                <a:spcPct val="100000"/>
              </a:lnSpc>
              <a:spcBef>
                <a:spcPts val="600"/>
              </a:spcBef>
              <a:spcAft>
                <a:spcPts val="600"/>
              </a:spcAft>
              <a:buFont typeface="Arial" panose="020B0604020202020204" pitchFamily="34" charset="0"/>
              <a:buChar char="•"/>
            </a:pPr>
            <a:r>
              <a:rPr lang="en-GB" sz="1700" dirty="0">
                <a:solidFill>
                  <a:srgbClr val="3183D8"/>
                </a:solidFill>
              </a:rPr>
              <a:t>More than half of all governments report having policies to facilitate orderly, safe, regular, and responsible migration and mobility of people (inline with SDG target 10.7.2).</a:t>
            </a:r>
          </a:p>
          <a:p>
            <a:pPr marL="342900" indent="-342900" algn="just">
              <a:lnSpc>
                <a:spcPct val="100000"/>
              </a:lnSpc>
              <a:spcBef>
                <a:spcPts val="600"/>
              </a:spcBef>
              <a:spcAft>
                <a:spcPts val="600"/>
              </a:spcAft>
              <a:buFont typeface="Arial" panose="020B0604020202020204" pitchFamily="34" charset="0"/>
              <a:buChar char="•"/>
            </a:pPr>
            <a:r>
              <a:rPr lang="en-US" sz="1700" dirty="0">
                <a:solidFill>
                  <a:srgbClr val="3183D8"/>
                </a:solidFill>
                <a:ea typeface="Roboto" panose="02000000000000000000" pitchFamily="2" charset="0"/>
              </a:rPr>
              <a:t>Many policies are not aligned with important policy domains (e.g. climate change, sustainable development </a:t>
            </a:r>
            <a:r>
              <a:rPr lang="en-US" sz="1700" dirty="0" err="1">
                <a:solidFill>
                  <a:srgbClr val="3183D8"/>
                </a:solidFill>
                <a:ea typeface="Roboto" panose="02000000000000000000" pitchFamily="2" charset="0"/>
              </a:rPr>
              <a:t>etc</a:t>
            </a:r>
            <a:r>
              <a:rPr lang="en-US" sz="1700" dirty="0">
                <a:solidFill>
                  <a:srgbClr val="3183D8"/>
                </a:solidFill>
                <a:ea typeface="Roboto" panose="02000000000000000000" pitchFamily="2" charset="0"/>
              </a:rPr>
              <a:t>)</a:t>
            </a:r>
          </a:p>
          <a:p>
            <a:pPr marL="342900" indent="-342900" algn="just">
              <a:lnSpc>
                <a:spcPct val="100000"/>
              </a:lnSpc>
              <a:spcBef>
                <a:spcPts val="600"/>
              </a:spcBef>
              <a:spcAft>
                <a:spcPts val="600"/>
              </a:spcAft>
              <a:buFont typeface="Arial" panose="020B0604020202020204" pitchFamily="34" charset="0"/>
              <a:buChar char="•"/>
            </a:pPr>
            <a:r>
              <a:rPr lang="en-GB" sz="1700" dirty="0">
                <a:solidFill>
                  <a:srgbClr val="3183D8"/>
                </a:solidFill>
              </a:rPr>
              <a:t>Migration is cross cutting issue and should be considered across all policy sectors &amp; levels of government</a:t>
            </a:r>
          </a:p>
          <a:p>
            <a:pPr marL="342900" indent="-342900" algn="just">
              <a:lnSpc>
                <a:spcPct val="100000"/>
              </a:lnSpc>
              <a:spcBef>
                <a:spcPts val="600"/>
              </a:spcBef>
              <a:spcAft>
                <a:spcPts val="600"/>
              </a:spcAft>
              <a:buFont typeface="Arial" panose="020B0604020202020204" pitchFamily="34" charset="0"/>
              <a:buChar char="•"/>
            </a:pPr>
            <a:r>
              <a:rPr lang="en-GB" sz="1700" dirty="0">
                <a:solidFill>
                  <a:srgbClr val="3183D8"/>
                </a:solidFill>
              </a:rPr>
              <a:t>Good migration governance requires whole-of-government, whole-of-society, people centred approaches</a:t>
            </a:r>
          </a:p>
          <a:p>
            <a:pPr marL="342900" indent="-342900" algn="just">
              <a:lnSpc>
                <a:spcPct val="100000"/>
              </a:lnSpc>
              <a:spcBef>
                <a:spcPts val="600"/>
              </a:spcBef>
              <a:spcAft>
                <a:spcPts val="600"/>
              </a:spcAft>
              <a:buFont typeface="Arial" panose="020B0604020202020204" pitchFamily="34" charset="0"/>
              <a:buChar char="•"/>
            </a:pPr>
            <a:r>
              <a:rPr lang="en-GB" sz="1700" dirty="0">
                <a:solidFill>
                  <a:srgbClr val="3183D8"/>
                </a:solidFill>
              </a:rPr>
              <a:t>GCM </a:t>
            </a:r>
            <a:r>
              <a:rPr lang="en-GB" sz="1700">
                <a:solidFill>
                  <a:srgbClr val="3183D8"/>
                </a:solidFill>
              </a:rPr>
              <a:t>fulfils this</a:t>
            </a:r>
            <a:endParaRPr lang="en-GB" sz="1700" dirty="0">
              <a:solidFill>
                <a:srgbClr val="3183D8"/>
              </a:solidFill>
            </a:endParaRPr>
          </a:p>
          <a:p>
            <a:pPr marL="342900" indent="-342900" algn="just">
              <a:lnSpc>
                <a:spcPct val="100000"/>
              </a:lnSpc>
              <a:spcBef>
                <a:spcPts val="600"/>
              </a:spcBef>
              <a:spcAft>
                <a:spcPts val="600"/>
              </a:spcAft>
              <a:buFont typeface="Arial" panose="020B0604020202020204" pitchFamily="34" charset="0"/>
              <a:buChar char="•"/>
            </a:pPr>
            <a:endParaRPr lang="en-US" sz="1700" dirty="0">
              <a:solidFill>
                <a:srgbClr val="3183D8"/>
              </a:solidFill>
              <a:ea typeface="Roboto" panose="02000000000000000000" pitchFamily="2" charset="0"/>
            </a:endParaRPr>
          </a:p>
        </p:txBody>
      </p:sp>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502789"/>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199919"/>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pic>
        <p:nvPicPr>
          <p:cNvPr id="17" name="Picture 16">
            <a:extLst>
              <a:ext uri="{FF2B5EF4-FFF2-40B4-BE49-F238E27FC236}">
                <a16:creationId xmlns:a16="http://schemas.microsoft.com/office/drawing/2014/main" id="{8CFF6543-B049-1B4E-99A2-D94E307378E6}"/>
              </a:ext>
            </a:extLst>
          </p:cNvPr>
          <p:cNvPicPr>
            <a:picLocks noChangeAspect="1"/>
          </p:cNvPicPr>
          <p:nvPr/>
        </p:nvPicPr>
        <p:blipFill rotWithShape="1">
          <a:blip r:embed="rId3"/>
          <a:srcRect l="34605" t="31253" r="31184" b="18443"/>
          <a:stretch/>
        </p:blipFill>
        <p:spPr>
          <a:xfrm>
            <a:off x="9254317" y="3984879"/>
            <a:ext cx="2937683" cy="2879559"/>
          </a:xfrm>
          <a:prstGeom prst="rect">
            <a:avLst/>
          </a:prstGeom>
        </p:spPr>
      </p:pic>
      <p:pic>
        <p:nvPicPr>
          <p:cNvPr id="8" name="Picture 7">
            <a:extLst>
              <a:ext uri="{FF2B5EF4-FFF2-40B4-BE49-F238E27FC236}">
                <a16:creationId xmlns:a16="http://schemas.microsoft.com/office/drawing/2014/main" id="{740AC583-A490-4D4B-9DF7-96C99C460A67}"/>
              </a:ext>
            </a:extLst>
          </p:cNvPr>
          <p:cNvPicPr>
            <a:picLocks noChangeAspect="1"/>
          </p:cNvPicPr>
          <p:nvPr/>
        </p:nvPicPr>
        <p:blipFill rotWithShape="1">
          <a:blip r:embed="rId4"/>
          <a:srcRect l="23328" t="10775" r="23328" b="11450"/>
          <a:stretch/>
        </p:blipFill>
        <p:spPr>
          <a:xfrm>
            <a:off x="9254317" y="1129432"/>
            <a:ext cx="2937683" cy="2855447"/>
          </a:xfrm>
          <a:prstGeom prst="rect">
            <a:avLst/>
          </a:prstGeom>
        </p:spPr>
      </p:pic>
      <p:cxnSp>
        <p:nvCxnSpPr>
          <p:cNvPr id="10" name="Connecteur droit 6">
            <a:extLst>
              <a:ext uri="{FF2B5EF4-FFF2-40B4-BE49-F238E27FC236}">
                <a16:creationId xmlns:a16="http://schemas.microsoft.com/office/drawing/2014/main" id="{101C4D1A-2835-40B8-AF80-9B8FB0538F90}"/>
              </a:ext>
            </a:extLst>
          </p:cNvPr>
          <p:cNvCxnSpPr>
            <a:cxnSpLocks/>
          </p:cNvCxnSpPr>
          <p:nvPr/>
        </p:nvCxnSpPr>
        <p:spPr>
          <a:xfrm>
            <a:off x="657565" y="1502561"/>
            <a:ext cx="8440253" cy="0"/>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6047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0" y="6438"/>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572655" y="699683"/>
            <a:ext cx="10122960" cy="1825007"/>
          </a:xfrm>
        </p:spPr>
        <p:txBody>
          <a:bodyPr anchor="t">
            <a:noAutofit/>
          </a:bodyPr>
          <a:lstStyle/>
          <a:p>
            <a:pPr algn="l">
              <a:lnSpc>
                <a:spcPct val="100000"/>
              </a:lnSpc>
            </a:pPr>
            <a:r>
              <a:rPr lang="en-US" sz="2400" b="1" dirty="0">
                <a:solidFill>
                  <a:srgbClr val="1A3668"/>
                </a:solidFill>
                <a:latin typeface="+mn-lt"/>
                <a:ea typeface="Roboto Medium" panose="02000000000000000000" pitchFamily="2" charset="0"/>
              </a:rPr>
              <a:t>The Global Compact for Safe, Orderly and Regular Migration (GCM)</a:t>
            </a:r>
          </a:p>
        </p:txBody>
      </p:sp>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310280"/>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387617"/>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sp>
        <p:nvSpPr>
          <p:cNvPr id="11" name="Titre 1">
            <a:extLst>
              <a:ext uri="{FF2B5EF4-FFF2-40B4-BE49-F238E27FC236}">
                <a16:creationId xmlns:a16="http://schemas.microsoft.com/office/drawing/2014/main" id="{1CB0C405-FCC8-4393-957B-D69DEE7E7FEB}"/>
              </a:ext>
            </a:extLst>
          </p:cNvPr>
          <p:cNvSpPr txBox="1">
            <a:spLocks/>
          </p:cNvSpPr>
          <p:nvPr/>
        </p:nvSpPr>
        <p:spPr>
          <a:xfrm>
            <a:off x="799938" y="350664"/>
            <a:ext cx="10592124" cy="1311664"/>
          </a:xfrm>
          <a:prstGeom prst="rect">
            <a:avLst/>
          </a:prstGeom>
        </p:spPr>
        <p:txBody>
          <a:bodyPr vert="horz" lIns="121920" tIns="60960" rIns="121920" bIns="60960" rtlCol="0" anchor="ctr">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1219170"/>
            <a:endParaRPr lang="en-US" sz="3600" dirty="0">
              <a:solidFill>
                <a:schemeClr val="accent1"/>
              </a:solidFill>
            </a:endParaRPr>
          </a:p>
        </p:txBody>
      </p:sp>
      <p:cxnSp>
        <p:nvCxnSpPr>
          <p:cNvPr id="12" name="Connecteur droit 6">
            <a:extLst>
              <a:ext uri="{FF2B5EF4-FFF2-40B4-BE49-F238E27FC236}">
                <a16:creationId xmlns:a16="http://schemas.microsoft.com/office/drawing/2014/main" id="{31B3164C-59D0-4691-831B-5A00EAB6AD69}"/>
              </a:ext>
            </a:extLst>
          </p:cNvPr>
          <p:cNvCxnSpPr>
            <a:cxnSpLocks/>
          </p:cNvCxnSpPr>
          <p:nvPr/>
        </p:nvCxnSpPr>
        <p:spPr>
          <a:xfrm>
            <a:off x="657565" y="1352285"/>
            <a:ext cx="10038050" cy="0"/>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CE0315B-DABF-4EDF-ACD3-05A6768ACAED}"/>
              </a:ext>
            </a:extLst>
          </p:cNvPr>
          <p:cNvSpPr/>
          <p:nvPr/>
        </p:nvSpPr>
        <p:spPr>
          <a:xfrm>
            <a:off x="986971" y="2717693"/>
            <a:ext cx="4772727" cy="2287676"/>
          </a:xfrm>
          <a:prstGeom prst="rect">
            <a:avLst/>
          </a:prstGeom>
          <a:solidFill>
            <a:srgbClr val="D9E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011CB75E-CD53-497B-9BAF-3B8461A14E7E}"/>
              </a:ext>
            </a:extLst>
          </p:cNvPr>
          <p:cNvSpPr/>
          <p:nvPr/>
        </p:nvSpPr>
        <p:spPr>
          <a:xfrm>
            <a:off x="1281206" y="3045923"/>
            <a:ext cx="4136572" cy="1631216"/>
          </a:xfrm>
          <a:prstGeom prst="rect">
            <a:avLst/>
          </a:prstGeom>
        </p:spPr>
        <p:txBody>
          <a:bodyPr wrap="square">
            <a:spAutoFit/>
          </a:bodyPr>
          <a:lstStyle/>
          <a:p>
            <a:pPr lvl="0" algn="ctr">
              <a:defRPr/>
            </a:pPr>
            <a:r>
              <a:rPr lang="en-US" sz="2000" i="1" dirty="0">
                <a:solidFill>
                  <a:schemeClr val="accent1">
                    <a:lumMod val="75000"/>
                  </a:schemeClr>
                </a:solidFill>
              </a:rPr>
              <a:t>First comprehensive UN framework adopted through inter-governmental negotiations to enhance international cooperation in global migration governance.</a:t>
            </a:r>
          </a:p>
        </p:txBody>
      </p:sp>
      <p:pic>
        <p:nvPicPr>
          <p:cNvPr id="18" name="Picture 17">
            <a:extLst>
              <a:ext uri="{FF2B5EF4-FFF2-40B4-BE49-F238E27FC236}">
                <a16:creationId xmlns:a16="http://schemas.microsoft.com/office/drawing/2014/main" id="{61940EE7-BCA3-46C5-8465-6A09EFF57FD1}"/>
              </a:ext>
            </a:extLst>
          </p:cNvPr>
          <p:cNvPicPr>
            <a:picLocks noChangeAspect="1"/>
          </p:cNvPicPr>
          <p:nvPr/>
        </p:nvPicPr>
        <p:blipFill rotWithShape="1">
          <a:blip r:embed="rId3">
            <a:alphaModFix/>
          </a:blip>
          <a:srcRect l="19383" r="28171"/>
          <a:stretch/>
        </p:blipFill>
        <p:spPr>
          <a:xfrm>
            <a:off x="6432303" y="1575244"/>
            <a:ext cx="4263312" cy="4572575"/>
          </a:xfrm>
          <a:prstGeom prst="rect">
            <a:avLst/>
          </a:prstGeom>
        </p:spPr>
      </p:pic>
    </p:spTree>
    <p:extLst>
      <p:ext uri="{BB962C8B-B14F-4D97-AF65-F5344CB8AC3E}">
        <p14:creationId xmlns:p14="http://schemas.microsoft.com/office/powerpoint/2010/main" val="1064263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0" y="6438"/>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572655" y="699683"/>
            <a:ext cx="10122960" cy="1825007"/>
          </a:xfrm>
        </p:spPr>
        <p:txBody>
          <a:bodyPr anchor="t">
            <a:noAutofit/>
          </a:bodyPr>
          <a:lstStyle/>
          <a:p>
            <a:pPr algn="l">
              <a:lnSpc>
                <a:spcPct val="100000"/>
              </a:lnSpc>
            </a:pPr>
            <a:r>
              <a:rPr lang="en-US" sz="2400" b="1" dirty="0">
                <a:solidFill>
                  <a:srgbClr val="1A3668"/>
                </a:solidFill>
                <a:latin typeface="+mn-lt"/>
                <a:ea typeface="Roboto Medium" panose="02000000000000000000" pitchFamily="2" charset="0"/>
              </a:rPr>
              <a:t>The Vision of the GCM</a:t>
            </a:r>
          </a:p>
        </p:txBody>
      </p:sp>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310280"/>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387617"/>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sp>
        <p:nvSpPr>
          <p:cNvPr id="11" name="Titre 1">
            <a:extLst>
              <a:ext uri="{FF2B5EF4-FFF2-40B4-BE49-F238E27FC236}">
                <a16:creationId xmlns:a16="http://schemas.microsoft.com/office/drawing/2014/main" id="{1CB0C405-FCC8-4393-957B-D69DEE7E7FEB}"/>
              </a:ext>
            </a:extLst>
          </p:cNvPr>
          <p:cNvSpPr txBox="1">
            <a:spLocks/>
          </p:cNvSpPr>
          <p:nvPr/>
        </p:nvSpPr>
        <p:spPr>
          <a:xfrm>
            <a:off x="799938" y="350664"/>
            <a:ext cx="10592124" cy="1311664"/>
          </a:xfrm>
          <a:prstGeom prst="rect">
            <a:avLst/>
          </a:prstGeom>
        </p:spPr>
        <p:txBody>
          <a:bodyPr vert="horz" lIns="121920" tIns="60960" rIns="121920" bIns="60960" rtlCol="0" anchor="ctr">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defTabSz="1219170"/>
            <a:endParaRPr lang="en-US" sz="3600" dirty="0">
              <a:solidFill>
                <a:schemeClr val="accent1"/>
              </a:solidFill>
            </a:endParaRPr>
          </a:p>
        </p:txBody>
      </p:sp>
      <p:cxnSp>
        <p:nvCxnSpPr>
          <p:cNvPr id="12" name="Connecteur droit 6">
            <a:extLst>
              <a:ext uri="{FF2B5EF4-FFF2-40B4-BE49-F238E27FC236}">
                <a16:creationId xmlns:a16="http://schemas.microsoft.com/office/drawing/2014/main" id="{31B3164C-59D0-4691-831B-5A00EAB6AD69}"/>
              </a:ext>
            </a:extLst>
          </p:cNvPr>
          <p:cNvCxnSpPr>
            <a:cxnSpLocks/>
          </p:cNvCxnSpPr>
          <p:nvPr/>
        </p:nvCxnSpPr>
        <p:spPr>
          <a:xfrm>
            <a:off x="657565" y="1352285"/>
            <a:ext cx="10038050" cy="0"/>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CE0315B-DABF-4EDF-ACD3-05A6768ACAED}"/>
              </a:ext>
            </a:extLst>
          </p:cNvPr>
          <p:cNvSpPr/>
          <p:nvPr/>
        </p:nvSpPr>
        <p:spPr>
          <a:xfrm>
            <a:off x="784994" y="2199746"/>
            <a:ext cx="5754872" cy="3064242"/>
          </a:xfrm>
          <a:prstGeom prst="rect">
            <a:avLst/>
          </a:prstGeom>
          <a:solidFill>
            <a:srgbClr val="D9E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Tx/>
              <a:buChar char="-"/>
            </a:pPr>
            <a:r>
              <a:rPr lang="en-GB" sz="2000" dirty="0">
                <a:solidFill>
                  <a:srgbClr val="1A3668"/>
                </a:solidFill>
              </a:rPr>
              <a:t>Collective commitment to improving cooperation on international migration</a:t>
            </a:r>
          </a:p>
          <a:p>
            <a:pPr marL="285750" lvl="0" indent="-285750">
              <a:buFontTx/>
              <a:buChar char="-"/>
            </a:pPr>
            <a:r>
              <a:rPr lang="en-GB" sz="2000" dirty="0">
                <a:solidFill>
                  <a:srgbClr val="1A3668"/>
                </a:solidFill>
              </a:rPr>
              <a:t>To unite rather than divide Common understanding, shared responsibilities &amp; unity of purpose regarding migration</a:t>
            </a:r>
          </a:p>
          <a:p>
            <a:pPr marL="285750" lvl="0" indent="-285750">
              <a:buFontTx/>
              <a:buChar char="-"/>
            </a:pPr>
            <a:r>
              <a:rPr lang="en-GB" sz="2000" dirty="0">
                <a:solidFill>
                  <a:srgbClr val="1A3668"/>
                </a:solidFill>
              </a:rPr>
              <a:t>Making migration work for all </a:t>
            </a:r>
          </a:p>
          <a:p>
            <a:pPr marL="285750" lvl="0" indent="-285750">
              <a:buFontTx/>
              <a:buChar char="-"/>
            </a:pPr>
            <a:endParaRPr lang="en-GB" dirty="0">
              <a:solidFill>
                <a:srgbClr val="1A3668"/>
              </a:solidFill>
            </a:endParaRPr>
          </a:p>
          <a:p>
            <a:pPr lvl="0"/>
            <a:r>
              <a:rPr lang="en-GB" dirty="0">
                <a:solidFill>
                  <a:srgbClr val="1A3668"/>
                </a:solidFill>
              </a:rPr>
              <a:t>(para 8 &amp; 9). </a:t>
            </a:r>
          </a:p>
        </p:txBody>
      </p:sp>
      <p:pic>
        <p:nvPicPr>
          <p:cNvPr id="5" name="Picture 4">
            <a:extLst>
              <a:ext uri="{FF2B5EF4-FFF2-40B4-BE49-F238E27FC236}">
                <a16:creationId xmlns:a16="http://schemas.microsoft.com/office/drawing/2014/main" id="{90D4F50F-EA0E-4C6C-87D2-29889A8ECAC1}"/>
              </a:ext>
            </a:extLst>
          </p:cNvPr>
          <p:cNvPicPr>
            <a:picLocks noChangeAspect="1"/>
          </p:cNvPicPr>
          <p:nvPr/>
        </p:nvPicPr>
        <p:blipFill rotWithShape="1">
          <a:blip r:embed="rId3"/>
          <a:srcRect l="7419" t="8485" r="7209" b="54074"/>
          <a:stretch/>
        </p:blipFill>
        <p:spPr>
          <a:xfrm>
            <a:off x="6769250" y="2177011"/>
            <a:ext cx="4585848" cy="3086976"/>
          </a:xfrm>
          <a:prstGeom prst="rect">
            <a:avLst/>
          </a:prstGeom>
        </p:spPr>
      </p:pic>
    </p:spTree>
    <p:extLst>
      <p:ext uri="{BB962C8B-B14F-4D97-AF65-F5344CB8AC3E}">
        <p14:creationId xmlns:p14="http://schemas.microsoft.com/office/powerpoint/2010/main" val="1445119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547DDA-FF0E-5448-BCCE-76D1EAA5CD99}"/>
              </a:ext>
            </a:extLst>
          </p:cNvPr>
          <p:cNvSpPr/>
          <p:nvPr/>
        </p:nvSpPr>
        <p:spPr>
          <a:xfrm>
            <a:off x="0" y="6438"/>
            <a:ext cx="180000" cy="6858000"/>
          </a:xfrm>
          <a:prstGeom prst="rect">
            <a:avLst/>
          </a:prstGeom>
          <a:solidFill>
            <a:srgbClr val="418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0C69A6-37C9-9E43-B5C2-A9CFBDFC784B}"/>
              </a:ext>
            </a:extLst>
          </p:cNvPr>
          <p:cNvSpPr>
            <a:spLocks noGrp="1"/>
          </p:cNvSpPr>
          <p:nvPr>
            <p:ph type="ctrTitle"/>
          </p:nvPr>
        </p:nvSpPr>
        <p:spPr>
          <a:xfrm>
            <a:off x="572655" y="699683"/>
            <a:ext cx="8599054" cy="1825007"/>
          </a:xfrm>
        </p:spPr>
        <p:txBody>
          <a:bodyPr anchor="t">
            <a:noAutofit/>
          </a:bodyPr>
          <a:lstStyle/>
          <a:p>
            <a:pPr algn="l">
              <a:lnSpc>
                <a:spcPct val="100000"/>
              </a:lnSpc>
            </a:pPr>
            <a:r>
              <a:rPr lang="en-US" sz="3600" b="1" dirty="0">
                <a:solidFill>
                  <a:srgbClr val="1A3668"/>
                </a:solidFill>
                <a:latin typeface="+mn-lt"/>
                <a:ea typeface="Roboto Medium" panose="02000000000000000000" pitchFamily="2" charset="0"/>
              </a:rPr>
              <a:t>Guiding Principles:</a:t>
            </a:r>
            <a:br>
              <a:rPr lang="en-US" sz="3600" b="1" dirty="0">
                <a:solidFill>
                  <a:srgbClr val="1A3668"/>
                </a:solidFill>
                <a:latin typeface="+mn-lt"/>
                <a:ea typeface="Roboto Medium" panose="02000000000000000000" pitchFamily="2" charset="0"/>
              </a:rPr>
            </a:br>
            <a:r>
              <a:rPr lang="en-US" sz="2400" b="1" dirty="0">
                <a:solidFill>
                  <a:srgbClr val="1A3668"/>
                </a:solidFill>
                <a:latin typeface="+mn-lt"/>
                <a:ea typeface="Roboto Medium" panose="02000000000000000000" pitchFamily="2" charset="0"/>
              </a:rPr>
              <a:t>Global Compact for Safe, Orderly and Regular Migration (GCM)</a:t>
            </a:r>
          </a:p>
        </p:txBody>
      </p:sp>
      <p:sp>
        <p:nvSpPr>
          <p:cNvPr id="3" name="Subtitle 2">
            <a:extLst>
              <a:ext uri="{FF2B5EF4-FFF2-40B4-BE49-F238E27FC236}">
                <a16:creationId xmlns:a16="http://schemas.microsoft.com/office/drawing/2014/main" id="{3DB84534-D890-9F4B-A3D1-76781B37D6DD}"/>
              </a:ext>
            </a:extLst>
          </p:cNvPr>
          <p:cNvSpPr>
            <a:spLocks noGrp="1"/>
          </p:cNvSpPr>
          <p:nvPr>
            <p:ph type="subTitle" idx="1"/>
          </p:nvPr>
        </p:nvSpPr>
        <p:spPr>
          <a:xfrm>
            <a:off x="1970123" y="2390863"/>
            <a:ext cx="4391506" cy="1389690"/>
          </a:xfrm>
        </p:spPr>
        <p:txBody>
          <a:bodyPr>
            <a:noAutofit/>
          </a:bodyPr>
          <a:lstStyle/>
          <a:p>
            <a:pPr marL="342900" indent="-342900" algn="l">
              <a:lnSpc>
                <a:spcPct val="125000"/>
              </a:lnSpc>
              <a:spcBef>
                <a:spcPts val="400"/>
              </a:spcBef>
              <a:buFont typeface="Arial" panose="020B0604020202020204" pitchFamily="34" charset="0"/>
              <a:buChar char="•"/>
            </a:pPr>
            <a:r>
              <a:rPr lang="en-US" sz="2000" dirty="0">
                <a:solidFill>
                  <a:srgbClr val="318CDD"/>
                </a:solidFill>
                <a:ea typeface="Roboto" panose="02000000000000000000" pitchFamily="2" charset="0"/>
              </a:rPr>
              <a:t>International cooperation</a:t>
            </a:r>
          </a:p>
          <a:p>
            <a:pPr marL="342900" indent="-342900" algn="l">
              <a:lnSpc>
                <a:spcPct val="125000"/>
              </a:lnSpc>
              <a:spcBef>
                <a:spcPts val="400"/>
              </a:spcBef>
              <a:buFont typeface="Arial" panose="020B0604020202020204" pitchFamily="34" charset="0"/>
              <a:buChar char="•"/>
            </a:pPr>
            <a:r>
              <a:rPr lang="en-US" sz="2000" dirty="0">
                <a:solidFill>
                  <a:srgbClr val="318CDD"/>
                </a:solidFill>
                <a:ea typeface="Roboto" panose="02000000000000000000" pitchFamily="2" charset="0"/>
              </a:rPr>
              <a:t>National sovereignty</a:t>
            </a:r>
          </a:p>
          <a:p>
            <a:pPr marL="342900" indent="-342900" algn="l">
              <a:lnSpc>
                <a:spcPct val="125000"/>
              </a:lnSpc>
              <a:spcBef>
                <a:spcPts val="400"/>
              </a:spcBef>
              <a:buFont typeface="Arial" panose="020B0604020202020204" pitchFamily="34" charset="0"/>
              <a:buChar char="•"/>
            </a:pPr>
            <a:r>
              <a:rPr lang="en-US" sz="2000" dirty="0">
                <a:solidFill>
                  <a:srgbClr val="318CDD"/>
                </a:solidFill>
                <a:ea typeface="Roboto" panose="02000000000000000000" pitchFamily="2" charset="0"/>
              </a:rPr>
              <a:t>Rule of law and due process</a:t>
            </a:r>
          </a:p>
          <a:p>
            <a:pPr algn="l">
              <a:lnSpc>
                <a:spcPct val="125000"/>
              </a:lnSpc>
              <a:spcBef>
                <a:spcPts val="400"/>
              </a:spcBef>
            </a:pPr>
            <a:endParaRPr lang="en-US" sz="2000" dirty="0">
              <a:solidFill>
                <a:srgbClr val="318CDD"/>
              </a:solidFill>
              <a:ea typeface="Roboto" panose="02000000000000000000" pitchFamily="2" charset="0"/>
            </a:endParaRPr>
          </a:p>
        </p:txBody>
      </p:sp>
      <p:sp>
        <p:nvSpPr>
          <p:cNvPr id="7" name="Subtitle 2">
            <a:extLst>
              <a:ext uri="{FF2B5EF4-FFF2-40B4-BE49-F238E27FC236}">
                <a16:creationId xmlns:a16="http://schemas.microsoft.com/office/drawing/2014/main" id="{F282CCE3-CE46-7343-97E3-DDABC1A156C1}"/>
              </a:ext>
            </a:extLst>
          </p:cNvPr>
          <p:cNvSpPr txBox="1">
            <a:spLocks/>
          </p:cNvSpPr>
          <p:nvPr/>
        </p:nvSpPr>
        <p:spPr>
          <a:xfrm>
            <a:off x="784994" y="310280"/>
            <a:ext cx="5412606" cy="415405"/>
          </a:xfrm>
          <a:prstGeom prst="rect">
            <a:avLst/>
          </a:prstGeom>
        </p:spPr>
        <p:txBody>
          <a:bodyPr vert="horz" lIns="91440" tIns="45720" rIns="91440" bIns="45720" rtlCol="0">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sz="1800" dirty="0">
                <a:solidFill>
                  <a:srgbClr val="418FDE"/>
                </a:solidFill>
                <a:ea typeface="Roboto" panose="02000000000000000000" pitchFamily="2" charset="0"/>
              </a:rPr>
              <a:t>United Nations Network on Migration</a:t>
            </a:r>
          </a:p>
        </p:txBody>
      </p:sp>
      <p:sp>
        <p:nvSpPr>
          <p:cNvPr id="9" name="Subtitle 2">
            <a:extLst>
              <a:ext uri="{FF2B5EF4-FFF2-40B4-BE49-F238E27FC236}">
                <a16:creationId xmlns:a16="http://schemas.microsoft.com/office/drawing/2014/main" id="{3E40F64B-3BFD-B740-87AC-DDCE86CF0581}"/>
              </a:ext>
            </a:extLst>
          </p:cNvPr>
          <p:cNvSpPr txBox="1">
            <a:spLocks/>
          </p:cNvSpPr>
          <p:nvPr/>
        </p:nvSpPr>
        <p:spPr>
          <a:xfrm>
            <a:off x="801323" y="6387617"/>
            <a:ext cx="5137975" cy="310583"/>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5000"/>
              </a:lnSpc>
            </a:pPr>
            <a:r>
              <a:rPr lang="en-US" sz="1400" dirty="0">
                <a:solidFill>
                  <a:schemeClr val="tx1">
                    <a:lumMod val="50000"/>
                    <a:lumOff val="50000"/>
                  </a:schemeClr>
                </a:solidFill>
                <a:ea typeface="Roboto Medium" panose="02000000000000000000" pitchFamily="2" charset="0"/>
              </a:rPr>
              <a:t>United Nations Network on Migration:	 </a:t>
            </a:r>
            <a:r>
              <a:rPr lang="en-US" sz="1400" dirty="0">
                <a:solidFill>
                  <a:schemeClr val="tx1">
                    <a:lumMod val="50000"/>
                    <a:lumOff val="50000"/>
                  </a:schemeClr>
                </a:solidFill>
                <a:ea typeface="Roboto" panose="02000000000000000000" pitchFamily="2" charset="0"/>
              </a:rPr>
              <a:t>Working Group 2.1</a:t>
            </a:r>
          </a:p>
        </p:txBody>
      </p:sp>
      <p:sp>
        <p:nvSpPr>
          <p:cNvPr id="10" name="Subtitle 2">
            <a:extLst>
              <a:ext uri="{FF2B5EF4-FFF2-40B4-BE49-F238E27FC236}">
                <a16:creationId xmlns:a16="http://schemas.microsoft.com/office/drawing/2014/main" id="{3F210A20-0E27-4178-926C-20912E00749A}"/>
              </a:ext>
            </a:extLst>
          </p:cNvPr>
          <p:cNvSpPr txBox="1">
            <a:spLocks/>
          </p:cNvSpPr>
          <p:nvPr/>
        </p:nvSpPr>
        <p:spPr>
          <a:xfrm>
            <a:off x="655782" y="1823828"/>
            <a:ext cx="4391506" cy="50823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25000"/>
              </a:lnSpc>
              <a:spcBef>
                <a:spcPts val="400"/>
              </a:spcBef>
              <a:buFont typeface="Arial" panose="020B0604020202020204" pitchFamily="34" charset="0"/>
              <a:buChar char="•"/>
            </a:pPr>
            <a:r>
              <a:rPr lang="en-US" sz="2000" dirty="0">
                <a:solidFill>
                  <a:srgbClr val="318CDD"/>
                </a:solidFill>
                <a:ea typeface="Roboto" panose="02000000000000000000" pitchFamily="2" charset="0"/>
              </a:rPr>
              <a:t>People-centered</a:t>
            </a:r>
          </a:p>
          <a:p>
            <a:pPr algn="l">
              <a:lnSpc>
                <a:spcPct val="125000"/>
              </a:lnSpc>
              <a:spcBef>
                <a:spcPts val="400"/>
              </a:spcBef>
            </a:pPr>
            <a:endParaRPr lang="en-US" sz="2000" dirty="0">
              <a:solidFill>
                <a:srgbClr val="318CDD"/>
              </a:solidFill>
              <a:ea typeface="Roboto" panose="02000000000000000000" pitchFamily="2" charset="0"/>
            </a:endParaRPr>
          </a:p>
        </p:txBody>
      </p:sp>
      <p:sp>
        <p:nvSpPr>
          <p:cNvPr id="11" name="Subtitle 2">
            <a:extLst>
              <a:ext uri="{FF2B5EF4-FFF2-40B4-BE49-F238E27FC236}">
                <a16:creationId xmlns:a16="http://schemas.microsoft.com/office/drawing/2014/main" id="{07F8B476-D3C5-4529-97B8-31CD4F4DC93E}"/>
              </a:ext>
            </a:extLst>
          </p:cNvPr>
          <p:cNvSpPr txBox="1">
            <a:spLocks/>
          </p:cNvSpPr>
          <p:nvPr/>
        </p:nvSpPr>
        <p:spPr>
          <a:xfrm>
            <a:off x="4980902" y="3967194"/>
            <a:ext cx="4391506" cy="194387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25000"/>
              </a:lnSpc>
              <a:spcBef>
                <a:spcPts val="400"/>
              </a:spcBef>
              <a:buFont typeface="Arial" panose="020B0604020202020204" pitchFamily="34" charset="0"/>
              <a:buChar char="•"/>
            </a:pPr>
            <a:r>
              <a:rPr lang="en-US" sz="2000" dirty="0">
                <a:solidFill>
                  <a:srgbClr val="318CDD"/>
                </a:solidFill>
                <a:ea typeface="Roboto" panose="02000000000000000000" pitchFamily="2" charset="0"/>
              </a:rPr>
              <a:t>Sustainable development</a:t>
            </a:r>
          </a:p>
          <a:p>
            <a:pPr marL="342900" indent="-342900" algn="l">
              <a:lnSpc>
                <a:spcPct val="125000"/>
              </a:lnSpc>
              <a:spcBef>
                <a:spcPts val="400"/>
              </a:spcBef>
              <a:buFont typeface="Arial" panose="020B0604020202020204" pitchFamily="34" charset="0"/>
              <a:buChar char="•"/>
            </a:pPr>
            <a:r>
              <a:rPr lang="en-US" sz="2000" dirty="0">
                <a:solidFill>
                  <a:srgbClr val="318CDD"/>
                </a:solidFill>
                <a:ea typeface="Roboto" panose="02000000000000000000" pitchFamily="2" charset="0"/>
              </a:rPr>
              <a:t>Human rights </a:t>
            </a:r>
          </a:p>
          <a:p>
            <a:pPr marL="342900" indent="-342900" algn="l">
              <a:lnSpc>
                <a:spcPct val="125000"/>
              </a:lnSpc>
              <a:spcBef>
                <a:spcPts val="400"/>
              </a:spcBef>
              <a:buFont typeface="Arial" panose="020B0604020202020204" pitchFamily="34" charset="0"/>
              <a:buChar char="•"/>
            </a:pPr>
            <a:r>
              <a:rPr lang="en-US" sz="2000" dirty="0">
                <a:solidFill>
                  <a:srgbClr val="318CDD"/>
                </a:solidFill>
                <a:ea typeface="Roboto" panose="02000000000000000000" pitchFamily="2" charset="0"/>
              </a:rPr>
              <a:t>Gender-responsive</a:t>
            </a:r>
          </a:p>
          <a:p>
            <a:pPr marL="342900" indent="-342900" algn="l">
              <a:lnSpc>
                <a:spcPct val="125000"/>
              </a:lnSpc>
              <a:spcBef>
                <a:spcPts val="400"/>
              </a:spcBef>
              <a:buFont typeface="Arial" panose="020B0604020202020204" pitchFamily="34" charset="0"/>
              <a:buChar char="•"/>
            </a:pPr>
            <a:r>
              <a:rPr lang="en-US" sz="2000" dirty="0">
                <a:solidFill>
                  <a:srgbClr val="318CDD"/>
                </a:solidFill>
                <a:ea typeface="Roboto" panose="02000000000000000000" pitchFamily="2" charset="0"/>
              </a:rPr>
              <a:t>Child-sensitive</a:t>
            </a:r>
          </a:p>
        </p:txBody>
      </p:sp>
      <p:sp>
        <p:nvSpPr>
          <p:cNvPr id="12" name="Subtitle 2">
            <a:extLst>
              <a:ext uri="{FF2B5EF4-FFF2-40B4-BE49-F238E27FC236}">
                <a16:creationId xmlns:a16="http://schemas.microsoft.com/office/drawing/2014/main" id="{98FF84CA-EE9C-4742-8B3B-CE520DE94089}"/>
              </a:ext>
            </a:extLst>
          </p:cNvPr>
          <p:cNvSpPr txBox="1">
            <a:spLocks/>
          </p:cNvSpPr>
          <p:nvPr/>
        </p:nvSpPr>
        <p:spPr>
          <a:xfrm>
            <a:off x="7800494" y="5475113"/>
            <a:ext cx="4391506" cy="1825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lnSpc>
                <a:spcPct val="125000"/>
              </a:lnSpc>
              <a:spcBef>
                <a:spcPts val="400"/>
              </a:spcBef>
              <a:buFont typeface="Arial" panose="020B0604020202020204" pitchFamily="34" charset="0"/>
              <a:buChar char="•"/>
            </a:pPr>
            <a:r>
              <a:rPr lang="en-US" sz="2000" dirty="0">
                <a:solidFill>
                  <a:srgbClr val="318CDD"/>
                </a:solidFill>
                <a:ea typeface="Roboto" panose="02000000000000000000" pitchFamily="2" charset="0"/>
              </a:rPr>
              <a:t>Whole-of-government approach</a:t>
            </a:r>
          </a:p>
          <a:p>
            <a:pPr marL="342900" indent="-342900" algn="l">
              <a:lnSpc>
                <a:spcPct val="125000"/>
              </a:lnSpc>
              <a:spcBef>
                <a:spcPts val="400"/>
              </a:spcBef>
              <a:buFont typeface="Arial" panose="020B0604020202020204" pitchFamily="34" charset="0"/>
              <a:buChar char="•"/>
            </a:pPr>
            <a:r>
              <a:rPr lang="en-US" sz="2000" dirty="0">
                <a:solidFill>
                  <a:srgbClr val="318CDD"/>
                </a:solidFill>
                <a:ea typeface="Roboto" panose="02000000000000000000" pitchFamily="2" charset="0"/>
              </a:rPr>
              <a:t>Whole-of-society approach</a:t>
            </a:r>
          </a:p>
        </p:txBody>
      </p:sp>
      <p:pic>
        <p:nvPicPr>
          <p:cNvPr id="6" name="Picture 5">
            <a:extLst>
              <a:ext uri="{FF2B5EF4-FFF2-40B4-BE49-F238E27FC236}">
                <a16:creationId xmlns:a16="http://schemas.microsoft.com/office/drawing/2014/main" id="{59A27AA2-2E28-4B76-86C1-D8116CF1EC42}"/>
              </a:ext>
            </a:extLst>
          </p:cNvPr>
          <p:cNvPicPr>
            <a:picLocks noChangeAspect="1"/>
          </p:cNvPicPr>
          <p:nvPr/>
        </p:nvPicPr>
        <p:blipFill>
          <a:blip r:embed="rId3"/>
          <a:stretch>
            <a:fillRect/>
          </a:stretch>
        </p:blipFill>
        <p:spPr>
          <a:xfrm>
            <a:off x="9310490" y="2124363"/>
            <a:ext cx="2363306" cy="2363306"/>
          </a:xfrm>
          <a:prstGeom prst="rect">
            <a:avLst/>
          </a:prstGeom>
        </p:spPr>
      </p:pic>
      <p:pic>
        <p:nvPicPr>
          <p:cNvPr id="14" name="Picture 13">
            <a:extLst>
              <a:ext uri="{FF2B5EF4-FFF2-40B4-BE49-F238E27FC236}">
                <a16:creationId xmlns:a16="http://schemas.microsoft.com/office/drawing/2014/main" id="{121365FF-A97E-4D05-8AFA-FF3F5CA2EA5C}"/>
              </a:ext>
            </a:extLst>
          </p:cNvPr>
          <p:cNvPicPr>
            <a:picLocks noChangeAspect="1"/>
          </p:cNvPicPr>
          <p:nvPr/>
        </p:nvPicPr>
        <p:blipFill>
          <a:blip r:embed="rId4"/>
          <a:stretch>
            <a:fillRect/>
          </a:stretch>
        </p:blipFill>
        <p:spPr>
          <a:xfrm>
            <a:off x="288389" y="3873679"/>
            <a:ext cx="4584123" cy="2037388"/>
          </a:xfrm>
          <a:prstGeom prst="rect">
            <a:avLst/>
          </a:prstGeom>
        </p:spPr>
      </p:pic>
      <p:cxnSp>
        <p:nvCxnSpPr>
          <p:cNvPr id="13" name="Connecteur droit 6">
            <a:extLst>
              <a:ext uri="{FF2B5EF4-FFF2-40B4-BE49-F238E27FC236}">
                <a16:creationId xmlns:a16="http://schemas.microsoft.com/office/drawing/2014/main" id="{B77FD102-9D50-4849-999E-8BB64C271EDB}"/>
              </a:ext>
            </a:extLst>
          </p:cNvPr>
          <p:cNvCxnSpPr>
            <a:cxnSpLocks/>
          </p:cNvCxnSpPr>
          <p:nvPr/>
        </p:nvCxnSpPr>
        <p:spPr>
          <a:xfrm>
            <a:off x="655782" y="1819747"/>
            <a:ext cx="10861963" cy="4081"/>
          </a:xfrm>
          <a:prstGeom prst="line">
            <a:avLst/>
          </a:prstGeom>
          <a:ln>
            <a:solidFill>
              <a:srgbClr val="0033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67939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BCFD5823FDD274DBBA0DFB1B306E4ED" ma:contentTypeVersion="5" ma:contentTypeDescription="Create a new document." ma:contentTypeScope="" ma:versionID="0ef3f8aa29c365f2bed0425bd73b9769">
  <xsd:schema xmlns:xsd="http://www.w3.org/2001/XMLSchema" xmlns:xs="http://www.w3.org/2001/XMLSchema" xmlns:p="http://schemas.microsoft.com/office/2006/metadata/properties" xmlns:ns2="3f5b072a-ecf4-429f-8485-a49459716b63" targetNamespace="http://schemas.microsoft.com/office/2006/metadata/properties" ma:root="true" ma:fieldsID="f2ea312e8448f0de436a1a203ea22fdf" ns2:_="">
    <xsd:import namespace="3f5b072a-ecf4-429f-8485-a49459716b6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5b072a-ecf4-429f-8485-a49459716b6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BEBA39A-9FE9-453F-BC2F-9377961C6CCD}"/>
</file>

<file path=customXml/itemProps2.xml><?xml version="1.0" encoding="utf-8"?>
<ds:datastoreItem xmlns:ds="http://schemas.openxmlformats.org/officeDocument/2006/customXml" ds:itemID="{52781B25-0962-4CAE-A973-7EEC14118B5D}"/>
</file>

<file path=customXml/itemProps3.xml><?xml version="1.0" encoding="utf-8"?>
<ds:datastoreItem xmlns:ds="http://schemas.openxmlformats.org/officeDocument/2006/customXml" ds:itemID="{9836B6A5-03BC-46CB-A3FF-FEE6E3E149E7}"/>
</file>

<file path=docProps/app.xml><?xml version="1.0" encoding="utf-8"?>
<Properties xmlns="http://schemas.openxmlformats.org/officeDocument/2006/extended-properties" xmlns:vt="http://schemas.openxmlformats.org/officeDocument/2006/docPropsVTypes">
  <TotalTime>2780</TotalTime>
  <Words>1853</Words>
  <Application>Microsoft Office PowerPoint</Application>
  <PresentationFormat>Widescreen</PresentationFormat>
  <Paragraphs>178</Paragraphs>
  <Slides>22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Calibri Light</vt:lpstr>
      <vt:lpstr>Wingdings</vt:lpstr>
      <vt:lpstr>Office Theme</vt:lpstr>
      <vt:lpstr>Session 1: Migration Governance</vt:lpstr>
      <vt:lpstr>Session 1 Objectives:  - Understand the concept of migration governance - Become familiar with the GCM, including its vision &amp; guiding principles  </vt:lpstr>
      <vt:lpstr>Definition of Migration Governance </vt:lpstr>
      <vt:lpstr>Definition of Migration Policy </vt:lpstr>
      <vt:lpstr>PowerPoint Presentation</vt:lpstr>
      <vt:lpstr>Key policy trends</vt:lpstr>
      <vt:lpstr>The Global Compact for Safe, Orderly and Regular Migration (GCM)</vt:lpstr>
      <vt:lpstr>The Vision of the GCM</vt:lpstr>
      <vt:lpstr>Guiding Principles: Global Compact for Safe, Orderly and Regular Migration (GCM)</vt:lpstr>
      <vt:lpstr>The Global Compact for Safe, Orderly and Regular Migration (GCM)</vt:lpstr>
      <vt:lpstr>The Global Compact for Safe, Orderly and Regular Migration (GCM)</vt:lpstr>
      <vt:lpstr>GCM’s 360-degree view of migration</vt:lpstr>
      <vt:lpstr>Five thematic areas of the Migration MPTF</vt:lpstr>
      <vt:lpstr> </vt:lpstr>
      <vt:lpstr>Activity 1, Part 1(a) – Guiding questions (online session)</vt:lpstr>
      <vt:lpstr>Introducing Activity Part 1(b) – five relevant GCM objectives</vt:lpstr>
      <vt:lpstr>Activity 1, Part 2(a) – Adapting GCM actions to local realities</vt:lpstr>
      <vt:lpstr>Activity 1, Part 2(b) – Adapting GCM actions to local realities</vt:lpstr>
      <vt:lpstr>Activity 1, Part 3 – Group presentations</vt:lpstr>
      <vt:lpstr>Activity 1, Part 4 – Feedback to facilitator</vt:lpstr>
      <vt:lpstr>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Microsoft Office User</dc:creator>
  <cp:lastModifiedBy>IOM, M&amp;SD Unit</cp:lastModifiedBy>
  <cp:revision>70</cp:revision>
  <dcterms:created xsi:type="dcterms:W3CDTF">2020-01-28T05:54:28Z</dcterms:created>
  <dcterms:modified xsi:type="dcterms:W3CDTF">2020-10-21T10:37:13Z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059aa38-f392-4105-be92-628035578272_Enabled">
    <vt:lpwstr>true</vt:lpwstr>
  </property>
  <property fmtid="{D5CDD505-2E9C-101B-9397-08002B2CF9AE}" pid="3" name="MSIP_Label_2059aa38-f392-4105-be92-628035578272_SetDate">
    <vt:lpwstr>2020-10-21T09:25:25Z</vt:lpwstr>
  </property>
  <property fmtid="{D5CDD505-2E9C-101B-9397-08002B2CF9AE}" pid="4" name="MSIP_Label_2059aa38-f392-4105-be92-628035578272_Method">
    <vt:lpwstr>Standard</vt:lpwstr>
  </property>
  <property fmtid="{D5CDD505-2E9C-101B-9397-08002B2CF9AE}" pid="5" name="MSIP_Label_2059aa38-f392-4105-be92-628035578272_Name">
    <vt:lpwstr>IOMLb0020IN123173</vt:lpwstr>
  </property>
  <property fmtid="{D5CDD505-2E9C-101B-9397-08002B2CF9AE}" pid="6" name="MSIP_Label_2059aa38-f392-4105-be92-628035578272_SiteId">
    <vt:lpwstr>1588262d-23fb-43b4-bd6e-bce49c8e6186</vt:lpwstr>
  </property>
  <property fmtid="{D5CDD505-2E9C-101B-9397-08002B2CF9AE}" pid="7" name="MSIP_Label_2059aa38-f392-4105-be92-628035578272_ActionId">
    <vt:lpwstr>efc6f12e-e923-4d01-9f79-ef614d93beba</vt:lpwstr>
  </property>
  <property fmtid="{D5CDD505-2E9C-101B-9397-08002B2CF9AE}" pid="8" name="MSIP_Label_2059aa38-f392-4105-be92-628035578272_ContentBits">
    <vt:lpwstr>0</vt:lpwstr>
  </property>
  <property fmtid="{D5CDD505-2E9C-101B-9397-08002B2CF9AE}" pid="9" name="Order">
    <vt:r8>116700</vt:r8>
  </property>
  <property fmtid="{D5CDD505-2E9C-101B-9397-08002B2CF9AE}" pid="10" name="ContentTypeId">
    <vt:lpwstr>0x010100DBCFD5823FDD274DBBA0DFB1B306E4ED</vt:lpwstr>
  </property>
  <property fmtid="{D5CDD505-2E9C-101B-9397-08002B2CF9AE}" pid="11" name="_SourceUrl">
    <vt:lpwstr/>
  </property>
  <property fmtid="{D5CDD505-2E9C-101B-9397-08002B2CF9AE}" pid="12" name="_SharedFileIndex">
    <vt:lpwstr/>
  </property>
  <property fmtid="{D5CDD505-2E9C-101B-9397-08002B2CF9AE}" pid="13" name="ComplianceAssetId">
    <vt:lpwstr/>
  </property>
</Properties>
</file>