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7" r:id="rId4"/>
    <p:sldId id="266" r:id="rId5"/>
    <p:sldId id="283" r:id="rId6"/>
    <p:sldId id="271" r:id="rId7"/>
    <p:sldId id="270" r:id="rId8"/>
    <p:sldId id="279" r:id="rId9"/>
    <p:sldId id="264" r:id="rId10"/>
    <p:sldId id="274" r:id="rId11"/>
    <p:sldId id="284" r:id="rId12"/>
    <p:sldId id="269" r:id="rId13"/>
    <p:sldId id="285" r:id="rId14"/>
    <p:sldId id="261" r:id="rId15"/>
    <p:sldId id="265" r:id="rId16"/>
    <p:sldId id="281" r:id="rId17"/>
    <p:sldId id="272" r:id="rId18"/>
    <p:sldId id="277" r:id="rId19"/>
    <p:sldId id="268" r:id="rId20"/>
    <p:sldId id="278" r:id="rId21"/>
    <p:sldId id="280" r:id="rId22"/>
    <p:sldId id="282" r:id="rId23"/>
    <p:sldId id="25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7C7"/>
    <a:srgbClr val="5B92E5"/>
    <a:srgbClr val="093D7C"/>
    <a:srgbClr val="1A3668"/>
    <a:srgbClr val="318CDD"/>
    <a:srgbClr val="418FDE"/>
    <a:srgbClr val="3183D8"/>
    <a:srgbClr val="007DBB"/>
    <a:srgbClr val="F2F9FA"/>
    <a:srgbClr val="F5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822470-4C19-487A-AEAB-4AC4CA81D4DE}" v="8" dt="2020-10-21T10:27:33.5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0"/>
    <p:restoredTop sz="94694"/>
  </p:normalViewPr>
  <p:slideViewPr>
    <p:cSldViewPr snapToGrid="0" snapToObjects="1">
      <p:cViewPr varScale="1">
        <p:scale>
          <a:sx n="77" d="100"/>
          <a:sy n="77" d="100"/>
        </p:scale>
        <p:origin x="3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ITEL Kristin" userId="739e9691-d663-4742-af8f-23e618410c7d" providerId="ADAL" clId="{1F822470-4C19-487A-AEAB-4AC4CA81D4DE}"/>
    <pc:docChg chg="undo custSel addSld modSld sldOrd">
      <pc:chgData name="EITEL Kristin" userId="739e9691-d663-4742-af8f-23e618410c7d" providerId="ADAL" clId="{1F822470-4C19-487A-AEAB-4AC4CA81D4DE}" dt="2020-10-21T10:30:12.156" v="846" actId="948"/>
      <pc:docMkLst>
        <pc:docMk/>
      </pc:docMkLst>
      <pc:sldChg chg="addSp delSp modSp mod">
        <pc:chgData name="EITEL Kristin" userId="739e9691-d663-4742-af8f-23e618410c7d" providerId="ADAL" clId="{1F822470-4C19-487A-AEAB-4AC4CA81D4DE}" dt="2020-10-21T10:00:05.640" v="39" actId="14100"/>
        <pc:sldMkLst>
          <pc:docMk/>
          <pc:sldMk cId="2316191737" sldId="257"/>
        </pc:sldMkLst>
        <pc:spChg chg="del">
          <ac:chgData name="EITEL Kristin" userId="739e9691-d663-4742-af8f-23e618410c7d" providerId="ADAL" clId="{1F822470-4C19-487A-AEAB-4AC4CA81D4DE}" dt="2020-10-21T09:53:45.554" v="4" actId="478"/>
          <ac:spMkLst>
            <pc:docMk/>
            <pc:sldMk cId="2316191737" sldId="257"/>
            <ac:spMk id="24" creationId="{663A404F-C569-496C-B138-7BC4216C8E3F}"/>
          </ac:spMkLst>
        </pc:spChg>
        <pc:spChg chg="add mod">
          <ac:chgData name="EITEL Kristin" userId="739e9691-d663-4742-af8f-23e618410c7d" providerId="ADAL" clId="{1F822470-4C19-487A-AEAB-4AC4CA81D4DE}" dt="2020-10-21T10:00:05.640" v="39" actId="14100"/>
          <ac:spMkLst>
            <pc:docMk/>
            <pc:sldMk cId="2316191737" sldId="257"/>
            <ac:spMk id="29" creationId="{4A8DF449-0B5B-4B85-AB42-C2B60313C2B8}"/>
          </ac:spMkLst>
        </pc:spChg>
        <pc:grpChg chg="del">
          <ac:chgData name="EITEL Kristin" userId="739e9691-d663-4742-af8f-23e618410c7d" providerId="ADAL" clId="{1F822470-4C19-487A-AEAB-4AC4CA81D4DE}" dt="2020-10-21T09:53:29.337" v="0" actId="478"/>
          <ac:grpSpMkLst>
            <pc:docMk/>
            <pc:sldMk cId="2316191737" sldId="257"/>
            <ac:grpSpMk id="11" creationId="{B9728991-38C6-4BE4-8B99-07DCFA67E5AD}"/>
          </ac:grpSpMkLst>
        </pc:grpChg>
        <pc:grpChg chg="del">
          <ac:chgData name="EITEL Kristin" userId="739e9691-d663-4742-af8f-23e618410c7d" providerId="ADAL" clId="{1F822470-4C19-487A-AEAB-4AC4CA81D4DE}" dt="2020-10-21T09:53:34.195" v="1" actId="478"/>
          <ac:grpSpMkLst>
            <pc:docMk/>
            <pc:sldMk cId="2316191737" sldId="257"/>
            <ac:grpSpMk id="14" creationId="{DE9F671F-15EE-42B3-B1A9-91044944FC61}"/>
          </ac:grpSpMkLst>
        </pc:grpChg>
        <pc:grpChg chg="del">
          <ac:chgData name="EITEL Kristin" userId="739e9691-d663-4742-af8f-23e618410c7d" providerId="ADAL" clId="{1F822470-4C19-487A-AEAB-4AC4CA81D4DE}" dt="2020-10-21T09:53:38.356" v="2" actId="478"/>
          <ac:grpSpMkLst>
            <pc:docMk/>
            <pc:sldMk cId="2316191737" sldId="257"/>
            <ac:grpSpMk id="20" creationId="{989D7936-61A5-4130-B071-D3379253EBAE}"/>
          </ac:grpSpMkLst>
        </pc:grpChg>
        <pc:picChg chg="add mod">
          <ac:chgData name="EITEL Kristin" userId="739e9691-d663-4742-af8f-23e618410c7d" providerId="ADAL" clId="{1F822470-4C19-487A-AEAB-4AC4CA81D4DE}" dt="2020-10-21T09:54:09.201" v="9" actId="1076"/>
          <ac:picMkLst>
            <pc:docMk/>
            <pc:sldMk cId="2316191737" sldId="257"/>
            <ac:picMk id="2" creationId="{028DBABD-6133-4760-BBF9-CF981FB06C24}"/>
          </ac:picMkLst>
        </pc:picChg>
        <pc:picChg chg="add mod">
          <ac:chgData name="EITEL Kristin" userId="739e9691-d663-4742-af8f-23e618410c7d" providerId="ADAL" clId="{1F822470-4C19-487A-AEAB-4AC4CA81D4DE}" dt="2020-10-21T09:57:54.144" v="15" actId="1076"/>
          <ac:picMkLst>
            <pc:docMk/>
            <pc:sldMk cId="2316191737" sldId="257"/>
            <ac:picMk id="3" creationId="{8EABA740-315C-43EB-86C7-C3428D09995E}"/>
          </ac:picMkLst>
        </pc:picChg>
        <pc:picChg chg="del">
          <ac:chgData name="EITEL Kristin" userId="739e9691-d663-4742-af8f-23e618410c7d" providerId="ADAL" clId="{1F822470-4C19-487A-AEAB-4AC4CA81D4DE}" dt="2020-10-21T09:53:41.123" v="3" actId="478"/>
          <ac:picMkLst>
            <pc:docMk/>
            <pc:sldMk cId="2316191737" sldId="257"/>
            <ac:picMk id="23" creationId="{A0CF8992-4CA4-4092-AAD3-3479DEF0D4BB}"/>
          </ac:picMkLst>
        </pc:picChg>
      </pc:sldChg>
      <pc:sldChg chg="modSp mod">
        <pc:chgData name="EITEL Kristin" userId="739e9691-d663-4742-af8f-23e618410c7d" providerId="ADAL" clId="{1F822470-4C19-487A-AEAB-4AC4CA81D4DE}" dt="2020-10-21T10:12:50.201" v="322" actId="14100"/>
        <pc:sldMkLst>
          <pc:docMk/>
          <pc:sldMk cId="4025025634" sldId="264"/>
        </pc:sldMkLst>
        <pc:grpChg chg="mod">
          <ac:chgData name="EITEL Kristin" userId="739e9691-d663-4742-af8f-23e618410c7d" providerId="ADAL" clId="{1F822470-4C19-487A-AEAB-4AC4CA81D4DE}" dt="2020-10-21T10:12:50.201" v="322" actId="14100"/>
          <ac:grpSpMkLst>
            <pc:docMk/>
            <pc:sldMk cId="4025025634" sldId="264"/>
            <ac:grpSpMk id="20" creationId="{5664C0A3-1959-488C-8173-498873920B74}"/>
          </ac:grpSpMkLst>
        </pc:grpChg>
      </pc:sldChg>
      <pc:sldChg chg="addSp delSp modSp mod">
        <pc:chgData name="EITEL Kristin" userId="739e9691-d663-4742-af8f-23e618410c7d" providerId="ADAL" clId="{1F822470-4C19-487A-AEAB-4AC4CA81D4DE}" dt="2020-10-21T10:06:08.721" v="205" actId="1036"/>
        <pc:sldMkLst>
          <pc:docMk/>
          <pc:sldMk cId="1171974667" sldId="266"/>
        </pc:sldMkLst>
        <pc:spChg chg="add mod">
          <ac:chgData name="EITEL Kristin" userId="739e9691-d663-4742-af8f-23e618410c7d" providerId="ADAL" clId="{1F822470-4C19-487A-AEAB-4AC4CA81D4DE}" dt="2020-10-21T10:04:59.869" v="181" actId="1076"/>
          <ac:spMkLst>
            <pc:docMk/>
            <pc:sldMk cId="1171974667" sldId="266"/>
            <ac:spMk id="2" creationId="{BF0EE443-3C74-410F-B1BC-0F090B93C09D}"/>
          </ac:spMkLst>
        </pc:spChg>
        <pc:spChg chg="mod">
          <ac:chgData name="EITEL Kristin" userId="739e9691-d663-4742-af8f-23e618410c7d" providerId="ADAL" clId="{1F822470-4C19-487A-AEAB-4AC4CA81D4DE}" dt="2020-10-21T10:01:10.817" v="65" actId="20577"/>
          <ac:spMkLst>
            <pc:docMk/>
            <pc:sldMk cId="1171974667" sldId="266"/>
            <ac:spMk id="12" creationId="{1CA1EBE8-1BF0-4E24-A27D-351CF7525EBB}"/>
          </ac:spMkLst>
        </pc:spChg>
        <pc:spChg chg="mod">
          <ac:chgData name="EITEL Kristin" userId="739e9691-d663-4742-af8f-23e618410c7d" providerId="ADAL" clId="{1F822470-4C19-487A-AEAB-4AC4CA81D4DE}" dt="2020-10-21T10:04:51.189" v="179" actId="948"/>
          <ac:spMkLst>
            <pc:docMk/>
            <pc:sldMk cId="1171974667" sldId="266"/>
            <ac:spMk id="13" creationId="{F506A34B-39D7-4F54-8E7A-78118D3FF675}"/>
          </ac:spMkLst>
        </pc:spChg>
        <pc:spChg chg="mod">
          <ac:chgData name="EITEL Kristin" userId="739e9691-d663-4742-af8f-23e618410c7d" providerId="ADAL" clId="{1F822470-4C19-487A-AEAB-4AC4CA81D4DE}" dt="2020-10-21T10:06:08.721" v="205" actId="1036"/>
          <ac:spMkLst>
            <pc:docMk/>
            <pc:sldMk cId="1171974667" sldId="266"/>
            <ac:spMk id="14" creationId="{3CCED023-B030-4C02-A43A-5B2F4BD32F58}"/>
          </ac:spMkLst>
        </pc:spChg>
        <pc:spChg chg="mod">
          <ac:chgData name="EITEL Kristin" userId="739e9691-d663-4742-af8f-23e618410c7d" providerId="ADAL" clId="{1F822470-4C19-487A-AEAB-4AC4CA81D4DE}" dt="2020-10-21T10:05:49.390" v="200" actId="14100"/>
          <ac:spMkLst>
            <pc:docMk/>
            <pc:sldMk cId="1171974667" sldId="266"/>
            <ac:spMk id="15" creationId="{5EB08E49-0281-47A0-A3EF-D63801C7057B}"/>
          </ac:spMkLst>
        </pc:spChg>
        <pc:spChg chg="del mod">
          <ac:chgData name="EITEL Kristin" userId="739e9691-d663-4742-af8f-23e618410c7d" providerId="ADAL" clId="{1F822470-4C19-487A-AEAB-4AC4CA81D4DE}" dt="2020-10-21T10:04:27.281" v="176" actId="478"/>
          <ac:spMkLst>
            <pc:docMk/>
            <pc:sldMk cId="1171974667" sldId="266"/>
            <ac:spMk id="16" creationId="{617E31EF-FF05-4C8A-9427-201AA6127486}"/>
          </ac:spMkLst>
        </pc:spChg>
        <pc:spChg chg="mod">
          <ac:chgData name="EITEL Kristin" userId="739e9691-d663-4742-af8f-23e618410c7d" providerId="ADAL" clId="{1F822470-4C19-487A-AEAB-4AC4CA81D4DE}" dt="2020-10-21T10:04:56.804" v="180" actId="1076"/>
          <ac:spMkLst>
            <pc:docMk/>
            <pc:sldMk cId="1171974667" sldId="266"/>
            <ac:spMk id="17" creationId="{5A74D30D-D6CC-489B-B4BB-C8788A13ECBF}"/>
          </ac:spMkLst>
        </pc:spChg>
        <pc:picChg chg="del">
          <ac:chgData name="EITEL Kristin" userId="739e9691-d663-4742-af8f-23e618410c7d" providerId="ADAL" clId="{1F822470-4C19-487A-AEAB-4AC4CA81D4DE}" dt="2020-10-21T10:01:02.429" v="40" actId="478"/>
          <ac:picMkLst>
            <pc:docMk/>
            <pc:sldMk cId="1171974667" sldId="266"/>
            <ac:picMk id="19" creationId="{D5980746-4071-42CF-B38B-3161EC4485E7}"/>
          </ac:picMkLst>
        </pc:picChg>
      </pc:sldChg>
      <pc:sldChg chg="modSp mod">
        <pc:chgData name="EITEL Kristin" userId="739e9691-d663-4742-af8f-23e618410c7d" providerId="ADAL" clId="{1F822470-4C19-487A-AEAB-4AC4CA81D4DE}" dt="2020-10-21T10:29:17.033" v="842" actId="20577"/>
        <pc:sldMkLst>
          <pc:docMk/>
          <pc:sldMk cId="3551153156" sldId="268"/>
        </pc:sldMkLst>
        <pc:spChg chg="mod">
          <ac:chgData name="EITEL Kristin" userId="739e9691-d663-4742-af8f-23e618410c7d" providerId="ADAL" clId="{1F822470-4C19-487A-AEAB-4AC4CA81D4DE}" dt="2020-10-21T10:29:17.033" v="842" actId="20577"/>
          <ac:spMkLst>
            <pc:docMk/>
            <pc:sldMk cId="3551153156" sldId="268"/>
            <ac:spMk id="3" creationId="{3DB84534-D890-9F4B-A3D1-76781B37D6DD}"/>
          </ac:spMkLst>
        </pc:spChg>
      </pc:sldChg>
      <pc:sldChg chg="modSp mod">
        <pc:chgData name="EITEL Kristin" userId="739e9691-d663-4742-af8f-23e618410c7d" providerId="ADAL" clId="{1F822470-4C19-487A-AEAB-4AC4CA81D4DE}" dt="2020-10-21T10:19:44.656" v="403" actId="20577"/>
        <pc:sldMkLst>
          <pc:docMk/>
          <pc:sldMk cId="4195102327" sldId="269"/>
        </pc:sldMkLst>
        <pc:spChg chg="mod">
          <ac:chgData name="EITEL Kristin" userId="739e9691-d663-4742-af8f-23e618410c7d" providerId="ADAL" clId="{1F822470-4C19-487A-AEAB-4AC4CA81D4DE}" dt="2020-10-21T10:19:44.656" v="403" actId="20577"/>
          <ac:spMkLst>
            <pc:docMk/>
            <pc:sldMk cId="4195102327" sldId="269"/>
            <ac:spMk id="10" creationId="{5A748D39-EB70-43A3-B192-92A4BBFF5749}"/>
          </ac:spMkLst>
        </pc:spChg>
      </pc:sldChg>
      <pc:sldChg chg="modSp mod">
        <pc:chgData name="EITEL Kristin" userId="739e9691-d663-4742-af8f-23e618410c7d" providerId="ADAL" clId="{1F822470-4C19-487A-AEAB-4AC4CA81D4DE}" dt="2020-10-21T10:11:22.052" v="315" actId="20577"/>
        <pc:sldMkLst>
          <pc:docMk/>
          <pc:sldMk cId="2842605340" sldId="270"/>
        </pc:sldMkLst>
        <pc:spChg chg="mod">
          <ac:chgData name="EITEL Kristin" userId="739e9691-d663-4742-af8f-23e618410c7d" providerId="ADAL" clId="{1F822470-4C19-487A-AEAB-4AC4CA81D4DE}" dt="2020-10-21T10:11:22.052" v="315" actId="20577"/>
          <ac:spMkLst>
            <pc:docMk/>
            <pc:sldMk cId="2842605340" sldId="270"/>
            <ac:spMk id="2" creationId="{DD0C69A6-37C9-9E43-B5C2-A9CFBDFC784B}"/>
          </ac:spMkLst>
        </pc:spChg>
      </pc:sldChg>
      <pc:sldChg chg="ord">
        <pc:chgData name="EITEL Kristin" userId="739e9691-d663-4742-af8f-23e618410c7d" providerId="ADAL" clId="{1F822470-4C19-487A-AEAB-4AC4CA81D4DE}" dt="2020-10-21T10:11:40.890" v="317"/>
        <pc:sldMkLst>
          <pc:docMk/>
          <pc:sldMk cId="3117566505" sldId="271"/>
        </pc:sldMkLst>
      </pc:sldChg>
      <pc:sldChg chg="modSp mod">
        <pc:chgData name="EITEL Kristin" userId="739e9691-d663-4742-af8f-23e618410c7d" providerId="ADAL" clId="{1F822470-4C19-487A-AEAB-4AC4CA81D4DE}" dt="2020-10-21T10:30:12.156" v="846" actId="948"/>
        <pc:sldMkLst>
          <pc:docMk/>
          <pc:sldMk cId="256955129" sldId="272"/>
        </pc:sldMkLst>
        <pc:spChg chg="mod">
          <ac:chgData name="EITEL Kristin" userId="739e9691-d663-4742-af8f-23e618410c7d" providerId="ADAL" clId="{1F822470-4C19-487A-AEAB-4AC4CA81D4DE}" dt="2020-10-21T10:30:12.156" v="846" actId="948"/>
          <ac:spMkLst>
            <pc:docMk/>
            <pc:sldMk cId="256955129" sldId="272"/>
            <ac:spMk id="3" creationId="{3DB84534-D890-9F4B-A3D1-76781B37D6DD}"/>
          </ac:spMkLst>
        </pc:spChg>
      </pc:sldChg>
      <pc:sldChg chg="addSp modSp mod">
        <pc:chgData name="EITEL Kristin" userId="739e9691-d663-4742-af8f-23e618410c7d" providerId="ADAL" clId="{1F822470-4C19-487A-AEAB-4AC4CA81D4DE}" dt="2020-10-21T10:18:55.841" v="387" actId="1076"/>
        <pc:sldMkLst>
          <pc:docMk/>
          <pc:sldMk cId="2445384444" sldId="274"/>
        </pc:sldMkLst>
        <pc:spChg chg="add mod">
          <ac:chgData name="EITEL Kristin" userId="739e9691-d663-4742-af8f-23e618410c7d" providerId="ADAL" clId="{1F822470-4C19-487A-AEAB-4AC4CA81D4DE}" dt="2020-10-21T10:18:55.841" v="387" actId="1076"/>
          <ac:spMkLst>
            <pc:docMk/>
            <pc:sldMk cId="2445384444" sldId="274"/>
            <ac:spMk id="2" creationId="{75E35EFD-5299-4DBE-A73C-7B2213D051AC}"/>
          </ac:spMkLst>
        </pc:spChg>
        <pc:graphicFrameChg chg="modGraphic">
          <ac:chgData name="EITEL Kristin" userId="739e9691-d663-4742-af8f-23e618410c7d" providerId="ADAL" clId="{1F822470-4C19-487A-AEAB-4AC4CA81D4DE}" dt="2020-10-21T10:17:52.866" v="382"/>
          <ac:graphicFrameMkLst>
            <pc:docMk/>
            <pc:sldMk cId="2445384444" sldId="274"/>
            <ac:graphicFrameMk id="20" creationId="{ACBDE6D1-31B2-4609-871C-408F21487E56}"/>
          </ac:graphicFrameMkLst>
        </pc:graphicFrameChg>
        <pc:graphicFrameChg chg="modGraphic">
          <ac:chgData name="EITEL Kristin" userId="739e9691-d663-4742-af8f-23e618410c7d" providerId="ADAL" clId="{1F822470-4C19-487A-AEAB-4AC4CA81D4DE}" dt="2020-10-21T10:18:51.807" v="386"/>
          <ac:graphicFrameMkLst>
            <pc:docMk/>
            <pc:sldMk cId="2445384444" sldId="274"/>
            <ac:graphicFrameMk id="21" creationId="{81F5CA7F-F88F-4454-A147-6F0DFC09E69F}"/>
          </ac:graphicFrameMkLst>
        </pc:graphicFrameChg>
      </pc:sldChg>
      <pc:sldChg chg="modSp mod">
        <pc:chgData name="EITEL Kristin" userId="739e9691-d663-4742-af8f-23e618410c7d" providerId="ADAL" clId="{1F822470-4C19-487A-AEAB-4AC4CA81D4DE}" dt="2020-10-21T10:11:53.896" v="321" actId="20577"/>
        <pc:sldMkLst>
          <pc:docMk/>
          <pc:sldMk cId="2878187929" sldId="279"/>
        </pc:sldMkLst>
        <pc:spChg chg="mod">
          <ac:chgData name="EITEL Kristin" userId="739e9691-d663-4742-af8f-23e618410c7d" providerId="ADAL" clId="{1F822470-4C19-487A-AEAB-4AC4CA81D4DE}" dt="2020-10-21T10:11:53.896" v="321" actId="20577"/>
          <ac:spMkLst>
            <pc:docMk/>
            <pc:sldMk cId="2878187929" sldId="279"/>
            <ac:spMk id="2" creationId="{DD0C69A6-37C9-9E43-B5C2-A9CFBDFC784B}"/>
          </ac:spMkLst>
        </pc:spChg>
      </pc:sldChg>
      <pc:sldChg chg="addSp delSp modSp add mod">
        <pc:chgData name="EITEL Kristin" userId="739e9691-d663-4742-af8f-23e618410c7d" providerId="ADAL" clId="{1F822470-4C19-487A-AEAB-4AC4CA81D4DE}" dt="2020-10-21T10:16:57.602" v="380" actId="947"/>
        <pc:sldMkLst>
          <pc:docMk/>
          <pc:sldMk cId="3437014263" sldId="283"/>
        </pc:sldMkLst>
        <pc:spChg chg="add mod">
          <ac:chgData name="EITEL Kristin" userId="739e9691-d663-4742-af8f-23e618410c7d" providerId="ADAL" clId="{1F822470-4C19-487A-AEAB-4AC4CA81D4DE}" dt="2020-10-21T10:16:57.602" v="380" actId="947"/>
          <ac:spMkLst>
            <pc:docMk/>
            <pc:sldMk cId="3437014263" sldId="283"/>
            <ac:spMk id="3" creationId="{FD845E89-3BBD-42F9-8593-B714DF801DDD}"/>
          </ac:spMkLst>
        </pc:spChg>
        <pc:spChg chg="add mod">
          <ac:chgData name="EITEL Kristin" userId="739e9691-d663-4742-af8f-23e618410c7d" providerId="ADAL" clId="{1F822470-4C19-487A-AEAB-4AC4CA81D4DE}" dt="2020-10-21T10:09:10.438" v="263" actId="1076"/>
          <ac:spMkLst>
            <pc:docMk/>
            <pc:sldMk cId="3437014263" sldId="283"/>
            <ac:spMk id="5" creationId="{606F3E84-EA01-4245-A5F7-C5F595E8B60C}"/>
          </ac:spMkLst>
        </pc:spChg>
        <pc:spChg chg="add mod">
          <ac:chgData name="EITEL Kristin" userId="739e9691-d663-4742-af8f-23e618410c7d" providerId="ADAL" clId="{1F822470-4C19-487A-AEAB-4AC4CA81D4DE}" dt="2020-10-21T10:09:04.164" v="262" actId="1076"/>
          <ac:spMkLst>
            <pc:docMk/>
            <pc:sldMk cId="3437014263" sldId="283"/>
            <ac:spMk id="8" creationId="{4558D72B-B66A-4044-97DC-BAB34448F29B}"/>
          </ac:spMkLst>
        </pc:spChg>
        <pc:spChg chg="mod">
          <ac:chgData name="EITEL Kristin" userId="739e9691-d663-4742-af8f-23e618410c7d" providerId="ADAL" clId="{1F822470-4C19-487A-AEAB-4AC4CA81D4DE}" dt="2020-10-21T10:06:36.385" v="240" actId="20577"/>
          <ac:spMkLst>
            <pc:docMk/>
            <pc:sldMk cId="3437014263" sldId="283"/>
            <ac:spMk id="12" creationId="{1CA1EBE8-1BF0-4E24-A27D-351CF7525EBB}"/>
          </ac:spMkLst>
        </pc:spChg>
        <pc:spChg chg="del">
          <ac:chgData name="EITEL Kristin" userId="739e9691-d663-4742-af8f-23e618410c7d" providerId="ADAL" clId="{1F822470-4C19-487A-AEAB-4AC4CA81D4DE}" dt="2020-10-21T10:06:44.468" v="241" actId="478"/>
          <ac:spMkLst>
            <pc:docMk/>
            <pc:sldMk cId="3437014263" sldId="283"/>
            <ac:spMk id="13" creationId="{F506A34B-39D7-4F54-8E7A-78118D3FF675}"/>
          </ac:spMkLst>
        </pc:spChg>
        <pc:spChg chg="del">
          <ac:chgData name="EITEL Kristin" userId="739e9691-d663-4742-af8f-23e618410c7d" providerId="ADAL" clId="{1F822470-4C19-487A-AEAB-4AC4CA81D4DE}" dt="2020-10-21T10:06:46.548" v="242" actId="478"/>
          <ac:spMkLst>
            <pc:docMk/>
            <pc:sldMk cId="3437014263" sldId="283"/>
            <ac:spMk id="14" creationId="{3CCED023-B030-4C02-A43A-5B2F4BD32F58}"/>
          </ac:spMkLst>
        </pc:spChg>
        <pc:spChg chg="del">
          <ac:chgData name="EITEL Kristin" userId="739e9691-d663-4742-af8f-23e618410c7d" providerId="ADAL" clId="{1F822470-4C19-487A-AEAB-4AC4CA81D4DE}" dt="2020-10-21T10:06:49.490" v="243" actId="478"/>
          <ac:spMkLst>
            <pc:docMk/>
            <pc:sldMk cId="3437014263" sldId="283"/>
            <ac:spMk id="15" creationId="{5EB08E49-0281-47A0-A3EF-D63801C7057B}"/>
          </ac:spMkLst>
        </pc:spChg>
        <pc:spChg chg="del">
          <ac:chgData name="EITEL Kristin" userId="739e9691-d663-4742-af8f-23e618410c7d" providerId="ADAL" clId="{1F822470-4C19-487A-AEAB-4AC4CA81D4DE}" dt="2020-10-21T10:06:51.988" v="245" actId="478"/>
          <ac:spMkLst>
            <pc:docMk/>
            <pc:sldMk cId="3437014263" sldId="283"/>
            <ac:spMk id="16" creationId="{617E31EF-FF05-4C8A-9427-201AA6127486}"/>
          </ac:spMkLst>
        </pc:spChg>
        <pc:spChg chg="del">
          <ac:chgData name="EITEL Kristin" userId="739e9691-d663-4742-af8f-23e618410c7d" providerId="ADAL" clId="{1F822470-4C19-487A-AEAB-4AC4CA81D4DE}" dt="2020-10-21T10:06:50.718" v="244" actId="478"/>
          <ac:spMkLst>
            <pc:docMk/>
            <pc:sldMk cId="3437014263" sldId="283"/>
            <ac:spMk id="17" creationId="{5A74D30D-D6CC-489B-B4BB-C8788A13ECBF}"/>
          </ac:spMkLst>
        </pc:spChg>
        <pc:picChg chg="add mod">
          <ac:chgData name="EITEL Kristin" userId="739e9691-d663-4742-af8f-23e618410c7d" providerId="ADAL" clId="{1F822470-4C19-487A-AEAB-4AC4CA81D4DE}" dt="2020-10-21T10:09:50.537" v="276" actId="1036"/>
          <ac:picMkLst>
            <pc:docMk/>
            <pc:sldMk cId="3437014263" sldId="283"/>
            <ac:picMk id="2" creationId="{383933D2-A528-4857-A891-6BA68861312D}"/>
          </ac:picMkLst>
        </pc:picChg>
        <pc:picChg chg="del">
          <ac:chgData name="EITEL Kristin" userId="739e9691-d663-4742-af8f-23e618410c7d" providerId="ADAL" clId="{1F822470-4C19-487A-AEAB-4AC4CA81D4DE}" dt="2020-10-21T10:06:53.704" v="246" actId="478"/>
          <ac:picMkLst>
            <pc:docMk/>
            <pc:sldMk cId="3437014263" sldId="283"/>
            <ac:picMk id="19" creationId="{D5980746-4071-42CF-B38B-3161EC4485E7}"/>
          </ac:picMkLst>
        </pc:picChg>
      </pc:sldChg>
      <pc:sldChg chg="addSp delSp modSp add mod">
        <pc:chgData name="EITEL Kristin" userId="739e9691-d663-4742-af8f-23e618410c7d" providerId="ADAL" clId="{1F822470-4C19-487A-AEAB-4AC4CA81D4DE}" dt="2020-10-21T10:19:19.894" v="388" actId="947"/>
        <pc:sldMkLst>
          <pc:docMk/>
          <pc:sldMk cId="3653898198" sldId="284"/>
        </pc:sldMkLst>
        <pc:spChg chg="add mod">
          <ac:chgData name="EITEL Kristin" userId="739e9691-d663-4742-af8f-23e618410c7d" providerId="ADAL" clId="{1F822470-4C19-487A-AEAB-4AC4CA81D4DE}" dt="2020-10-21T10:19:19.894" v="388" actId="947"/>
          <ac:spMkLst>
            <pc:docMk/>
            <pc:sldMk cId="3653898198" sldId="284"/>
            <ac:spMk id="3" creationId="{AF1D8A94-78F7-4113-8EF5-E9E4092E22A0}"/>
          </ac:spMkLst>
        </pc:spChg>
        <pc:spChg chg="mod">
          <ac:chgData name="EITEL Kristin" userId="739e9691-d663-4742-af8f-23e618410c7d" providerId="ADAL" clId="{1F822470-4C19-487A-AEAB-4AC4CA81D4DE}" dt="2020-10-21T10:15:15.159" v="364" actId="2711"/>
          <ac:spMkLst>
            <pc:docMk/>
            <pc:sldMk cId="3653898198" sldId="284"/>
            <ac:spMk id="11" creationId="{48ED21AD-29EA-4146-8288-0C5E5A0FAA31}"/>
          </ac:spMkLst>
        </pc:spChg>
        <pc:spChg chg="mod">
          <ac:chgData name="EITEL Kristin" userId="739e9691-d663-4742-af8f-23e618410c7d" providerId="ADAL" clId="{1F822470-4C19-487A-AEAB-4AC4CA81D4DE}" dt="2020-10-21T10:15:27.760" v="366" actId="2711"/>
          <ac:spMkLst>
            <pc:docMk/>
            <pc:sldMk cId="3653898198" sldId="284"/>
            <ac:spMk id="12" creationId="{9DA98480-64E8-4AB3-B25A-D0C544957E02}"/>
          </ac:spMkLst>
        </pc:spChg>
        <pc:spChg chg="mod">
          <ac:chgData name="EITEL Kristin" userId="739e9691-d663-4742-af8f-23e618410c7d" providerId="ADAL" clId="{1F822470-4C19-487A-AEAB-4AC4CA81D4DE}" dt="2020-10-21T10:15:02.880" v="362" actId="2711"/>
          <ac:spMkLst>
            <pc:docMk/>
            <pc:sldMk cId="3653898198" sldId="284"/>
            <ac:spMk id="13" creationId="{9F10E471-444A-481D-B9F0-19B698E9D2BF}"/>
          </ac:spMkLst>
        </pc:spChg>
        <pc:spChg chg="mod">
          <ac:chgData name="EITEL Kristin" userId="739e9691-d663-4742-af8f-23e618410c7d" providerId="ADAL" clId="{1F822470-4C19-487A-AEAB-4AC4CA81D4DE}" dt="2020-10-21T10:15:20.358" v="365" actId="2711"/>
          <ac:spMkLst>
            <pc:docMk/>
            <pc:sldMk cId="3653898198" sldId="284"/>
            <ac:spMk id="14" creationId="{B9450F12-8314-47EF-9C55-C7CD486D3909}"/>
          </ac:spMkLst>
        </pc:spChg>
        <pc:spChg chg="mod">
          <ac:chgData name="EITEL Kristin" userId="739e9691-d663-4742-af8f-23e618410c7d" providerId="ADAL" clId="{1F822470-4C19-487A-AEAB-4AC4CA81D4DE}" dt="2020-10-21T10:14:02.344" v="353" actId="20577"/>
          <ac:spMkLst>
            <pc:docMk/>
            <pc:sldMk cId="3653898198" sldId="284"/>
            <ac:spMk id="18" creationId="{4FFF5F41-8AD3-4BBB-88C8-A1C8F6B57EBC}"/>
          </ac:spMkLst>
        </pc:spChg>
        <pc:spChg chg="del">
          <ac:chgData name="EITEL Kristin" userId="739e9691-d663-4742-af8f-23e618410c7d" providerId="ADAL" clId="{1F822470-4C19-487A-AEAB-4AC4CA81D4DE}" dt="2020-10-21T10:13:31.056" v="327" actId="478"/>
          <ac:spMkLst>
            <pc:docMk/>
            <pc:sldMk cId="3653898198" sldId="284"/>
            <ac:spMk id="19" creationId="{4B574FC1-5304-4E24-8547-D66D0348A6DA}"/>
          </ac:spMkLst>
        </pc:spChg>
        <pc:spChg chg="mod">
          <ac:chgData name="EITEL Kristin" userId="739e9691-d663-4742-af8f-23e618410c7d" providerId="ADAL" clId="{1F822470-4C19-487A-AEAB-4AC4CA81D4DE}" dt="2020-10-21T10:15:10.077" v="363" actId="2711"/>
          <ac:spMkLst>
            <pc:docMk/>
            <pc:sldMk cId="3653898198" sldId="284"/>
            <ac:spMk id="23" creationId="{B529CF97-E8E4-4C37-B693-92A6EED38B02}"/>
          </ac:spMkLst>
        </pc:spChg>
        <pc:grpChg chg="add mod">
          <ac:chgData name="EITEL Kristin" userId="739e9691-d663-4742-af8f-23e618410c7d" providerId="ADAL" clId="{1F822470-4C19-487A-AEAB-4AC4CA81D4DE}" dt="2020-10-21T10:14:08.923" v="355" actId="1076"/>
          <ac:grpSpMkLst>
            <pc:docMk/>
            <pc:sldMk cId="3653898198" sldId="284"/>
            <ac:grpSpMk id="10" creationId="{78ADFBD5-B1E2-4174-B7EA-427FDF5E9A51}"/>
          </ac:grpSpMkLst>
        </pc:grpChg>
        <pc:graphicFrameChg chg="del modGraphic">
          <ac:chgData name="EITEL Kristin" userId="739e9691-d663-4742-af8f-23e618410c7d" providerId="ADAL" clId="{1F822470-4C19-487A-AEAB-4AC4CA81D4DE}" dt="2020-10-21T10:13:26.625" v="326" actId="478"/>
          <ac:graphicFrameMkLst>
            <pc:docMk/>
            <pc:sldMk cId="3653898198" sldId="284"/>
            <ac:graphicFrameMk id="20" creationId="{ACBDE6D1-31B2-4609-871C-408F21487E56}"/>
          </ac:graphicFrameMkLst>
        </pc:graphicFrameChg>
        <pc:graphicFrameChg chg="del">
          <ac:chgData name="EITEL Kristin" userId="739e9691-d663-4742-af8f-23e618410c7d" providerId="ADAL" clId="{1F822470-4C19-487A-AEAB-4AC4CA81D4DE}" dt="2020-10-21T10:13:23.112" v="324" actId="478"/>
          <ac:graphicFrameMkLst>
            <pc:docMk/>
            <pc:sldMk cId="3653898198" sldId="284"/>
            <ac:graphicFrameMk id="21" creationId="{81F5CA7F-F88F-4454-A147-6F0DFC09E69F}"/>
          </ac:graphicFrameMkLst>
        </pc:graphicFrameChg>
        <pc:picChg chg="add mod">
          <ac:chgData name="EITEL Kristin" userId="739e9691-d663-4742-af8f-23e618410c7d" providerId="ADAL" clId="{1F822470-4C19-487A-AEAB-4AC4CA81D4DE}" dt="2020-10-21T10:16:10.253" v="377" actId="1038"/>
          <ac:picMkLst>
            <pc:docMk/>
            <pc:sldMk cId="3653898198" sldId="284"/>
            <ac:picMk id="2" creationId="{CFC348F8-B6F0-410C-ACCC-CEB0E50F1EF1}"/>
          </ac:picMkLst>
        </pc:picChg>
        <pc:cxnChg chg="mod">
          <ac:chgData name="EITEL Kristin" userId="739e9691-d663-4742-af8f-23e618410c7d" providerId="ADAL" clId="{1F822470-4C19-487A-AEAB-4AC4CA81D4DE}" dt="2020-10-21T10:15:43.928" v="367" actId="14100"/>
          <ac:cxnSpMkLst>
            <pc:docMk/>
            <pc:sldMk cId="3653898198" sldId="284"/>
            <ac:cxnSpMk id="15" creationId="{6A9BCDAE-AB5C-4494-8BAE-5E815EF3A004}"/>
          </ac:cxnSpMkLst>
        </pc:cxnChg>
        <pc:cxnChg chg="mod">
          <ac:chgData name="EITEL Kristin" userId="739e9691-d663-4742-af8f-23e618410c7d" providerId="ADAL" clId="{1F822470-4C19-487A-AEAB-4AC4CA81D4DE}" dt="2020-10-21T10:14:06.279" v="354"/>
          <ac:cxnSpMkLst>
            <pc:docMk/>
            <pc:sldMk cId="3653898198" sldId="284"/>
            <ac:cxnSpMk id="16" creationId="{E12A6C2A-D72D-42EC-82D7-6B6C497B1E2C}"/>
          </ac:cxnSpMkLst>
        </pc:cxnChg>
        <pc:cxnChg chg="mod">
          <ac:chgData name="EITEL Kristin" userId="739e9691-d663-4742-af8f-23e618410c7d" providerId="ADAL" clId="{1F822470-4C19-487A-AEAB-4AC4CA81D4DE}" dt="2020-10-21T10:15:47.772" v="368" actId="14100"/>
          <ac:cxnSpMkLst>
            <pc:docMk/>
            <pc:sldMk cId="3653898198" sldId="284"/>
            <ac:cxnSpMk id="17" creationId="{A4304422-BF4B-4A7B-9C03-632E0F06C045}"/>
          </ac:cxnSpMkLst>
        </pc:cxnChg>
        <pc:cxnChg chg="mod">
          <ac:chgData name="EITEL Kristin" userId="739e9691-d663-4742-af8f-23e618410c7d" providerId="ADAL" clId="{1F822470-4C19-487A-AEAB-4AC4CA81D4DE}" dt="2020-10-21T10:15:53.452" v="369" actId="14100"/>
          <ac:cxnSpMkLst>
            <pc:docMk/>
            <pc:sldMk cId="3653898198" sldId="284"/>
            <ac:cxnSpMk id="22" creationId="{65FEECC6-1CFE-46BE-8208-92DB8767BE38}"/>
          </ac:cxnSpMkLst>
        </pc:cxnChg>
      </pc:sldChg>
      <pc:sldChg chg="addSp delSp modSp add mod">
        <pc:chgData name="EITEL Kristin" userId="739e9691-d663-4742-af8f-23e618410c7d" providerId="ADAL" clId="{1F822470-4C19-487A-AEAB-4AC4CA81D4DE}" dt="2020-10-21T10:26:30.415" v="784" actId="1038"/>
        <pc:sldMkLst>
          <pc:docMk/>
          <pc:sldMk cId="1596007055" sldId="285"/>
        </pc:sldMkLst>
        <pc:spChg chg="mod">
          <ac:chgData name="EITEL Kristin" userId="739e9691-d663-4742-af8f-23e618410c7d" providerId="ADAL" clId="{1F822470-4C19-487A-AEAB-4AC4CA81D4DE}" dt="2020-10-21T10:21:06.058" v="449" actId="20577"/>
          <ac:spMkLst>
            <pc:docMk/>
            <pc:sldMk cId="1596007055" sldId="285"/>
            <ac:spMk id="2" creationId="{DD0C69A6-37C9-9E43-B5C2-A9CFBDFC784B}"/>
          </ac:spMkLst>
        </pc:spChg>
        <pc:spChg chg="add mod">
          <ac:chgData name="EITEL Kristin" userId="739e9691-d663-4742-af8f-23e618410c7d" providerId="ADAL" clId="{1F822470-4C19-487A-AEAB-4AC4CA81D4DE}" dt="2020-10-21T10:26:30.415" v="784" actId="1038"/>
          <ac:spMkLst>
            <pc:docMk/>
            <pc:sldMk cId="1596007055" sldId="285"/>
            <ac:spMk id="5" creationId="{BC1B10A7-EB94-4FA9-AE39-1D331B8BCBE5}"/>
          </ac:spMkLst>
        </pc:spChg>
        <pc:spChg chg="del">
          <ac:chgData name="EITEL Kristin" userId="739e9691-d663-4742-af8f-23e618410c7d" providerId="ADAL" clId="{1F822470-4C19-487A-AEAB-4AC4CA81D4DE}" dt="2020-10-21T10:21:20.433" v="450" actId="478"/>
          <ac:spMkLst>
            <pc:docMk/>
            <pc:sldMk cId="1596007055" sldId="285"/>
            <ac:spMk id="10" creationId="{5A748D39-EB70-43A3-B192-92A4BBFF5749}"/>
          </ac:spMkLst>
        </pc:spChg>
        <pc:spChg chg="add mod">
          <ac:chgData name="EITEL Kristin" userId="739e9691-d663-4742-af8f-23e618410c7d" providerId="ADAL" clId="{1F822470-4C19-487A-AEAB-4AC4CA81D4DE}" dt="2020-10-21T10:24:38.128" v="718" actId="1036"/>
          <ac:spMkLst>
            <pc:docMk/>
            <pc:sldMk cId="1596007055" sldId="285"/>
            <ac:spMk id="15" creationId="{374B8BEB-9A92-456F-B683-DAD8B3A473D1}"/>
          </ac:spMkLst>
        </pc:spChg>
        <pc:spChg chg="add mod">
          <ac:chgData name="EITEL Kristin" userId="739e9691-d663-4742-af8f-23e618410c7d" providerId="ADAL" clId="{1F822470-4C19-487A-AEAB-4AC4CA81D4DE}" dt="2020-10-21T10:24:47.242" v="719" actId="1035"/>
          <ac:spMkLst>
            <pc:docMk/>
            <pc:sldMk cId="1596007055" sldId="285"/>
            <ac:spMk id="17" creationId="{BB16B111-B3A5-44AF-9C88-81A54459A232}"/>
          </ac:spMkLst>
        </pc:spChg>
        <pc:spChg chg="add mod">
          <ac:chgData name="EITEL Kristin" userId="739e9691-d663-4742-af8f-23e618410c7d" providerId="ADAL" clId="{1F822470-4C19-487A-AEAB-4AC4CA81D4DE}" dt="2020-10-21T10:26:22.853" v="783" actId="1038"/>
          <ac:spMkLst>
            <pc:docMk/>
            <pc:sldMk cId="1596007055" sldId="285"/>
            <ac:spMk id="19" creationId="{F8CE5D62-DBD8-42B3-AF30-04BC45D682EA}"/>
          </ac:spMkLst>
        </pc:spChg>
        <pc:spChg chg="add mod">
          <ac:chgData name="EITEL Kristin" userId="739e9691-d663-4742-af8f-23e618410c7d" providerId="ADAL" clId="{1F822470-4C19-487A-AEAB-4AC4CA81D4DE}" dt="2020-10-21T10:24:50.409" v="721" actId="1035"/>
          <ac:spMkLst>
            <pc:docMk/>
            <pc:sldMk cId="1596007055" sldId="285"/>
            <ac:spMk id="21" creationId="{F0D3B4B7-2A5E-4B8F-AAB5-E8AA0961039A}"/>
          </ac:spMkLst>
        </pc:spChg>
        <pc:spChg chg="add mod">
          <ac:chgData name="EITEL Kristin" userId="739e9691-d663-4742-af8f-23e618410c7d" providerId="ADAL" clId="{1F822470-4C19-487A-AEAB-4AC4CA81D4DE}" dt="2020-10-21T10:26:09.708" v="782" actId="1035"/>
          <ac:spMkLst>
            <pc:docMk/>
            <pc:sldMk cId="1596007055" sldId="285"/>
            <ac:spMk id="23" creationId="{F67D2806-2E20-4BA6-88E6-9B69F87A4CA3}"/>
          </ac:spMkLst>
        </pc:spChg>
        <pc:picChg chg="add mod ord">
          <ac:chgData name="EITEL Kristin" userId="739e9691-d663-4742-af8f-23e618410c7d" providerId="ADAL" clId="{1F822470-4C19-487A-AEAB-4AC4CA81D4DE}" dt="2020-10-21T10:21:48.123" v="455" actId="1076"/>
          <ac:picMkLst>
            <pc:docMk/>
            <pc:sldMk cId="1596007055" sldId="285"/>
            <ac:picMk id="3" creationId="{B973072B-C40F-4121-BFAA-576CA6526C92}"/>
          </ac:picMkLst>
        </pc:picChg>
        <pc:picChg chg="del">
          <ac:chgData name="EITEL Kristin" userId="739e9691-d663-4742-af8f-23e618410c7d" providerId="ADAL" clId="{1F822470-4C19-487A-AEAB-4AC4CA81D4DE}" dt="2020-10-21T10:21:23.429" v="451" actId="478"/>
          <ac:picMkLst>
            <pc:docMk/>
            <pc:sldMk cId="1596007055" sldId="285"/>
            <ac:picMk id="8" creationId="{2D0A4326-55B3-433D-9B82-DFBCC3CBA18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7927B0-6C1E-4BBB-A429-E736CC6AB96D}" type="doc">
      <dgm:prSet loTypeId="urn:microsoft.com/office/officeart/2005/8/layout/vList2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68F139AB-2EC1-400E-AED1-E395693E747A}">
      <dgm:prSet custT="1"/>
      <dgm:spPr/>
      <dgm:t>
        <a:bodyPr/>
        <a:lstStyle/>
        <a:p>
          <a:r>
            <a:rPr lang="en-US" sz="1600" dirty="0">
              <a:latin typeface="+mn-lt"/>
            </a:rPr>
            <a:t>Positive contribution of migrants to inclusive growth and sustainable development </a:t>
          </a:r>
        </a:p>
      </dgm:t>
    </dgm:pt>
    <dgm:pt modelId="{5D8133AD-D22F-4634-AA91-E76813192490}" type="parTrans" cxnId="{17B2DABC-535D-4B2A-8447-39F675D3DE4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24F5ED8C-5114-4CF9-ADBB-E85DE9ABEB6C}" type="sibTrans" cxnId="{17B2DABC-535D-4B2A-8447-39F675D3DE4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93DD1F36-469A-440D-8FDC-1C939ADEA66F}">
      <dgm:prSet custT="1"/>
      <dgm:spPr/>
      <dgm:t>
        <a:bodyPr/>
        <a:lstStyle/>
        <a:p>
          <a:r>
            <a:rPr lang="en-US" sz="1600" dirty="0">
              <a:latin typeface="+mn-lt"/>
            </a:rPr>
            <a:t>Migration as a multi-dimensional reality relevant to all countries</a:t>
          </a:r>
        </a:p>
      </dgm:t>
    </dgm:pt>
    <dgm:pt modelId="{835243BA-F595-42A5-B680-4B63AD8345A6}" type="parTrans" cxnId="{089EE8FB-8C4E-4561-A5A0-654E326FD2EC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F40E66F5-74B5-424C-BC29-27E2256D1C5F}" type="sibTrans" cxnId="{089EE8FB-8C4E-4561-A5A0-654E326FD2EC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DAB2FBD7-F8B1-4AF8-AA1A-E989870D8128}">
      <dgm:prSet custT="1"/>
      <dgm:spPr/>
      <dgm:t>
        <a:bodyPr/>
        <a:lstStyle/>
        <a:p>
          <a:r>
            <a:rPr lang="en-US" sz="1600" dirty="0">
              <a:latin typeface="+mn-lt"/>
            </a:rPr>
            <a:t>Need to empower vulnerable groups (including migrants)</a:t>
          </a:r>
        </a:p>
      </dgm:t>
    </dgm:pt>
    <dgm:pt modelId="{4AE06B6B-28FB-4D37-AC38-2101C6B6E9C1}" type="parTrans" cxnId="{3E2E5C0A-DB13-478A-96D8-CB5F8126BC7F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C60253CE-B179-4C81-A4D2-7F8D5D9DD60E}" type="sibTrans" cxnId="{3E2E5C0A-DB13-478A-96D8-CB5F8126BC7F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616993E6-D0FF-4C61-A85B-DCDF31533F9B}">
      <dgm:prSet custT="1"/>
      <dgm:spPr/>
      <dgm:t>
        <a:bodyPr/>
        <a:lstStyle/>
        <a:p>
          <a:r>
            <a:rPr lang="en-US" sz="1600" dirty="0">
              <a:latin typeface="+mn-lt"/>
            </a:rPr>
            <a:t>Impact of forced displacement on development</a:t>
          </a:r>
        </a:p>
      </dgm:t>
    </dgm:pt>
    <dgm:pt modelId="{C55AE1B7-9B46-4392-80CB-4D21F3DFFC62}" type="parTrans" cxnId="{2699295E-7CA4-4592-8817-8A3FB6CF202E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F2EF1BEC-3961-4816-BB56-4993678758DE}" type="sibTrans" cxnId="{2699295E-7CA4-4592-8817-8A3FB6CF202E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CD5BD8C3-2120-4212-A0AC-A1C188293679}">
      <dgm:prSet custT="1"/>
      <dgm:spPr/>
      <dgm:t>
        <a:bodyPr/>
        <a:lstStyle/>
        <a:p>
          <a:r>
            <a:rPr lang="en-US" sz="1600" dirty="0">
              <a:latin typeface="+mn-lt"/>
            </a:rPr>
            <a:t>Need to eradicate forced </a:t>
          </a:r>
          <a:r>
            <a:rPr lang="en-US" sz="1600" dirty="0" err="1">
              <a:latin typeface="+mn-lt"/>
            </a:rPr>
            <a:t>labour</a:t>
          </a:r>
          <a:r>
            <a:rPr lang="en-US" sz="1600" dirty="0">
              <a:latin typeface="+mn-lt"/>
            </a:rPr>
            <a:t> and human trafficking</a:t>
          </a:r>
        </a:p>
      </dgm:t>
    </dgm:pt>
    <dgm:pt modelId="{17414397-25E0-4B1E-A3FA-EA4D617A78C2}" type="parTrans" cxnId="{420F0B67-EFF3-4DEB-B9E3-B2EA6783D500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595DB9BD-D9A1-4D3D-B09E-2010520E98F9}" type="sibTrans" cxnId="{420F0B67-EFF3-4DEB-B9E3-B2EA6783D500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886EEC37-AA91-4DE0-939D-7FF0B478AD7C}">
      <dgm:prSet phldr="0" custT="1"/>
      <dgm:spPr/>
      <dgm:t>
        <a:bodyPr/>
        <a:lstStyle/>
        <a:p>
          <a:pPr rtl="0"/>
          <a:r>
            <a:rPr lang="en-US" sz="1600" dirty="0">
              <a:latin typeface="+mn-lt"/>
            </a:rPr>
            <a:t>Need for international cooperation to ensure safe, orderly and regular migration, involving full respect for human rights and the humane treatment of migrants</a:t>
          </a:r>
        </a:p>
      </dgm:t>
    </dgm:pt>
    <dgm:pt modelId="{90F8F575-6207-4FC2-8ADF-85C08433535B}" type="parTrans" cxnId="{C0873EE9-45DA-496F-B9EC-8571D72C259A}">
      <dgm:prSet/>
      <dgm:spPr/>
      <dgm:t>
        <a:bodyPr/>
        <a:lstStyle/>
        <a:p>
          <a:endParaRPr lang="en-GB" sz="1600">
            <a:latin typeface="+mn-lt"/>
          </a:endParaRPr>
        </a:p>
      </dgm:t>
    </dgm:pt>
    <dgm:pt modelId="{4E9EEFBD-35C0-4CC3-AE6F-4B43EF0878C7}" type="sibTrans" cxnId="{C0873EE9-45DA-496F-B9EC-8571D72C259A}">
      <dgm:prSet/>
      <dgm:spPr/>
      <dgm:t>
        <a:bodyPr/>
        <a:lstStyle/>
        <a:p>
          <a:endParaRPr lang="en-GB" sz="1600">
            <a:latin typeface="+mn-lt"/>
          </a:endParaRPr>
        </a:p>
      </dgm:t>
    </dgm:pt>
    <dgm:pt modelId="{967035F9-DA66-4206-85A8-2CCEB1C30036}" type="pres">
      <dgm:prSet presAssocID="{487927B0-6C1E-4BBB-A429-E736CC6AB96D}" presName="linear" presStyleCnt="0">
        <dgm:presLayoutVars>
          <dgm:animLvl val="lvl"/>
          <dgm:resizeHandles val="exact"/>
        </dgm:presLayoutVars>
      </dgm:prSet>
      <dgm:spPr/>
    </dgm:pt>
    <dgm:pt modelId="{0D718F9A-A270-45EC-80AF-F5E8A2D8F2BB}" type="pres">
      <dgm:prSet presAssocID="{68F139AB-2EC1-400E-AED1-E395693E747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E7DA7E-99DB-477A-A7B3-2D0E5B9340E9}" type="pres">
      <dgm:prSet presAssocID="{24F5ED8C-5114-4CF9-ADBB-E85DE9ABEB6C}" presName="spacer" presStyleCnt="0"/>
      <dgm:spPr/>
    </dgm:pt>
    <dgm:pt modelId="{EF4EC286-20F2-4E2A-BC69-6E023F215389}" type="pres">
      <dgm:prSet presAssocID="{93DD1F36-469A-440D-8FDC-1C939ADEA66F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0BA3AECF-A2B8-4A96-BCBF-4F3D79D2C410}" type="pres">
      <dgm:prSet presAssocID="{F40E66F5-74B5-424C-BC29-27E2256D1C5F}" presName="spacer" presStyleCnt="0"/>
      <dgm:spPr/>
    </dgm:pt>
    <dgm:pt modelId="{EDBFB44B-DC7B-42D3-823A-2C8C47A1F766}" type="pres">
      <dgm:prSet presAssocID="{DAB2FBD7-F8B1-4AF8-AA1A-E989870D812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D09AC1AD-91B3-4F88-AC34-D31513075F3D}" type="pres">
      <dgm:prSet presAssocID="{C60253CE-B179-4C81-A4D2-7F8D5D9DD60E}" presName="spacer" presStyleCnt="0"/>
      <dgm:spPr/>
    </dgm:pt>
    <dgm:pt modelId="{36B5168D-B9D8-46C2-815C-DB8BE44D77C1}" type="pres">
      <dgm:prSet presAssocID="{616993E6-D0FF-4C61-A85B-DCDF31533F9B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0C70ADAB-BACD-437C-BE5B-B68DC2F82253}" type="pres">
      <dgm:prSet presAssocID="{F2EF1BEC-3961-4816-BB56-4993678758DE}" presName="spacer" presStyleCnt="0"/>
      <dgm:spPr/>
    </dgm:pt>
    <dgm:pt modelId="{955A8CBE-1375-4775-9919-D0E4F41678EB}" type="pres">
      <dgm:prSet presAssocID="{CD5BD8C3-2120-4212-A0AC-A1C188293679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698E4AFD-689A-44DB-A0D3-FA1121BA82CE}" type="pres">
      <dgm:prSet presAssocID="{595DB9BD-D9A1-4D3D-B09E-2010520E98F9}" presName="spacer" presStyleCnt="0"/>
      <dgm:spPr/>
    </dgm:pt>
    <dgm:pt modelId="{CB818D6B-7684-4846-BCBE-A04CA4F79593}" type="pres">
      <dgm:prSet presAssocID="{886EEC37-AA91-4DE0-939D-7FF0B478AD7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3E2E5C0A-DB13-478A-96D8-CB5F8126BC7F}" srcId="{487927B0-6C1E-4BBB-A429-E736CC6AB96D}" destId="{DAB2FBD7-F8B1-4AF8-AA1A-E989870D8128}" srcOrd="2" destOrd="0" parTransId="{4AE06B6B-28FB-4D37-AC38-2101C6B6E9C1}" sibTransId="{C60253CE-B179-4C81-A4D2-7F8D5D9DD60E}"/>
    <dgm:cxn modelId="{EC72EC40-8FAC-4507-BB21-A3BDF98CA61D}" type="presOf" srcId="{DAB2FBD7-F8B1-4AF8-AA1A-E989870D8128}" destId="{EDBFB44B-DC7B-42D3-823A-2C8C47A1F766}" srcOrd="0" destOrd="0" presId="urn:microsoft.com/office/officeart/2005/8/layout/vList2"/>
    <dgm:cxn modelId="{2699295E-7CA4-4592-8817-8A3FB6CF202E}" srcId="{487927B0-6C1E-4BBB-A429-E736CC6AB96D}" destId="{616993E6-D0FF-4C61-A85B-DCDF31533F9B}" srcOrd="3" destOrd="0" parTransId="{C55AE1B7-9B46-4392-80CB-4D21F3DFFC62}" sibTransId="{F2EF1BEC-3961-4816-BB56-4993678758DE}"/>
    <dgm:cxn modelId="{DFDE1D63-6894-4D49-9AD1-BD011CE3F5F2}" type="presOf" srcId="{616993E6-D0FF-4C61-A85B-DCDF31533F9B}" destId="{36B5168D-B9D8-46C2-815C-DB8BE44D77C1}" srcOrd="0" destOrd="0" presId="urn:microsoft.com/office/officeart/2005/8/layout/vList2"/>
    <dgm:cxn modelId="{420F0B67-EFF3-4DEB-B9E3-B2EA6783D500}" srcId="{487927B0-6C1E-4BBB-A429-E736CC6AB96D}" destId="{CD5BD8C3-2120-4212-A0AC-A1C188293679}" srcOrd="4" destOrd="0" parTransId="{17414397-25E0-4B1E-A3FA-EA4D617A78C2}" sibTransId="{595DB9BD-D9A1-4D3D-B09E-2010520E98F9}"/>
    <dgm:cxn modelId="{43D92668-89BE-4BD6-9291-45B2E3FC9087}" type="presOf" srcId="{886EEC37-AA91-4DE0-939D-7FF0B478AD7C}" destId="{CB818D6B-7684-4846-BCBE-A04CA4F79593}" srcOrd="0" destOrd="0" presId="urn:microsoft.com/office/officeart/2005/8/layout/vList2"/>
    <dgm:cxn modelId="{2A713A8B-A552-4D3B-9944-0E5B253E4AC0}" type="presOf" srcId="{487927B0-6C1E-4BBB-A429-E736CC6AB96D}" destId="{967035F9-DA66-4206-85A8-2CCEB1C30036}" srcOrd="0" destOrd="0" presId="urn:microsoft.com/office/officeart/2005/8/layout/vList2"/>
    <dgm:cxn modelId="{276234B4-5DB5-4162-B76F-55D76C8096D7}" type="presOf" srcId="{68F139AB-2EC1-400E-AED1-E395693E747A}" destId="{0D718F9A-A270-45EC-80AF-F5E8A2D8F2BB}" srcOrd="0" destOrd="0" presId="urn:microsoft.com/office/officeart/2005/8/layout/vList2"/>
    <dgm:cxn modelId="{17B2DABC-535D-4B2A-8447-39F675D3DE46}" srcId="{487927B0-6C1E-4BBB-A429-E736CC6AB96D}" destId="{68F139AB-2EC1-400E-AED1-E395693E747A}" srcOrd="0" destOrd="0" parTransId="{5D8133AD-D22F-4634-AA91-E76813192490}" sibTransId="{24F5ED8C-5114-4CF9-ADBB-E85DE9ABEB6C}"/>
    <dgm:cxn modelId="{90A759BF-B3AC-4F52-9ADC-019DE326BA7A}" type="presOf" srcId="{CD5BD8C3-2120-4212-A0AC-A1C188293679}" destId="{955A8CBE-1375-4775-9919-D0E4F41678EB}" srcOrd="0" destOrd="0" presId="urn:microsoft.com/office/officeart/2005/8/layout/vList2"/>
    <dgm:cxn modelId="{C0873EE9-45DA-496F-B9EC-8571D72C259A}" srcId="{487927B0-6C1E-4BBB-A429-E736CC6AB96D}" destId="{886EEC37-AA91-4DE0-939D-7FF0B478AD7C}" srcOrd="5" destOrd="0" parTransId="{90F8F575-6207-4FC2-8ADF-85C08433535B}" sibTransId="{4E9EEFBD-35C0-4CC3-AE6F-4B43EF0878C7}"/>
    <dgm:cxn modelId="{0D6AB2EF-CC5F-46B5-BA59-EBBAD37E489A}" type="presOf" srcId="{93DD1F36-469A-440D-8FDC-1C939ADEA66F}" destId="{EF4EC286-20F2-4E2A-BC69-6E023F215389}" srcOrd="0" destOrd="0" presId="urn:microsoft.com/office/officeart/2005/8/layout/vList2"/>
    <dgm:cxn modelId="{089EE8FB-8C4E-4561-A5A0-654E326FD2EC}" srcId="{487927B0-6C1E-4BBB-A429-E736CC6AB96D}" destId="{93DD1F36-469A-440D-8FDC-1C939ADEA66F}" srcOrd="1" destOrd="0" parTransId="{835243BA-F595-42A5-B680-4B63AD8345A6}" sibTransId="{F40E66F5-74B5-424C-BC29-27E2256D1C5F}"/>
    <dgm:cxn modelId="{863C7D73-EC3B-4B79-9D16-32B76F563501}" type="presParOf" srcId="{967035F9-DA66-4206-85A8-2CCEB1C30036}" destId="{0D718F9A-A270-45EC-80AF-F5E8A2D8F2BB}" srcOrd="0" destOrd="0" presId="urn:microsoft.com/office/officeart/2005/8/layout/vList2"/>
    <dgm:cxn modelId="{4B063164-51DA-4199-8144-4F582E17AADD}" type="presParOf" srcId="{967035F9-DA66-4206-85A8-2CCEB1C30036}" destId="{26E7DA7E-99DB-477A-A7B3-2D0E5B9340E9}" srcOrd="1" destOrd="0" presId="urn:microsoft.com/office/officeart/2005/8/layout/vList2"/>
    <dgm:cxn modelId="{E9DC7590-C694-4584-8C32-14F8F576DE04}" type="presParOf" srcId="{967035F9-DA66-4206-85A8-2CCEB1C30036}" destId="{EF4EC286-20F2-4E2A-BC69-6E023F215389}" srcOrd="2" destOrd="0" presId="urn:microsoft.com/office/officeart/2005/8/layout/vList2"/>
    <dgm:cxn modelId="{133F8CEE-320B-4E59-BACF-B94E07CDE431}" type="presParOf" srcId="{967035F9-DA66-4206-85A8-2CCEB1C30036}" destId="{0BA3AECF-A2B8-4A96-BCBF-4F3D79D2C410}" srcOrd="3" destOrd="0" presId="urn:microsoft.com/office/officeart/2005/8/layout/vList2"/>
    <dgm:cxn modelId="{F3F633BD-F72F-4260-AD81-78F530842363}" type="presParOf" srcId="{967035F9-DA66-4206-85A8-2CCEB1C30036}" destId="{EDBFB44B-DC7B-42D3-823A-2C8C47A1F766}" srcOrd="4" destOrd="0" presId="urn:microsoft.com/office/officeart/2005/8/layout/vList2"/>
    <dgm:cxn modelId="{3504FA21-E1F5-4E5C-9161-9AF2202E63BB}" type="presParOf" srcId="{967035F9-DA66-4206-85A8-2CCEB1C30036}" destId="{D09AC1AD-91B3-4F88-AC34-D31513075F3D}" srcOrd="5" destOrd="0" presId="urn:microsoft.com/office/officeart/2005/8/layout/vList2"/>
    <dgm:cxn modelId="{449932DE-EBE7-4B6C-B8D8-A4FE49C8B848}" type="presParOf" srcId="{967035F9-DA66-4206-85A8-2CCEB1C30036}" destId="{36B5168D-B9D8-46C2-815C-DB8BE44D77C1}" srcOrd="6" destOrd="0" presId="urn:microsoft.com/office/officeart/2005/8/layout/vList2"/>
    <dgm:cxn modelId="{293188BE-E20F-4E5A-9BCF-9A5FC7B115ED}" type="presParOf" srcId="{967035F9-DA66-4206-85A8-2CCEB1C30036}" destId="{0C70ADAB-BACD-437C-BE5B-B68DC2F82253}" srcOrd="7" destOrd="0" presId="urn:microsoft.com/office/officeart/2005/8/layout/vList2"/>
    <dgm:cxn modelId="{89CD0261-9BD3-44E5-A5AF-010285ACF68E}" type="presParOf" srcId="{967035F9-DA66-4206-85A8-2CCEB1C30036}" destId="{955A8CBE-1375-4775-9919-D0E4F41678EB}" srcOrd="8" destOrd="0" presId="urn:microsoft.com/office/officeart/2005/8/layout/vList2"/>
    <dgm:cxn modelId="{5330A92F-F2C9-4C71-A303-7D69DB5ACB91}" type="presParOf" srcId="{967035F9-DA66-4206-85A8-2CCEB1C30036}" destId="{698E4AFD-689A-44DB-A0D3-FA1121BA82CE}" srcOrd="9" destOrd="0" presId="urn:microsoft.com/office/officeart/2005/8/layout/vList2"/>
    <dgm:cxn modelId="{73FBAD65-B2BA-4877-AD32-E10F9FB158A5}" type="presParOf" srcId="{967035F9-DA66-4206-85A8-2CCEB1C30036}" destId="{CB818D6B-7684-4846-BCBE-A04CA4F7959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18F9A-A270-45EC-80AF-F5E8A2D8F2BB}">
      <dsp:nvSpPr>
        <dsp:cNvPr id="0" name=""/>
        <dsp:cNvSpPr/>
      </dsp:nvSpPr>
      <dsp:spPr>
        <a:xfrm>
          <a:off x="0" y="5197"/>
          <a:ext cx="8952447" cy="636480"/>
        </a:xfrm>
        <a:prstGeom prst="round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Positive contribution of migrants to inclusive growth and sustainable development </a:t>
          </a:r>
        </a:p>
      </dsp:txBody>
      <dsp:txXfrm>
        <a:off x="31070" y="36267"/>
        <a:ext cx="8890307" cy="574340"/>
      </dsp:txXfrm>
    </dsp:sp>
    <dsp:sp modelId="{EF4EC286-20F2-4E2A-BC69-6E023F215389}">
      <dsp:nvSpPr>
        <dsp:cNvPr id="0" name=""/>
        <dsp:cNvSpPr/>
      </dsp:nvSpPr>
      <dsp:spPr>
        <a:xfrm>
          <a:off x="0" y="739597"/>
          <a:ext cx="8952447" cy="636480"/>
        </a:xfrm>
        <a:prstGeom prst="roundRect">
          <a:avLst/>
        </a:prstGeom>
        <a:solidFill>
          <a:schemeClr val="accent4">
            <a:shade val="80000"/>
            <a:hueOff val="-102657"/>
            <a:satOff val="0"/>
            <a:lumOff val="67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Migration as a multi-dimensional reality relevant to all countries</a:t>
          </a:r>
        </a:p>
      </dsp:txBody>
      <dsp:txXfrm>
        <a:off x="31070" y="770667"/>
        <a:ext cx="8890307" cy="574340"/>
      </dsp:txXfrm>
    </dsp:sp>
    <dsp:sp modelId="{EDBFB44B-DC7B-42D3-823A-2C8C47A1F766}">
      <dsp:nvSpPr>
        <dsp:cNvPr id="0" name=""/>
        <dsp:cNvSpPr/>
      </dsp:nvSpPr>
      <dsp:spPr>
        <a:xfrm>
          <a:off x="0" y="1473997"/>
          <a:ext cx="8952447" cy="636480"/>
        </a:xfrm>
        <a:prstGeom prst="roundRect">
          <a:avLst/>
        </a:prstGeom>
        <a:solidFill>
          <a:schemeClr val="accent4">
            <a:shade val="80000"/>
            <a:hueOff val="-205313"/>
            <a:satOff val="0"/>
            <a:lumOff val="135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Need to empower vulnerable groups (including migrants)</a:t>
          </a:r>
        </a:p>
      </dsp:txBody>
      <dsp:txXfrm>
        <a:off x="31070" y="1505067"/>
        <a:ext cx="8890307" cy="574340"/>
      </dsp:txXfrm>
    </dsp:sp>
    <dsp:sp modelId="{36B5168D-B9D8-46C2-815C-DB8BE44D77C1}">
      <dsp:nvSpPr>
        <dsp:cNvPr id="0" name=""/>
        <dsp:cNvSpPr/>
      </dsp:nvSpPr>
      <dsp:spPr>
        <a:xfrm>
          <a:off x="0" y="2208397"/>
          <a:ext cx="8952447" cy="636480"/>
        </a:xfrm>
        <a:prstGeom prst="roundRect">
          <a:avLst/>
        </a:prstGeom>
        <a:solidFill>
          <a:schemeClr val="accent4">
            <a:shade val="80000"/>
            <a:hueOff val="-307970"/>
            <a:satOff val="0"/>
            <a:lumOff val="2032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Impact of forced displacement on development</a:t>
          </a:r>
        </a:p>
      </dsp:txBody>
      <dsp:txXfrm>
        <a:off x="31070" y="2239467"/>
        <a:ext cx="8890307" cy="574340"/>
      </dsp:txXfrm>
    </dsp:sp>
    <dsp:sp modelId="{955A8CBE-1375-4775-9919-D0E4F41678EB}">
      <dsp:nvSpPr>
        <dsp:cNvPr id="0" name=""/>
        <dsp:cNvSpPr/>
      </dsp:nvSpPr>
      <dsp:spPr>
        <a:xfrm>
          <a:off x="0" y="2942797"/>
          <a:ext cx="8952447" cy="636480"/>
        </a:xfrm>
        <a:prstGeom prst="roundRect">
          <a:avLst/>
        </a:prstGeom>
        <a:solidFill>
          <a:schemeClr val="accent4">
            <a:shade val="80000"/>
            <a:hueOff val="-410626"/>
            <a:satOff val="0"/>
            <a:lumOff val="271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Need to eradicate forced </a:t>
          </a:r>
          <a:r>
            <a:rPr lang="en-US" sz="1600" kern="1200" dirty="0" err="1">
              <a:latin typeface="+mn-lt"/>
            </a:rPr>
            <a:t>labour</a:t>
          </a:r>
          <a:r>
            <a:rPr lang="en-US" sz="1600" kern="1200" dirty="0">
              <a:latin typeface="+mn-lt"/>
            </a:rPr>
            <a:t> and human trafficking</a:t>
          </a:r>
        </a:p>
      </dsp:txBody>
      <dsp:txXfrm>
        <a:off x="31070" y="2973867"/>
        <a:ext cx="8890307" cy="574340"/>
      </dsp:txXfrm>
    </dsp:sp>
    <dsp:sp modelId="{CB818D6B-7684-4846-BCBE-A04CA4F79593}">
      <dsp:nvSpPr>
        <dsp:cNvPr id="0" name=""/>
        <dsp:cNvSpPr/>
      </dsp:nvSpPr>
      <dsp:spPr>
        <a:xfrm>
          <a:off x="0" y="3677198"/>
          <a:ext cx="8952447" cy="636480"/>
        </a:xfrm>
        <a:prstGeom prst="roundRect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Need for international cooperation to ensure safe, orderly and regular migration, involving full respect for human rights and the humane treatment of migrants</a:t>
          </a:r>
        </a:p>
      </dsp:txBody>
      <dsp:txXfrm>
        <a:off x="31070" y="3708268"/>
        <a:ext cx="8890307" cy="574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BB01F-266C-7247-B728-EF5FCD0B897D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59213-6462-A94E-81CA-F4C3137AD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9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3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0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2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2FB2-C640-3E41-B804-51775F1C4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17E19-93E5-4A4C-9A08-B43BC1CD7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7D9D-20E7-C744-B042-451A701A2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EDF19-7763-AA4D-8543-B233D91F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7A1CF-1DAA-0D46-9086-EAF4EB17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4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E1F9-6F90-AE4A-B734-9F03D19C9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D2CE8-BC8F-7D4E-8B83-D260BE530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EF59F-F6B5-C346-BCFC-93EFCF83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0B99A-DDCB-A34D-974D-235E0F88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3EE62-BDD2-8A4B-B4DE-CF55D616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0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5CF784-D042-5548-958D-ABE0794A3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4D9618-FD59-A64C-9C80-976462346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97321-6B5B-0440-A8DD-C6B16130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D0567-3847-8A47-8CCD-B22B4814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7BB33-5EFA-114B-951A-E9C10892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6790-A3E4-4C49-A521-CC3808CA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862BA-B562-364C-8EC0-4E4EE0F36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1356B-3FD1-9645-9C0B-40A2666CE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A343A-EF0D-B144-BEBC-5401414B4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C7538-EFBC-3A4B-98D0-5E84519D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CB317-7E4A-5A46-966C-8B86E29E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87D9E-A102-944B-B9B6-05EBA6332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28960-7D8C-3D4F-98C0-0C7F7120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AD8AA-9973-424D-9248-2E1EA0A77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12FBD-5E71-B346-BBF7-EA219D2F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8248-E667-794A-8216-69620E31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F0F71-1107-4A47-B36A-E1114668A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7D4E2-593A-434C-A139-2AD02749A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0EA0E-6A10-574B-A8AC-719F9275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3BBF9-FA12-834C-A785-786BB0C3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6A4CD-B2A6-D84E-9142-0F8FFEAC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5957F-516C-9C47-9B55-EDCE1AB87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31922-5B74-5C45-9C80-5D51AD32F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6E537-D72D-F547-B686-3B48948FB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DD35B-2A60-404B-9163-3F8751DEF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CE720C-AB86-CC45-B08C-3B336BB57A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AC927-FB7A-8447-BE7C-B76086C33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9DCDE-3B8D-BC4B-B289-D787E84F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69BE9-F776-4346-8DEF-20AECC9B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2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1B42-38C8-254A-A05A-C00FEE3BA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D4E333-98A4-1F4A-A744-37274C38C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4F875-E49B-A64A-9B46-C9425DC0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9871F-75D7-834D-8B70-D55ACA14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9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D7923-222C-9944-AE07-2E31C2BA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9623D9-DF7F-D748-95A0-6A09A73E6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23479-57BA-564E-A1D5-34CA2144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6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8600-0AED-DC47-8DBC-713821A5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88ED2-520C-7B41-82BC-00EDDC51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A3F80-F394-CC4F-A331-0867FC0F4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69333-6FBF-FE4C-9429-9F895A6C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E1349-B894-DE45-B02E-3E407ECA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2DA55-BC4B-4A45-B4D1-0E10B3734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0CF1-09A7-8344-B0AA-CC8BA04C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54139A-5BE6-1943-938B-542DC6D291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C1-9C44-AF4D-BB0E-FC29945F5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C46AD-39A4-4040-80B4-5A1F5A023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EA44F-25E3-8846-A0D9-E4570A02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2E5F19-FAAF-D747-978A-E30A8783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6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11A671-02E9-0A4B-9574-EF02657BD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03350-3D0D-2C4C-A9B8-4E2F9DD92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95AD7-44EF-9243-A091-6B1C6B613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15D10-8A90-944E-A414-B79EAC8A97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44BEE-EE2C-494E-B822-74A42F0A8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9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352482327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9F83B8-792D-A145-88D9-77F7149D8721}"/>
              </a:ext>
            </a:extLst>
          </p:cNvPr>
          <p:cNvSpPr/>
          <p:nvPr/>
        </p:nvSpPr>
        <p:spPr>
          <a:xfrm>
            <a:off x="-1200" y="4037"/>
            <a:ext cx="12192000" cy="690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2400" y="5253749"/>
            <a:ext cx="12193200" cy="1655999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154" y="2380566"/>
            <a:ext cx="9922844" cy="1821543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Session 2:</a:t>
            </a:r>
            <a:b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5600" b="1" dirty="0">
                <a:solidFill>
                  <a:srgbClr val="1A3668"/>
                </a:solidFill>
                <a:ea typeface="Roboto Medium" panose="02000000000000000000" pitchFamily="2" charset="0"/>
              </a:rPr>
              <a:t>Migration, the GCM &amp; the 2030 Agenda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5874" y="5676596"/>
            <a:ext cx="9144000" cy="810307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UNCT Training on the Integration of Migration into CF and CCA:</a:t>
            </a:r>
            <a:b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</a:br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(insert country name)</a:t>
            </a:r>
            <a:endParaRPr lang="en-US" sz="20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319988-6EDC-0A48-834C-C7225F03A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5" t="7470" r="2849" b="9673"/>
          <a:stretch/>
        </p:blipFill>
        <p:spPr>
          <a:xfrm>
            <a:off x="8825425" y="403653"/>
            <a:ext cx="2758438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4FFF5F41-8AD3-4BBB-88C8-A1C8F6B57EBC}"/>
              </a:ext>
            </a:extLst>
          </p:cNvPr>
          <p:cNvSpPr txBox="1">
            <a:spLocks/>
          </p:cNvSpPr>
          <p:nvPr/>
        </p:nvSpPr>
        <p:spPr>
          <a:xfrm>
            <a:off x="147269" y="1173024"/>
            <a:ext cx="11933895" cy="704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093D7C"/>
                </a:solidFill>
                <a:latin typeface="+mn-lt"/>
              </a:rPr>
              <a:t>Cross-Cutting Connections between Migration and the SDGs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4B574FC1-5304-4E24-8547-D66D0348A6DA}"/>
              </a:ext>
            </a:extLst>
          </p:cNvPr>
          <p:cNvSpPr txBox="1">
            <a:spLocks/>
          </p:cNvSpPr>
          <p:nvPr/>
        </p:nvSpPr>
        <p:spPr>
          <a:xfrm>
            <a:off x="638267" y="1938242"/>
            <a:ext cx="10526807" cy="5657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2030 Agenda also contains targets that relate indirectly to migration. In these, migration is a cross-cutting theme and implementation should include migration. </a:t>
            </a:r>
            <a:endParaRPr lang="en-GB" sz="2400" dirty="0"/>
          </a:p>
          <a:p>
            <a:endParaRPr lang="en-GB" dirty="0"/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CBDE6D1-31B2-4609-871C-408F21487E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759714"/>
              </p:ext>
            </p:extLst>
          </p:nvPr>
        </p:nvGraphicFramePr>
        <p:xfrm>
          <a:off x="8085056" y="2660891"/>
          <a:ext cx="3204909" cy="3720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4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10883">
                <a:tc>
                  <a:txBody>
                    <a:bodyPr/>
                    <a:lstStyle/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u="none" strike="noStrike" dirty="0">
                          <a:effectLst/>
                        </a:rPr>
                        <a:t> </a:t>
                      </a:r>
                      <a:endParaRPr lang="en-GB" sz="1300" b="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2"/>
                        <a:buChar char=""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Migrants should be included in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all targets relating to disaster risk reduction and management, including early warning systems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2"/>
                        <a:buChar char=""/>
                      </a:pPr>
                      <a:endParaRPr lang="en-GB" sz="1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2"/>
                        <a:buChar char=""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Migration should be recognized as a potential climate change adaptation (CCA) strategy and way to build resilience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2"/>
                        <a:buChar char=""/>
                      </a:pPr>
                      <a:endParaRPr lang="en-GB" sz="1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2"/>
                        <a:buChar char=""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Education awareness-raising efforts on climate change should include the mobility dimensions of climate change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dirty="0">
                          <a:effectLst/>
                        </a:rPr>
                        <a:t> </a:t>
                      </a:r>
                      <a:endParaRPr lang="en-GB" sz="1300" b="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rgbClr val="C7C7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81F5CA7F-F88F-4454-A147-6F0DFC09E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690044"/>
              </p:ext>
            </p:extLst>
          </p:nvPr>
        </p:nvGraphicFramePr>
        <p:xfrm>
          <a:off x="801323" y="2682926"/>
          <a:ext cx="5453417" cy="35239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17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409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Inclusion in the SDGs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Theme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Key Targets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452">
                <a:tc rowSpan="9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Indirect entry points</a:t>
                      </a:r>
                      <a:endParaRPr lang="en-GB" sz="1400" dirty="0">
                        <a:solidFill>
                          <a:schemeClr val="bg2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Poverty and Growth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1.1; 1.2; 1.4; 1a; 1b, 2.3, 8.1, 8.2, 8.3 10.1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Social Protection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1.3, 3.8, 10.4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1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Health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3.1, 3.2, 3.3, 3.4, 3.5, 3.7, 3.8; 3c, 3d, 5.6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1309494"/>
                  </a:ext>
                </a:extLst>
              </a:tr>
              <a:tr h="2714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Climate change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C7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1.5; 2.4, 3d; 11.5; 11b; 13.1; 13.2; 13.3; 13a; 13b, 14.2, 14.7, 15.3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C7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Education 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4.1, 4.2, 4.3, 4.4; 4.5, 4a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19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Gender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3.7, 5.2; 5.3, 5.4, 5.6, 5a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2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Children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5.2; 8.7; 16.2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830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Cities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11.1; 11.3, 11a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4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Citizenship and Identity 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16.9, 10.2, 10.3, 16b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9" name="Connecteur droit 6">
            <a:extLst>
              <a:ext uri="{FF2B5EF4-FFF2-40B4-BE49-F238E27FC236}">
                <a16:creationId xmlns:a16="http://schemas.microsoft.com/office/drawing/2014/main" id="{CC1FC45E-7DA5-4122-B4C8-C198EE2E2CEF}"/>
              </a:ext>
            </a:extLst>
          </p:cNvPr>
          <p:cNvCxnSpPr>
            <a:cxnSpLocks/>
          </p:cNvCxnSpPr>
          <p:nvPr/>
        </p:nvCxnSpPr>
        <p:spPr>
          <a:xfrm>
            <a:off x="466436" y="1781224"/>
            <a:ext cx="11337637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Right 1">
            <a:extLst>
              <a:ext uri="{FF2B5EF4-FFF2-40B4-BE49-F238E27FC236}">
                <a16:creationId xmlns:a16="http://schemas.microsoft.com/office/drawing/2014/main" id="{75E35EFD-5299-4DBE-A73C-7B2213D051AC}"/>
              </a:ext>
            </a:extLst>
          </p:cNvPr>
          <p:cNvSpPr/>
          <p:nvPr/>
        </p:nvSpPr>
        <p:spPr>
          <a:xfrm>
            <a:off x="6618276" y="4304282"/>
            <a:ext cx="1103243" cy="834887"/>
          </a:xfrm>
          <a:prstGeom prst="rightArrow">
            <a:avLst/>
          </a:prstGeom>
          <a:solidFill>
            <a:srgbClr val="C7C7C7"/>
          </a:solidFill>
          <a:ln>
            <a:solidFill>
              <a:srgbClr val="C7C7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84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4FFF5F41-8AD3-4BBB-88C8-A1C8F6B57EBC}"/>
              </a:ext>
            </a:extLst>
          </p:cNvPr>
          <p:cNvSpPr txBox="1">
            <a:spLocks/>
          </p:cNvSpPr>
          <p:nvPr/>
        </p:nvSpPr>
        <p:spPr>
          <a:xfrm>
            <a:off x="466436" y="1173024"/>
            <a:ext cx="10416912" cy="704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093D7C"/>
                </a:solidFill>
                <a:latin typeface="+mn-lt"/>
              </a:rPr>
              <a:t>Example: Climate Change</a:t>
            </a:r>
          </a:p>
        </p:txBody>
      </p:sp>
      <p:cxnSp>
        <p:nvCxnSpPr>
          <p:cNvPr id="9" name="Connecteur droit 6">
            <a:extLst>
              <a:ext uri="{FF2B5EF4-FFF2-40B4-BE49-F238E27FC236}">
                <a16:creationId xmlns:a16="http://schemas.microsoft.com/office/drawing/2014/main" id="{CC1FC45E-7DA5-4122-B4C8-C198EE2E2CEF}"/>
              </a:ext>
            </a:extLst>
          </p:cNvPr>
          <p:cNvCxnSpPr>
            <a:cxnSpLocks/>
          </p:cNvCxnSpPr>
          <p:nvPr/>
        </p:nvCxnSpPr>
        <p:spPr>
          <a:xfrm>
            <a:off x="466436" y="1781224"/>
            <a:ext cx="11337637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78ADFBD5-B1E2-4174-B7EA-427FDF5E9A51}"/>
              </a:ext>
            </a:extLst>
          </p:cNvPr>
          <p:cNvGrpSpPr/>
          <p:nvPr/>
        </p:nvGrpSpPr>
        <p:grpSpPr>
          <a:xfrm>
            <a:off x="2020639" y="2936343"/>
            <a:ext cx="8568827" cy="3418868"/>
            <a:chOff x="1744427" y="1201971"/>
            <a:chExt cx="8568827" cy="341886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8ED21AD-29EA-4146-8288-0C5E5A0FAA31}"/>
                </a:ext>
              </a:extLst>
            </p:cNvPr>
            <p:cNvSpPr/>
            <p:nvPr/>
          </p:nvSpPr>
          <p:spPr>
            <a:xfrm>
              <a:off x="7916033" y="1201971"/>
              <a:ext cx="2384982" cy="94340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lnSpc>
                  <a:spcPct val="95000"/>
                </a:lnSpc>
                <a:buSzPct val="25000"/>
                <a:defRPr/>
              </a:pPr>
              <a:r>
                <a:rPr lang="en-US" sz="1600" kern="0" dirty="0">
                  <a:solidFill>
                    <a:schemeClr val="tx1"/>
                  </a:solidFill>
                  <a:latin typeface="Calibri" panose="020F0502020204030204" pitchFamily="34" charset="0"/>
                  <a:ea typeface="Calibri" charset="0"/>
                  <a:cs typeface="Calibri" panose="020F0502020204030204" pitchFamily="34" charset="0"/>
                  <a:sym typeface="Arial"/>
                </a:rPr>
                <a:t>Including migrants in early warning systems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DA98480-64E8-4AB3-B25A-D0C544957E02}"/>
                </a:ext>
              </a:extLst>
            </p:cNvPr>
            <p:cNvSpPr/>
            <p:nvPr/>
          </p:nvSpPr>
          <p:spPr>
            <a:xfrm>
              <a:off x="7850044" y="3677436"/>
              <a:ext cx="2463210" cy="94340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5000"/>
                </a:lnSpc>
                <a:buSzPct val="25000"/>
              </a:pPr>
              <a:r>
                <a:rPr lang="en-US" sz="1600" kern="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Improving awareness of climate change and mobility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F10E471-444A-481D-B9F0-19B698E9D2BF}"/>
                </a:ext>
              </a:extLst>
            </p:cNvPr>
            <p:cNvSpPr/>
            <p:nvPr/>
          </p:nvSpPr>
          <p:spPr>
            <a:xfrm>
              <a:off x="1744427" y="1243253"/>
              <a:ext cx="2565944" cy="94340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5000"/>
                </a:lnSpc>
                <a:buSzPct val="25000"/>
              </a:pPr>
              <a:r>
                <a:rPr lang="en-US" sz="1600" kern="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Including migrants in disaster risk reduction activities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450F12-8314-47EF-9C55-C7CD486D3909}"/>
                </a:ext>
              </a:extLst>
            </p:cNvPr>
            <p:cNvSpPr/>
            <p:nvPr/>
          </p:nvSpPr>
          <p:spPr>
            <a:xfrm>
              <a:off x="1761605" y="3825208"/>
              <a:ext cx="2577047" cy="7956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5000"/>
                </a:lnSpc>
                <a:buSzPct val="25000"/>
              </a:pPr>
              <a:r>
                <a:rPr lang="en-US" sz="1600" kern="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Recognizing migration as a CCA and resilience  strategy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A9BCDAE-AB5C-4494-8BAE-5E815EF3A004}"/>
                </a:ext>
              </a:extLst>
            </p:cNvPr>
            <p:cNvCxnSpPr>
              <a:cxnSpLocks/>
              <a:stCxn id="13" idx="3"/>
            </p:cNvCxnSpPr>
            <p:nvPr/>
          </p:nvCxnSpPr>
          <p:spPr>
            <a:xfrm>
              <a:off x="4310371" y="1714954"/>
              <a:ext cx="462495" cy="905913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12A6C2A-D72D-42EC-82D7-6B6C497B1E2C}"/>
                </a:ext>
              </a:extLst>
            </p:cNvPr>
            <p:cNvCxnSpPr>
              <a:cxnSpLocks/>
              <a:stCxn id="14" idx="3"/>
            </p:cNvCxnSpPr>
            <p:nvPr/>
          </p:nvCxnSpPr>
          <p:spPr>
            <a:xfrm flipV="1">
              <a:off x="4338652" y="3415301"/>
              <a:ext cx="357468" cy="807723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4304422-BF4B-4A7B-9C03-632E0F06C045}"/>
                </a:ext>
              </a:extLst>
            </p:cNvPr>
            <p:cNvCxnSpPr>
              <a:cxnSpLocks/>
              <a:stCxn id="11" idx="1"/>
            </p:cNvCxnSpPr>
            <p:nvPr/>
          </p:nvCxnSpPr>
          <p:spPr>
            <a:xfrm flipH="1">
              <a:off x="7439318" y="1673672"/>
              <a:ext cx="476715" cy="865782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5FEECC6-1CFE-46BE-8208-92DB8767BE38}"/>
                </a:ext>
              </a:extLst>
            </p:cNvPr>
            <p:cNvCxnSpPr>
              <a:cxnSpLocks/>
              <a:endCxn id="12" idx="1"/>
            </p:cNvCxnSpPr>
            <p:nvPr/>
          </p:nvCxnSpPr>
          <p:spPr>
            <a:xfrm>
              <a:off x="7439318" y="3415301"/>
              <a:ext cx="410726" cy="733837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29CF97-E8E4-4C37-B693-92A6EED38B02}"/>
                </a:ext>
              </a:extLst>
            </p:cNvPr>
            <p:cNvSpPr/>
            <p:nvPr/>
          </p:nvSpPr>
          <p:spPr>
            <a:xfrm>
              <a:off x="4667839" y="2419641"/>
              <a:ext cx="2856322" cy="105580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buSzPct val="25000"/>
              </a:pPr>
              <a:r>
                <a:rPr lang="en-US" b="1" dirty="0">
                  <a:solidFill>
                    <a:schemeClr val="tx1"/>
                  </a:solidFill>
                  <a:latin typeface="Calibri" panose="020F0502020204030204" pitchFamily="34" charset="0"/>
                  <a:ea typeface="Calibri" charset="0"/>
                  <a:cs typeface="Calibri" panose="020F0502020204030204" pitchFamily="34" charset="0"/>
                  <a:sym typeface="Arial"/>
                </a:rPr>
                <a:t>Climate Change &amp; Environmental Degradation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FC348F8-B6F0-410C-ACCC-CEB0E50F1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7" y="1895844"/>
            <a:ext cx="1216058" cy="121605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F1D8A94-78F7-4113-8EF5-E9E4092E22A0}"/>
              </a:ext>
            </a:extLst>
          </p:cNvPr>
          <p:cNvSpPr/>
          <p:nvPr/>
        </p:nvSpPr>
        <p:spPr>
          <a:xfrm>
            <a:off x="1905458" y="2030321"/>
            <a:ext cx="9231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i="0" u="none" strike="noStrike" kern="0" cap="none" spc="0" normalizeH="0" noProof="0" dirty="0">
                <a:ln>
                  <a:noFill/>
                </a:ln>
                <a:solidFill>
                  <a:srgbClr val="1A366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Goal 13 calls to “Take urgent action to combat climate change and its impacts”</a:t>
            </a:r>
          </a:p>
        </p:txBody>
      </p:sp>
    </p:spTree>
    <p:extLst>
      <p:ext uri="{BB962C8B-B14F-4D97-AF65-F5344CB8AC3E}">
        <p14:creationId xmlns:p14="http://schemas.microsoft.com/office/powerpoint/2010/main" val="3653898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154474"/>
            <a:ext cx="11222526" cy="89508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The 2030 Agenda’s Promise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748D39-EB70-43A3-B192-92A4BBFF5749}"/>
              </a:ext>
            </a:extLst>
          </p:cNvPr>
          <p:cNvSpPr/>
          <p:nvPr/>
        </p:nvSpPr>
        <p:spPr>
          <a:xfrm>
            <a:off x="582329" y="1743541"/>
            <a:ext cx="11222526" cy="1105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i="1" dirty="0">
                <a:solidFill>
                  <a:srgbClr val="418FDE"/>
                </a:solidFill>
                <a:ea typeface="Roboto Medium" panose="02000000000000000000" pitchFamily="2" charset="0"/>
              </a:rPr>
              <a:t>“We are determined to take the bold and transformative steps which are urgently needed to shift the world onto a sustainable and resilient path. As we embark on this collective journey, we pledge that </a:t>
            </a:r>
            <a:r>
              <a:rPr lang="en-US" b="1" i="1" dirty="0">
                <a:solidFill>
                  <a:srgbClr val="418FDE"/>
                </a:solidFill>
                <a:ea typeface="Roboto Medium" panose="02000000000000000000" pitchFamily="2" charset="0"/>
              </a:rPr>
              <a:t>no one will be left behind”</a:t>
            </a:r>
            <a:r>
              <a:rPr lang="en-US" i="1" dirty="0">
                <a:solidFill>
                  <a:srgbClr val="418FDE"/>
                </a:solidFill>
                <a:ea typeface="Roboto Medium" panose="02000000000000000000" pitchFamily="2" charset="0"/>
              </a:rPr>
              <a:t>  </a:t>
            </a:r>
          </a:p>
          <a:p>
            <a:pPr algn="ctr">
              <a:lnSpc>
                <a:spcPct val="125000"/>
              </a:lnSpc>
            </a:pPr>
            <a:r>
              <a:rPr lang="en-US" dirty="0">
                <a:solidFill>
                  <a:srgbClr val="418FDE"/>
                </a:solidFill>
                <a:ea typeface="Roboto Medium" panose="02000000000000000000" pitchFamily="2" charset="0"/>
              </a:rPr>
              <a:t>Preamble of the 2030 Agenda</a:t>
            </a:r>
            <a:endParaRPr lang="en-US" i="1" dirty="0">
              <a:solidFill>
                <a:srgbClr val="418FDE"/>
              </a:solidFill>
              <a:ea typeface="Roboto" panose="02000000000000000000" pitchFamily="2" charset="0"/>
            </a:endParaRPr>
          </a:p>
        </p:txBody>
      </p:sp>
      <p:pic>
        <p:nvPicPr>
          <p:cNvPr id="8" name="Content Placeholder 3">
            <a:hlinkClick r:id="rId3"/>
            <a:extLst>
              <a:ext uri="{FF2B5EF4-FFF2-40B4-BE49-F238E27FC236}">
                <a16:creationId xmlns:a16="http://schemas.microsoft.com/office/drawing/2014/main" id="{2D0A4326-55B3-433D-9B82-DFBCC3CBA1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0310" y="3010490"/>
            <a:ext cx="5689600" cy="3157253"/>
          </a:xfrm>
          <a:prstGeom prst="rect">
            <a:avLst/>
          </a:prstGeom>
        </p:spPr>
      </p:pic>
      <p:cxnSp>
        <p:nvCxnSpPr>
          <p:cNvPr id="11" name="Connecteur droit 6">
            <a:extLst>
              <a:ext uri="{FF2B5EF4-FFF2-40B4-BE49-F238E27FC236}">
                <a16:creationId xmlns:a16="http://schemas.microsoft.com/office/drawing/2014/main" id="{97189DC4-CB97-4AB2-A5CE-C8B10B36D2C1}"/>
              </a:ext>
            </a:extLst>
          </p:cNvPr>
          <p:cNvCxnSpPr>
            <a:cxnSpLocks/>
          </p:cNvCxnSpPr>
          <p:nvPr/>
        </p:nvCxnSpPr>
        <p:spPr>
          <a:xfrm>
            <a:off x="582329" y="1720987"/>
            <a:ext cx="10879998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102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73072B-C40F-4121-BFAA-576CA6526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052" y="1395902"/>
            <a:ext cx="4804017" cy="48040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154474"/>
            <a:ext cx="11222526" cy="89508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Leveraging the GCM to Achieve the 2030 Agenda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11" name="Connecteur droit 6">
            <a:extLst>
              <a:ext uri="{FF2B5EF4-FFF2-40B4-BE49-F238E27FC236}">
                <a16:creationId xmlns:a16="http://schemas.microsoft.com/office/drawing/2014/main" id="{97189DC4-CB97-4AB2-A5CE-C8B10B36D2C1}"/>
              </a:ext>
            </a:extLst>
          </p:cNvPr>
          <p:cNvCxnSpPr>
            <a:cxnSpLocks/>
          </p:cNvCxnSpPr>
          <p:nvPr/>
        </p:nvCxnSpPr>
        <p:spPr>
          <a:xfrm>
            <a:off x="582329" y="1720987"/>
            <a:ext cx="10879998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: Скругленные верхние углы 4">
            <a:extLst>
              <a:ext uri="{FF2B5EF4-FFF2-40B4-BE49-F238E27FC236}">
                <a16:creationId xmlns:a16="http://schemas.microsoft.com/office/drawing/2014/main" id="{BC1B10A7-EB94-4FA9-AE39-1D331B8B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2869763" y="-641038"/>
            <a:ext cx="1069238" cy="64943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4B8BEB-9A92-456F-B683-DAD8B3A473D1}"/>
              </a:ext>
            </a:extLst>
          </p:cNvPr>
          <p:cNvSpPr txBox="1"/>
          <p:nvPr/>
        </p:nvSpPr>
        <p:spPr>
          <a:xfrm>
            <a:off x="121804" y="2285842"/>
            <a:ext cx="613402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+mj-lt"/>
                <a:cs typeface="Calibri" charset="0"/>
              </a:rPr>
              <a:t>Rooted in the 2030 Agenda (10.7), </a:t>
            </a:r>
            <a:r>
              <a:rPr lang="en-US" dirty="0">
                <a:solidFill>
                  <a:prstClr val="black"/>
                </a:solidFill>
                <a:latin typeface="+mj-lt"/>
                <a:cs typeface="Calibri" charset="0"/>
              </a:rPr>
              <a:t>the GCM presents a roadmap to facilitate safe, orderly and regular migration.</a:t>
            </a:r>
          </a:p>
        </p:txBody>
      </p:sp>
      <p:sp>
        <p:nvSpPr>
          <p:cNvPr id="17" name="Прямоугольник: Скругленные верхние углы 4">
            <a:extLst>
              <a:ext uri="{FF2B5EF4-FFF2-40B4-BE49-F238E27FC236}">
                <a16:creationId xmlns:a16="http://schemas.microsoft.com/office/drawing/2014/main" id="{BB16B111-B3A5-44AF-9C88-81A54459A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2871579" y="828767"/>
            <a:ext cx="1069238" cy="64943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9" name="Прямоугольник: Скругленные верхние углы 4">
            <a:extLst>
              <a:ext uri="{FF2B5EF4-FFF2-40B4-BE49-F238E27FC236}">
                <a16:creationId xmlns:a16="http://schemas.microsoft.com/office/drawing/2014/main" id="{F8CE5D62-DBD8-42B3-AF30-04BC45D68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2869763" y="2223517"/>
            <a:ext cx="1069238" cy="64943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D3B4B7-2A5E-4B8F-AAB5-E8AA0961039A}"/>
              </a:ext>
            </a:extLst>
          </p:cNvPr>
          <p:cNvSpPr txBox="1"/>
          <p:nvPr/>
        </p:nvSpPr>
        <p:spPr>
          <a:xfrm>
            <a:off x="171499" y="3739426"/>
            <a:ext cx="613402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prstClr val="black"/>
                </a:solidFill>
                <a:latin typeface="+mj-lt"/>
                <a:cs typeface="Calibri" charset="0"/>
              </a:rPr>
              <a:t>The GCM </a:t>
            </a:r>
            <a:r>
              <a:rPr lang="en-US" sz="1800" b="1" dirty="0">
                <a:solidFill>
                  <a:prstClr val="black"/>
                </a:solidFill>
                <a:latin typeface="+mj-lt"/>
                <a:cs typeface="Calibri" charset="0"/>
              </a:rPr>
              <a:t>recognizes that when properly managed, migration contributes to positive development outcomes.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7D2806-2E20-4BA6-88E6-9B69F87A4CA3}"/>
              </a:ext>
            </a:extLst>
          </p:cNvPr>
          <p:cNvSpPr txBox="1"/>
          <p:nvPr/>
        </p:nvSpPr>
        <p:spPr>
          <a:xfrm>
            <a:off x="157363" y="5048802"/>
            <a:ext cx="606290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prstClr val="black"/>
                </a:solidFill>
                <a:latin typeface="+mj-lt"/>
                <a:cs typeface="Calibri" charset="0"/>
              </a:rPr>
              <a:t>Through its guiding principles and </a:t>
            </a:r>
            <a:r>
              <a:rPr lang="en-US" dirty="0">
                <a:solidFill>
                  <a:prstClr val="black"/>
                </a:solidFill>
                <a:latin typeface="+mj-lt"/>
                <a:cs typeface="Calibri" charset="0"/>
              </a:rPr>
              <a:t>objectives, t</a:t>
            </a:r>
            <a:r>
              <a:rPr lang="en-US" sz="1800" dirty="0">
                <a:solidFill>
                  <a:prstClr val="black"/>
                </a:solidFill>
                <a:latin typeface="+mj-lt"/>
                <a:cs typeface="Calibri" charset="0"/>
              </a:rPr>
              <a:t>he GCM provides a </a:t>
            </a:r>
            <a:r>
              <a:rPr lang="en-US" sz="1800" b="1" dirty="0">
                <a:solidFill>
                  <a:prstClr val="black"/>
                </a:solidFill>
                <a:latin typeface="+mj-lt"/>
                <a:cs typeface="Calibri" charset="0"/>
              </a:rPr>
              <a:t>robust framework to support the achievement of the migration dimensions of the SDGs. </a:t>
            </a:r>
          </a:p>
        </p:txBody>
      </p:sp>
    </p:spTree>
    <p:extLst>
      <p:ext uri="{BB962C8B-B14F-4D97-AF65-F5344CB8AC3E}">
        <p14:creationId xmlns:p14="http://schemas.microsoft.com/office/powerpoint/2010/main" val="1596007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785" y="605474"/>
            <a:ext cx="10912622" cy="1825007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Human rights frameworks on which the GCM rests: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endParaRPr lang="en-US" sz="24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9BFBE87-8A92-4F2E-812F-262117D33371}"/>
              </a:ext>
            </a:extLst>
          </p:cNvPr>
          <p:cNvGrpSpPr/>
          <p:nvPr/>
        </p:nvGrpSpPr>
        <p:grpSpPr>
          <a:xfrm>
            <a:off x="718785" y="1260222"/>
            <a:ext cx="2647051" cy="1584045"/>
            <a:chOff x="522226" y="39135"/>
            <a:chExt cx="2647051" cy="158404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12CBB8A-C06E-4903-95E7-5A448B7A163D}"/>
                </a:ext>
              </a:extLst>
            </p:cNvPr>
            <p:cNvSpPr/>
            <p:nvPr/>
          </p:nvSpPr>
          <p:spPr>
            <a:xfrm>
              <a:off x="595548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38226FC-A051-4239-AAE1-1C77CB6C8ECE}"/>
                </a:ext>
              </a:extLst>
            </p:cNvPr>
            <p:cNvSpPr txBox="1"/>
            <p:nvPr/>
          </p:nvSpPr>
          <p:spPr>
            <a:xfrm>
              <a:off x="522226" y="39135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Universal Declaration of Human Rights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2F9B04-345E-4535-B479-AF391BE8B2D5}"/>
              </a:ext>
            </a:extLst>
          </p:cNvPr>
          <p:cNvGrpSpPr/>
          <p:nvPr/>
        </p:nvGrpSpPr>
        <p:grpSpPr>
          <a:xfrm>
            <a:off x="3623209" y="1300030"/>
            <a:ext cx="2573729" cy="1544237"/>
            <a:chOff x="3426650" y="78943"/>
            <a:chExt cx="2573729" cy="1544237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E2EC1D2-6A5C-4FA9-9064-4D7DCF35FA6D}"/>
                </a:ext>
              </a:extLst>
            </p:cNvPr>
            <p:cNvSpPr/>
            <p:nvPr/>
          </p:nvSpPr>
          <p:spPr>
            <a:xfrm>
              <a:off x="3426650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0DF989D-81D3-48E9-AEC4-82A1C9189582}"/>
                </a:ext>
              </a:extLst>
            </p:cNvPr>
            <p:cNvSpPr txBox="1"/>
            <p:nvPr/>
          </p:nvSpPr>
          <p:spPr>
            <a:xfrm>
              <a:off x="3426650" y="7894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Covenant on Civil and Political Rights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23926FF-7C7C-4583-89C8-9D6F865A2D87}"/>
              </a:ext>
            </a:extLst>
          </p:cNvPr>
          <p:cNvGrpSpPr/>
          <p:nvPr/>
        </p:nvGrpSpPr>
        <p:grpSpPr>
          <a:xfrm>
            <a:off x="6396560" y="1307338"/>
            <a:ext cx="2573729" cy="1544237"/>
            <a:chOff x="6257752" y="78943"/>
            <a:chExt cx="2573729" cy="1544237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9BC28E4-54A5-4325-9286-5D5E4882935F}"/>
                </a:ext>
              </a:extLst>
            </p:cNvPr>
            <p:cNvSpPr/>
            <p:nvPr/>
          </p:nvSpPr>
          <p:spPr>
            <a:xfrm>
              <a:off x="6257752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3BD0A3B-C13C-47CB-A013-B33B0DE303FD}"/>
                </a:ext>
              </a:extLst>
            </p:cNvPr>
            <p:cNvSpPr txBox="1"/>
            <p:nvPr/>
          </p:nvSpPr>
          <p:spPr>
            <a:xfrm>
              <a:off x="6257752" y="7894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Covenant on Economic, Social and Cultural Rights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7A930D-EF09-4E65-8CF8-5ACAD699DE9A}"/>
              </a:ext>
            </a:extLst>
          </p:cNvPr>
          <p:cNvGrpSpPr/>
          <p:nvPr/>
        </p:nvGrpSpPr>
        <p:grpSpPr>
          <a:xfrm>
            <a:off x="9121784" y="1307338"/>
            <a:ext cx="2573729" cy="1544237"/>
            <a:chOff x="9088854" y="78943"/>
            <a:chExt cx="2573729" cy="1544237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C33FBFB-1C47-4472-8D61-85E74E02AE75}"/>
                </a:ext>
              </a:extLst>
            </p:cNvPr>
            <p:cNvSpPr/>
            <p:nvPr/>
          </p:nvSpPr>
          <p:spPr>
            <a:xfrm>
              <a:off x="9088854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5439A76-AC7E-4A04-B179-5F9910C96285}"/>
                </a:ext>
              </a:extLst>
            </p:cNvPr>
            <p:cNvSpPr txBox="1"/>
            <p:nvPr/>
          </p:nvSpPr>
          <p:spPr>
            <a:xfrm>
              <a:off x="9088854" y="7894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Convention on the Elimination of All Forms of Racial Discrimination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5FC87C7-32FC-4ACB-B133-A09D3138EE0D}"/>
              </a:ext>
            </a:extLst>
          </p:cNvPr>
          <p:cNvGrpSpPr/>
          <p:nvPr/>
        </p:nvGrpSpPr>
        <p:grpSpPr>
          <a:xfrm>
            <a:off x="830303" y="3101640"/>
            <a:ext cx="2573729" cy="1544237"/>
            <a:chOff x="595548" y="1880553"/>
            <a:chExt cx="2573729" cy="154423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81E971B-3557-42D4-A7B3-1B6996EC6BBF}"/>
                </a:ext>
              </a:extLst>
            </p:cNvPr>
            <p:cNvSpPr/>
            <p:nvPr/>
          </p:nvSpPr>
          <p:spPr>
            <a:xfrm>
              <a:off x="595548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C448404-F17A-4444-92C3-D8929517BE91}"/>
                </a:ext>
              </a:extLst>
            </p:cNvPr>
            <p:cNvSpPr txBox="1"/>
            <p:nvPr/>
          </p:nvSpPr>
          <p:spPr>
            <a:xfrm>
              <a:off x="595548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on the Elimination of All Forms of Discrimination against Women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5E6B35E-0DFE-4D8A-B6B0-618814375822}"/>
              </a:ext>
            </a:extLst>
          </p:cNvPr>
          <p:cNvGrpSpPr/>
          <p:nvPr/>
        </p:nvGrpSpPr>
        <p:grpSpPr>
          <a:xfrm>
            <a:off x="3603654" y="3101640"/>
            <a:ext cx="2573729" cy="1544237"/>
            <a:chOff x="3426650" y="1880553"/>
            <a:chExt cx="2573729" cy="154423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243D18B-44D2-48CE-A012-F9843EF4FAC8}"/>
                </a:ext>
              </a:extLst>
            </p:cNvPr>
            <p:cNvSpPr/>
            <p:nvPr/>
          </p:nvSpPr>
          <p:spPr>
            <a:xfrm>
              <a:off x="3426650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CA78416-C44E-4C9C-9F45-8F4D34531471}"/>
                </a:ext>
              </a:extLst>
            </p:cNvPr>
            <p:cNvSpPr txBox="1"/>
            <p:nvPr/>
          </p:nvSpPr>
          <p:spPr>
            <a:xfrm>
              <a:off x="3426650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against Torture and Other Cruel, Inhuman or Degrading Treatment or Punishment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797C5CF-65A8-4732-A8DC-C18F6C50A467}"/>
              </a:ext>
            </a:extLst>
          </p:cNvPr>
          <p:cNvGrpSpPr/>
          <p:nvPr/>
        </p:nvGrpSpPr>
        <p:grpSpPr>
          <a:xfrm>
            <a:off x="6396560" y="3101640"/>
            <a:ext cx="2573729" cy="1544237"/>
            <a:chOff x="6257752" y="1880553"/>
            <a:chExt cx="2573729" cy="1544237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5DFBFD5-0209-4437-B94A-3FC0E3E69760}"/>
                </a:ext>
              </a:extLst>
            </p:cNvPr>
            <p:cNvSpPr/>
            <p:nvPr/>
          </p:nvSpPr>
          <p:spPr>
            <a:xfrm>
              <a:off x="6257752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8E33011-E24C-45C3-B896-1E6BB0725498}"/>
                </a:ext>
              </a:extLst>
            </p:cNvPr>
            <p:cNvSpPr txBox="1"/>
            <p:nvPr/>
          </p:nvSpPr>
          <p:spPr>
            <a:xfrm>
              <a:off x="6257752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on the Rights of the Child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ED321E-02C0-4AD3-B1CB-07345D654B75}"/>
              </a:ext>
            </a:extLst>
          </p:cNvPr>
          <p:cNvGrpSpPr/>
          <p:nvPr/>
        </p:nvGrpSpPr>
        <p:grpSpPr>
          <a:xfrm>
            <a:off x="9121784" y="3108948"/>
            <a:ext cx="2573729" cy="1544237"/>
            <a:chOff x="9088854" y="1880553"/>
            <a:chExt cx="2573729" cy="154423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CF9B4D-ECC2-4506-A310-4466A653A343}"/>
                </a:ext>
              </a:extLst>
            </p:cNvPr>
            <p:cNvSpPr/>
            <p:nvPr/>
          </p:nvSpPr>
          <p:spPr>
            <a:xfrm>
              <a:off x="9088854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E023E80-25E2-4090-B01B-B583EF9B834C}"/>
                </a:ext>
              </a:extLst>
            </p:cNvPr>
            <p:cNvSpPr txBox="1"/>
            <p:nvPr/>
          </p:nvSpPr>
          <p:spPr>
            <a:xfrm>
              <a:off x="9088854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Convention on the Protection of the Rights of All Migrant Workers and Members of Their Families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257A088-2B2A-4105-918C-F4C0FA63D17A}"/>
              </a:ext>
            </a:extLst>
          </p:cNvPr>
          <p:cNvGrpSpPr/>
          <p:nvPr/>
        </p:nvGrpSpPr>
        <p:grpSpPr>
          <a:xfrm>
            <a:off x="3671031" y="4781504"/>
            <a:ext cx="2573729" cy="1544237"/>
            <a:chOff x="3426650" y="3606048"/>
            <a:chExt cx="2573729" cy="1544237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731CC7B-B392-41EB-A19D-4CE350C664D6}"/>
                </a:ext>
              </a:extLst>
            </p:cNvPr>
            <p:cNvSpPr/>
            <p:nvPr/>
          </p:nvSpPr>
          <p:spPr>
            <a:xfrm>
              <a:off x="3426650" y="3606048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DDFC000-6377-4A76-9C64-4142E7CDEB1D}"/>
                </a:ext>
              </a:extLst>
            </p:cNvPr>
            <p:cNvSpPr txBox="1"/>
            <p:nvPr/>
          </p:nvSpPr>
          <p:spPr>
            <a:xfrm>
              <a:off x="3426650" y="3606048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Convention for the Protection of All Persons from Enforced Disappearance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972C625-443C-415D-9783-B94FF88740EA}"/>
              </a:ext>
            </a:extLst>
          </p:cNvPr>
          <p:cNvGrpSpPr/>
          <p:nvPr/>
        </p:nvGrpSpPr>
        <p:grpSpPr>
          <a:xfrm>
            <a:off x="6299898" y="4781504"/>
            <a:ext cx="2573729" cy="1544237"/>
            <a:chOff x="6257752" y="3606048"/>
            <a:chExt cx="2573729" cy="154423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F9E09C-59C3-4BE0-AF3A-F17A91E8D25D}"/>
                </a:ext>
              </a:extLst>
            </p:cNvPr>
            <p:cNvSpPr/>
            <p:nvPr/>
          </p:nvSpPr>
          <p:spPr>
            <a:xfrm>
              <a:off x="6257752" y="3606048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62FC52F-AB2B-45FE-8EA9-B56A70210716}"/>
                </a:ext>
              </a:extLst>
            </p:cNvPr>
            <p:cNvSpPr txBox="1"/>
            <p:nvPr/>
          </p:nvSpPr>
          <p:spPr>
            <a:xfrm>
              <a:off x="6257752" y="3606048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on the Rights of Persons with Disabilities</a:t>
              </a:r>
            </a:p>
          </p:txBody>
        </p:sp>
      </p:grpSp>
      <p:cxnSp>
        <p:nvCxnSpPr>
          <p:cNvPr id="46" name="Connecteur droit 6">
            <a:extLst>
              <a:ext uri="{FF2B5EF4-FFF2-40B4-BE49-F238E27FC236}">
                <a16:creationId xmlns:a16="http://schemas.microsoft.com/office/drawing/2014/main" id="{F046E9D1-E43C-49FC-8662-2397C9316CF2}"/>
              </a:ext>
            </a:extLst>
          </p:cNvPr>
          <p:cNvCxnSpPr>
            <a:cxnSpLocks/>
          </p:cNvCxnSpPr>
          <p:nvPr/>
        </p:nvCxnSpPr>
        <p:spPr>
          <a:xfrm>
            <a:off x="823591" y="1161470"/>
            <a:ext cx="10649624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263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791" y="862467"/>
            <a:ext cx="9514169" cy="73555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Other relevant international frameworks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328" y="1575757"/>
            <a:ext cx="7069151" cy="2479579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United Nations Convention against Transnational Organized Crime, including:</a:t>
            </a:r>
            <a:endParaRPr lang="en-US" sz="1600" b="1" dirty="0">
              <a:solidFill>
                <a:srgbClr val="093D7C"/>
              </a:solidFill>
            </a:endParaRPr>
          </a:p>
          <a:p>
            <a:pPr lvl="1" algn="l"/>
            <a:r>
              <a:rPr lang="en-US" sz="1400" i="1" dirty="0">
                <a:solidFill>
                  <a:srgbClr val="007DBB"/>
                </a:solidFill>
                <a:ea typeface="+mn-lt"/>
                <a:cs typeface="+mn-lt"/>
              </a:rPr>
              <a:t>- the Protocol to Prevent, Suppress and Punish Trafficking in Persons Especially Women and Children</a:t>
            </a:r>
          </a:p>
          <a:p>
            <a:pPr lvl="1" algn="l"/>
            <a:r>
              <a:rPr lang="en-US" sz="1400" i="1" dirty="0">
                <a:solidFill>
                  <a:srgbClr val="007DBB"/>
                </a:solidFill>
                <a:ea typeface="+mn-lt"/>
                <a:cs typeface="+mn-lt"/>
              </a:rPr>
              <a:t>- the Protocol against the Smuggling of Migrants by Land, Sea and Air</a:t>
            </a:r>
            <a:endParaRPr lang="en-US" sz="1400" i="1" dirty="0">
              <a:solidFill>
                <a:srgbClr val="007DBB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Slavery Convention and the Supplementary Convention on the Abolition of Slavery, the Slave Trade, and Institutions and Practices Similar to Slavery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United Nations Framework Convention on Climate Change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United Nations Convention to Combat Desertification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Paris Agreement</a:t>
            </a:r>
            <a:r>
              <a:rPr lang="en-US" sz="1600" b="1" dirty="0">
                <a:solidFill>
                  <a:srgbClr val="007DBB"/>
                </a:solidFill>
                <a:ea typeface="+mn-lt"/>
                <a:cs typeface="+mn-lt"/>
              </a:rPr>
              <a:t> </a:t>
            </a:r>
            <a:r>
              <a:rPr lang="en-US" sz="1600" dirty="0">
                <a:solidFill>
                  <a:srgbClr val="093D7C"/>
                </a:solidFill>
                <a:ea typeface="+mn-lt"/>
                <a:cs typeface="+mn-lt"/>
              </a:rPr>
              <a:t>(on climate change)</a:t>
            </a:r>
            <a:endParaRPr lang="en-US" sz="1600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International Labour Organization conventions on promoting decent work and labour migration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2030 Agenda for Sustainable Development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Addis Ababa Action Agenda </a:t>
            </a:r>
            <a:r>
              <a:rPr lang="en-US" sz="1600" dirty="0">
                <a:solidFill>
                  <a:srgbClr val="093D7C"/>
                </a:solidFill>
                <a:ea typeface="+mn-lt"/>
                <a:cs typeface="+mn-lt"/>
              </a:rPr>
              <a:t>(on financing for development)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Sendai Framework for Disaster Risk Reduction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New Urban Agenda</a:t>
            </a:r>
            <a:endParaRPr lang="en-US" sz="1600" b="1" dirty="0">
              <a:solidFill>
                <a:srgbClr val="093D7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5EE06-96EE-475E-A15F-731C3A8D3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346" y="1748968"/>
            <a:ext cx="4702654" cy="4612736"/>
          </a:xfrm>
          <a:prstGeom prst="rect">
            <a:avLst/>
          </a:prstGeom>
        </p:spPr>
      </p:pic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FEE32962-1D1C-4192-ADF8-CA478BD1D69A}"/>
              </a:ext>
            </a:extLst>
          </p:cNvPr>
          <p:cNvCxnSpPr>
            <a:cxnSpLocks/>
          </p:cNvCxnSpPr>
          <p:nvPr/>
        </p:nvCxnSpPr>
        <p:spPr>
          <a:xfrm>
            <a:off x="354328" y="1484743"/>
            <a:ext cx="11449745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680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810327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318CDD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21450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2, Part 1 – Exploring the relevance of the SDGs to migrants, the human rights of migrants, migration &amp; mobility</a:t>
            </a:r>
            <a:b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400" dirty="0">
                <a:solidFill>
                  <a:srgbClr val="00B050"/>
                </a:solidFill>
                <a:latin typeface="+mn-lt"/>
                <a:ea typeface="Roboto Medium" panose="02000000000000000000" pitchFamily="2" charset="0"/>
              </a:rPr>
              <a:t>(online session)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452" y="2995687"/>
            <a:ext cx="11094317" cy="3359524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1600"/>
              </a:spcAft>
            </a:pPr>
            <a:r>
              <a:rPr lang="en-US" dirty="0">
                <a:solidFill>
                  <a:srgbClr val="1A3668"/>
                </a:solidFill>
              </a:rPr>
              <a:t>Explore the following questions in plenary: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How could the movement of people affect the SDGs (in general)?</a:t>
            </a:r>
            <a:endParaRPr lang="en-GB" dirty="0">
              <a:solidFill>
                <a:srgbClr val="0070C0"/>
              </a:solidFill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How could the achievement of the SDGs affect mobility patterns (in general)?</a:t>
            </a:r>
            <a:endParaRPr lang="en-GB" dirty="0">
              <a:solidFill>
                <a:srgbClr val="0070C0"/>
              </a:solidFill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Are migrants among those left behind in your national context? How and why?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How could the achievement of the SDGs (or lack thereof) affect the human rights of migrants (in general)?</a:t>
            </a:r>
            <a:endParaRPr lang="en-GB" dirty="0">
              <a:solidFill>
                <a:srgbClr val="0070C0"/>
              </a:solidFill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What risks to achieving this goal exist when migration and migrants’ rights are </a:t>
            </a:r>
            <a:r>
              <a:rPr lang="en-US" b="1" u="sng" dirty="0">
                <a:solidFill>
                  <a:srgbClr val="0070C0"/>
                </a:solidFill>
              </a:rPr>
              <a:t>not </a:t>
            </a:r>
            <a:r>
              <a:rPr lang="en-US" dirty="0">
                <a:solidFill>
                  <a:srgbClr val="0070C0"/>
                </a:solidFill>
              </a:rPr>
              <a:t>mainstreamed/ integrated? (in general)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256955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2, Part 2 – Exploring the relevance of the SDGs to migrants, the human rights of migrants, migration &amp; mobility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452" y="2995687"/>
            <a:ext cx="9163251" cy="2479579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2000"/>
              </a:spcAft>
            </a:pPr>
            <a:r>
              <a:rPr lang="en-US" dirty="0">
                <a:solidFill>
                  <a:srgbClr val="1A3668"/>
                </a:solidFill>
              </a:rPr>
              <a:t>In your group, focus on the SDGs that have been assigned to you.</a:t>
            </a: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</a:rPr>
              <a:t>GROUP 1: Focus on SDGs 1 to 3</a:t>
            </a: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</a:rPr>
              <a:t>GROUP 2: Focus on SDGs 4 to 6</a:t>
            </a:r>
            <a:endParaRPr lang="en-US" sz="1800" dirty="0">
              <a:solidFill>
                <a:srgbClr val="5B92E5"/>
              </a:solidFill>
              <a:ea typeface="+mn-lt"/>
              <a:cs typeface="+mn-lt"/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GROUP 3: Focus on SDGs 7 to 9</a:t>
            </a:r>
            <a:endParaRPr lang="en-US" sz="1800" dirty="0">
              <a:solidFill>
                <a:srgbClr val="5B92E5"/>
              </a:solidFill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GROUP 4: Focus on SDGs 10 to 13</a:t>
            </a:r>
            <a:endParaRPr lang="en-US" sz="1800" dirty="0">
              <a:solidFill>
                <a:srgbClr val="5B92E5"/>
              </a:solidFill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GROUP 5: Focus on SDGs 14 to 17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111576-90B8-45C2-B6A4-F9033BD8FA05}"/>
              </a:ext>
            </a:extLst>
          </p:cNvPr>
          <p:cNvSpPr/>
          <p:nvPr/>
        </p:nvSpPr>
        <p:spPr>
          <a:xfrm>
            <a:off x="553452" y="2567042"/>
            <a:ext cx="386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ea typeface="Roboto Medium" panose="02000000000000000000" pitchFamily="2" charset="0"/>
              </a:rPr>
              <a:t>(begin online, complete offline session)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7920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2, Part 2 – Guiding questions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279" y="2189210"/>
            <a:ext cx="10530038" cy="4010709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lang="en-US" sz="2000" dirty="0">
                <a:solidFill>
                  <a:srgbClr val="00B050"/>
                </a:solidFill>
                <a:ea typeface="+mn-lt"/>
                <a:cs typeface="+mn-lt"/>
              </a:rPr>
              <a:t>(offline session)</a:t>
            </a:r>
          </a:p>
          <a:p>
            <a:pPr marL="457200" indent="-457200" algn="l">
              <a:spcBef>
                <a:spcPts val="0"/>
              </a:spcBef>
              <a:spcAft>
                <a:spcPts val="1000"/>
              </a:spcAft>
              <a:buAutoNum type="arabicPeriod"/>
            </a:pPr>
            <a:r>
              <a:rPr lang="en-US" sz="2200" dirty="0">
                <a:solidFill>
                  <a:srgbClr val="5B92E5"/>
                </a:solidFill>
                <a:ea typeface="+mn-lt"/>
                <a:cs typeface="+mn-lt"/>
              </a:rPr>
              <a:t>How could the movement of people affect this goal? (specific to allocated SDGs) </a:t>
            </a:r>
            <a:r>
              <a:rPr lang="en-GB" sz="2200" i="1" dirty="0">
                <a:solidFill>
                  <a:srgbClr val="5B92E5"/>
                </a:solidFill>
              </a:rPr>
              <a:t>focus on country context</a:t>
            </a:r>
            <a:endParaRPr lang="en-US" sz="2200" dirty="0">
              <a:solidFill>
                <a:srgbClr val="5B92E5"/>
              </a:solidFill>
              <a:ea typeface="+mn-lt"/>
              <a:cs typeface="+mn-lt"/>
            </a:endParaRPr>
          </a:p>
          <a:p>
            <a:pPr marL="457200" indent="-4572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AutoNum type="arabicPeriod"/>
            </a:pPr>
            <a:r>
              <a:rPr lang="en-US" sz="2200" dirty="0">
                <a:solidFill>
                  <a:srgbClr val="5B92E5"/>
                </a:solidFill>
                <a:ea typeface="+mn-lt"/>
                <a:cs typeface="+mn-lt"/>
              </a:rPr>
              <a:t>How could the achievement of this goal affect mobility patterns? (specific to allocated SDGs) </a:t>
            </a:r>
            <a:r>
              <a:rPr lang="en-GB" sz="2200" i="1" dirty="0">
                <a:solidFill>
                  <a:srgbClr val="5B92E5"/>
                </a:solidFill>
              </a:rPr>
              <a:t>focus on country context</a:t>
            </a:r>
            <a:endParaRPr lang="en-US" sz="2200" dirty="0">
              <a:solidFill>
                <a:srgbClr val="5B92E5"/>
              </a:solidFill>
              <a:ea typeface="+mn-lt"/>
              <a:cs typeface="+mn-lt"/>
            </a:endParaRPr>
          </a:p>
          <a:p>
            <a:pPr marL="457200" indent="-4572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AutoNum type="arabicPeriod"/>
            </a:pPr>
            <a:r>
              <a:rPr lang="en-US" sz="2200" dirty="0">
                <a:solidFill>
                  <a:srgbClr val="5B92E5"/>
                </a:solidFill>
                <a:ea typeface="+mn-lt"/>
                <a:cs typeface="+mn-lt"/>
              </a:rPr>
              <a:t>Are migrants among those left behind in your national context? How and why?</a:t>
            </a:r>
          </a:p>
          <a:p>
            <a:pPr marL="457200" indent="-4572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AutoNum type="arabicPeriod"/>
            </a:pPr>
            <a:r>
              <a:rPr lang="en-US" sz="2200" dirty="0">
                <a:solidFill>
                  <a:srgbClr val="5B92E5"/>
                </a:solidFill>
                <a:ea typeface="+mn-lt"/>
                <a:cs typeface="+mn-lt"/>
              </a:rPr>
              <a:t>How could the achievement of (or lack thereof) this goal affect the human rights of migrants? (specific to allocated SDGs &amp; specific rights) </a:t>
            </a:r>
            <a:r>
              <a:rPr lang="en-GB" sz="2200" i="1" dirty="0">
                <a:solidFill>
                  <a:srgbClr val="5B92E5"/>
                </a:solidFill>
              </a:rPr>
              <a:t>focus on country context</a:t>
            </a:r>
            <a:endParaRPr lang="en-US" sz="2200" dirty="0">
              <a:solidFill>
                <a:srgbClr val="5B92E5"/>
              </a:solidFill>
              <a:ea typeface="+mn-lt"/>
              <a:cs typeface="+mn-lt"/>
            </a:endParaRPr>
          </a:p>
          <a:p>
            <a:pPr marL="457200" indent="-4572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AutoNum type="arabicPeriod"/>
            </a:pPr>
            <a:r>
              <a:rPr lang="en-US" sz="2200" dirty="0">
                <a:solidFill>
                  <a:srgbClr val="5B92E5"/>
                </a:solidFill>
                <a:ea typeface="+mn-lt"/>
                <a:cs typeface="+mn-lt"/>
              </a:rPr>
              <a:t>What risks to achieving this goal exist when the protection of and concern of migrants are not mainstreamed? (specific to allocated SDGs &amp; particular risk) </a:t>
            </a:r>
            <a:r>
              <a:rPr lang="en-GB" sz="2200" i="1" dirty="0">
                <a:solidFill>
                  <a:srgbClr val="5B92E5"/>
                </a:solidFill>
              </a:rPr>
              <a:t>focus on country context</a:t>
            </a:r>
            <a:endParaRPr lang="en-US" sz="2200" dirty="0">
              <a:solidFill>
                <a:srgbClr val="5B92E5"/>
              </a:solidFill>
              <a:ea typeface="+mn-lt"/>
              <a:cs typeface="+mn-lt"/>
            </a:endParaRPr>
          </a:p>
          <a:p>
            <a:pPr algn="l">
              <a:spcBef>
                <a:spcPts val="0"/>
              </a:spcBef>
              <a:spcAft>
                <a:spcPts val="1000"/>
              </a:spcAft>
            </a:pPr>
            <a:endParaRPr lang="en-US" dirty="0">
              <a:solidFill>
                <a:srgbClr val="5B92E5"/>
              </a:solidFill>
              <a:ea typeface="+mn-lt"/>
              <a:cs typeface="+mn-lt"/>
            </a:endParaRPr>
          </a:p>
          <a:p>
            <a:pPr algn="l">
              <a:spcBef>
                <a:spcPts val="0"/>
              </a:spcBef>
              <a:spcAft>
                <a:spcPts val="1000"/>
              </a:spcAft>
            </a:pPr>
            <a:endParaRPr lang="en-US" dirty="0">
              <a:solidFill>
                <a:srgbClr val="5B92E5"/>
              </a:solidFill>
              <a:ea typeface="+mn-lt"/>
              <a:cs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3551153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458" y="5053262"/>
            <a:ext cx="7634158" cy="1493907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Session 2 Objectives: </a:t>
            </a: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- Understand migration as a cross-cutting issue</a:t>
            </a: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- To become familiar with the linkage between the GCM and the 2030 Agenda</a:t>
            </a: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8DAA4-584A-CC41-8D99-6B790DC97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64" t="35265" r="40815" b="2427"/>
          <a:stretch/>
        </p:blipFill>
        <p:spPr>
          <a:xfrm>
            <a:off x="0" y="0"/>
            <a:ext cx="4059600" cy="4746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CB728F-365B-3346-A3B1-B39DF074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896" t="26264" r="30893" b="13737"/>
          <a:stretch/>
        </p:blipFill>
        <p:spPr>
          <a:xfrm>
            <a:off x="4059600" y="-9985"/>
            <a:ext cx="4059600" cy="474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2F87A9-40A5-844D-B112-E997F89B50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91" r="12700" b="-50"/>
          <a:stretch/>
        </p:blipFill>
        <p:spPr>
          <a:xfrm>
            <a:off x="8119200" y="-9985"/>
            <a:ext cx="4072801" cy="474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90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2, Part 3 – Presentations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8D37FCB-CE56-4851-B705-A4138D1B43E0}"/>
              </a:ext>
            </a:extLst>
          </p:cNvPr>
          <p:cNvSpPr txBox="1">
            <a:spLocks/>
          </p:cNvSpPr>
          <p:nvPr/>
        </p:nvSpPr>
        <p:spPr>
          <a:xfrm>
            <a:off x="481794" y="2684726"/>
            <a:ext cx="9163251" cy="2479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2000"/>
              </a:spcAft>
            </a:pPr>
            <a:r>
              <a:rPr lang="en-US" dirty="0">
                <a:solidFill>
                  <a:srgbClr val="1A3668"/>
                </a:solidFill>
              </a:rPr>
              <a:t>In your group, focus on the SDGs that have been assigned to you.</a:t>
            </a: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</a:rPr>
              <a:t>GROUP 1: Presentation on SDGs 1 to 3</a:t>
            </a: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</a:rPr>
              <a:t>GROUP 2: Presentation on SDGs 4 to 6</a:t>
            </a:r>
            <a:endParaRPr lang="en-US" sz="1800" dirty="0">
              <a:solidFill>
                <a:srgbClr val="5B92E5"/>
              </a:solidFill>
              <a:ea typeface="+mn-lt"/>
              <a:cs typeface="+mn-lt"/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GROUP 3: </a:t>
            </a:r>
            <a:r>
              <a:rPr lang="en-US" sz="1800" dirty="0">
                <a:solidFill>
                  <a:srgbClr val="5B92E5"/>
                </a:solidFill>
              </a:rPr>
              <a:t>Presentation on </a:t>
            </a: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SDGs 7 to 9</a:t>
            </a:r>
            <a:endParaRPr lang="en-US" sz="1800" dirty="0">
              <a:solidFill>
                <a:srgbClr val="5B92E5"/>
              </a:solidFill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GROUP 4: </a:t>
            </a:r>
            <a:r>
              <a:rPr lang="en-US" sz="1800" dirty="0">
                <a:solidFill>
                  <a:srgbClr val="5B92E5"/>
                </a:solidFill>
              </a:rPr>
              <a:t>Presentation on </a:t>
            </a: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SDGs 10 to 13</a:t>
            </a:r>
            <a:endParaRPr lang="en-US" sz="1800" dirty="0">
              <a:solidFill>
                <a:srgbClr val="5B92E5"/>
              </a:solidFill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GROUP 5: </a:t>
            </a:r>
            <a:r>
              <a:rPr lang="en-US" sz="1800" dirty="0">
                <a:solidFill>
                  <a:srgbClr val="5B92E5"/>
                </a:solidFill>
              </a:rPr>
              <a:t>Presentation on </a:t>
            </a:r>
            <a:r>
              <a:rPr lang="en-US" sz="1800" dirty="0">
                <a:solidFill>
                  <a:srgbClr val="5B92E5"/>
                </a:solidFill>
                <a:ea typeface="+mn-lt"/>
                <a:cs typeface="+mn-lt"/>
              </a:rPr>
              <a:t>SDGs 14 to 17</a:t>
            </a: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endParaRPr lang="en-US" sz="1800" dirty="0">
              <a:solidFill>
                <a:srgbClr val="5B92E5"/>
              </a:solidFill>
              <a:ea typeface="+mn-lt"/>
              <a:cs typeface="+mn-lt"/>
            </a:endParaRPr>
          </a:p>
          <a:p>
            <a:pPr lvl="1" algn="l">
              <a:spcBef>
                <a:spcPts val="0"/>
              </a:spcBef>
              <a:spcAft>
                <a:spcPts val="1000"/>
              </a:spcAft>
            </a:pPr>
            <a:endParaRPr lang="en-US" sz="1800" dirty="0">
              <a:solidFill>
                <a:srgbClr val="7030A0"/>
              </a:solidFill>
              <a:ea typeface="+mn-lt"/>
              <a:cs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419240-76E4-4A14-8F00-5DBCAC112CE4}"/>
              </a:ext>
            </a:extLst>
          </p:cNvPr>
          <p:cNvSpPr/>
          <p:nvPr/>
        </p:nvSpPr>
        <p:spPr>
          <a:xfrm>
            <a:off x="553452" y="2314727"/>
            <a:ext cx="1663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ea typeface="Roboto Medium" panose="02000000000000000000" pitchFamily="2" charset="0"/>
              </a:rPr>
              <a:t>(offline session)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002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2, Part 4 – Feedback to facilitator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8D37FCB-CE56-4851-B705-A4138D1B43E0}"/>
              </a:ext>
            </a:extLst>
          </p:cNvPr>
          <p:cNvSpPr txBox="1">
            <a:spLocks/>
          </p:cNvSpPr>
          <p:nvPr/>
        </p:nvSpPr>
        <p:spPr>
          <a:xfrm>
            <a:off x="2032001" y="2684726"/>
            <a:ext cx="7112000" cy="2479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US" dirty="0">
                <a:solidFill>
                  <a:srgbClr val="00B050"/>
                </a:solidFill>
                <a:ea typeface="Roboto Medium" panose="02000000000000000000" pitchFamily="2" charset="0"/>
              </a:rPr>
              <a:t>(online session)</a:t>
            </a:r>
            <a:endParaRPr lang="en-US" dirty="0">
              <a:solidFill>
                <a:srgbClr val="1A3668"/>
              </a:solidFill>
            </a:endParaRP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US" dirty="0">
                <a:solidFill>
                  <a:srgbClr val="1A3668"/>
                </a:solidFill>
              </a:rPr>
              <a:t>Share overview of feedback with facilitator for any follow-up/ questions etc.</a:t>
            </a:r>
            <a:endParaRPr lang="en-US" sz="1800" dirty="0">
              <a:solidFill>
                <a:srgbClr val="5B92E5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  <a:spcAft>
                <a:spcPts val="1000"/>
              </a:spcAft>
            </a:pPr>
            <a:endParaRPr lang="en-US" sz="1800" dirty="0">
              <a:solidFill>
                <a:srgbClr val="5B92E5"/>
              </a:solidFill>
              <a:ea typeface="+mn-lt"/>
              <a:cs typeface="+mn-lt"/>
            </a:endParaRPr>
          </a:p>
          <a:p>
            <a:pPr lvl="1">
              <a:spcBef>
                <a:spcPts val="0"/>
              </a:spcBef>
              <a:spcAft>
                <a:spcPts val="1000"/>
              </a:spcAft>
            </a:pPr>
            <a:endParaRPr lang="en-US" sz="1800" dirty="0">
              <a:solidFill>
                <a:srgbClr val="7030A0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3719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810327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318CDD"/>
                </a:solidFill>
              </a:rPr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3673919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0"/>
            <a:ext cx="12193200" cy="690975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757" y="5356625"/>
            <a:ext cx="3511894" cy="105595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1D749D4-BEE4-F242-99AA-50C6BEA5CB37}"/>
              </a:ext>
            </a:extLst>
          </p:cNvPr>
          <p:cNvSpPr txBox="1">
            <a:spLocks/>
          </p:cNvSpPr>
          <p:nvPr/>
        </p:nvSpPr>
        <p:spPr>
          <a:xfrm>
            <a:off x="6838707" y="2376099"/>
            <a:ext cx="3422944" cy="22319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United Nations Network on Migration</a:t>
            </a:r>
          </a:p>
          <a:p>
            <a:pPr algn="l">
              <a:lnSpc>
                <a:spcPct val="17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17 Route des 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Morillons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P.O. Box 17</a:t>
            </a:r>
          </a:p>
          <a:p>
            <a:pPr algn="l">
              <a:lnSpc>
                <a:spcPct val="7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1218 Grand-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Saconnex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Switzerland </a:t>
            </a:r>
          </a:p>
          <a:p>
            <a:pPr algn="l">
              <a:lnSpc>
                <a:spcPct val="16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+41 22 717 91 11</a:t>
            </a:r>
          </a:p>
          <a:p>
            <a:pPr algn="l">
              <a:lnSpc>
                <a:spcPct val="2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unmignet@iom.int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  <a:p>
            <a:pPr algn="l">
              <a:lnSpc>
                <a:spcPct val="17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www.migrationnetwork.un.org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B06CE8-CD39-3640-BDCD-E10730F8FA20}"/>
              </a:ext>
            </a:extLst>
          </p:cNvPr>
          <p:cNvCxnSpPr>
            <a:cxnSpLocks/>
          </p:cNvCxnSpPr>
          <p:nvPr/>
        </p:nvCxnSpPr>
        <p:spPr>
          <a:xfrm>
            <a:off x="6138513" y="2447171"/>
            <a:ext cx="0" cy="20602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53BA600-2830-4E44-B59F-B8519444E566}"/>
              </a:ext>
            </a:extLst>
          </p:cNvPr>
          <p:cNvSpPr txBox="1"/>
          <p:nvPr/>
        </p:nvSpPr>
        <p:spPr>
          <a:xfrm>
            <a:off x="1014104" y="2376099"/>
            <a:ext cx="43391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chemeClr val="bg1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981710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8D748B0-C6F0-4F85-841A-5CAF6D6649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202" y="855418"/>
            <a:ext cx="9538103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The 2030 Agenda: an overview</a:t>
            </a:r>
          </a:p>
        </p:txBody>
      </p:sp>
      <p:cxnSp>
        <p:nvCxnSpPr>
          <p:cNvPr id="26" name="Connecteur droit 6">
            <a:extLst>
              <a:ext uri="{FF2B5EF4-FFF2-40B4-BE49-F238E27FC236}">
                <a16:creationId xmlns:a16="http://schemas.microsoft.com/office/drawing/2014/main" id="{11945AD5-2065-453C-A7E0-4432AA48F640}"/>
              </a:ext>
            </a:extLst>
          </p:cNvPr>
          <p:cNvCxnSpPr>
            <a:cxnSpLocks/>
          </p:cNvCxnSpPr>
          <p:nvPr/>
        </p:nvCxnSpPr>
        <p:spPr>
          <a:xfrm>
            <a:off x="403037" y="1552873"/>
            <a:ext cx="11244732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 descr="Sustainable Development Goals | Citizen Science Center Zurich">
            <a:extLst>
              <a:ext uri="{FF2B5EF4-FFF2-40B4-BE49-F238E27FC236}">
                <a16:creationId xmlns:a16="http://schemas.microsoft.com/office/drawing/2014/main" id="{028DBABD-6133-4760-BBF9-CF981FB06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56" y="1861780"/>
            <a:ext cx="4191467" cy="419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EABA740-315C-43EB-86C7-C3428D099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61779"/>
            <a:ext cx="3860162" cy="469653"/>
          </a:xfrm>
          <a:prstGeom prst="rect">
            <a:avLst/>
          </a:prstGeom>
        </p:spPr>
      </p:pic>
      <p:sp>
        <p:nvSpPr>
          <p:cNvPr id="29" name="Subtitle 2">
            <a:extLst>
              <a:ext uri="{FF2B5EF4-FFF2-40B4-BE49-F238E27FC236}">
                <a16:creationId xmlns:a16="http://schemas.microsoft.com/office/drawing/2014/main" id="{4A8DF449-0B5B-4B85-AB42-C2B60313C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77662" y="3042705"/>
            <a:ext cx="6164982" cy="2702106"/>
          </a:xfrm>
        </p:spPr>
        <p:txBody>
          <a:bodyPr>
            <a:noAutofit/>
          </a:bodyPr>
          <a:lstStyle/>
          <a:p>
            <a:pPr marL="342900" indent="-342900" algn="l">
              <a:spcBef>
                <a:spcPts val="0"/>
              </a:spcBef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A3668"/>
                </a:solidFill>
              </a:rPr>
              <a:t>Progress is being made in many places, but, overall, </a:t>
            </a:r>
            <a:r>
              <a:rPr lang="en-US" b="1" dirty="0">
                <a:solidFill>
                  <a:srgbClr val="1A3668"/>
                </a:solidFill>
              </a:rPr>
              <a:t>action to meet the Goals is not yet advancing at the speed or scale required.</a:t>
            </a:r>
          </a:p>
          <a:p>
            <a:pPr marL="342900" indent="-342900" algn="l">
              <a:spcBef>
                <a:spcPts val="0"/>
              </a:spcBef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A3668"/>
                </a:solidFill>
              </a:rPr>
              <a:t>The COVID-19 pandemic and its impact on all 17 SDGs has shown that what began as a health crisis has quickly become a human and socio-economic crisis.</a:t>
            </a:r>
          </a:p>
        </p:txBody>
      </p:sp>
    </p:spTree>
    <p:extLst>
      <p:ext uri="{BB962C8B-B14F-4D97-AF65-F5344CB8AC3E}">
        <p14:creationId xmlns:p14="http://schemas.microsoft.com/office/powerpoint/2010/main" val="2316191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1CA1EBE8-1BF0-4E24-A27D-351CF7525EBB}"/>
              </a:ext>
            </a:extLst>
          </p:cNvPr>
          <p:cNvSpPr txBox="1">
            <a:spLocks/>
          </p:cNvSpPr>
          <p:nvPr/>
        </p:nvSpPr>
        <p:spPr>
          <a:xfrm>
            <a:off x="307185" y="687365"/>
            <a:ext cx="10538691" cy="11068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93D7C"/>
                </a:solidFill>
                <a:latin typeface="+mn-lt"/>
              </a:rPr>
              <a:t>Migration &amp; Sustainable Development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F506A34B-39D7-4F54-8E7A-78118D3FF675}"/>
              </a:ext>
            </a:extLst>
          </p:cNvPr>
          <p:cNvSpPr txBox="1">
            <a:spLocks/>
          </p:cNvSpPr>
          <p:nvPr/>
        </p:nvSpPr>
        <p:spPr>
          <a:xfrm>
            <a:off x="485147" y="1943457"/>
            <a:ext cx="10538691" cy="4397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dirty="0">
                <a:solidFill>
                  <a:srgbClr val="1A3668"/>
                </a:solidFill>
              </a:rPr>
              <a:t>The relationship between migration &amp; development is complex and context-specific, though it is always two-way: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</a:rPr>
              <a:t>	</a:t>
            </a:r>
          </a:p>
          <a:p>
            <a:pPr algn="ctr">
              <a:spcAft>
                <a:spcPts val="600"/>
              </a:spcAft>
            </a:pPr>
            <a:r>
              <a:rPr lang="en-US" sz="2800" dirty="0">
                <a:solidFill>
                  <a:srgbClr val="0070C0"/>
                </a:solidFill>
              </a:rPr>
              <a:t>Migration impacts development</a:t>
            </a:r>
          </a:p>
          <a:p>
            <a:pPr algn="ctr"/>
            <a:r>
              <a:rPr lang="en-US" sz="2800" dirty="0">
                <a:solidFill>
                  <a:srgbClr val="0070C0"/>
                </a:solidFill>
              </a:rPr>
              <a:t>Development impacts migration</a:t>
            </a:r>
          </a:p>
          <a:p>
            <a:pPr algn="just"/>
            <a:endParaRPr lang="en-US" sz="2000" dirty="0">
              <a:solidFill>
                <a:srgbClr val="1A3668"/>
              </a:solidFill>
            </a:endParaRPr>
          </a:p>
          <a:p>
            <a:pPr algn="just"/>
            <a:r>
              <a:rPr lang="en-US" sz="2000" dirty="0">
                <a:solidFill>
                  <a:srgbClr val="1A3668"/>
                </a:solidFill>
              </a:rPr>
              <a:t>Migration is a multi-faceted, non-linear and complex phenomenon, thus requiring an integral approach as it affects and is affected by:</a:t>
            </a:r>
          </a:p>
          <a:p>
            <a:pPr algn="just"/>
            <a:endParaRPr lang="en-US" sz="2000" dirty="0">
              <a:solidFill>
                <a:srgbClr val="1A3668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800" dirty="0">
                <a:solidFill>
                  <a:srgbClr val="0070C0"/>
                </a:solidFill>
              </a:rPr>
              <a:t>				All sectoral areas</a:t>
            </a:r>
          </a:p>
          <a:p>
            <a:r>
              <a:rPr lang="en-US" sz="2800" dirty="0">
                <a:solidFill>
                  <a:srgbClr val="0070C0"/>
                </a:solidFill>
              </a:rPr>
              <a:t>				All levels of governance</a:t>
            </a:r>
          </a:p>
          <a:p>
            <a:pPr algn="just"/>
            <a:endParaRPr lang="en-US" sz="2000" dirty="0"/>
          </a:p>
        </p:txBody>
      </p:sp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3CCED023-B030-4C02-A43A-5B2F4BD32F58}"/>
              </a:ext>
            </a:extLst>
          </p:cNvPr>
          <p:cNvSpPr/>
          <p:nvPr/>
        </p:nvSpPr>
        <p:spPr>
          <a:xfrm>
            <a:off x="8256748" y="3001617"/>
            <a:ext cx="272955" cy="76463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row: Curved Left 14">
            <a:extLst>
              <a:ext uri="{FF2B5EF4-FFF2-40B4-BE49-F238E27FC236}">
                <a16:creationId xmlns:a16="http://schemas.microsoft.com/office/drawing/2014/main" id="{5EB08E49-0281-47A0-A3EF-D63801C7057B}"/>
              </a:ext>
            </a:extLst>
          </p:cNvPr>
          <p:cNvSpPr/>
          <p:nvPr/>
        </p:nvSpPr>
        <p:spPr>
          <a:xfrm rot="10800000">
            <a:off x="2882348" y="2961861"/>
            <a:ext cx="316647" cy="76463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A74D30D-D6CC-489B-B4BB-C8788A13ECBF}"/>
              </a:ext>
            </a:extLst>
          </p:cNvPr>
          <p:cNvSpPr/>
          <p:nvPr/>
        </p:nvSpPr>
        <p:spPr>
          <a:xfrm flipV="1">
            <a:off x="3368905" y="5066952"/>
            <a:ext cx="620388" cy="4379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Connecteur droit 6">
            <a:extLst>
              <a:ext uri="{FF2B5EF4-FFF2-40B4-BE49-F238E27FC236}">
                <a16:creationId xmlns:a16="http://schemas.microsoft.com/office/drawing/2014/main" id="{2D1ADFC0-F0A3-45A5-BAEE-9657EE6B92A6}"/>
              </a:ext>
            </a:extLst>
          </p:cNvPr>
          <p:cNvCxnSpPr>
            <a:cxnSpLocks/>
          </p:cNvCxnSpPr>
          <p:nvPr/>
        </p:nvCxnSpPr>
        <p:spPr>
          <a:xfrm>
            <a:off x="485148" y="1880137"/>
            <a:ext cx="7744452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rrow: Right 1">
            <a:extLst>
              <a:ext uri="{FF2B5EF4-FFF2-40B4-BE49-F238E27FC236}">
                <a16:creationId xmlns:a16="http://schemas.microsoft.com/office/drawing/2014/main" id="{BF0EE443-3C74-410F-B1BC-0F090B93C09D}"/>
              </a:ext>
            </a:extLst>
          </p:cNvPr>
          <p:cNvSpPr/>
          <p:nvPr/>
        </p:nvSpPr>
        <p:spPr>
          <a:xfrm flipV="1">
            <a:off x="3368905" y="5633435"/>
            <a:ext cx="620388" cy="4379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74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1CA1EBE8-1BF0-4E24-A27D-351CF7525EBB}"/>
              </a:ext>
            </a:extLst>
          </p:cNvPr>
          <p:cNvSpPr txBox="1">
            <a:spLocks/>
          </p:cNvSpPr>
          <p:nvPr/>
        </p:nvSpPr>
        <p:spPr>
          <a:xfrm>
            <a:off x="307185" y="687365"/>
            <a:ext cx="10538691" cy="11068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srgbClr val="093D7C"/>
                </a:solidFill>
                <a:latin typeface="+mn-lt"/>
              </a:rPr>
              <a:t>Migration &amp; Sustainable Development</a:t>
            </a:r>
          </a:p>
        </p:txBody>
      </p:sp>
      <p:cxnSp>
        <p:nvCxnSpPr>
          <p:cNvPr id="18" name="Connecteur droit 6">
            <a:extLst>
              <a:ext uri="{FF2B5EF4-FFF2-40B4-BE49-F238E27FC236}">
                <a16:creationId xmlns:a16="http://schemas.microsoft.com/office/drawing/2014/main" id="{2D1ADFC0-F0A3-45A5-BAEE-9657EE6B92A6}"/>
              </a:ext>
            </a:extLst>
          </p:cNvPr>
          <p:cNvCxnSpPr>
            <a:cxnSpLocks/>
          </p:cNvCxnSpPr>
          <p:nvPr/>
        </p:nvCxnSpPr>
        <p:spPr>
          <a:xfrm>
            <a:off x="485148" y="1880137"/>
            <a:ext cx="7744452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383933D2-A528-4857-A891-6BA688613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41" y="2206886"/>
            <a:ext cx="3637593" cy="36375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845E89-3BBD-42F9-8593-B714DF801DDD}"/>
              </a:ext>
            </a:extLst>
          </p:cNvPr>
          <p:cNvSpPr txBox="1"/>
          <p:nvPr/>
        </p:nvSpPr>
        <p:spPr>
          <a:xfrm>
            <a:off x="5088835" y="2524539"/>
            <a:ext cx="63908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1A3668"/>
                </a:solidFill>
              </a:rPr>
              <a:t>The 2030 Agenda provides a key opportunity to proactively address migration and its relationship to development. </a:t>
            </a:r>
          </a:p>
          <a:p>
            <a:endParaRPr lang="en-US" sz="2000" dirty="0">
              <a:solidFill>
                <a:srgbClr val="1A3668"/>
              </a:solidFill>
            </a:endParaRPr>
          </a:p>
          <a:p>
            <a:r>
              <a:rPr lang="en-US" sz="2000" dirty="0">
                <a:solidFill>
                  <a:srgbClr val="1A3668"/>
                </a:solidFill>
              </a:rPr>
              <a:t>The inclusion of migration in the SDGs has two important precedents for migration governance: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6F3E84-EA01-4245-A5F7-C5F595E8B60C}"/>
              </a:ext>
            </a:extLst>
          </p:cNvPr>
          <p:cNvSpPr txBox="1"/>
          <p:nvPr/>
        </p:nvSpPr>
        <p:spPr>
          <a:xfrm>
            <a:off x="5437739" y="4575439"/>
            <a:ext cx="2791861" cy="1200329"/>
          </a:xfrm>
          <a:prstGeom prst="rect">
            <a:avLst/>
          </a:prstGeom>
          <a:solidFill>
            <a:srgbClr val="F59F26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Enables greater collaboration between </a:t>
            </a:r>
            <a:r>
              <a:rPr lang="en-US" b="1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different countries on migration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58D72B-B66A-4044-97DC-BAB34448F29B}"/>
              </a:ext>
            </a:extLst>
          </p:cNvPr>
          <p:cNvSpPr txBox="1"/>
          <p:nvPr/>
        </p:nvSpPr>
        <p:spPr>
          <a:xfrm>
            <a:off x="8751797" y="4575440"/>
            <a:ext cx="2791861" cy="1200329"/>
          </a:xfrm>
          <a:prstGeom prst="rect">
            <a:avLst/>
          </a:prstGeom>
          <a:solidFill>
            <a:srgbClr val="F59F2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Enables greater collaboration between </a:t>
            </a:r>
            <a:r>
              <a:rPr lang="en-US" b="1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migration and development sectors</a:t>
            </a:r>
          </a:p>
        </p:txBody>
      </p:sp>
    </p:spTree>
    <p:extLst>
      <p:ext uri="{BB962C8B-B14F-4D97-AF65-F5344CB8AC3E}">
        <p14:creationId xmlns:p14="http://schemas.microsoft.com/office/powerpoint/2010/main" val="3437014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737" y="1096722"/>
            <a:ext cx="9538103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References to migration in the 2030 Agenda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8A338391-E2B6-4CFB-A875-1F0B5CC7C2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453211"/>
              </p:ext>
            </p:extLst>
          </p:nvPr>
        </p:nvGraphicFramePr>
        <p:xfrm>
          <a:off x="819626" y="1881044"/>
          <a:ext cx="8952447" cy="431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1CC0CB20-19B5-4661-A62A-1A17BB47A3DC}"/>
              </a:ext>
            </a:extLst>
          </p:cNvPr>
          <p:cNvCxnSpPr>
            <a:cxnSpLocks/>
          </p:cNvCxnSpPr>
          <p:nvPr/>
        </p:nvCxnSpPr>
        <p:spPr>
          <a:xfrm>
            <a:off x="707837" y="1704646"/>
            <a:ext cx="10828381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5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D718F9A-A270-45EC-80AF-F5E8A2D8F2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0D718F9A-A270-45EC-80AF-F5E8A2D8F2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F4EC286-20F2-4E2A-BC69-6E023F2153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EF4EC286-20F2-4E2A-BC69-6E023F2153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DBFB44B-DC7B-42D3-823A-2C8C47A1F7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EDBFB44B-DC7B-42D3-823A-2C8C47A1F7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B5168D-B9D8-46C2-815C-DB8BE44D77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36B5168D-B9D8-46C2-815C-DB8BE44D77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55A8CBE-1375-4775-9919-D0E4F4167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955A8CBE-1375-4775-9919-D0E4F4167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818D6B-7684-4846-BCBE-A04CA4F79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dgm id="{CB818D6B-7684-4846-BCBE-A04CA4F795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737" y="1214887"/>
            <a:ext cx="11222526" cy="89508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SDG target 10.7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191" y="2763688"/>
            <a:ext cx="6164982" cy="2479579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2000"/>
              </a:spcAft>
            </a:pPr>
            <a:r>
              <a:rPr lang="en-US" dirty="0">
                <a:solidFill>
                  <a:srgbClr val="1A3668"/>
                </a:solidFill>
              </a:rPr>
              <a:t>“</a:t>
            </a:r>
            <a:r>
              <a:rPr lang="en-US" i="1" dirty="0">
                <a:solidFill>
                  <a:srgbClr val="1A3668"/>
                </a:solidFill>
              </a:rPr>
              <a:t>10.7 Facilitate orderly, safe, regular and responsible migration and mobility of people, including through the implementation of planned and well-managed migration policies</a:t>
            </a:r>
            <a:r>
              <a:rPr lang="en-US" dirty="0">
                <a:solidFill>
                  <a:srgbClr val="1A3668"/>
                </a:solidFill>
              </a:rPr>
              <a:t>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C335439B-6D22-477B-B43D-A436C4947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8320" y="2350721"/>
            <a:ext cx="4004489" cy="4004489"/>
          </a:xfrm>
          <a:prstGeom prst="rect">
            <a:avLst/>
          </a:pr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A56470A3-F218-4E34-AA3B-9852C1643D8D}"/>
              </a:ext>
            </a:extLst>
          </p:cNvPr>
          <p:cNvCxnSpPr>
            <a:cxnSpLocks/>
          </p:cNvCxnSpPr>
          <p:nvPr/>
        </p:nvCxnSpPr>
        <p:spPr>
          <a:xfrm>
            <a:off x="572655" y="1880137"/>
            <a:ext cx="10970154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2605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993" y="878170"/>
            <a:ext cx="8765407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Migration &amp; the SDGs</a:t>
            </a:r>
            <a:endParaRPr lang="en-US" sz="2400" dirty="0">
              <a:solidFill>
                <a:srgbClr val="3183D8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8A598F-25D4-4B30-9811-B662F4BAB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5" t="11582" r="19013" b="3609"/>
          <a:stretch/>
        </p:blipFill>
        <p:spPr>
          <a:xfrm>
            <a:off x="1325369" y="1468715"/>
            <a:ext cx="9541261" cy="5384267"/>
          </a:xfrm>
          <a:prstGeom prst="rect">
            <a:avLst/>
          </a:prstGeom>
        </p:spPr>
      </p:pic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E3FD4FC3-340C-4E7F-BD70-9149855C7D83}"/>
              </a:ext>
            </a:extLst>
          </p:cNvPr>
          <p:cNvCxnSpPr>
            <a:cxnSpLocks/>
          </p:cNvCxnSpPr>
          <p:nvPr/>
        </p:nvCxnSpPr>
        <p:spPr>
          <a:xfrm flipV="1">
            <a:off x="412162" y="1339273"/>
            <a:ext cx="11040929" cy="35778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187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72BB1BD0-5C57-4A89-B628-432B9BD15E3B}"/>
              </a:ext>
            </a:extLst>
          </p:cNvPr>
          <p:cNvSpPr txBox="1">
            <a:spLocks/>
          </p:cNvSpPr>
          <p:nvPr/>
        </p:nvSpPr>
        <p:spPr>
          <a:xfrm>
            <a:off x="71898" y="565691"/>
            <a:ext cx="11734800" cy="11374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093D7C"/>
                </a:solidFill>
                <a:latin typeface="+mn-lt"/>
              </a:rPr>
              <a:t>Direct Connections between Migration and the SDGs</a:t>
            </a:r>
            <a:endParaRPr lang="en-US" sz="3600" b="1" dirty="0">
              <a:solidFill>
                <a:srgbClr val="093D7C"/>
              </a:solidFill>
              <a:latin typeface="+mn-lt"/>
            </a:endParaRP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0B6F0A2-ADFB-4F48-8CDA-6AC866F2DE16}"/>
              </a:ext>
            </a:extLst>
          </p:cNvPr>
          <p:cNvGraphicFramePr>
            <a:graphicFrameLocks noGrp="1"/>
          </p:cNvGraphicFramePr>
          <p:nvPr/>
        </p:nvGraphicFramePr>
        <p:xfrm>
          <a:off x="1375104" y="2983831"/>
          <a:ext cx="9404809" cy="3140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7971">
                  <a:extLst>
                    <a:ext uri="{9D8B030D-6E8A-4147-A177-3AD203B41FA5}">
                      <a16:colId xmlns:a16="http://schemas.microsoft.com/office/drawing/2014/main" val="1646060566"/>
                    </a:ext>
                  </a:extLst>
                </a:gridCol>
                <a:gridCol w="3183419">
                  <a:extLst>
                    <a:ext uri="{9D8B030D-6E8A-4147-A177-3AD203B41FA5}">
                      <a16:colId xmlns:a16="http://schemas.microsoft.com/office/drawing/2014/main" val="326757052"/>
                    </a:ext>
                  </a:extLst>
                </a:gridCol>
                <a:gridCol w="3183419">
                  <a:extLst>
                    <a:ext uri="{9D8B030D-6E8A-4147-A177-3AD203B41FA5}">
                      <a16:colId xmlns:a16="http://schemas.microsoft.com/office/drawing/2014/main" val="1861118597"/>
                    </a:ext>
                  </a:extLst>
                </a:gridCol>
              </a:tblGrid>
              <a:tr h="7853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Inclusion in the SDGs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Migration Theme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Key Targets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1753549"/>
                  </a:ext>
                </a:extLst>
              </a:tr>
              <a:tr h="502452">
                <a:tc rowSpan="6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Direct references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Student Mobility 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4.B 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0618286"/>
                  </a:ext>
                </a:extLst>
              </a:tr>
              <a:tr h="4023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Human Trafficking &amp; Exploitation 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5.2; 8.7; 16.2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5556209"/>
                  </a:ext>
                </a:extLst>
              </a:tr>
              <a:tr h="336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Labour Migration &amp; Employment 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8.5, 8.7, 8.8 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749878"/>
                  </a:ext>
                </a:extLst>
              </a:tr>
              <a:tr h="4211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Migration Governance 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10.7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8394854"/>
                  </a:ext>
                </a:extLst>
              </a:tr>
              <a:tr h="3554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Remittances 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10.C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6097199"/>
                  </a:ext>
                </a:extLst>
              </a:tr>
              <a:tr h="336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Migration Data</a:t>
                      </a:r>
                      <a:endParaRPr lang="en-US" sz="85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17.18</a:t>
                      </a:r>
                      <a:endParaRPr lang="en-US" sz="850" dirty="0">
                        <a:effectLst/>
                        <a:latin typeface="Helvetica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1674029"/>
                  </a:ext>
                </a:extLst>
              </a:tr>
            </a:tbl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5664C0A3-1959-488C-8173-498873920B74}"/>
              </a:ext>
            </a:extLst>
          </p:cNvPr>
          <p:cNvGrpSpPr/>
          <p:nvPr/>
        </p:nvGrpSpPr>
        <p:grpSpPr>
          <a:xfrm>
            <a:off x="1375105" y="1766018"/>
            <a:ext cx="9319400" cy="1217814"/>
            <a:chOff x="598516" y="1501630"/>
            <a:chExt cx="6710703" cy="101478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AA17282-1B4B-453D-B386-8B981B865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516" y="1516941"/>
              <a:ext cx="990600" cy="9906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1274D47-790D-4ED9-83B9-89BABA26A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3860" y="1516941"/>
              <a:ext cx="990600" cy="990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41B03C8-47BC-40AA-8753-38DDD5F38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188" y="1516941"/>
              <a:ext cx="990600" cy="9906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BA97541-FDA0-4EC9-9BEC-7754C70E7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7853" y="1501630"/>
              <a:ext cx="999475" cy="99947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02FAADD-1725-4233-99F5-015C22A2C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3798" y="1516941"/>
              <a:ext cx="999475" cy="99947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1E7CE29-84D6-4FFA-BBB8-BF27D599A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9744" y="1516941"/>
              <a:ext cx="999475" cy="999475"/>
            </a:xfrm>
            <a:prstGeom prst="rect">
              <a:avLst/>
            </a:prstGeom>
          </p:spPr>
        </p:pic>
      </p:grpSp>
      <p:cxnSp>
        <p:nvCxnSpPr>
          <p:cNvPr id="15" name="Connecteur droit 6">
            <a:extLst>
              <a:ext uri="{FF2B5EF4-FFF2-40B4-BE49-F238E27FC236}">
                <a16:creationId xmlns:a16="http://schemas.microsoft.com/office/drawing/2014/main" id="{BDC3B121-7BC9-4304-ACEA-813024682F22}"/>
              </a:ext>
            </a:extLst>
          </p:cNvPr>
          <p:cNvCxnSpPr>
            <a:cxnSpLocks/>
          </p:cNvCxnSpPr>
          <p:nvPr/>
        </p:nvCxnSpPr>
        <p:spPr>
          <a:xfrm>
            <a:off x="1199085" y="1703115"/>
            <a:ext cx="9580828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025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CFD5823FDD274DBBA0DFB1B306E4ED" ma:contentTypeVersion="5" ma:contentTypeDescription="Create a new document." ma:contentTypeScope="" ma:versionID="0ef3f8aa29c365f2bed0425bd73b9769">
  <xsd:schema xmlns:xsd="http://www.w3.org/2001/XMLSchema" xmlns:xs="http://www.w3.org/2001/XMLSchema" xmlns:p="http://schemas.microsoft.com/office/2006/metadata/properties" xmlns:ns2="3f5b072a-ecf4-429f-8485-a49459716b63" targetNamespace="http://schemas.microsoft.com/office/2006/metadata/properties" ma:root="true" ma:fieldsID="f2ea312e8448f0de436a1a203ea22fdf" ns2:_="">
    <xsd:import namespace="3f5b072a-ecf4-429f-8485-a49459716b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b072a-ecf4-429f-8485-a49459716b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362E7D-F95A-4940-9EA2-608084E84084}"/>
</file>

<file path=customXml/itemProps2.xml><?xml version="1.0" encoding="utf-8"?>
<ds:datastoreItem xmlns:ds="http://schemas.openxmlformats.org/officeDocument/2006/customXml" ds:itemID="{2672F36F-666F-49A2-B011-FD810D9092E8}"/>
</file>

<file path=customXml/itemProps3.xml><?xml version="1.0" encoding="utf-8"?>
<ds:datastoreItem xmlns:ds="http://schemas.openxmlformats.org/officeDocument/2006/customXml" ds:itemID="{E909DF3F-66A5-4659-AFEA-0D3CB7595D89}"/>
</file>

<file path=docProps/app.xml><?xml version="1.0" encoding="utf-8"?>
<Properties xmlns="http://schemas.openxmlformats.org/officeDocument/2006/extended-properties" xmlns:vt="http://schemas.openxmlformats.org/officeDocument/2006/docPropsVTypes">
  <TotalTime>3820</TotalTime>
  <Words>1806</Words>
  <Application>Microsoft Office PowerPoint</Application>
  <PresentationFormat>Widescreen</PresentationFormat>
  <Paragraphs>204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Helvetica</vt:lpstr>
      <vt:lpstr>Wingdings</vt:lpstr>
      <vt:lpstr>Office Theme</vt:lpstr>
      <vt:lpstr>Session 2: Migration, the GCM &amp; the 2030 Agenda</vt:lpstr>
      <vt:lpstr>Session 2 Objectives:  - Understand migration as a cross-cutting issue - To become familiar with the linkage between the GCM and the 2030 Agenda </vt:lpstr>
      <vt:lpstr>The 2030 Agenda: an overview</vt:lpstr>
      <vt:lpstr>PowerPoint Presentation</vt:lpstr>
      <vt:lpstr>PowerPoint Presentation</vt:lpstr>
      <vt:lpstr>References to migration in the 2030 Agenda</vt:lpstr>
      <vt:lpstr>SDG target 10.7</vt:lpstr>
      <vt:lpstr>Migration &amp; the SDGs</vt:lpstr>
      <vt:lpstr>PowerPoint Presentation</vt:lpstr>
      <vt:lpstr>PowerPoint Presentation</vt:lpstr>
      <vt:lpstr>PowerPoint Presentation</vt:lpstr>
      <vt:lpstr>The 2030 Agenda’s Promise</vt:lpstr>
      <vt:lpstr>Leveraging the GCM to Achieve the 2030 Agenda</vt:lpstr>
      <vt:lpstr>Human rights frameworks on which the GCM rests: </vt:lpstr>
      <vt:lpstr>Other relevant international frameworks</vt:lpstr>
      <vt:lpstr> </vt:lpstr>
      <vt:lpstr>Activity 2, Part 1 – Exploring the relevance of the SDGs to migrants, the human rights of migrants, migration &amp; mobility (online session)</vt:lpstr>
      <vt:lpstr>Activity 2, Part 2 – Exploring the relevance of the SDGs to migrants, the human rights of migrants, migration &amp; mobility</vt:lpstr>
      <vt:lpstr>Activity 2, Part 2 – Guiding questions</vt:lpstr>
      <vt:lpstr>Activity 2, Part 3 – Presentations</vt:lpstr>
      <vt:lpstr>Activity 2, Part 4 – Feedback to facilitator</vt:lpstr>
      <vt:lpstr>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IOM, M&amp;SD Unit</cp:lastModifiedBy>
  <cp:revision>81</cp:revision>
  <dcterms:created xsi:type="dcterms:W3CDTF">2020-01-28T05:54:28Z</dcterms:created>
  <dcterms:modified xsi:type="dcterms:W3CDTF">2020-10-21T10:30:27Z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59aa38-f392-4105-be92-628035578272_Enabled">
    <vt:lpwstr>true</vt:lpwstr>
  </property>
  <property fmtid="{D5CDD505-2E9C-101B-9397-08002B2CF9AE}" pid="3" name="MSIP_Label_2059aa38-f392-4105-be92-628035578272_SetDate">
    <vt:lpwstr>2020-10-21T09:52:52Z</vt:lpwstr>
  </property>
  <property fmtid="{D5CDD505-2E9C-101B-9397-08002B2CF9AE}" pid="4" name="MSIP_Label_2059aa38-f392-4105-be92-628035578272_Method">
    <vt:lpwstr>Standard</vt:lpwstr>
  </property>
  <property fmtid="{D5CDD505-2E9C-101B-9397-08002B2CF9AE}" pid="5" name="MSIP_Label_2059aa38-f392-4105-be92-628035578272_Name">
    <vt:lpwstr>IOMLb0020IN123173</vt:lpwstr>
  </property>
  <property fmtid="{D5CDD505-2E9C-101B-9397-08002B2CF9AE}" pid="6" name="MSIP_Label_2059aa38-f392-4105-be92-628035578272_SiteId">
    <vt:lpwstr>1588262d-23fb-43b4-bd6e-bce49c8e6186</vt:lpwstr>
  </property>
  <property fmtid="{D5CDD505-2E9C-101B-9397-08002B2CF9AE}" pid="7" name="MSIP_Label_2059aa38-f392-4105-be92-628035578272_ActionId">
    <vt:lpwstr>bd8d1b75-78c7-45f3-b50e-4447693e6d55</vt:lpwstr>
  </property>
  <property fmtid="{D5CDD505-2E9C-101B-9397-08002B2CF9AE}" pid="8" name="MSIP_Label_2059aa38-f392-4105-be92-628035578272_ContentBits">
    <vt:lpwstr>0</vt:lpwstr>
  </property>
  <property fmtid="{D5CDD505-2E9C-101B-9397-08002B2CF9AE}" pid="9" name="Order">
    <vt:r8>117000</vt:r8>
  </property>
  <property fmtid="{D5CDD505-2E9C-101B-9397-08002B2CF9AE}" pid="10" name="ContentTypeId">
    <vt:lpwstr>0x010100DBCFD5823FDD274DBBA0DFB1B306E4ED</vt:lpwstr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</Properties>
</file>