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7" r:id="rId4"/>
    <p:sldId id="264" r:id="rId5"/>
    <p:sldId id="270" r:id="rId6"/>
    <p:sldId id="271" r:id="rId7"/>
    <p:sldId id="260" r:id="rId8"/>
    <p:sldId id="263" r:id="rId9"/>
    <p:sldId id="275" r:id="rId10"/>
    <p:sldId id="262" r:id="rId11"/>
    <p:sldId id="261" r:id="rId12"/>
    <p:sldId id="265" r:id="rId13"/>
    <p:sldId id="269" r:id="rId14"/>
    <p:sldId id="272" r:id="rId15"/>
    <p:sldId id="273" r:id="rId16"/>
    <p:sldId id="274" r:id="rId17"/>
    <p:sldId id="283" r:id="rId18"/>
    <p:sldId id="282" r:id="rId19"/>
    <p:sldId id="25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D7C"/>
    <a:srgbClr val="3183D8"/>
    <a:srgbClr val="1A3668"/>
    <a:srgbClr val="318CDD"/>
    <a:srgbClr val="007DBB"/>
    <a:srgbClr val="418FDE"/>
    <a:srgbClr val="5B92E5"/>
    <a:srgbClr val="F2F9FA"/>
    <a:srgbClr val="F5F9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00"/>
    <p:restoredTop sz="94694"/>
  </p:normalViewPr>
  <p:slideViewPr>
    <p:cSldViewPr snapToGrid="0" snapToObjects="1">
      <p:cViewPr varScale="1">
        <p:scale>
          <a:sx n="77" d="100"/>
          <a:sy n="77" d="100"/>
        </p:scale>
        <p:origin x="106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ITEL Kristin" userId="739e9691-d663-4742-af8f-23e618410c7d" providerId="ADAL" clId="{9EE338EE-011F-4DA1-85D8-37F72F8F36AB}"/>
    <pc:docChg chg="undo custSel modSld">
      <pc:chgData name="EITEL Kristin" userId="739e9691-d663-4742-af8f-23e618410c7d" providerId="ADAL" clId="{9EE338EE-011F-4DA1-85D8-37F72F8F36AB}" dt="2020-10-21T10:56:56.461" v="137" actId="20577"/>
      <pc:docMkLst>
        <pc:docMk/>
      </pc:docMkLst>
      <pc:sldChg chg="modSp mod">
        <pc:chgData name="EITEL Kristin" userId="739e9691-d663-4742-af8f-23e618410c7d" providerId="ADAL" clId="{9EE338EE-011F-4DA1-85D8-37F72F8F36AB}" dt="2020-10-21T10:56:56.461" v="137" actId="20577"/>
        <pc:sldMkLst>
          <pc:docMk/>
          <pc:sldMk cId="1856047006" sldId="263"/>
        </pc:sldMkLst>
        <pc:spChg chg="mod">
          <ac:chgData name="EITEL Kristin" userId="739e9691-d663-4742-af8f-23e618410c7d" providerId="ADAL" clId="{9EE338EE-011F-4DA1-85D8-37F72F8F36AB}" dt="2020-10-21T10:55:56.349" v="75" actId="255"/>
          <ac:spMkLst>
            <pc:docMk/>
            <pc:sldMk cId="1856047006" sldId="263"/>
            <ac:spMk id="2" creationId="{DD0C69A6-37C9-9E43-B5C2-A9CFBDFC784B}"/>
          </ac:spMkLst>
        </pc:spChg>
        <pc:spChg chg="mod">
          <ac:chgData name="EITEL Kristin" userId="739e9691-d663-4742-af8f-23e618410c7d" providerId="ADAL" clId="{9EE338EE-011F-4DA1-85D8-37F72F8F36AB}" dt="2020-10-21T10:56:31.485" v="91" actId="1076"/>
          <ac:spMkLst>
            <pc:docMk/>
            <pc:sldMk cId="1856047006" sldId="263"/>
            <ac:spMk id="3" creationId="{3DB84534-D890-9F4B-A3D1-76781B37D6DD}"/>
          </ac:spMkLst>
        </pc:spChg>
        <pc:spChg chg="mod">
          <ac:chgData name="EITEL Kristin" userId="739e9691-d663-4742-af8f-23e618410c7d" providerId="ADAL" clId="{9EE338EE-011F-4DA1-85D8-37F72F8F36AB}" dt="2020-10-21T10:56:56.461" v="137" actId="20577"/>
          <ac:spMkLst>
            <pc:docMk/>
            <pc:sldMk cId="1856047006" sldId="263"/>
            <ac:spMk id="9" creationId="{3E40F64B-3BFD-B740-87AC-DDCE86CF0581}"/>
          </ac:spMkLst>
        </pc:spChg>
      </pc:sldChg>
      <pc:sldChg chg="addSp delSp modSp mod">
        <pc:chgData name="EITEL Kristin" userId="739e9691-d663-4742-af8f-23e618410c7d" providerId="ADAL" clId="{9EE338EE-011F-4DA1-85D8-37F72F8F36AB}" dt="2020-10-21T10:53:32.433" v="47" actId="20577"/>
        <pc:sldMkLst>
          <pc:docMk/>
          <pc:sldMk cId="2663080369" sldId="275"/>
        </pc:sldMkLst>
        <pc:spChg chg="add mod">
          <ac:chgData name="EITEL Kristin" userId="739e9691-d663-4742-af8f-23e618410c7d" providerId="ADAL" clId="{9EE338EE-011F-4DA1-85D8-37F72F8F36AB}" dt="2020-10-21T10:52:11.851" v="32" actId="1076"/>
          <ac:spMkLst>
            <pc:docMk/>
            <pc:sldMk cId="2663080369" sldId="275"/>
            <ac:spMk id="5" creationId="{DAABC5B7-0851-4486-80D1-CAB91B1CB996}"/>
          </ac:spMkLst>
        </pc:spChg>
        <pc:spChg chg="add mod">
          <ac:chgData name="EITEL Kristin" userId="739e9691-d663-4742-af8f-23e618410c7d" providerId="ADAL" clId="{9EE338EE-011F-4DA1-85D8-37F72F8F36AB}" dt="2020-10-21T10:52:03.590" v="31" actId="1076"/>
          <ac:spMkLst>
            <pc:docMk/>
            <pc:sldMk cId="2663080369" sldId="275"/>
            <ac:spMk id="8" creationId="{3B2BBF73-56E7-465C-93FD-83FF50E203E8}"/>
          </ac:spMkLst>
        </pc:spChg>
        <pc:spChg chg="mod">
          <ac:chgData name="EITEL Kristin" userId="739e9691-d663-4742-af8f-23e618410c7d" providerId="ADAL" clId="{9EE338EE-011F-4DA1-85D8-37F72F8F36AB}" dt="2020-10-21T10:51:52.271" v="20" actId="1076"/>
          <ac:spMkLst>
            <pc:docMk/>
            <pc:sldMk cId="2663080369" sldId="275"/>
            <ac:spMk id="10" creationId="{E52B650C-4C77-4747-915D-D7737B82A51F}"/>
          </ac:spMkLst>
        </pc:spChg>
        <pc:spChg chg="mod">
          <ac:chgData name="EITEL Kristin" userId="739e9691-d663-4742-af8f-23e618410c7d" providerId="ADAL" clId="{9EE338EE-011F-4DA1-85D8-37F72F8F36AB}" dt="2020-10-21T10:51:38.474" v="18" actId="20577"/>
          <ac:spMkLst>
            <pc:docMk/>
            <pc:sldMk cId="2663080369" sldId="275"/>
            <ac:spMk id="19" creationId="{F10DAEB3-4959-4617-95B5-0F762E1D738E}"/>
          </ac:spMkLst>
        </pc:spChg>
        <pc:spChg chg="mod">
          <ac:chgData name="EITEL Kristin" userId="739e9691-d663-4742-af8f-23e618410c7d" providerId="ADAL" clId="{9EE338EE-011F-4DA1-85D8-37F72F8F36AB}" dt="2020-10-21T10:53:32.433" v="47" actId="20577"/>
          <ac:spMkLst>
            <pc:docMk/>
            <pc:sldMk cId="2663080369" sldId="275"/>
            <ac:spMk id="21" creationId="{2332BD79-11DD-4861-9D4E-B225D6543B57}"/>
          </ac:spMkLst>
        </pc:spChg>
        <pc:picChg chg="add del">
          <ac:chgData name="EITEL Kristin" userId="739e9691-d663-4742-af8f-23e618410c7d" providerId="ADAL" clId="{9EE338EE-011F-4DA1-85D8-37F72F8F36AB}" dt="2020-10-21T10:50:48.383" v="1" actId="22"/>
          <ac:picMkLst>
            <pc:docMk/>
            <pc:sldMk cId="2663080369" sldId="275"/>
            <ac:picMk id="3" creationId="{96026C18-5DAA-4C45-A769-D12D585FF9D8}"/>
          </ac:picMkLst>
        </pc:picChg>
      </pc:sldChg>
      <pc:sldChg chg="modSp mod">
        <pc:chgData name="EITEL Kristin" userId="739e9691-d663-4742-af8f-23e618410c7d" providerId="ADAL" clId="{9EE338EE-011F-4DA1-85D8-37F72F8F36AB}" dt="2020-10-21T10:54:22.396" v="52" actId="20577"/>
        <pc:sldMkLst>
          <pc:docMk/>
          <pc:sldMk cId="2745742255" sldId="283"/>
        </pc:sldMkLst>
        <pc:spChg chg="mod">
          <ac:chgData name="EITEL Kristin" userId="739e9691-d663-4742-af8f-23e618410c7d" providerId="ADAL" clId="{9EE338EE-011F-4DA1-85D8-37F72F8F36AB}" dt="2020-10-21T10:54:22.396" v="52" actId="20577"/>
          <ac:spMkLst>
            <pc:docMk/>
            <pc:sldMk cId="2745742255" sldId="283"/>
            <ac:spMk id="2" creationId="{DD0C69A6-37C9-9E43-B5C2-A9CFBDFC784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A0B3BC-9C1E-BE49-933B-C318A33CC6E6}" type="doc">
      <dgm:prSet loTypeId="urn:microsoft.com/office/officeart/2005/8/layout/arrow3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85AE7ED7-321E-5044-9EAC-1E3E8C727396}">
      <dgm:prSet phldrT="[Texto]"/>
      <dgm:spPr/>
      <dgm:t>
        <a:bodyPr/>
        <a:lstStyle/>
        <a:p>
          <a:r>
            <a:rPr lang="es-ES_tradnl" b="1" dirty="0" err="1">
              <a:solidFill>
                <a:srgbClr val="1A3668"/>
              </a:solidFill>
            </a:rPr>
            <a:t>Bottom</a:t>
          </a:r>
          <a:r>
            <a:rPr lang="es-ES_tradnl" b="1" dirty="0">
              <a:solidFill>
                <a:srgbClr val="1A3668"/>
              </a:solidFill>
            </a:rPr>
            <a:t> Up</a:t>
          </a:r>
        </a:p>
      </dgm:t>
    </dgm:pt>
    <dgm:pt modelId="{588BC84A-99B0-3F4F-A2ED-BC42E0AC6258}" type="parTrans" cxnId="{D14C94CE-439B-3343-A306-74FE69F5B18C}">
      <dgm:prSet/>
      <dgm:spPr/>
      <dgm:t>
        <a:bodyPr/>
        <a:lstStyle/>
        <a:p>
          <a:endParaRPr lang="es-ES_tradnl"/>
        </a:p>
      </dgm:t>
    </dgm:pt>
    <dgm:pt modelId="{B85743DD-D520-044C-8A7D-A393B7C90C5F}" type="sibTrans" cxnId="{D14C94CE-439B-3343-A306-74FE69F5B18C}">
      <dgm:prSet/>
      <dgm:spPr/>
      <dgm:t>
        <a:bodyPr/>
        <a:lstStyle/>
        <a:p>
          <a:endParaRPr lang="es-ES_tradnl"/>
        </a:p>
      </dgm:t>
    </dgm:pt>
    <dgm:pt modelId="{F019A051-2D0D-FE43-9F56-F7566A417715}">
      <dgm:prSet phldrT="[Texto]"/>
      <dgm:spPr/>
      <dgm:t>
        <a:bodyPr/>
        <a:lstStyle/>
        <a:p>
          <a:r>
            <a:rPr lang="es-ES_tradnl" b="1" dirty="0">
              <a:solidFill>
                <a:srgbClr val="1A3668"/>
              </a:solidFill>
            </a:rPr>
            <a:t>Top</a:t>
          </a:r>
          <a:r>
            <a:rPr lang="es-ES_tradnl" b="1" baseline="0" dirty="0">
              <a:solidFill>
                <a:srgbClr val="1A3668"/>
              </a:solidFill>
            </a:rPr>
            <a:t> Down</a:t>
          </a:r>
          <a:endParaRPr lang="es-ES_tradnl" b="1" dirty="0">
            <a:solidFill>
              <a:srgbClr val="1A3668"/>
            </a:solidFill>
          </a:endParaRPr>
        </a:p>
      </dgm:t>
    </dgm:pt>
    <dgm:pt modelId="{83638EAC-D1FE-834E-8F48-238BF42204D2}" type="parTrans" cxnId="{E91C5DE0-CB36-454F-9ABA-1454ABD5E9D1}">
      <dgm:prSet/>
      <dgm:spPr/>
      <dgm:t>
        <a:bodyPr/>
        <a:lstStyle/>
        <a:p>
          <a:endParaRPr lang="es-ES_tradnl"/>
        </a:p>
      </dgm:t>
    </dgm:pt>
    <dgm:pt modelId="{CE24DE4C-37F8-FE46-BFA7-FC289BC74708}" type="sibTrans" cxnId="{E91C5DE0-CB36-454F-9ABA-1454ABD5E9D1}">
      <dgm:prSet/>
      <dgm:spPr/>
      <dgm:t>
        <a:bodyPr/>
        <a:lstStyle/>
        <a:p>
          <a:endParaRPr lang="es-ES_tradnl"/>
        </a:p>
      </dgm:t>
    </dgm:pt>
    <dgm:pt modelId="{0897E61F-5A2D-4B45-9C7C-B7C6221D0966}" type="pres">
      <dgm:prSet presAssocID="{81A0B3BC-9C1E-BE49-933B-C318A33CC6E6}" presName="compositeShape" presStyleCnt="0">
        <dgm:presLayoutVars>
          <dgm:chMax val="2"/>
          <dgm:dir/>
          <dgm:resizeHandles val="exact"/>
        </dgm:presLayoutVars>
      </dgm:prSet>
      <dgm:spPr/>
    </dgm:pt>
    <dgm:pt modelId="{EEB72E5F-1246-9C4D-964E-F15F6700FD99}" type="pres">
      <dgm:prSet presAssocID="{81A0B3BC-9C1E-BE49-933B-C318A33CC6E6}" presName="divider" presStyleLbl="fgShp" presStyleIdx="0" presStyleCnt="1"/>
      <dgm:spPr/>
    </dgm:pt>
    <dgm:pt modelId="{338214A2-65B5-474B-91D1-97597F809A93}" type="pres">
      <dgm:prSet presAssocID="{85AE7ED7-321E-5044-9EAC-1E3E8C727396}" presName="downArrow" presStyleLbl="node1" presStyleIdx="0" presStyleCnt="2"/>
      <dgm:spPr>
        <a:solidFill>
          <a:schemeClr val="accent1">
            <a:lumMod val="20000"/>
            <a:lumOff val="80000"/>
          </a:schemeClr>
        </a:solidFill>
      </dgm:spPr>
    </dgm:pt>
    <dgm:pt modelId="{3E931699-CD3D-0248-AE6E-4CD30258FEA0}" type="pres">
      <dgm:prSet presAssocID="{85AE7ED7-321E-5044-9EAC-1E3E8C727396}" presName="downArrowText" presStyleLbl="revTx" presStyleIdx="0" presStyleCnt="2">
        <dgm:presLayoutVars>
          <dgm:bulletEnabled val="1"/>
        </dgm:presLayoutVars>
      </dgm:prSet>
      <dgm:spPr/>
    </dgm:pt>
    <dgm:pt modelId="{C2ED0629-F4C9-244F-AE66-BC343CAF96C7}" type="pres">
      <dgm:prSet presAssocID="{F019A051-2D0D-FE43-9F56-F7566A417715}" presName="upArrow" presStyleLbl="node1" presStyleIdx="1" presStyleCnt="2"/>
      <dgm:spPr>
        <a:solidFill>
          <a:schemeClr val="accent1">
            <a:lumMod val="20000"/>
            <a:lumOff val="80000"/>
          </a:schemeClr>
        </a:solidFill>
      </dgm:spPr>
    </dgm:pt>
    <dgm:pt modelId="{CFFFDE89-7762-D049-BDF1-663AD5BD87D0}" type="pres">
      <dgm:prSet presAssocID="{F019A051-2D0D-FE43-9F56-F7566A417715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DCCC6978-0DA9-439A-BF90-94D29FC4F5DA}" type="presOf" srcId="{81A0B3BC-9C1E-BE49-933B-C318A33CC6E6}" destId="{0897E61F-5A2D-4B45-9C7C-B7C6221D0966}" srcOrd="0" destOrd="0" presId="urn:microsoft.com/office/officeart/2005/8/layout/arrow3"/>
    <dgm:cxn modelId="{64F73082-E416-4A3C-AB5E-AD13756FAB4C}" type="presOf" srcId="{F019A051-2D0D-FE43-9F56-F7566A417715}" destId="{CFFFDE89-7762-D049-BDF1-663AD5BD87D0}" srcOrd="0" destOrd="0" presId="urn:microsoft.com/office/officeart/2005/8/layout/arrow3"/>
    <dgm:cxn modelId="{47A982C5-5671-40C1-96B9-EE015E108C57}" type="presOf" srcId="{85AE7ED7-321E-5044-9EAC-1E3E8C727396}" destId="{3E931699-CD3D-0248-AE6E-4CD30258FEA0}" srcOrd="0" destOrd="0" presId="urn:microsoft.com/office/officeart/2005/8/layout/arrow3"/>
    <dgm:cxn modelId="{D14C94CE-439B-3343-A306-74FE69F5B18C}" srcId="{81A0B3BC-9C1E-BE49-933B-C318A33CC6E6}" destId="{85AE7ED7-321E-5044-9EAC-1E3E8C727396}" srcOrd="0" destOrd="0" parTransId="{588BC84A-99B0-3F4F-A2ED-BC42E0AC6258}" sibTransId="{B85743DD-D520-044C-8A7D-A393B7C90C5F}"/>
    <dgm:cxn modelId="{E91C5DE0-CB36-454F-9ABA-1454ABD5E9D1}" srcId="{81A0B3BC-9C1E-BE49-933B-C318A33CC6E6}" destId="{F019A051-2D0D-FE43-9F56-F7566A417715}" srcOrd="1" destOrd="0" parTransId="{83638EAC-D1FE-834E-8F48-238BF42204D2}" sibTransId="{CE24DE4C-37F8-FE46-BFA7-FC289BC74708}"/>
    <dgm:cxn modelId="{F9E89E85-F7D5-49A3-AD35-E428EE4D741B}" type="presParOf" srcId="{0897E61F-5A2D-4B45-9C7C-B7C6221D0966}" destId="{EEB72E5F-1246-9C4D-964E-F15F6700FD99}" srcOrd="0" destOrd="0" presId="urn:microsoft.com/office/officeart/2005/8/layout/arrow3"/>
    <dgm:cxn modelId="{AD8E9763-EF33-46C8-92D5-E1C61FE285B9}" type="presParOf" srcId="{0897E61F-5A2D-4B45-9C7C-B7C6221D0966}" destId="{338214A2-65B5-474B-91D1-97597F809A93}" srcOrd="1" destOrd="0" presId="urn:microsoft.com/office/officeart/2005/8/layout/arrow3"/>
    <dgm:cxn modelId="{0FD11A38-D412-4E20-B04A-036F881DE157}" type="presParOf" srcId="{0897E61F-5A2D-4B45-9C7C-B7C6221D0966}" destId="{3E931699-CD3D-0248-AE6E-4CD30258FEA0}" srcOrd="2" destOrd="0" presId="urn:microsoft.com/office/officeart/2005/8/layout/arrow3"/>
    <dgm:cxn modelId="{845A9159-E295-43A2-81DB-0B5BEB0FBE27}" type="presParOf" srcId="{0897E61F-5A2D-4B45-9C7C-B7C6221D0966}" destId="{C2ED0629-F4C9-244F-AE66-BC343CAF96C7}" srcOrd="3" destOrd="0" presId="urn:microsoft.com/office/officeart/2005/8/layout/arrow3"/>
    <dgm:cxn modelId="{472C770A-0EA6-4594-909D-95D3B4CD676A}" type="presParOf" srcId="{0897E61F-5A2D-4B45-9C7C-B7C6221D0966}" destId="{CFFFDE89-7762-D049-BDF1-663AD5BD87D0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72E5F-1246-9C4D-964E-F15F6700FD99}">
      <dsp:nvSpPr>
        <dsp:cNvPr id="0" name=""/>
        <dsp:cNvSpPr/>
      </dsp:nvSpPr>
      <dsp:spPr>
        <a:xfrm rot="21300000">
          <a:off x="11377" y="767202"/>
          <a:ext cx="3684963" cy="421983"/>
        </a:xfrm>
        <a:prstGeom prst="mathMinus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8214A2-65B5-474B-91D1-97597F809A93}">
      <dsp:nvSpPr>
        <dsp:cNvPr id="0" name=""/>
        <dsp:cNvSpPr/>
      </dsp:nvSpPr>
      <dsp:spPr>
        <a:xfrm>
          <a:off x="444926" y="97819"/>
          <a:ext cx="1112315" cy="782555"/>
        </a:xfrm>
        <a:prstGeom prst="downArrow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E931699-CD3D-0248-AE6E-4CD30258FEA0}">
      <dsp:nvSpPr>
        <dsp:cNvPr id="0" name=""/>
        <dsp:cNvSpPr/>
      </dsp:nvSpPr>
      <dsp:spPr>
        <a:xfrm>
          <a:off x="1965091" y="0"/>
          <a:ext cx="1186470" cy="82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900" b="1" kern="1200" dirty="0" err="1">
              <a:solidFill>
                <a:srgbClr val="1A3668"/>
              </a:solidFill>
            </a:rPr>
            <a:t>Bottom</a:t>
          </a:r>
          <a:r>
            <a:rPr lang="es-ES_tradnl" sz="1900" b="1" kern="1200" dirty="0">
              <a:solidFill>
                <a:srgbClr val="1A3668"/>
              </a:solidFill>
            </a:rPr>
            <a:t> Up</a:t>
          </a:r>
        </a:p>
      </dsp:txBody>
      <dsp:txXfrm>
        <a:off x="1965091" y="0"/>
        <a:ext cx="1186470" cy="821682"/>
      </dsp:txXfrm>
    </dsp:sp>
    <dsp:sp modelId="{C2ED0629-F4C9-244F-AE66-BC343CAF96C7}">
      <dsp:nvSpPr>
        <dsp:cNvPr id="0" name=""/>
        <dsp:cNvSpPr/>
      </dsp:nvSpPr>
      <dsp:spPr>
        <a:xfrm>
          <a:off x="2150477" y="1076013"/>
          <a:ext cx="1112315" cy="782555"/>
        </a:xfrm>
        <a:prstGeom prst="upArrow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FFDE89-7762-D049-BDF1-663AD5BD87D0}">
      <dsp:nvSpPr>
        <dsp:cNvPr id="0" name=""/>
        <dsp:cNvSpPr/>
      </dsp:nvSpPr>
      <dsp:spPr>
        <a:xfrm>
          <a:off x="556157" y="1134705"/>
          <a:ext cx="1186470" cy="8216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900" b="1" kern="1200" dirty="0">
              <a:solidFill>
                <a:srgbClr val="1A3668"/>
              </a:solidFill>
            </a:rPr>
            <a:t>Top</a:t>
          </a:r>
          <a:r>
            <a:rPr lang="es-ES_tradnl" sz="1900" b="1" kern="1200" baseline="0" dirty="0">
              <a:solidFill>
                <a:srgbClr val="1A3668"/>
              </a:solidFill>
            </a:rPr>
            <a:t> Down</a:t>
          </a:r>
          <a:endParaRPr lang="es-ES_tradnl" sz="1900" b="1" kern="1200" dirty="0">
            <a:solidFill>
              <a:srgbClr val="1A3668"/>
            </a:solidFill>
          </a:endParaRPr>
        </a:p>
      </dsp:txBody>
      <dsp:txXfrm>
        <a:off x="556157" y="1134705"/>
        <a:ext cx="1186470" cy="8216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BB01F-266C-7247-B728-EF5FCD0B897D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59213-6462-A94E-81CA-F4C3137ADC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9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3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photo, just right click photo and choose ”Change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68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389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01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change photo, just right click photo and choose ”Change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36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264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63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change photo, just right click photo and choose ”Change Picture”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59213-6462-A94E-81CA-F4C3137ADC6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12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42FB2-C640-3E41-B804-51775F1C40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317E19-93E5-4A4C-9A08-B43BC1CD76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87D9D-20E7-C744-B042-451A701A2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EDF19-7763-AA4D-8543-B233D91F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7A1CF-1DAA-0D46-9086-EAF4EB17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44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FE1F9-6F90-AE4A-B734-9F03D19C9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1D2CE8-BC8F-7D4E-8B83-D260BE5306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2EF59F-F6B5-C346-BCFC-93EFCF83C8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0B99A-DDCB-A34D-974D-235E0F880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3EE62-BDD2-8A4B-B4DE-CF55D6160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065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5CF784-D042-5548-958D-ABE0794A34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4D9618-FD59-A64C-9C80-976462346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A97321-6B5B-0440-A8DD-C6B161308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D0567-3847-8A47-8CCD-B22B4814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B7BB33-5EFA-114B-951A-E9C10892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9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6790-A3E4-4C49-A521-CC3808CA6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862BA-B562-364C-8EC0-4E4EE0F36D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1356B-3FD1-9645-9C0B-40A2666CE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5A343A-EF0D-B144-BEBC-5401414B4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FC7538-EFBC-3A4B-98D0-5E84519DA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72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CB317-7E4A-5A46-966C-8B86E29E5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87D9E-A102-944B-B9B6-05EBA6332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A28960-7D8C-3D4F-98C0-0C7F71201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AD8AA-9973-424D-9248-2E1EA0A77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12FBD-5E71-B346-BBF7-EA219D2F0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507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8248-E667-794A-8216-69620E310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8F0F71-1107-4A47-B36A-E1114668A4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7D4E2-593A-434C-A139-2AD02749A0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20EA0E-6A10-574B-A8AC-719F92754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3BBF9-FA12-834C-A785-786BB0C36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16A4CD-B2A6-D84E-9142-0F8FFEAC4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88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5957F-516C-9C47-9B55-EDCE1AB87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31922-5B74-5C45-9C80-5D51AD32F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16E537-D72D-F547-B686-3B48948FB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FDD35B-2A60-404B-9163-3F8751DEFA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CE720C-AB86-CC45-B08C-3B336BB57A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7AC927-FB7A-8447-BE7C-B76086C33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49DCDE-3B8D-BC4B-B289-D787E84F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969BE9-F776-4346-8DEF-20AECC9B7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02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1B42-38C8-254A-A05A-C00FEE3BA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D4E333-98A4-1F4A-A744-37274C38C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64F875-E49B-A64A-9B46-C9425DC0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9871F-75D7-834D-8B70-D55ACA14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9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5D7923-222C-9944-AE07-2E31C2BA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89623D9-DF7F-D748-95A0-6A09A73E6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D23479-57BA-564E-A1D5-34CA21447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265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78600-0AED-DC47-8DBC-713821A5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88ED2-520C-7B41-82BC-00EDDC514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8A3F80-F394-CC4F-A331-0867FC0F4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69333-6FBF-FE4C-9429-9F895A6C4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E1349-B894-DE45-B02E-3E407ECAF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92DA55-BC4B-4A45-B4D1-0E10B3734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30CF1-09A7-8344-B0AA-CC8BA04C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54139A-5BE6-1943-938B-542DC6D291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C1-9C44-AF4D-BB0E-FC29945F5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C46AD-39A4-4040-80B4-5A1F5A023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9EA44F-25E3-8846-A0D9-E4570A02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2E5F19-FAAF-D747-978A-E30A8783D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67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11A671-02E9-0A4B-9574-EF02657BD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03350-3D0D-2C4C-A9B8-4E2F9DD92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95AD7-44EF-9243-A091-6B1C6B6139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9AB28-A9DB-FD49-AAAF-39B478FF6218}" type="datetimeFigureOut">
              <a:rPr lang="en-US" smtClean="0"/>
              <a:t>10/21/2020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15D10-8A90-944E-A414-B79EAC8A97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44BEE-EE2C-494E-B822-74A42F0A8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BD772-B9D5-1044-A037-604D1C9A3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95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hyperlink" Target="http://www.migration4development.org/" TargetMode="External"/><Relationship Id="rId7" Type="http://schemas.openxmlformats.org/officeDocument/2006/relationships/diagramColors" Target="../diagrams/colors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C9F83B8-792D-A145-88D9-77F7149D8721}"/>
              </a:ext>
            </a:extLst>
          </p:cNvPr>
          <p:cNvSpPr/>
          <p:nvPr/>
        </p:nvSpPr>
        <p:spPr>
          <a:xfrm>
            <a:off x="-1200" y="4037"/>
            <a:ext cx="12192000" cy="690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2400" y="5253749"/>
            <a:ext cx="12193200" cy="1655999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0154" y="2380566"/>
            <a:ext cx="9922844" cy="1821543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Session 3:</a:t>
            </a:r>
            <a:br>
              <a:rPr lang="en-US" sz="5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5600" b="1">
                <a:solidFill>
                  <a:srgbClr val="1A3668"/>
                </a:solidFill>
                <a:ea typeface="Roboto Medium" panose="02000000000000000000" pitchFamily="2" charset="0"/>
              </a:rPr>
              <a:t>Policy Coherence</a:t>
            </a:r>
            <a:endParaRPr lang="en-US" sz="5600" b="1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5874" y="5676596"/>
            <a:ext cx="9144000" cy="810307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UNCT Training on the Integration of Migration into CF and CCA:</a:t>
            </a:r>
            <a:b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</a:br>
            <a:r>
              <a:rPr lang="en-US" sz="2000" b="1" dirty="0">
                <a:solidFill>
                  <a:srgbClr val="1A3668"/>
                </a:solidFill>
                <a:ea typeface="Roboto Medium" panose="02000000000000000000" pitchFamily="2" charset="0"/>
              </a:rPr>
              <a:t>(insert country name)</a:t>
            </a:r>
            <a:endParaRPr lang="en-US" sz="2000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5319988-6EDC-0A48-834C-C7225F03A1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5" t="7470" r="2849" b="9673"/>
          <a:stretch/>
        </p:blipFill>
        <p:spPr>
          <a:xfrm>
            <a:off x="8825425" y="403653"/>
            <a:ext cx="2758438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321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7832" y="2704973"/>
            <a:ext cx="7132320" cy="768717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Whole of government…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30152" y="5121039"/>
            <a:ext cx="2544261" cy="649306"/>
          </a:xfrm>
        </p:spPr>
        <p:txBody>
          <a:bodyPr>
            <a:normAutofit/>
          </a:bodyPr>
          <a:lstStyle/>
          <a:p>
            <a:pPr algn="l">
              <a:lnSpc>
                <a:spcPct val="125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INSERT IMAGE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472950" y="370814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129B5DA-DBFA-4338-9245-F362C9C1DF95}"/>
              </a:ext>
            </a:extLst>
          </p:cNvPr>
          <p:cNvSpPr txBox="1">
            <a:spLocks/>
          </p:cNvSpPr>
          <p:nvPr/>
        </p:nvSpPr>
        <p:spPr>
          <a:xfrm>
            <a:off x="6044356" y="3330872"/>
            <a:ext cx="7132320" cy="7687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And whole of society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905E57-7E8E-4023-BBBE-9080ED152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956771"/>
            <a:ext cx="4792486" cy="21299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325DB5-20C6-4811-89F2-80F43EFF5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993" y="3429000"/>
            <a:ext cx="4355931" cy="1869421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6F98E923-FA42-48C4-98E9-3518894ACADB}"/>
              </a:ext>
            </a:extLst>
          </p:cNvPr>
          <p:cNvSpPr txBox="1">
            <a:spLocks/>
          </p:cNvSpPr>
          <p:nvPr/>
        </p:nvSpPr>
        <p:spPr>
          <a:xfrm>
            <a:off x="747581" y="6331894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8484277-2AC7-4788-980E-0FF98459957E}"/>
              </a:ext>
            </a:extLst>
          </p:cNvPr>
          <p:cNvSpPr/>
          <p:nvPr/>
        </p:nvSpPr>
        <p:spPr>
          <a:xfrm>
            <a:off x="630095" y="1412118"/>
            <a:ext cx="10730632" cy="126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b="1" i="1" dirty="0">
                <a:solidFill>
                  <a:srgbClr val="002060"/>
                </a:solidFill>
                <a:latin typeface="Calibri" panose="020F0502020204030204" pitchFamily="34" charset="0"/>
                <a:ea typeface="Avenir"/>
                <a:cs typeface="Avenir"/>
              </a:rPr>
              <a:t>Policy incoherence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ea typeface="Avenir"/>
                <a:cs typeface="Avenir"/>
              </a:rPr>
              <a:t>Failure to consider how policies in difference sectors such as housing, health, education and law enforcement affect migrants and mobility – and vice-versa – can result in </a:t>
            </a:r>
            <a:r>
              <a:rPr lang="en-GB" b="1" dirty="0">
                <a:solidFill>
                  <a:srgbClr val="002060"/>
                </a:solidFill>
                <a:latin typeface="Calibri" panose="020F0502020204030204" pitchFamily="34" charset="0"/>
                <a:ea typeface="Avenir"/>
                <a:cs typeface="Avenir"/>
              </a:rPr>
              <a:t>policy incoherence</a:t>
            </a:r>
            <a:r>
              <a:rPr lang="en-GB" dirty="0">
                <a:solidFill>
                  <a:srgbClr val="002060"/>
                </a:solidFill>
                <a:latin typeface="Calibri" panose="020F0502020204030204" pitchFamily="34" charset="0"/>
                <a:ea typeface="Avenir"/>
                <a:cs typeface="Avenir"/>
              </a:rPr>
              <a:t>, whereby different policies work at cross purposes and the effectiveness of migration governance measures is limited.  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D3020E-D35A-4820-A280-C914EB85473A}"/>
              </a:ext>
            </a:extLst>
          </p:cNvPr>
          <p:cNvSpPr txBox="1">
            <a:spLocks/>
          </p:cNvSpPr>
          <p:nvPr/>
        </p:nvSpPr>
        <p:spPr>
          <a:xfrm>
            <a:off x="630095" y="814432"/>
            <a:ext cx="7132320" cy="7687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Challenge of policy incoherence:</a:t>
            </a:r>
          </a:p>
        </p:txBody>
      </p:sp>
    </p:spTree>
    <p:extLst>
      <p:ext uri="{BB962C8B-B14F-4D97-AF65-F5344CB8AC3E}">
        <p14:creationId xmlns:p14="http://schemas.microsoft.com/office/powerpoint/2010/main" val="439585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785" y="605474"/>
            <a:ext cx="11334670" cy="1825007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 recap: Human rights frameworks, the GCM &amp; policy coherence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9BFBE87-8A92-4F2E-812F-262117D33371}"/>
              </a:ext>
            </a:extLst>
          </p:cNvPr>
          <p:cNvGrpSpPr/>
          <p:nvPr/>
        </p:nvGrpSpPr>
        <p:grpSpPr>
          <a:xfrm>
            <a:off x="718785" y="1260222"/>
            <a:ext cx="2647051" cy="1584045"/>
            <a:chOff x="522226" y="39135"/>
            <a:chExt cx="2647051" cy="1584045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12CBB8A-C06E-4903-95E7-5A448B7A163D}"/>
                </a:ext>
              </a:extLst>
            </p:cNvPr>
            <p:cNvSpPr/>
            <p:nvPr/>
          </p:nvSpPr>
          <p:spPr>
            <a:xfrm>
              <a:off x="595548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38226FC-A051-4239-AAE1-1C77CB6C8ECE}"/>
                </a:ext>
              </a:extLst>
            </p:cNvPr>
            <p:cNvSpPr txBox="1"/>
            <p:nvPr/>
          </p:nvSpPr>
          <p:spPr>
            <a:xfrm>
              <a:off x="522226" y="39135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Universal Declaration of Human Rights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32F9B04-345E-4535-B479-AF391BE8B2D5}"/>
              </a:ext>
            </a:extLst>
          </p:cNvPr>
          <p:cNvGrpSpPr/>
          <p:nvPr/>
        </p:nvGrpSpPr>
        <p:grpSpPr>
          <a:xfrm>
            <a:off x="3623209" y="1300030"/>
            <a:ext cx="2573729" cy="1544237"/>
            <a:chOff x="3426650" y="78943"/>
            <a:chExt cx="2573729" cy="1544237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E2EC1D2-6A5C-4FA9-9064-4D7DCF35FA6D}"/>
                </a:ext>
              </a:extLst>
            </p:cNvPr>
            <p:cNvSpPr/>
            <p:nvPr/>
          </p:nvSpPr>
          <p:spPr>
            <a:xfrm>
              <a:off x="3426650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0DF989D-81D3-48E9-AEC4-82A1C9189582}"/>
                </a:ext>
              </a:extLst>
            </p:cNvPr>
            <p:cNvSpPr txBox="1"/>
            <p:nvPr/>
          </p:nvSpPr>
          <p:spPr>
            <a:xfrm>
              <a:off x="3426650" y="7894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Covenant on Civil and Political Rights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23926FF-7C7C-4583-89C8-9D6F865A2D87}"/>
              </a:ext>
            </a:extLst>
          </p:cNvPr>
          <p:cNvGrpSpPr/>
          <p:nvPr/>
        </p:nvGrpSpPr>
        <p:grpSpPr>
          <a:xfrm>
            <a:off x="6396560" y="1307338"/>
            <a:ext cx="2573729" cy="1544237"/>
            <a:chOff x="6257752" y="78943"/>
            <a:chExt cx="2573729" cy="1544237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39BC28E4-54A5-4325-9286-5D5E4882935F}"/>
                </a:ext>
              </a:extLst>
            </p:cNvPr>
            <p:cNvSpPr/>
            <p:nvPr/>
          </p:nvSpPr>
          <p:spPr>
            <a:xfrm>
              <a:off x="6257752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63BD0A3B-C13C-47CB-A013-B33B0DE303FD}"/>
                </a:ext>
              </a:extLst>
            </p:cNvPr>
            <p:cNvSpPr txBox="1"/>
            <p:nvPr/>
          </p:nvSpPr>
          <p:spPr>
            <a:xfrm>
              <a:off x="6257752" y="7894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Covenant on Economic, Social and Cultural Rights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27A930D-EF09-4E65-8CF8-5ACAD699DE9A}"/>
              </a:ext>
            </a:extLst>
          </p:cNvPr>
          <p:cNvGrpSpPr/>
          <p:nvPr/>
        </p:nvGrpSpPr>
        <p:grpSpPr>
          <a:xfrm>
            <a:off x="9121784" y="1307338"/>
            <a:ext cx="2573729" cy="1544237"/>
            <a:chOff x="9088854" y="78943"/>
            <a:chExt cx="2573729" cy="1544237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BC33FBFB-1C47-4472-8D61-85E74E02AE75}"/>
                </a:ext>
              </a:extLst>
            </p:cNvPr>
            <p:cNvSpPr/>
            <p:nvPr/>
          </p:nvSpPr>
          <p:spPr>
            <a:xfrm>
              <a:off x="9088854" y="7894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5439A76-AC7E-4A04-B179-5F9910C96285}"/>
                </a:ext>
              </a:extLst>
            </p:cNvPr>
            <p:cNvSpPr txBox="1"/>
            <p:nvPr/>
          </p:nvSpPr>
          <p:spPr>
            <a:xfrm>
              <a:off x="9088854" y="7894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Convention on the Elimination of All Forms of Racial Discrimination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5FC87C7-32FC-4ACB-B133-A09D3138EE0D}"/>
              </a:ext>
            </a:extLst>
          </p:cNvPr>
          <p:cNvGrpSpPr/>
          <p:nvPr/>
        </p:nvGrpSpPr>
        <p:grpSpPr>
          <a:xfrm>
            <a:off x="830303" y="3101640"/>
            <a:ext cx="2573729" cy="1544237"/>
            <a:chOff x="595548" y="1880553"/>
            <a:chExt cx="2573729" cy="1544237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E81E971B-3557-42D4-A7B3-1B6996EC6BBF}"/>
                </a:ext>
              </a:extLst>
            </p:cNvPr>
            <p:cNvSpPr/>
            <p:nvPr/>
          </p:nvSpPr>
          <p:spPr>
            <a:xfrm>
              <a:off x="595548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C448404-F17A-4444-92C3-D8929517BE91}"/>
                </a:ext>
              </a:extLst>
            </p:cNvPr>
            <p:cNvSpPr txBox="1"/>
            <p:nvPr/>
          </p:nvSpPr>
          <p:spPr>
            <a:xfrm>
              <a:off x="595548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on the Elimination of All Forms of Discrimination against Women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5E6B35E-0DFE-4D8A-B6B0-618814375822}"/>
              </a:ext>
            </a:extLst>
          </p:cNvPr>
          <p:cNvGrpSpPr/>
          <p:nvPr/>
        </p:nvGrpSpPr>
        <p:grpSpPr>
          <a:xfrm>
            <a:off x="3603654" y="3101640"/>
            <a:ext cx="2573729" cy="1544237"/>
            <a:chOff x="3426650" y="1880553"/>
            <a:chExt cx="2573729" cy="154423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243D18B-44D2-48CE-A012-F9843EF4FAC8}"/>
                </a:ext>
              </a:extLst>
            </p:cNvPr>
            <p:cNvSpPr/>
            <p:nvPr/>
          </p:nvSpPr>
          <p:spPr>
            <a:xfrm>
              <a:off x="3426650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CA78416-C44E-4C9C-9F45-8F4D34531471}"/>
                </a:ext>
              </a:extLst>
            </p:cNvPr>
            <p:cNvSpPr txBox="1"/>
            <p:nvPr/>
          </p:nvSpPr>
          <p:spPr>
            <a:xfrm>
              <a:off x="3426650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against Torture and Other Cruel, Inhuman or Degrading Treatment or Punishment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797C5CF-65A8-4732-A8DC-C18F6C50A467}"/>
              </a:ext>
            </a:extLst>
          </p:cNvPr>
          <p:cNvGrpSpPr/>
          <p:nvPr/>
        </p:nvGrpSpPr>
        <p:grpSpPr>
          <a:xfrm>
            <a:off x="6396560" y="3101640"/>
            <a:ext cx="2573729" cy="1544237"/>
            <a:chOff x="6257752" y="1880553"/>
            <a:chExt cx="2573729" cy="1544237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5DFBFD5-0209-4437-B94A-3FC0E3E69760}"/>
                </a:ext>
              </a:extLst>
            </p:cNvPr>
            <p:cNvSpPr/>
            <p:nvPr/>
          </p:nvSpPr>
          <p:spPr>
            <a:xfrm>
              <a:off x="6257752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8E33011-E24C-45C3-B896-1E6BB0725498}"/>
                </a:ext>
              </a:extLst>
            </p:cNvPr>
            <p:cNvSpPr txBox="1"/>
            <p:nvPr/>
          </p:nvSpPr>
          <p:spPr>
            <a:xfrm>
              <a:off x="6257752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on the Rights of the Child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ED321E-02C0-4AD3-B1CB-07345D654B75}"/>
              </a:ext>
            </a:extLst>
          </p:cNvPr>
          <p:cNvGrpSpPr/>
          <p:nvPr/>
        </p:nvGrpSpPr>
        <p:grpSpPr>
          <a:xfrm>
            <a:off x="9121784" y="3108948"/>
            <a:ext cx="2573729" cy="1544237"/>
            <a:chOff x="9088854" y="1880553"/>
            <a:chExt cx="2573729" cy="1544237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CF9B4D-ECC2-4506-A310-4466A653A343}"/>
                </a:ext>
              </a:extLst>
            </p:cNvPr>
            <p:cNvSpPr/>
            <p:nvPr/>
          </p:nvSpPr>
          <p:spPr>
            <a:xfrm>
              <a:off x="9088854" y="1880553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E023E80-25E2-4090-B01B-B583EF9B834C}"/>
                </a:ext>
              </a:extLst>
            </p:cNvPr>
            <p:cNvSpPr txBox="1"/>
            <p:nvPr/>
          </p:nvSpPr>
          <p:spPr>
            <a:xfrm>
              <a:off x="9088854" y="1880553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Convention on the Protection of the Rights of All Migrant Workers and Members of Their Families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257A088-2B2A-4105-918C-F4C0FA63D17A}"/>
              </a:ext>
            </a:extLst>
          </p:cNvPr>
          <p:cNvGrpSpPr/>
          <p:nvPr/>
        </p:nvGrpSpPr>
        <p:grpSpPr>
          <a:xfrm>
            <a:off x="3671031" y="4781504"/>
            <a:ext cx="2573729" cy="1544237"/>
            <a:chOff x="3426650" y="3606048"/>
            <a:chExt cx="2573729" cy="1544237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731CC7B-B392-41EB-A19D-4CE350C664D6}"/>
                </a:ext>
              </a:extLst>
            </p:cNvPr>
            <p:cNvSpPr/>
            <p:nvPr/>
          </p:nvSpPr>
          <p:spPr>
            <a:xfrm>
              <a:off x="3426650" y="3606048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DDFC000-6377-4A76-9C64-4142E7CDEB1D}"/>
                </a:ext>
              </a:extLst>
            </p:cNvPr>
            <p:cNvSpPr txBox="1"/>
            <p:nvPr/>
          </p:nvSpPr>
          <p:spPr>
            <a:xfrm>
              <a:off x="3426650" y="3606048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International Convention for the Protection of All Persons from Enforced Disappearance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972C625-443C-415D-9783-B94FF88740EA}"/>
              </a:ext>
            </a:extLst>
          </p:cNvPr>
          <p:cNvGrpSpPr/>
          <p:nvPr/>
        </p:nvGrpSpPr>
        <p:grpSpPr>
          <a:xfrm>
            <a:off x="6299898" y="4781504"/>
            <a:ext cx="2573729" cy="1544237"/>
            <a:chOff x="6257752" y="3606048"/>
            <a:chExt cx="2573729" cy="154423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FF9E09C-59C3-4BE0-AF3A-F17A91E8D25D}"/>
                </a:ext>
              </a:extLst>
            </p:cNvPr>
            <p:cNvSpPr/>
            <p:nvPr/>
          </p:nvSpPr>
          <p:spPr>
            <a:xfrm>
              <a:off x="6257752" y="3606048"/>
              <a:ext cx="2573729" cy="1544237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62FC52F-AB2B-45FE-8EA9-B56A70210716}"/>
                </a:ext>
              </a:extLst>
            </p:cNvPr>
            <p:cNvSpPr txBox="1"/>
            <p:nvPr/>
          </p:nvSpPr>
          <p:spPr>
            <a:xfrm>
              <a:off x="6257752" y="3606048"/>
              <a:ext cx="2573729" cy="15442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Convention on the Rights of Persons with Disabilities</a:t>
              </a:r>
            </a:p>
          </p:txBody>
        </p:sp>
      </p:grpSp>
      <p:cxnSp>
        <p:nvCxnSpPr>
          <p:cNvPr id="46" name="Connecteur droit 6">
            <a:extLst>
              <a:ext uri="{FF2B5EF4-FFF2-40B4-BE49-F238E27FC236}">
                <a16:creationId xmlns:a16="http://schemas.microsoft.com/office/drawing/2014/main" id="{F046E9D1-E43C-49FC-8662-2397C9316CF2}"/>
              </a:ext>
            </a:extLst>
          </p:cNvPr>
          <p:cNvCxnSpPr>
            <a:cxnSpLocks/>
          </p:cNvCxnSpPr>
          <p:nvPr/>
        </p:nvCxnSpPr>
        <p:spPr>
          <a:xfrm>
            <a:off x="823591" y="1161470"/>
            <a:ext cx="10649624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263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791" y="1009207"/>
            <a:ext cx="11624881" cy="735558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 recap: GCM, other international frameworks &amp; policy coherence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328" y="1575757"/>
            <a:ext cx="7069151" cy="2479579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United Nations Convention against Transnational Organized Crime, including:</a:t>
            </a:r>
            <a:endParaRPr lang="en-US" sz="1600" b="1" dirty="0">
              <a:solidFill>
                <a:srgbClr val="093D7C"/>
              </a:solidFill>
            </a:endParaRPr>
          </a:p>
          <a:p>
            <a:pPr lvl="1" algn="l"/>
            <a:r>
              <a:rPr lang="en-US" sz="1400" i="1" dirty="0">
                <a:solidFill>
                  <a:srgbClr val="007DBB"/>
                </a:solidFill>
                <a:ea typeface="+mn-lt"/>
                <a:cs typeface="+mn-lt"/>
              </a:rPr>
              <a:t>- the Protocol to Prevent, Suppress and Punish Trafficking in Persons Especially Women and Children</a:t>
            </a:r>
          </a:p>
          <a:p>
            <a:pPr lvl="1" algn="l"/>
            <a:r>
              <a:rPr lang="en-US" sz="1400" i="1" dirty="0">
                <a:solidFill>
                  <a:srgbClr val="007DBB"/>
                </a:solidFill>
                <a:ea typeface="+mn-lt"/>
                <a:cs typeface="+mn-lt"/>
              </a:rPr>
              <a:t>- the Protocol against the Smuggling of Migrants by Land, Sea and Air</a:t>
            </a:r>
            <a:endParaRPr lang="en-US" sz="1400" i="1" dirty="0">
              <a:solidFill>
                <a:srgbClr val="007DBB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Slavery Convention and the Supplementary Convention on the Abolition of Slavery, the Slave Trade, and Institutions and Practices Similar to Slavery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United Nations Framework Convention on Climate Change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United Nations Convention to Combat Desertification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Paris Agreement</a:t>
            </a:r>
            <a:r>
              <a:rPr lang="en-US" sz="1600" b="1" dirty="0">
                <a:solidFill>
                  <a:srgbClr val="007DBB"/>
                </a:solidFill>
                <a:ea typeface="+mn-lt"/>
                <a:cs typeface="+mn-lt"/>
              </a:rPr>
              <a:t> </a:t>
            </a:r>
            <a:r>
              <a:rPr lang="en-US" sz="1600" dirty="0">
                <a:solidFill>
                  <a:srgbClr val="093D7C"/>
                </a:solidFill>
                <a:ea typeface="+mn-lt"/>
                <a:cs typeface="+mn-lt"/>
              </a:rPr>
              <a:t>(on climate change)</a:t>
            </a:r>
            <a:endParaRPr lang="en-US" sz="1600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International Labour Organization conventions on promoting decent work and labour migration</a:t>
            </a:r>
            <a:endParaRPr lang="en-US" sz="1600" b="1" dirty="0">
              <a:solidFill>
                <a:srgbClr val="093D7C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2030 Agenda for Sustainable Development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Addis Ababa Action Agenda </a:t>
            </a:r>
            <a:r>
              <a:rPr lang="en-US" sz="1600" dirty="0">
                <a:solidFill>
                  <a:srgbClr val="093D7C"/>
                </a:solidFill>
                <a:ea typeface="+mn-lt"/>
                <a:cs typeface="+mn-lt"/>
              </a:rPr>
              <a:t>(on financing for development)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Sendai Framework for Disaster Risk Reduction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rgbClr val="093D7C"/>
                </a:solidFill>
                <a:ea typeface="+mn-lt"/>
                <a:cs typeface="+mn-lt"/>
              </a:rPr>
              <a:t>New Urban Agenda</a:t>
            </a:r>
            <a:endParaRPr lang="en-US" sz="1600" b="1" dirty="0">
              <a:solidFill>
                <a:srgbClr val="093D7C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5EE06-96EE-475E-A15F-731C3A8D3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9346" y="1748968"/>
            <a:ext cx="4702654" cy="4612736"/>
          </a:xfrm>
          <a:prstGeom prst="rect">
            <a:avLst/>
          </a:prstGeom>
        </p:spPr>
      </p:pic>
      <p:cxnSp>
        <p:nvCxnSpPr>
          <p:cNvPr id="10" name="Connecteur droit 6">
            <a:extLst>
              <a:ext uri="{FF2B5EF4-FFF2-40B4-BE49-F238E27FC236}">
                <a16:creationId xmlns:a16="http://schemas.microsoft.com/office/drawing/2014/main" id="{FEE32962-1D1C-4192-ADF8-CA478BD1D69A}"/>
              </a:ext>
            </a:extLst>
          </p:cNvPr>
          <p:cNvCxnSpPr>
            <a:cxnSpLocks/>
          </p:cNvCxnSpPr>
          <p:nvPr/>
        </p:nvCxnSpPr>
        <p:spPr>
          <a:xfrm>
            <a:off x="354328" y="1484743"/>
            <a:ext cx="11449745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680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1005094"/>
            <a:ext cx="10197432" cy="645640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The GCM &amp; policy coherence – GCR &amp; HDP Nexus</a:t>
            </a:r>
            <a:endParaRPr lang="en-US" sz="3600" b="1" u="sng" dirty="0">
              <a:solidFill>
                <a:srgbClr val="1A3668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760" y="2025858"/>
            <a:ext cx="8767640" cy="298065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07DBB"/>
                </a:solidFill>
                <a:ea typeface="Roboto" panose="02000000000000000000" pitchFamily="2" charset="0"/>
              </a:rPr>
              <a:t>Global Compact on Refugees: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DBB"/>
                </a:solidFill>
                <a:ea typeface="Roboto" panose="02000000000000000000" pitchFamily="2" charset="0"/>
              </a:rPr>
              <a:t>GCM and GCR both under the umbrella of the New York Declaration for Refugees and Migrants</a:t>
            </a:r>
          </a:p>
          <a:p>
            <a:pPr marL="285750" indent="-28575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DBB"/>
                </a:solidFill>
                <a:ea typeface="Roboto" panose="02000000000000000000" pitchFamily="2" charset="0"/>
              </a:rPr>
              <a:t>Coherence between the two compacts is important to ensure the vision of the NYD is realized, which is also rooted in the 2030 Agenda </a:t>
            </a:r>
          </a:p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solidFill>
                  <a:srgbClr val="007DBB"/>
                </a:solidFill>
                <a:ea typeface="Roboto" panose="02000000000000000000" pitchFamily="2" charset="0"/>
              </a:rPr>
              <a:t>The Humanitarian-Development-Peace nexus also has linkages to 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DBB"/>
                </a:solidFill>
                <a:ea typeface="Roboto" panose="02000000000000000000" pitchFamily="2" charset="0"/>
              </a:rPr>
              <a:t>2030 Agenda New Way of Working</a:t>
            </a:r>
          </a:p>
          <a:p>
            <a:pPr marL="342900" indent="-3429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7DBB"/>
                </a:solidFill>
                <a:ea typeface="Roboto" panose="02000000000000000000" pitchFamily="2" charset="0"/>
              </a:rPr>
              <a:t>Connections between the GCM &amp; HDP nexus:</a:t>
            </a:r>
          </a:p>
          <a:p>
            <a:pPr lvl="1" algn="l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solidFill>
                  <a:srgbClr val="007DBB"/>
                </a:solidFill>
                <a:ea typeface="Roboto" panose="02000000000000000000" pitchFamily="2" charset="0"/>
              </a:rPr>
              <a:t>- GCM Objective 2 - action (f): Strengthen collaboration between humanitarian &amp; development</a:t>
            </a:r>
          </a:p>
          <a:p>
            <a:pPr lvl="1" algn="l">
              <a:lnSpc>
                <a:spcPct val="100000"/>
              </a:lnSpc>
              <a:spcBef>
                <a:spcPts val="0"/>
              </a:spcBef>
            </a:pPr>
            <a:r>
              <a:rPr lang="en-US" sz="1600" i="1" dirty="0">
                <a:solidFill>
                  <a:srgbClr val="007DBB"/>
                </a:solidFill>
                <a:ea typeface="Roboto" panose="02000000000000000000" pitchFamily="2" charset="0"/>
              </a:rPr>
              <a:t>- GCM Objective 2 - action (g): Account for migrants in national emergency preparedness &amp; response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Carl Sebastian Cornelius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946618-1D25-41EE-885F-266A94ECE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9175" y="4248727"/>
            <a:ext cx="1533249" cy="1465105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970E3F4-4422-466E-B391-394F8AE6EABD}"/>
              </a:ext>
            </a:extLst>
          </p:cNvPr>
          <p:cNvSpPr txBox="1">
            <a:spLocks/>
          </p:cNvSpPr>
          <p:nvPr/>
        </p:nvSpPr>
        <p:spPr>
          <a:xfrm>
            <a:off x="681535" y="843198"/>
            <a:ext cx="8336802" cy="29806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endParaRPr lang="en-US" sz="1800" b="1" dirty="0">
              <a:solidFill>
                <a:srgbClr val="007DBB"/>
              </a:solidFill>
              <a:ea typeface="Roboto" panose="02000000000000000000" pitchFamily="2" charset="0"/>
            </a:endParaRPr>
          </a:p>
          <a:p>
            <a:pPr algn="l">
              <a:lnSpc>
                <a:spcPct val="125000"/>
              </a:lnSpc>
            </a:pPr>
            <a:endParaRPr lang="en-US" sz="1800" b="1" dirty="0">
              <a:solidFill>
                <a:srgbClr val="007DBB"/>
              </a:solidFill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984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23322" y="1240977"/>
            <a:ext cx="7132320" cy="768717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Integrating migration into policy, planning &amp; programming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73789" y="3472856"/>
            <a:ext cx="6554804" cy="3288892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i="1" dirty="0">
                <a:solidFill>
                  <a:srgbClr val="007DBB"/>
                </a:solidFill>
                <a:ea typeface="Roboto" panose="02000000000000000000" pitchFamily="2" charset="0"/>
              </a:rPr>
              <a:t>“The process for integrating migration issues in a balanced manner into the design, implementation, monitoring and evaluation of policies and programmes in any sphere related to development and poverty reduction” </a:t>
            </a:r>
            <a:r>
              <a:rPr lang="en-US" sz="1600" i="1" dirty="0">
                <a:solidFill>
                  <a:schemeClr val="bg2">
                    <a:lumMod val="50000"/>
                  </a:schemeClr>
                </a:solidFill>
                <a:ea typeface="Roboto" panose="02000000000000000000" pitchFamily="2" charset="0"/>
              </a:rPr>
              <a:t>Source - IOM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5544888" y="53380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7BA9634-B6F4-4B63-97F4-E0830A6FA2A3}"/>
              </a:ext>
            </a:extLst>
          </p:cNvPr>
          <p:cNvSpPr txBox="1">
            <a:spLocks/>
          </p:cNvSpPr>
          <p:nvPr/>
        </p:nvSpPr>
        <p:spPr>
          <a:xfrm>
            <a:off x="4973789" y="2703388"/>
            <a:ext cx="3894552" cy="64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Definition of mainstreaming: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732FE6-8306-4408-9366-6BDD8E9B10EB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0"/>
            <a:ext cx="4432434" cy="71174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60317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5069" y="763671"/>
            <a:ext cx="11584005" cy="571416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2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Tools for integrating migration into policy planning &amp; programming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310280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387617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	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7EBA6C5B-A69B-4BFB-ACE0-68A8A9F7882E}"/>
              </a:ext>
            </a:extLst>
          </p:cNvPr>
          <p:cNvGrpSpPr/>
          <p:nvPr/>
        </p:nvGrpSpPr>
        <p:grpSpPr>
          <a:xfrm>
            <a:off x="255069" y="2081141"/>
            <a:ext cx="2738786" cy="1643271"/>
            <a:chOff x="3452" y="659761"/>
            <a:chExt cx="2738785" cy="1643271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F59D5CD-DE20-416B-9375-902FB7499654}"/>
                </a:ext>
              </a:extLst>
            </p:cNvPr>
            <p:cNvSpPr/>
            <p:nvPr/>
          </p:nvSpPr>
          <p:spPr>
            <a:xfrm>
              <a:off x="3452" y="65976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D3FEA643-340A-4B0B-9963-D482E4BCAC34}"/>
                </a:ext>
              </a:extLst>
            </p:cNvPr>
            <p:cNvSpPr txBox="1"/>
            <p:nvPr/>
          </p:nvSpPr>
          <p:spPr>
            <a:xfrm>
              <a:off x="3452" y="65976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/>
                <a:t>Guidelines on mainstreaming migration into local development planning (JMDI) 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8584ACD7-AA0B-498D-9E38-437BA1547188}"/>
              </a:ext>
            </a:extLst>
          </p:cNvPr>
          <p:cNvGrpSpPr/>
          <p:nvPr/>
        </p:nvGrpSpPr>
        <p:grpSpPr>
          <a:xfrm>
            <a:off x="3267733" y="2081141"/>
            <a:ext cx="2738786" cy="1643271"/>
            <a:chOff x="3016116" y="659761"/>
            <a:chExt cx="2738785" cy="1643271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3B1185EB-5D97-48D9-BE82-2C214F78322C}"/>
                </a:ext>
              </a:extLst>
            </p:cNvPr>
            <p:cNvSpPr/>
            <p:nvPr/>
          </p:nvSpPr>
          <p:spPr>
            <a:xfrm>
              <a:off x="3016116" y="65976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F82D45E-9005-4EB6-B6C4-3899FEC86427}"/>
                </a:ext>
              </a:extLst>
            </p:cNvPr>
            <p:cNvSpPr txBox="1"/>
            <p:nvPr/>
          </p:nvSpPr>
          <p:spPr>
            <a:xfrm>
              <a:off x="3016116" y="65976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/>
                <a:t>Mainstreaming Migration into Development Planning: A handbook for policymakers (IOM/GMG)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5442FC1-82BA-40A2-85EA-BBB5FCF4AD52}"/>
              </a:ext>
            </a:extLst>
          </p:cNvPr>
          <p:cNvGrpSpPr/>
          <p:nvPr/>
        </p:nvGrpSpPr>
        <p:grpSpPr>
          <a:xfrm>
            <a:off x="6280396" y="2081141"/>
            <a:ext cx="2738786" cy="1643271"/>
            <a:chOff x="6028779" y="659761"/>
            <a:chExt cx="2738785" cy="1643271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4AB7EDA6-AFBD-4462-85E1-60F3E84E4B6A}"/>
                </a:ext>
              </a:extLst>
            </p:cNvPr>
            <p:cNvSpPr/>
            <p:nvPr/>
          </p:nvSpPr>
          <p:spPr>
            <a:xfrm>
              <a:off x="6028779" y="65976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F95A954-EEA4-4559-B64C-8043A71F11B0}"/>
                </a:ext>
              </a:extLst>
            </p:cNvPr>
            <p:cNvSpPr txBox="1"/>
            <p:nvPr/>
          </p:nvSpPr>
          <p:spPr>
            <a:xfrm>
              <a:off x="6028779" y="65976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/>
                <a:t>Interrelations between Public Policies, Migration and Development (OECD)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6B4F56A-12F1-453B-B546-D9ACDD649E55}"/>
              </a:ext>
            </a:extLst>
          </p:cNvPr>
          <p:cNvGrpSpPr/>
          <p:nvPr/>
        </p:nvGrpSpPr>
        <p:grpSpPr>
          <a:xfrm>
            <a:off x="9293060" y="2081141"/>
            <a:ext cx="2738786" cy="1643271"/>
            <a:chOff x="9041443" y="659761"/>
            <a:chExt cx="2738785" cy="1643271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186E7A8-D098-4F7E-95ED-5B1EC70AAA9F}"/>
                </a:ext>
              </a:extLst>
            </p:cNvPr>
            <p:cNvSpPr/>
            <p:nvPr/>
          </p:nvSpPr>
          <p:spPr>
            <a:xfrm>
              <a:off x="9041443" y="65976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1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5784A35-E72F-41F3-858B-1219126E6554}"/>
                </a:ext>
              </a:extLst>
            </p:cNvPr>
            <p:cNvSpPr txBox="1"/>
            <p:nvPr/>
          </p:nvSpPr>
          <p:spPr>
            <a:xfrm>
              <a:off x="9041443" y="65976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/>
                <a:t>Migration Governance Indicators (IOM)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BB95D23-6E6F-49FD-B6BF-AD9DEB98C2D4}"/>
              </a:ext>
            </a:extLst>
          </p:cNvPr>
          <p:cNvGrpSpPr/>
          <p:nvPr/>
        </p:nvGrpSpPr>
        <p:grpSpPr>
          <a:xfrm>
            <a:off x="1761401" y="3998291"/>
            <a:ext cx="2738786" cy="1643271"/>
            <a:chOff x="1509784" y="2576911"/>
            <a:chExt cx="2738785" cy="1643271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E8068B04-6B05-4DD5-842F-C52A84A0DCE4}"/>
                </a:ext>
              </a:extLst>
            </p:cNvPr>
            <p:cNvSpPr/>
            <p:nvPr/>
          </p:nvSpPr>
          <p:spPr>
            <a:xfrm>
              <a:off x="1509784" y="257691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13973310-0093-4236-85A8-370F73902C4D}"/>
                </a:ext>
              </a:extLst>
            </p:cNvPr>
            <p:cNvSpPr txBox="1"/>
            <p:nvPr/>
          </p:nvSpPr>
          <p:spPr>
            <a:xfrm>
              <a:off x="1509784" y="257691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/>
                <a:t>Mgration and the 2030 Agenda: A Guide for Practitioners (IOM)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0B0C6E3-0A54-4EDD-8F70-EF7ACB2BD835}"/>
              </a:ext>
            </a:extLst>
          </p:cNvPr>
          <p:cNvGrpSpPr/>
          <p:nvPr/>
        </p:nvGrpSpPr>
        <p:grpSpPr>
          <a:xfrm>
            <a:off x="4774064" y="3998291"/>
            <a:ext cx="2738786" cy="1643271"/>
            <a:chOff x="4522447" y="2576911"/>
            <a:chExt cx="2738785" cy="1643271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9424871-B545-4623-8C0A-5F57E4D5FA2C}"/>
                </a:ext>
              </a:extLst>
            </p:cNvPr>
            <p:cNvSpPr/>
            <p:nvPr/>
          </p:nvSpPr>
          <p:spPr>
            <a:xfrm>
              <a:off x="4522447" y="257691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1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523B899-789E-47B2-82C5-86ACD8D56192}"/>
                </a:ext>
              </a:extLst>
            </p:cNvPr>
            <p:cNvSpPr txBox="1"/>
            <p:nvPr/>
          </p:nvSpPr>
          <p:spPr>
            <a:xfrm>
              <a:off x="4522447" y="257691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/>
                <a:t>Guidelines on Mainstreaming Migration into International Cooperation and Development (IOM/EU, forthcoming)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E77362C-A489-4CF0-85B8-C8D23A20C7E9}"/>
              </a:ext>
            </a:extLst>
          </p:cNvPr>
          <p:cNvGrpSpPr/>
          <p:nvPr/>
        </p:nvGrpSpPr>
        <p:grpSpPr>
          <a:xfrm>
            <a:off x="7786728" y="3998291"/>
            <a:ext cx="2738786" cy="1643271"/>
            <a:chOff x="7535111" y="2576911"/>
            <a:chExt cx="2738785" cy="164327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DB496071-FC20-4F70-9FED-9D2DBDACDCA0}"/>
                </a:ext>
              </a:extLst>
            </p:cNvPr>
            <p:cNvSpPr/>
            <p:nvPr/>
          </p:nvSpPr>
          <p:spPr>
            <a:xfrm>
              <a:off x="7535111" y="2576911"/>
              <a:ext cx="2738785" cy="1643271"/>
            </a:xfrm>
            <a:prstGeom prst="rect">
              <a:avLst/>
            </a:pr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BAAFCC7-4E6F-472C-B448-4261AF4E6B95}"/>
                </a:ext>
              </a:extLst>
            </p:cNvPr>
            <p:cNvSpPr txBox="1"/>
            <p:nvPr/>
          </p:nvSpPr>
          <p:spPr>
            <a:xfrm>
              <a:off x="7535111" y="2576911"/>
              <a:ext cx="2738785" cy="164327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marL="0" lvl="0" indent="0" algn="ctr" defTabSz="7556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700" kern="1200" dirty="0"/>
                <a:t>Connections between Global Compact for Migration Objectives and Sustainable Development Goals and Targets</a:t>
              </a:r>
            </a:p>
          </p:txBody>
        </p:sp>
      </p:grpSp>
      <p:cxnSp>
        <p:nvCxnSpPr>
          <p:cNvPr id="29" name="Connecteur droit 6">
            <a:extLst>
              <a:ext uri="{FF2B5EF4-FFF2-40B4-BE49-F238E27FC236}">
                <a16:creationId xmlns:a16="http://schemas.microsoft.com/office/drawing/2014/main" id="{95E3992D-C07A-442D-915C-14F42DF433C0}"/>
              </a:ext>
            </a:extLst>
          </p:cNvPr>
          <p:cNvCxnSpPr>
            <a:cxnSpLocks/>
          </p:cNvCxnSpPr>
          <p:nvPr/>
        </p:nvCxnSpPr>
        <p:spPr>
          <a:xfrm>
            <a:off x="408162" y="1342012"/>
            <a:ext cx="11196713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5075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581" y="1231476"/>
            <a:ext cx="7876833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Projects &amp; programmes integrating migration</a:t>
            </a:r>
            <a:b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36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Some examples:</a:t>
            </a:r>
            <a:br>
              <a:rPr lang="en-US" sz="36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- Joint Migration for Development Initiative </a:t>
            </a:r>
            <a:b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- Mainstreaming Migration into National Development Strategies (UNDP, IOM, SDC)</a:t>
            </a:r>
            <a:b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7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- Mainstreaming Migration into International Cooperation and Development (MMICD) project (IOM, EU)</a:t>
            </a:r>
            <a:br>
              <a:rPr lang="en-US" sz="27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endParaRPr lang="en-US" sz="2700" b="1" i="1" dirty="0">
              <a:solidFill>
                <a:srgbClr val="007DBB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E8B1CD-DF58-4A14-BF7C-309248BC9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1415" y="1316250"/>
            <a:ext cx="3901533" cy="554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457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4581" y="1231476"/>
            <a:ext cx="9291310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Guiding questions (to be started during facilitator-led session)</a:t>
            </a:r>
            <a:b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rgbClr val="3183D8"/>
                </a:solidFill>
                <a:latin typeface="+mn-lt"/>
                <a:ea typeface="Roboto Medium" panose="02000000000000000000" pitchFamily="2" charset="0"/>
              </a:rPr>
              <a:t>I</a:t>
            </a:r>
            <a:r>
              <a:rPr lang="en-US" sz="2200" dirty="0">
                <a:solidFill>
                  <a:srgbClr val="3183D8"/>
                </a:solidFill>
                <a:latin typeface="+mn-lt"/>
              </a:rPr>
              <a:t>ntegrating migration into SDG implementation is a key opportunity for migration governance, as it can lead to:</a:t>
            </a:r>
            <a:br>
              <a:rPr lang="en-US" sz="2200" dirty="0">
                <a:solidFill>
                  <a:srgbClr val="3183D8"/>
                </a:solidFill>
                <a:latin typeface="+mn-lt"/>
              </a:rPr>
            </a:br>
            <a:br>
              <a:rPr lang="en-US" sz="2200" dirty="0">
                <a:solidFill>
                  <a:srgbClr val="3183D8"/>
                </a:solidFill>
                <a:latin typeface="+mn-lt"/>
              </a:rPr>
            </a:br>
            <a:r>
              <a:rPr lang="en-US" sz="2200" i="1" dirty="0">
                <a:solidFill>
                  <a:srgbClr val="3183D8"/>
                </a:solidFill>
                <a:latin typeface="+mn-lt"/>
              </a:rPr>
              <a:t>- 	Greater collaboration between migration and development sectors</a:t>
            </a:r>
            <a:br>
              <a:rPr lang="en-US" sz="2200" i="1" dirty="0">
                <a:solidFill>
                  <a:srgbClr val="3183D8"/>
                </a:solidFill>
                <a:latin typeface="+mn-lt"/>
              </a:rPr>
            </a:br>
            <a:r>
              <a:rPr lang="en-US" sz="2200" i="1" dirty="0">
                <a:solidFill>
                  <a:srgbClr val="3183D8"/>
                </a:solidFill>
                <a:latin typeface="+mn-lt"/>
              </a:rPr>
              <a:t>- 	Greater collaboration between countries on migration</a:t>
            </a:r>
            <a:br>
              <a:rPr lang="en-US" sz="2200" dirty="0">
                <a:solidFill>
                  <a:srgbClr val="3183D8"/>
                </a:solidFill>
                <a:latin typeface="+mn-lt"/>
              </a:rPr>
            </a:br>
            <a:br>
              <a:rPr lang="en-US" sz="2200" dirty="0">
                <a:solidFill>
                  <a:srgbClr val="3183D8"/>
                </a:solidFill>
                <a:latin typeface="+mn-lt"/>
              </a:rPr>
            </a:br>
            <a:r>
              <a:rPr lang="en-US" sz="2200" dirty="0">
                <a:solidFill>
                  <a:srgbClr val="093D7C"/>
                </a:solidFill>
                <a:latin typeface="+mn-lt"/>
              </a:rPr>
              <a:t>1. What are the opportunities for</a:t>
            </a:r>
            <a:r>
              <a:rPr lang="en-US" sz="2200" i="1" dirty="0">
                <a:solidFill>
                  <a:srgbClr val="093D7C"/>
                </a:solidFill>
              </a:rPr>
              <a:t> </a:t>
            </a:r>
            <a:r>
              <a:rPr lang="en-US" sz="2200" dirty="0">
                <a:solidFill>
                  <a:srgbClr val="093D7C"/>
                </a:solidFill>
                <a:latin typeface="+mn-lt"/>
              </a:rPr>
              <a:t>collaboration between migration and development sectors in country x?</a:t>
            </a:r>
            <a:br>
              <a:rPr lang="en-US" sz="2200" dirty="0">
                <a:solidFill>
                  <a:srgbClr val="093D7C"/>
                </a:solidFill>
                <a:latin typeface="+mn-lt"/>
              </a:rPr>
            </a:br>
            <a:br>
              <a:rPr lang="en-US" sz="2200" dirty="0">
                <a:solidFill>
                  <a:srgbClr val="093D7C"/>
                </a:solidFill>
                <a:latin typeface="+mn-lt"/>
              </a:rPr>
            </a:br>
            <a:r>
              <a:rPr lang="en-US" sz="2200" dirty="0">
                <a:solidFill>
                  <a:srgbClr val="093D7C"/>
                </a:solidFill>
                <a:latin typeface="+mn-lt"/>
              </a:rPr>
              <a:t>2. What are the opportunities for greater cross-border collaboration with other countries on migration?</a:t>
            </a:r>
            <a:br>
              <a:rPr lang="en-US" sz="2200" dirty="0">
                <a:solidFill>
                  <a:srgbClr val="3183D8"/>
                </a:solidFill>
                <a:latin typeface="+mn-lt"/>
              </a:rPr>
            </a:br>
            <a:br>
              <a:rPr lang="en-US" sz="2200" dirty="0">
                <a:solidFill>
                  <a:srgbClr val="3183D8"/>
                </a:solidFill>
                <a:latin typeface="+mn-lt"/>
              </a:rPr>
            </a:br>
            <a:endParaRPr lang="en-US" sz="2700" b="1" i="1" dirty="0">
              <a:solidFill>
                <a:srgbClr val="007DBB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</p:spTree>
    <p:extLst>
      <p:ext uri="{BB962C8B-B14F-4D97-AF65-F5344CB8AC3E}">
        <p14:creationId xmlns:p14="http://schemas.microsoft.com/office/powerpoint/2010/main" val="27457422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803" y="5048450"/>
            <a:ext cx="7898361" cy="1493907"/>
          </a:xfrm>
        </p:spPr>
        <p:txBody>
          <a:bodyPr anchor="t"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B941F8-780B-4EAF-A199-EA820F3AE02B}"/>
              </a:ext>
            </a:extLst>
          </p:cNvPr>
          <p:cNvSpPr txBox="1"/>
          <p:nvPr/>
        </p:nvSpPr>
        <p:spPr>
          <a:xfrm>
            <a:off x="1810327" y="2004076"/>
            <a:ext cx="87837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200" b="1">
                <a:solidFill>
                  <a:srgbClr val="318CDD"/>
                </a:solidFill>
              </a:rPr>
              <a:t>Questions &amp; wrap-up</a:t>
            </a:r>
            <a:endParaRPr lang="en-GB" sz="4200" b="1" dirty="0">
              <a:solidFill>
                <a:srgbClr val="318C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9190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0"/>
            <a:ext cx="12193200" cy="690975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348" y="2447171"/>
            <a:ext cx="3511894" cy="105595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1D749D4-BEE4-F242-99AA-50C6BEA5CB37}"/>
              </a:ext>
            </a:extLst>
          </p:cNvPr>
          <p:cNvSpPr txBox="1">
            <a:spLocks/>
          </p:cNvSpPr>
          <p:nvPr/>
        </p:nvSpPr>
        <p:spPr>
          <a:xfrm>
            <a:off x="6838707" y="2376099"/>
            <a:ext cx="3422944" cy="22319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United Nations Network on Migration</a:t>
            </a:r>
          </a:p>
          <a:p>
            <a:pPr algn="l">
              <a:lnSpc>
                <a:spcPct val="17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17 Route des 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Morillons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P.O. Box 17</a:t>
            </a:r>
          </a:p>
          <a:p>
            <a:pPr algn="l">
              <a:lnSpc>
                <a:spcPct val="75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1218 Grand-</a:t>
            </a:r>
            <a:r>
              <a:rPr lang="en-US" sz="1800" dirty="0" err="1">
                <a:solidFill>
                  <a:schemeClr val="bg1"/>
                </a:solidFill>
                <a:ea typeface="Roboto" panose="02000000000000000000" pitchFamily="2" charset="0"/>
              </a:rPr>
              <a:t>Saconnex</a:t>
            </a: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, Switzerland </a:t>
            </a:r>
          </a:p>
          <a:p>
            <a:pPr algn="l">
              <a:lnSpc>
                <a:spcPct val="160000"/>
              </a:lnSpc>
            </a:pPr>
            <a:r>
              <a:rPr lang="en-US" sz="1800" dirty="0">
                <a:solidFill>
                  <a:schemeClr val="bg1"/>
                </a:solidFill>
                <a:ea typeface="Roboto" panose="02000000000000000000" pitchFamily="2" charset="0"/>
              </a:rPr>
              <a:t>+41 22 717 91 11</a:t>
            </a:r>
          </a:p>
          <a:p>
            <a:pPr algn="l">
              <a:lnSpc>
                <a:spcPct val="2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unmignet@iom.int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  <a:p>
            <a:pPr algn="l">
              <a:lnSpc>
                <a:spcPct val="170000"/>
              </a:lnSpc>
            </a:pPr>
            <a:r>
              <a:rPr lang="en-US" sz="1800" dirty="0" err="1">
                <a:solidFill>
                  <a:schemeClr val="bg1"/>
                </a:solidFill>
                <a:ea typeface="Roboto Medium" panose="02000000000000000000" pitchFamily="2" charset="0"/>
              </a:rPr>
              <a:t>www.migrationnetwork.un.org</a:t>
            </a:r>
            <a:endParaRPr lang="en-US" sz="1800" dirty="0">
              <a:solidFill>
                <a:schemeClr val="bg1"/>
              </a:solidFill>
              <a:ea typeface="Roboto Medium" panose="02000000000000000000" pitchFamily="2" charset="0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AB06CE8-CD39-3640-BDCD-E10730F8FA20}"/>
              </a:ext>
            </a:extLst>
          </p:cNvPr>
          <p:cNvCxnSpPr>
            <a:cxnSpLocks/>
          </p:cNvCxnSpPr>
          <p:nvPr/>
        </p:nvCxnSpPr>
        <p:spPr>
          <a:xfrm>
            <a:off x="6138513" y="2447171"/>
            <a:ext cx="0" cy="2060294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710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7200" y="4731721"/>
            <a:ext cx="12193200" cy="2173333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4458" y="5067701"/>
            <a:ext cx="7634158" cy="1493907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Session 3 Objective: </a:t>
            </a:r>
            <a:br>
              <a:rPr lang="en-US" sz="3200" b="1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  <a:t>- Understand the concept of policy coherence and how integrating migration into policy planning can achieve it </a:t>
            </a: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2200" dirty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rPr>
            </a:br>
            <a:endParaRPr lang="en-US" sz="2200" dirty="0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8A5BA78-F0B2-DB46-85C5-0600CA02C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74" y="5625696"/>
            <a:ext cx="3048625" cy="9166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8DAA4-584A-CC41-8D99-6B790DC970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664" t="35265" r="40815" b="2427"/>
          <a:stretch/>
        </p:blipFill>
        <p:spPr>
          <a:xfrm>
            <a:off x="0" y="0"/>
            <a:ext cx="4059600" cy="47464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CB728F-365B-3346-A3B1-B39DF07466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896" t="26264" r="30893" b="13737"/>
          <a:stretch/>
        </p:blipFill>
        <p:spPr>
          <a:xfrm>
            <a:off x="4059600" y="-9985"/>
            <a:ext cx="4059600" cy="4746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2F87A9-40A5-844D-B112-E997F89B50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991" r="12700" b="-50"/>
          <a:stretch/>
        </p:blipFill>
        <p:spPr>
          <a:xfrm>
            <a:off x="8119200" y="-9985"/>
            <a:ext cx="4072801" cy="474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9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6212" y="1261717"/>
            <a:ext cx="10862776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The concept of policy coherence for development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0273" y="2264048"/>
            <a:ext cx="10412745" cy="1559807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sz="2600" i="1" dirty="0">
                <a:solidFill>
                  <a:srgbClr val="418FDE"/>
                </a:solidFill>
                <a:ea typeface="Roboto Medium" panose="02000000000000000000" pitchFamily="2" charset="0"/>
              </a:rPr>
              <a:t>“An approach and policy tool that supports the integration of the economic, social, environmental and governance dimensions of sustainable development across all stages of policy making” - </a:t>
            </a:r>
            <a:r>
              <a:rPr lang="en-US" sz="1800" i="1" dirty="0">
                <a:solidFill>
                  <a:srgbClr val="418FDE"/>
                </a:solidFill>
                <a:ea typeface="Roboto Medium" panose="02000000000000000000" pitchFamily="2" charset="0"/>
              </a:rPr>
              <a:t>source: www.oecd.org</a:t>
            </a:r>
            <a:endParaRPr lang="en-US" sz="1800" i="1" dirty="0">
              <a:solidFill>
                <a:srgbClr val="418FDE"/>
              </a:solidFill>
              <a:ea typeface="Roboto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cxnSp>
        <p:nvCxnSpPr>
          <p:cNvPr id="8" name="Connecteur droit 6">
            <a:extLst>
              <a:ext uri="{FF2B5EF4-FFF2-40B4-BE49-F238E27FC236}">
                <a16:creationId xmlns:a16="http://schemas.microsoft.com/office/drawing/2014/main" id="{7DC417BA-DB94-4371-913B-7BA9869CC5E7}"/>
              </a:ext>
            </a:extLst>
          </p:cNvPr>
          <p:cNvCxnSpPr>
            <a:cxnSpLocks/>
          </p:cNvCxnSpPr>
          <p:nvPr/>
        </p:nvCxnSpPr>
        <p:spPr>
          <a:xfrm>
            <a:off x="920273" y="2074100"/>
            <a:ext cx="10412745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AACB190-0FB5-49A2-862D-23F27CCCE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310" y="3910415"/>
            <a:ext cx="5034781" cy="22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191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8813" y="2216424"/>
            <a:ext cx="3754096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Building blocks of policy coherence for development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10" name="Picture 5" descr="A picture containing device&#10;&#10;Description generated with very high confidence">
            <a:extLst>
              <a:ext uri="{FF2B5EF4-FFF2-40B4-BE49-F238E27FC236}">
                <a16:creationId xmlns:a16="http://schemas.microsoft.com/office/drawing/2014/main" id="{269F41DD-7588-46B8-AA0F-21EDA6ED7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919" y="1443692"/>
            <a:ext cx="5914197" cy="553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02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7831" y="1443692"/>
            <a:ext cx="5740935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Policy coherence &amp; the 2030 Agenda</a:t>
            </a:r>
            <a:b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44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SDG target 17.4</a:t>
            </a:r>
            <a:br>
              <a:rPr lang="en-US" sz="44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44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3600" i="1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“Enhance policy coherence for sustainable development”</a:t>
            </a:r>
            <a:endParaRPr lang="en-US" sz="3600" b="1" i="1" dirty="0">
              <a:solidFill>
                <a:srgbClr val="007DBB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B056C0-4E79-42AA-A9E0-331735359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848" y="2069304"/>
            <a:ext cx="3615840" cy="36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153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-32731" y="1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7831" y="1239838"/>
            <a:ext cx="11251933" cy="895088"/>
          </a:xfrm>
        </p:spPr>
        <p:txBody>
          <a:bodyPr anchor="t">
            <a:normAutofit fontScale="90000"/>
          </a:bodyPr>
          <a:lstStyle/>
          <a:p>
            <a:pPr algn="l">
              <a:lnSpc>
                <a:spcPct val="100000"/>
              </a:lnSpc>
              <a:spcAft>
                <a:spcPts val="1200"/>
              </a:spcAft>
            </a:pPr>
            <a: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Policy coherence &amp; UN Development System Reform</a:t>
            </a:r>
            <a:br>
              <a:rPr lang="en-US" sz="44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4400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					</a:t>
            </a:r>
            <a:r>
              <a:rPr lang="en-US" sz="2400" dirty="0">
                <a:solidFill>
                  <a:srgbClr val="1A3668"/>
                </a:solidFill>
                <a:ea typeface="Roboto Medium" panose="02000000000000000000" pitchFamily="2" charset="0"/>
              </a:rPr>
              <a:t> </a:t>
            </a:r>
            <a:r>
              <a:rPr lang="en-US" sz="2400" b="1" dirty="0">
                <a:solidFill>
                  <a:srgbClr val="1A3668"/>
                </a:solidFill>
                <a:ea typeface="Roboto Medium" panose="02000000000000000000" pitchFamily="2" charset="0"/>
              </a:rPr>
              <a:t>UNDS Reform aims to…:</a:t>
            </a:r>
            <a:b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					- Move towards a more collaborative and coherent UNDS 						that brings together UN mandates, resources 							and competencies</a:t>
            </a:r>
            <a:b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b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2400" dirty="0">
                <a:solidFill>
                  <a:srgbClr val="007DBB"/>
                </a:solidFill>
                <a:latin typeface="+mn-lt"/>
                <a:ea typeface="Roboto Medium" panose="02000000000000000000" pitchFamily="2" charset="0"/>
              </a:rPr>
              <a:t>					- Improve coherence of policy support provided to 							governments</a:t>
            </a:r>
            <a:endParaRPr lang="en-US" sz="2400" b="1" dirty="0">
              <a:solidFill>
                <a:srgbClr val="007DBB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      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B2B3BC-9B43-493B-A518-A1EF9556B7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438" y="2456570"/>
            <a:ext cx="3327133" cy="3327133"/>
          </a:xfrm>
          <a:prstGeom prst="rect">
            <a:avLst/>
          </a:prstGeom>
        </p:spPr>
      </p:pic>
      <p:cxnSp>
        <p:nvCxnSpPr>
          <p:cNvPr id="11" name="Connecteur droit 6">
            <a:extLst>
              <a:ext uri="{FF2B5EF4-FFF2-40B4-BE49-F238E27FC236}">
                <a16:creationId xmlns:a16="http://schemas.microsoft.com/office/drawing/2014/main" id="{F860108B-9754-4FB5-A103-616D5D19377A}"/>
              </a:ext>
            </a:extLst>
          </p:cNvPr>
          <p:cNvCxnSpPr>
            <a:cxnSpLocks/>
          </p:cNvCxnSpPr>
          <p:nvPr/>
        </p:nvCxnSpPr>
        <p:spPr>
          <a:xfrm>
            <a:off x="801323" y="1946561"/>
            <a:ext cx="10984277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3136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18264" y="0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496958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	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52B650C-4C77-4747-915D-D7737B82A51F}"/>
              </a:ext>
            </a:extLst>
          </p:cNvPr>
          <p:cNvSpPr txBox="1">
            <a:spLocks/>
          </p:cNvSpPr>
          <p:nvPr/>
        </p:nvSpPr>
        <p:spPr>
          <a:xfrm>
            <a:off x="640326" y="1064791"/>
            <a:ext cx="11114548" cy="6508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>
                <a:solidFill>
                  <a:srgbClr val="093D7C"/>
                </a:solidFill>
              </a:rPr>
              <a:t>Policy Coherence in Migration &amp; Development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F5D75937-2B35-4507-84BF-26972130CD6F}"/>
              </a:ext>
            </a:extLst>
          </p:cNvPr>
          <p:cNvSpPr txBox="1">
            <a:spLocks/>
          </p:cNvSpPr>
          <p:nvPr/>
        </p:nvSpPr>
        <p:spPr>
          <a:xfrm>
            <a:off x="706280" y="1690688"/>
            <a:ext cx="6966983" cy="43978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200" b="1" dirty="0">
                <a:solidFill>
                  <a:srgbClr val="1A3668"/>
                </a:solidFill>
              </a:rPr>
              <a:t>Definition</a:t>
            </a:r>
          </a:p>
          <a:p>
            <a:pPr algn="just"/>
            <a:r>
              <a:rPr lang="en-US" sz="2000" dirty="0">
                <a:solidFill>
                  <a:srgbClr val="0070C0"/>
                </a:solidFill>
              </a:rPr>
              <a:t>“pursue synergies to </a:t>
            </a:r>
            <a:r>
              <a:rPr lang="en-US" sz="2000" b="1" dirty="0">
                <a:solidFill>
                  <a:srgbClr val="0070C0"/>
                </a:solidFill>
              </a:rPr>
              <a:t>advance shared objectives</a:t>
            </a:r>
            <a:r>
              <a:rPr lang="en-US" sz="2000" dirty="0">
                <a:solidFill>
                  <a:srgbClr val="0070C0"/>
                </a:solidFill>
              </a:rPr>
              <a:t>, actively seek to minimize or eliminate negative side effects of policies, (and) prevent policies from detracting from one another or from the achievement of agreed-upon development goals” </a:t>
            </a:r>
          </a:p>
          <a:p>
            <a:pPr algn="just"/>
            <a:r>
              <a:rPr lang="en-US" sz="1600" i="1" dirty="0">
                <a:solidFill>
                  <a:srgbClr val="0070C0"/>
                </a:solidFill>
              </a:rPr>
              <a:t>source: </a:t>
            </a:r>
            <a:r>
              <a:rPr lang="en-US" sz="1600" i="1" dirty="0">
                <a:solidFill>
                  <a:srgbClr val="0070C0"/>
                </a:solidFill>
                <a:hlinkClick r:id="rId3"/>
              </a:rPr>
              <a:t>www.migration4development.org</a:t>
            </a:r>
            <a:r>
              <a:rPr lang="en-US" sz="1600" i="1" dirty="0">
                <a:solidFill>
                  <a:srgbClr val="0070C0"/>
                </a:solidFill>
              </a:rPr>
              <a:t>  </a:t>
            </a:r>
          </a:p>
          <a:p>
            <a:pPr algn="just"/>
            <a:endParaRPr lang="en-US" sz="2000" dirty="0">
              <a:solidFill>
                <a:srgbClr val="0070C0"/>
              </a:solidFill>
            </a:endParaRPr>
          </a:p>
          <a:p>
            <a:pPr algn="just"/>
            <a:r>
              <a:rPr lang="en-US" sz="2000" dirty="0">
                <a:solidFill>
                  <a:srgbClr val="0070C0"/>
                </a:solidFill>
              </a:rPr>
              <a:t>Policy coherence includes </a:t>
            </a:r>
            <a:r>
              <a:rPr lang="en-US" sz="2000" b="1" dirty="0">
                <a:solidFill>
                  <a:srgbClr val="0070C0"/>
                </a:solidFill>
              </a:rPr>
              <a:t>vertical</a:t>
            </a:r>
            <a:r>
              <a:rPr lang="en-US" sz="2000" dirty="0">
                <a:solidFill>
                  <a:srgbClr val="0070C0"/>
                </a:solidFill>
              </a:rPr>
              <a:t> coherence (between levels of governance) and </a:t>
            </a:r>
            <a:r>
              <a:rPr lang="en-US" sz="2000" b="1" dirty="0">
                <a:solidFill>
                  <a:srgbClr val="0070C0"/>
                </a:solidFill>
              </a:rPr>
              <a:t>horizontal</a:t>
            </a:r>
            <a:r>
              <a:rPr lang="en-US" sz="2000" dirty="0">
                <a:solidFill>
                  <a:srgbClr val="0070C0"/>
                </a:solidFill>
              </a:rPr>
              <a:t> policy coherence (between sectors of governance). Vertical and horizontal policy coherence are </a:t>
            </a:r>
            <a:r>
              <a:rPr lang="en-US" sz="2000" b="1" dirty="0">
                <a:solidFill>
                  <a:srgbClr val="0070C0"/>
                </a:solidFill>
              </a:rPr>
              <a:t>complementary</a:t>
            </a:r>
            <a:r>
              <a:rPr lang="en-US" sz="2000" dirty="0">
                <a:solidFill>
                  <a:srgbClr val="0070C0"/>
                </a:solidFill>
              </a:rPr>
              <a:t>.</a:t>
            </a:r>
          </a:p>
        </p:txBody>
      </p:sp>
      <p:grpSp>
        <p:nvGrpSpPr>
          <p:cNvPr id="13" name="Agrupar 20">
            <a:extLst>
              <a:ext uri="{FF2B5EF4-FFF2-40B4-BE49-F238E27FC236}">
                <a16:creationId xmlns:a16="http://schemas.microsoft.com/office/drawing/2014/main" id="{920333AC-6F03-49A7-B367-2EC6F88A9286}"/>
              </a:ext>
            </a:extLst>
          </p:cNvPr>
          <p:cNvGrpSpPr>
            <a:grpSpLocks noChangeAspect="1"/>
          </p:cNvGrpSpPr>
          <p:nvPr/>
        </p:nvGrpSpPr>
        <p:grpSpPr>
          <a:xfrm>
            <a:off x="7962924" y="1814593"/>
            <a:ext cx="3707719" cy="4624491"/>
            <a:chOff x="0" y="0"/>
            <a:chExt cx="4114165" cy="5131942"/>
          </a:xfrm>
        </p:grpSpPr>
        <p:graphicFrame>
          <p:nvGraphicFramePr>
            <p:cNvPr id="14" name="Diagrama 22">
              <a:extLst>
                <a:ext uri="{FF2B5EF4-FFF2-40B4-BE49-F238E27FC236}">
                  <a16:creationId xmlns:a16="http://schemas.microsoft.com/office/drawing/2014/main" id="{BB3C9589-47A6-4103-97B1-985F9FF8438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40528449"/>
                </p:ext>
              </p:extLst>
            </p:nvPr>
          </p:nvGraphicFramePr>
          <p:xfrm>
            <a:off x="0" y="1479479"/>
            <a:ext cx="4114165" cy="217106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4" r:lo="rId5" r:qs="rId6" r:cs="rId7"/>
            </a:graphicData>
          </a:graphic>
        </p:graphicFrame>
        <p:sp>
          <p:nvSpPr>
            <p:cNvPr id="15" name="Rectángulo redondeado 23">
              <a:extLst>
                <a:ext uri="{FF2B5EF4-FFF2-40B4-BE49-F238E27FC236}">
                  <a16:creationId xmlns:a16="http://schemas.microsoft.com/office/drawing/2014/main" id="{5D222D6B-F981-4A7A-B6E4-4C9289FDC7DF}"/>
                </a:ext>
              </a:extLst>
            </p:cNvPr>
            <p:cNvSpPr/>
            <p:nvPr/>
          </p:nvSpPr>
          <p:spPr>
            <a:xfrm>
              <a:off x="565079" y="0"/>
              <a:ext cx="3200400" cy="13716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600" b="1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National</a:t>
              </a:r>
              <a:r>
                <a:rPr lang="es-ES" sz="1600" b="1" dirty="0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 </a:t>
              </a:r>
              <a:r>
                <a:rPr lang="es-ES" sz="1600" b="1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Level</a:t>
              </a:r>
              <a:endParaRPr lang="es-ES_tradnl" sz="1050" b="1" dirty="0">
                <a:solidFill>
                  <a:srgbClr val="002060"/>
                </a:solidFill>
                <a:effectLst/>
                <a:ea typeface="Calibri" charset="0"/>
                <a:cs typeface="Times New Roman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S" sz="1600" dirty="0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Horizontal </a:t>
              </a:r>
              <a:r>
                <a:rPr lang="es-ES" sz="1600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Policy</a:t>
              </a:r>
              <a:endParaRPr lang="es-ES" sz="1600" dirty="0">
                <a:solidFill>
                  <a:srgbClr val="002060"/>
                </a:solidFill>
                <a:effectLst/>
                <a:ea typeface="Calibri" charset="0"/>
                <a:cs typeface="Times New Roman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S" sz="1600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Coherence</a:t>
              </a:r>
              <a:endParaRPr lang="es-ES_tradnl" sz="1050" dirty="0">
                <a:solidFill>
                  <a:srgbClr val="002060"/>
                </a:solidFill>
                <a:effectLst/>
                <a:ea typeface="Calibri" charset="0"/>
                <a:cs typeface="Times New Roman" charset="0"/>
              </a:endParaRPr>
            </a:p>
          </p:txBody>
        </p:sp>
        <p:sp>
          <p:nvSpPr>
            <p:cNvPr id="16" name="Rectángulo redondeado 24">
              <a:extLst>
                <a:ext uri="{FF2B5EF4-FFF2-40B4-BE49-F238E27FC236}">
                  <a16:creationId xmlns:a16="http://schemas.microsoft.com/office/drawing/2014/main" id="{E538CE62-60C1-49A7-8458-AA6B9D53508E}"/>
                </a:ext>
              </a:extLst>
            </p:cNvPr>
            <p:cNvSpPr/>
            <p:nvPr/>
          </p:nvSpPr>
          <p:spPr>
            <a:xfrm>
              <a:off x="575353" y="3760342"/>
              <a:ext cx="3200400" cy="13716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600" b="1" dirty="0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Local </a:t>
              </a:r>
              <a:r>
                <a:rPr lang="es-ES" sz="1600" b="1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Level</a:t>
              </a:r>
              <a:endParaRPr lang="es-ES_tradnl" sz="1050" b="1" dirty="0">
                <a:solidFill>
                  <a:srgbClr val="002060"/>
                </a:solidFill>
                <a:effectLst/>
                <a:ea typeface="Calibri" charset="0"/>
                <a:cs typeface="Times New Roman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S" sz="1600" dirty="0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Horizontal </a:t>
              </a:r>
              <a:r>
                <a:rPr lang="es-ES" sz="1600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Policy</a:t>
              </a:r>
              <a:endParaRPr lang="es-ES" sz="1600" dirty="0">
                <a:solidFill>
                  <a:srgbClr val="002060"/>
                </a:solidFill>
                <a:ea typeface="Calibri" charset="0"/>
                <a:cs typeface="Times New Roman" charset="0"/>
              </a:endParaRPr>
            </a:p>
            <a:p>
              <a:pPr algn="ctr">
                <a:spcAft>
                  <a:spcPts val="0"/>
                </a:spcAft>
              </a:pPr>
              <a:r>
                <a:rPr lang="es-ES" sz="1600" dirty="0" err="1">
                  <a:solidFill>
                    <a:srgbClr val="002060"/>
                  </a:solidFill>
                  <a:effectLst/>
                  <a:ea typeface="Calibri" charset="0"/>
                  <a:cs typeface="Times New Roman" charset="0"/>
                </a:rPr>
                <a:t>Coherence</a:t>
              </a:r>
              <a:endParaRPr lang="es-ES_tradnl" sz="1050" dirty="0">
                <a:solidFill>
                  <a:srgbClr val="002060"/>
                </a:solidFill>
                <a:effectLst/>
                <a:ea typeface="Calibri" charset="0"/>
                <a:cs typeface="Times New Roman" charset="0"/>
              </a:endParaRPr>
            </a:p>
          </p:txBody>
        </p:sp>
        <p:sp>
          <p:nvSpPr>
            <p:cNvPr id="17" name="Flecha curvada hacia la izquierda 25">
              <a:extLst>
                <a:ext uri="{FF2B5EF4-FFF2-40B4-BE49-F238E27FC236}">
                  <a16:creationId xmlns:a16="http://schemas.microsoft.com/office/drawing/2014/main" id="{831BD94C-70BC-4ADC-BDC8-3A2992FABBD4}"/>
                </a:ext>
              </a:extLst>
            </p:cNvPr>
            <p:cNvSpPr/>
            <p:nvPr/>
          </p:nvSpPr>
          <p:spPr>
            <a:xfrm>
              <a:off x="3082248" y="452063"/>
              <a:ext cx="342900" cy="571500"/>
            </a:xfrm>
            <a:prstGeom prst="curvedLeft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ES_tradnl"/>
            </a:p>
          </p:txBody>
        </p:sp>
        <p:sp>
          <p:nvSpPr>
            <p:cNvPr id="18" name="Flecha curvada hacia la izquierda 26">
              <a:extLst>
                <a:ext uri="{FF2B5EF4-FFF2-40B4-BE49-F238E27FC236}">
                  <a16:creationId xmlns:a16="http://schemas.microsoft.com/office/drawing/2014/main" id="{DEEABBD1-E23E-4C6D-A659-738B81D15966}"/>
                </a:ext>
              </a:extLst>
            </p:cNvPr>
            <p:cNvSpPr/>
            <p:nvPr/>
          </p:nvSpPr>
          <p:spPr>
            <a:xfrm>
              <a:off x="3195263" y="4222679"/>
              <a:ext cx="342900" cy="571500"/>
            </a:xfrm>
            <a:prstGeom prst="curvedLeft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ES_tradnl"/>
            </a:p>
          </p:txBody>
        </p:sp>
        <p:sp>
          <p:nvSpPr>
            <p:cNvPr id="22" name="Flecha curvada hacia la izquierda 27">
              <a:extLst>
                <a:ext uri="{FF2B5EF4-FFF2-40B4-BE49-F238E27FC236}">
                  <a16:creationId xmlns:a16="http://schemas.microsoft.com/office/drawing/2014/main" id="{9D06A3B6-9BB3-490D-8848-D3E45DE40B20}"/>
                </a:ext>
              </a:extLst>
            </p:cNvPr>
            <p:cNvSpPr/>
            <p:nvPr/>
          </p:nvSpPr>
          <p:spPr>
            <a:xfrm rot="10599142">
              <a:off x="821933" y="4119937"/>
              <a:ext cx="342900" cy="571500"/>
            </a:xfrm>
            <a:prstGeom prst="curvedLeft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ES_tradnl"/>
            </a:p>
          </p:txBody>
        </p:sp>
        <p:sp>
          <p:nvSpPr>
            <p:cNvPr id="23" name="Flecha curvada hacia la izquierda 28">
              <a:extLst>
                <a:ext uri="{FF2B5EF4-FFF2-40B4-BE49-F238E27FC236}">
                  <a16:creationId xmlns:a16="http://schemas.microsoft.com/office/drawing/2014/main" id="{EB192C8A-1694-4C43-9FF5-93C52E999EFE}"/>
                </a:ext>
              </a:extLst>
            </p:cNvPr>
            <p:cNvSpPr/>
            <p:nvPr/>
          </p:nvSpPr>
          <p:spPr>
            <a:xfrm rot="10599142">
              <a:off x="821933" y="349322"/>
              <a:ext cx="342900" cy="571500"/>
            </a:xfrm>
            <a:prstGeom prst="curvedLeftArrow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ES_tradnl"/>
            </a:p>
          </p:txBody>
        </p:sp>
      </p:grpSp>
      <p:cxnSp>
        <p:nvCxnSpPr>
          <p:cNvPr id="20" name="Connecteur droit 6">
            <a:extLst>
              <a:ext uri="{FF2B5EF4-FFF2-40B4-BE49-F238E27FC236}">
                <a16:creationId xmlns:a16="http://schemas.microsoft.com/office/drawing/2014/main" id="{7892E3B9-7AAF-4EB6-AD4E-F9BAF92FE507}"/>
              </a:ext>
            </a:extLst>
          </p:cNvPr>
          <p:cNvCxnSpPr>
            <a:cxnSpLocks/>
          </p:cNvCxnSpPr>
          <p:nvPr/>
        </p:nvCxnSpPr>
        <p:spPr>
          <a:xfrm>
            <a:off x="784994" y="1715652"/>
            <a:ext cx="10649624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644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0" y="6438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0C69A6-37C9-9E43-B5C2-A9CFBDFC78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4993" y="1005093"/>
            <a:ext cx="6679399" cy="1907071"/>
          </a:xfrm>
        </p:spPr>
        <p:txBody>
          <a:bodyPr anchor="t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Many policy sectors affect – 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and are affected by – </a:t>
            </a:r>
            <a:b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</a:br>
            <a:r>
              <a:rPr lang="en-US" sz="3600" b="1" dirty="0">
                <a:solidFill>
                  <a:srgbClr val="1A3668"/>
                </a:solidFill>
                <a:latin typeface="+mn-lt"/>
                <a:ea typeface="Roboto Medium" panose="02000000000000000000" pitchFamily="2" charset="0"/>
              </a:rPr>
              <a:t>migration &amp; mobility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B84534-D890-9F4B-A3D1-76781B37D6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8701" y="2823608"/>
            <a:ext cx="5930599" cy="3686893"/>
          </a:xfrm>
        </p:spPr>
        <p:txBody>
          <a:bodyPr>
            <a:noAutofit/>
          </a:bodyPr>
          <a:lstStyle/>
          <a:p>
            <a:pPr algn="l">
              <a:lnSpc>
                <a:spcPct val="125000"/>
              </a:lnSpc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For example: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Access to justice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Trade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Health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Education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Gender Equality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Child welfare</a:t>
            </a:r>
          </a:p>
          <a:p>
            <a:pPr marL="342900" indent="-342900" algn="l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And many more…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502789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801323" y="6199919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  Working Group 2.1       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</a:endParaRPr>
          </a:p>
        </p:txBody>
      </p:sp>
      <p:pic>
        <p:nvPicPr>
          <p:cNvPr id="14" name="Picture 9" descr="A scale on a table&#10;&#10;Description generated with high confidence">
            <a:extLst>
              <a:ext uri="{FF2B5EF4-FFF2-40B4-BE49-F238E27FC236}">
                <a16:creationId xmlns:a16="http://schemas.microsoft.com/office/drawing/2014/main" id="{A9F25A3E-C652-4538-969B-BC3385F8F6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336" r="-1" b="-1"/>
          <a:stretch/>
        </p:blipFill>
        <p:spPr>
          <a:xfrm>
            <a:off x="7464392" y="283943"/>
            <a:ext cx="2044504" cy="1751800"/>
          </a:xfrm>
          <a:custGeom>
            <a:avLst/>
            <a:gdLst/>
            <a:ahLst/>
            <a:cxnLst/>
            <a:rect l="l" t="t" r="r" b="b"/>
            <a:pathLst>
              <a:path w="4551358" h="3899758">
                <a:moveTo>
                  <a:pt x="0" y="0"/>
                </a:moveTo>
                <a:lnTo>
                  <a:pt x="4551358" y="0"/>
                </a:lnTo>
                <a:lnTo>
                  <a:pt x="4551358" y="3077500"/>
                </a:lnTo>
                <a:lnTo>
                  <a:pt x="2843111" y="3077500"/>
                </a:lnTo>
                <a:lnTo>
                  <a:pt x="2843111" y="3899758"/>
                </a:lnTo>
                <a:lnTo>
                  <a:pt x="0" y="3899758"/>
                </a:lnTo>
                <a:close/>
              </a:path>
            </a:pathLst>
          </a:custGeom>
        </p:spPr>
      </p:pic>
      <p:pic>
        <p:nvPicPr>
          <p:cNvPr id="16" name="Picture 7" descr="A picture containing sitting, bench, table, wooden&#10;&#10;Description generated with very high confidence">
            <a:extLst>
              <a:ext uri="{FF2B5EF4-FFF2-40B4-BE49-F238E27FC236}">
                <a16:creationId xmlns:a16="http://schemas.microsoft.com/office/drawing/2014/main" id="{96541FBD-7E6D-40C9-919F-529F41A7E4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974" r="12163" b="-3"/>
          <a:stretch/>
        </p:blipFill>
        <p:spPr>
          <a:xfrm>
            <a:off x="8731184" y="1650734"/>
            <a:ext cx="1739848" cy="2276373"/>
          </a:xfrm>
          <a:prstGeom prst="rect">
            <a:avLst/>
          </a:prstGeom>
        </p:spPr>
      </p:pic>
      <p:pic>
        <p:nvPicPr>
          <p:cNvPr id="18" name="Picture 3" descr="A picture containing boat, sitting, large, blue&#10;&#10;Description generated with very high confidence">
            <a:extLst>
              <a:ext uri="{FF2B5EF4-FFF2-40B4-BE49-F238E27FC236}">
                <a16:creationId xmlns:a16="http://schemas.microsoft.com/office/drawing/2014/main" id="{0027BB59-43DD-41CB-A752-48B22D628E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92" r="22111" b="-1"/>
          <a:stretch/>
        </p:blipFill>
        <p:spPr>
          <a:xfrm>
            <a:off x="10332720" y="3381965"/>
            <a:ext cx="1859280" cy="1819162"/>
          </a:xfrm>
          <a:prstGeom prst="rect">
            <a:avLst/>
          </a:prstGeom>
        </p:spPr>
      </p:pic>
      <p:pic>
        <p:nvPicPr>
          <p:cNvPr id="19" name="Picture 5" descr="A close up of a device&#10;&#10;Description generated with high confidence">
            <a:extLst>
              <a:ext uri="{FF2B5EF4-FFF2-40B4-BE49-F238E27FC236}">
                <a16:creationId xmlns:a16="http://schemas.microsoft.com/office/drawing/2014/main" id="{E1087484-57B0-46EC-BB05-8C812FBB44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6851" r="-1" b="-1"/>
          <a:stretch/>
        </p:blipFill>
        <p:spPr>
          <a:xfrm>
            <a:off x="8644637" y="5009146"/>
            <a:ext cx="2044503" cy="181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47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2547DDA-FF0E-5448-BCCE-76D1EAA5CD99}"/>
              </a:ext>
            </a:extLst>
          </p:cNvPr>
          <p:cNvSpPr/>
          <p:nvPr/>
        </p:nvSpPr>
        <p:spPr>
          <a:xfrm>
            <a:off x="18264" y="0"/>
            <a:ext cx="180000" cy="6858000"/>
          </a:xfrm>
          <a:prstGeom prst="rect">
            <a:avLst/>
          </a:prstGeom>
          <a:solidFill>
            <a:srgbClr val="418F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A68658-F3D5-4D40-8B09-2F7DAB0D2D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86" t="8419" b="7562"/>
          <a:stretch/>
        </p:blipFill>
        <p:spPr>
          <a:xfrm>
            <a:off x="8860970" y="418916"/>
            <a:ext cx="2786799" cy="73555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82CCE3-CE46-7343-97E3-DDABC1A156C1}"/>
              </a:ext>
            </a:extLst>
          </p:cNvPr>
          <p:cNvSpPr txBox="1">
            <a:spLocks/>
          </p:cNvSpPr>
          <p:nvPr/>
        </p:nvSpPr>
        <p:spPr>
          <a:xfrm>
            <a:off x="784994" y="496958"/>
            <a:ext cx="5412606" cy="4154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800" dirty="0">
                <a:solidFill>
                  <a:srgbClr val="418FDE"/>
                </a:solidFill>
                <a:ea typeface="Roboto" panose="02000000000000000000" pitchFamily="2" charset="0"/>
              </a:rPr>
              <a:t>United Nations Network on Migration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E40F64B-3BFD-B740-87AC-DDCE86CF0581}"/>
              </a:ext>
            </a:extLst>
          </p:cNvPr>
          <p:cNvSpPr txBox="1">
            <a:spLocks/>
          </p:cNvSpPr>
          <p:nvPr/>
        </p:nvSpPr>
        <p:spPr>
          <a:xfrm>
            <a:off x="784994" y="6510502"/>
            <a:ext cx="5137975" cy="3105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5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 Medium" panose="02000000000000000000" pitchFamily="2" charset="0"/>
              </a:rPr>
              <a:t>United Nations Network on Migration: 	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</a:rPr>
              <a:t>Working Group 2.1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E52B650C-4C77-4747-915D-D7737B82A51F}"/>
              </a:ext>
            </a:extLst>
          </p:cNvPr>
          <p:cNvSpPr txBox="1">
            <a:spLocks/>
          </p:cNvSpPr>
          <p:nvPr/>
        </p:nvSpPr>
        <p:spPr>
          <a:xfrm>
            <a:off x="556095" y="1071828"/>
            <a:ext cx="9825578" cy="7355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b="1" dirty="0">
                <a:solidFill>
                  <a:srgbClr val="093D7C"/>
                </a:solidFill>
              </a:rPr>
              <a:t>Policy Coherence in Migration &amp; Development cont.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F10DAEB3-4959-4617-95B5-0F762E1D738E}"/>
              </a:ext>
            </a:extLst>
          </p:cNvPr>
          <p:cNvSpPr txBox="1">
            <a:spLocks/>
          </p:cNvSpPr>
          <p:nvPr/>
        </p:nvSpPr>
        <p:spPr>
          <a:xfrm>
            <a:off x="610556" y="1269013"/>
            <a:ext cx="11174087" cy="3799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200" dirty="0">
                <a:solidFill>
                  <a:srgbClr val="318CDD"/>
                </a:solidFill>
              </a:rPr>
              <a:t>Integrating migration into SDG implementation is a key opportunity for migration governance, as it can lead to:</a:t>
            </a:r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  <a:p>
            <a:pPr algn="just"/>
            <a:endParaRPr lang="en-US" sz="1800" dirty="0"/>
          </a:p>
          <a:p>
            <a:pPr algn="just"/>
            <a:r>
              <a:rPr lang="en-US" sz="2200" dirty="0">
                <a:solidFill>
                  <a:srgbClr val="318CDD"/>
                </a:solidFill>
              </a:rPr>
              <a:t>The implementation of the SDGs, especially when linked to migration policies, requires cross-sectoral governance and coordination, and horizontal policy coherence throughout.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332BD79-11DD-4861-9D4E-B225D6543B57}"/>
              </a:ext>
            </a:extLst>
          </p:cNvPr>
          <p:cNvSpPr txBox="1">
            <a:spLocks/>
          </p:cNvSpPr>
          <p:nvPr/>
        </p:nvSpPr>
        <p:spPr>
          <a:xfrm>
            <a:off x="683395" y="4249227"/>
            <a:ext cx="11155710" cy="2403798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Key points: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Relationship between migration and development is </a:t>
            </a:r>
            <a:r>
              <a:rPr lang="en-US" sz="17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complex</a:t>
            </a: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 and </a:t>
            </a:r>
            <a:r>
              <a:rPr lang="en-US" sz="17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context-specific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Analysis of relationship is influenced by what we mean by development and what we mean by migration, and the reliable data available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Development outcomes often depend on the policy environment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/>
                <a:cs typeface="Arial"/>
              </a:rPr>
              <a:t>The 230 Agenda and Global Compact on Migration offer an opportunity to improve the policy environment    </a:t>
            </a:r>
          </a:p>
        </p:txBody>
      </p:sp>
      <p:cxnSp>
        <p:nvCxnSpPr>
          <p:cNvPr id="11" name="Connecteur droit 6">
            <a:extLst>
              <a:ext uri="{FF2B5EF4-FFF2-40B4-BE49-F238E27FC236}">
                <a16:creationId xmlns:a16="http://schemas.microsoft.com/office/drawing/2014/main" id="{60749937-4B3D-4E15-8778-E9F41C93482C}"/>
              </a:ext>
            </a:extLst>
          </p:cNvPr>
          <p:cNvCxnSpPr>
            <a:cxnSpLocks/>
          </p:cNvCxnSpPr>
          <p:nvPr/>
        </p:nvCxnSpPr>
        <p:spPr>
          <a:xfrm>
            <a:off x="683394" y="1932800"/>
            <a:ext cx="10964375" cy="0"/>
          </a:xfrm>
          <a:prstGeom prst="line">
            <a:avLst/>
          </a:prstGeom>
          <a:ln>
            <a:solidFill>
              <a:srgbClr val="0033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AABC5B7-0851-4486-80D1-CAB91B1CB996}"/>
              </a:ext>
            </a:extLst>
          </p:cNvPr>
          <p:cNvSpPr txBox="1"/>
          <p:nvPr/>
        </p:nvSpPr>
        <p:spPr>
          <a:xfrm>
            <a:off x="6381673" y="2698795"/>
            <a:ext cx="2791861" cy="923330"/>
          </a:xfrm>
          <a:prstGeom prst="rect">
            <a:avLst/>
          </a:prstGeom>
          <a:solidFill>
            <a:srgbClr val="F59F26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Greater collaboration between </a:t>
            </a:r>
            <a:r>
              <a:rPr lang="en-US" b="1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different countries on migration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2BBF73-56E7-465C-93FD-83FF50E203E8}"/>
              </a:ext>
            </a:extLst>
          </p:cNvPr>
          <p:cNvSpPr txBox="1"/>
          <p:nvPr/>
        </p:nvSpPr>
        <p:spPr>
          <a:xfrm>
            <a:off x="2454876" y="2698795"/>
            <a:ext cx="2791861" cy="923330"/>
          </a:xfrm>
          <a:prstGeom prst="rect">
            <a:avLst/>
          </a:prstGeom>
          <a:solidFill>
            <a:srgbClr val="F59F2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Greater collaboration between </a:t>
            </a:r>
            <a:r>
              <a:rPr lang="en-US" b="1" dirty="0">
                <a:solidFill>
                  <a:schemeClr val="bg1"/>
                </a:solidFill>
                <a:latin typeface="+mj-lt"/>
                <a:ea typeface="+mn-lt"/>
                <a:cs typeface="+mn-lt"/>
              </a:rPr>
              <a:t>migration and development sectors</a:t>
            </a:r>
          </a:p>
        </p:txBody>
      </p:sp>
    </p:spTree>
    <p:extLst>
      <p:ext uri="{BB962C8B-B14F-4D97-AF65-F5344CB8AC3E}">
        <p14:creationId xmlns:p14="http://schemas.microsoft.com/office/powerpoint/2010/main" val="2663080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CFD5823FDD274DBBA0DFB1B306E4ED" ma:contentTypeVersion="5" ma:contentTypeDescription="Create a new document." ma:contentTypeScope="" ma:versionID="0ef3f8aa29c365f2bed0425bd73b9769">
  <xsd:schema xmlns:xsd="http://www.w3.org/2001/XMLSchema" xmlns:xs="http://www.w3.org/2001/XMLSchema" xmlns:p="http://schemas.microsoft.com/office/2006/metadata/properties" xmlns:ns2="3f5b072a-ecf4-429f-8485-a49459716b63" targetNamespace="http://schemas.microsoft.com/office/2006/metadata/properties" ma:root="true" ma:fieldsID="f2ea312e8448f0de436a1a203ea22fdf" ns2:_="">
    <xsd:import namespace="3f5b072a-ecf4-429f-8485-a49459716b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5b072a-ecf4-429f-8485-a49459716b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C7AC381-A58E-4AC0-BF5F-1FBCE3503D4A}"/>
</file>

<file path=customXml/itemProps2.xml><?xml version="1.0" encoding="utf-8"?>
<ds:datastoreItem xmlns:ds="http://schemas.openxmlformats.org/officeDocument/2006/customXml" ds:itemID="{BBBEFECF-912B-473C-8C7D-91180C07AD8E}"/>
</file>

<file path=customXml/itemProps3.xml><?xml version="1.0" encoding="utf-8"?>
<ds:datastoreItem xmlns:ds="http://schemas.openxmlformats.org/officeDocument/2006/customXml" ds:itemID="{8271CF1D-7DA5-4433-81AC-4CD1D4412C1E}"/>
</file>

<file path=docProps/app.xml><?xml version="1.0" encoding="utf-8"?>
<Properties xmlns="http://schemas.openxmlformats.org/officeDocument/2006/extended-properties" xmlns:vt="http://schemas.openxmlformats.org/officeDocument/2006/docPropsVTypes">
  <TotalTime>3059</TotalTime>
  <Words>1522</Words>
  <Application>Microsoft Office PowerPoint</Application>
  <PresentationFormat>Widescreen</PresentationFormat>
  <Paragraphs>150</Paragraphs>
  <Slides>19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Office Theme</vt:lpstr>
      <vt:lpstr>Session 3: Policy Coherence</vt:lpstr>
      <vt:lpstr>Session 3 Objective:  - Understand the concept of policy coherence and how integrating migration into policy planning can achieve it   </vt:lpstr>
      <vt:lpstr>The concept of policy coherence for development</vt:lpstr>
      <vt:lpstr>Building blocks of policy coherence for development </vt:lpstr>
      <vt:lpstr>Policy coherence &amp; the 2030 Agenda SDG target 17.4  “Enhance policy coherence for sustainable development”</vt:lpstr>
      <vt:lpstr>Policy coherence &amp; UN Development System Reform         UNDS Reform aims to…:      - Move towards a more collaborative and coherent UNDS       that brings together UN mandates, resources        and competencies       - Improve coherence of policy support provided to        governments</vt:lpstr>
      <vt:lpstr>PowerPoint Presentation</vt:lpstr>
      <vt:lpstr>Many policy sectors affect –  and are affected by –  migration &amp; mobility</vt:lpstr>
      <vt:lpstr>PowerPoint Presentation</vt:lpstr>
      <vt:lpstr>Whole of government…</vt:lpstr>
      <vt:lpstr>A recap: Human rights frameworks, the GCM &amp; policy coherence</vt:lpstr>
      <vt:lpstr>A recap: GCM, other international frameworks &amp; policy coherence</vt:lpstr>
      <vt:lpstr>The GCM &amp; policy coherence – GCR &amp; HDP Nexus</vt:lpstr>
      <vt:lpstr>Integrating migration into policy, planning &amp; programming</vt:lpstr>
      <vt:lpstr>Tools for integrating migration into policy planning &amp; programming</vt:lpstr>
      <vt:lpstr>Projects &amp; programmes integrating migration  Some examples: - Joint Migration for Development Initiative   - Mainstreaming Migration into National Development Strategies (UNDP, IOM, SDC)  - Mainstreaming Migration into International Cooperation and Development (MMICD) project (IOM, EU) </vt:lpstr>
      <vt:lpstr>Guiding questions (to be started during facilitator-led session) Integrating migration into SDG implementation is a key opportunity for migration governance, as it can lead to:  -  Greater collaboration between migration and development sectors -  Greater collaboration between countries on migration  1. What are the opportunities for collaboration between migration and development sectors in country x?  2. What are the opportunities for greater cross-border collaboration with other countries on migration?  </vt:lpstr>
      <vt:lpstr>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IOM, M&amp;SD Unit</cp:lastModifiedBy>
  <cp:revision>84</cp:revision>
  <dcterms:created xsi:type="dcterms:W3CDTF">2020-01-28T05:54:28Z</dcterms:created>
  <dcterms:modified xsi:type="dcterms:W3CDTF">2020-10-21T10:58:28Z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059aa38-f392-4105-be92-628035578272_Enabled">
    <vt:lpwstr>true</vt:lpwstr>
  </property>
  <property fmtid="{D5CDD505-2E9C-101B-9397-08002B2CF9AE}" pid="3" name="MSIP_Label_2059aa38-f392-4105-be92-628035578272_SetDate">
    <vt:lpwstr>2020-10-21T10:49:10Z</vt:lpwstr>
  </property>
  <property fmtid="{D5CDD505-2E9C-101B-9397-08002B2CF9AE}" pid="4" name="MSIP_Label_2059aa38-f392-4105-be92-628035578272_Method">
    <vt:lpwstr>Standard</vt:lpwstr>
  </property>
  <property fmtid="{D5CDD505-2E9C-101B-9397-08002B2CF9AE}" pid="5" name="MSIP_Label_2059aa38-f392-4105-be92-628035578272_Name">
    <vt:lpwstr>IOMLb0020IN123173</vt:lpwstr>
  </property>
  <property fmtid="{D5CDD505-2E9C-101B-9397-08002B2CF9AE}" pid="6" name="MSIP_Label_2059aa38-f392-4105-be92-628035578272_SiteId">
    <vt:lpwstr>1588262d-23fb-43b4-bd6e-bce49c8e6186</vt:lpwstr>
  </property>
  <property fmtid="{D5CDD505-2E9C-101B-9397-08002B2CF9AE}" pid="7" name="MSIP_Label_2059aa38-f392-4105-be92-628035578272_ActionId">
    <vt:lpwstr>8982102a-d28c-496a-abd3-39d9d44733ce</vt:lpwstr>
  </property>
  <property fmtid="{D5CDD505-2E9C-101B-9397-08002B2CF9AE}" pid="8" name="MSIP_Label_2059aa38-f392-4105-be92-628035578272_ContentBits">
    <vt:lpwstr>0</vt:lpwstr>
  </property>
  <property fmtid="{D5CDD505-2E9C-101B-9397-08002B2CF9AE}" pid="9" name="Order">
    <vt:r8>117200</vt:r8>
  </property>
  <property fmtid="{D5CDD505-2E9C-101B-9397-08002B2CF9AE}" pid="10" name="ContentTypeId">
    <vt:lpwstr>0x010100DBCFD5823FDD274DBBA0DFB1B306E4ED</vt:lpwstr>
  </property>
  <property fmtid="{D5CDD505-2E9C-101B-9397-08002B2CF9AE}" pid="11" name="_SourceUrl">
    <vt:lpwstr/>
  </property>
  <property fmtid="{D5CDD505-2E9C-101B-9397-08002B2CF9AE}" pid="12" name="_SharedFileIndex">
    <vt:lpwstr/>
  </property>
  <property fmtid="{D5CDD505-2E9C-101B-9397-08002B2CF9AE}" pid="13" name="ComplianceAssetId">
    <vt:lpwstr/>
  </property>
</Properties>
</file>