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63" r:id="rId4"/>
    <p:sldId id="271" r:id="rId5"/>
    <p:sldId id="261" r:id="rId6"/>
    <p:sldId id="257" r:id="rId7"/>
    <p:sldId id="269" r:id="rId8"/>
    <p:sldId id="266" r:id="rId9"/>
    <p:sldId id="283" r:id="rId10"/>
    <p:sldId id="272" r:id="rId11"/>
    <p:sldId id="268" r:id="rId12"/>
    <p:sldId id="273" r:id="rId13"/>
    <p:sldId id="284" r:id="rId14"/>
    <p:sldId id="285" r:id="rId15"/>
    <p:sldId id="282" r:id="rId16"/>
    <p:sldId id="25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3668"/>
    <a:srgbClr val="5B92E5"/>
    <a:srgbClr val="318CDD"/>
    <a:srgbClr val="007DBB"/>
    <a:srgbClr val="418FDE"/>
    <a:srgbClr val="3183D8"/>
    <a:srgbClr val="093D7C"/>
    <a:srgbClr val="F2F9FA"/>
    <a:srgbClr val="F5F9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3341A8-43C7-40ED-A496-36158A22393E}" v="3" dt="2020-10-21T10:44:59.5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00"/>
    <p:restoredTop sz="94694"/>
  </p:normalViewPr>
  <p:slideViewPr>
    <p:cSldViewPr snapToGrid="0" snapToObjects="1">
      <p:cViewPr varScale="1">
        <p:scale>
          <a:sx n="77" d="100"/>
          <a:sy n="77" d="100"/>
        </p:scale>
        <p:origin x="106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Relationship Id="rId27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ITEL Kristin" userId="739e9691-d663-4742-af8f-23e618410c7d" providerId="ADAL" clId="{5D3341A8-43C7-40ED-A496-36158A22393E}"/>
    <pc:docChg chg="custSel modSld">
      <pc:chgData name="EITEL Kristin" userId="739e9691-d663-4742-af8f-23e618410c7d" providerId="ADAL" clId="{5D3341A8-43C7-40ED-A496-36158A22393E}" dt="2020-10-21T10:48:10.445" v="77" actId="20577"/>
      <pc:docMkLst>
        <pc:docMk/>
      </pc:docMkLst>
      <pc:sldChg chg="addSp modSp mod">
        <pc:chgData name="EITEL Kristin" userId="739e9691-d663-4742-af8f-23e618410c7d" providerId="ADAL" clId="{5D3341A8-43C7-40ED-A496-36158A22393E}" dt="2020-10-21T10:48:10.445" v="77" actId="20577"/>
        <pc:sldMkLst>
          <pc:docMk/>
          <pc:sldMk cId="1856047006" sldId="263"/>
        </pc:sldMkLst>
        <pc:spChg chg="mod">
          <ac:chgData name="EITEL Kristin" userId="739e9691-d663-4742-af8f-23e618410c7d" providerId="ADAL" clId="{5D3341A8-43C7-40ED-A496-36158A22393E}" dt="2020-10-21T10:39:31.260" v="14" actId="1076"/>
          <ac:spMkLst>
            <pc:docMk/>
            <pc:sldMk cId="1856047006" sldId="263"/>
            <ac:spMk id="2" creationId="{DD0C69A6-37C9-9E43-B5C2-A9CFBDFC784B}"/>
          </ac:spMkLst>
        </pc:spChg>
        <pc:spChg chg="mod">
          <ac:chgData name="EITEL Kristin" userId="739e9691-d663-4742-af8f-23e618410c7d" providerId="ADAL" clId="{5D3341A8-43C7-40ED-A496-36158A22393E}" dt="2020-10-21T10:40:02.033" v="16" actId="14100"/>
          <ac:spMkLst>
            <pc:docMk/>
            <pc:sldMk cId="1856047006" sldId="263"/>
            <ac:spMk id="3" creationId="{3DB84534-D890-9F4B-A3D1-76781B37D6DD}"/>
          </ac:spMkLst>
        </pc:spChg>
        <pc:spChg chg="add mod">
          <ac:chgData name="EITEL Kristin" userId="739e9691-d663-4742-af8f-23e618410c7d" providerId="ADAL" clId="{5D3341A8-43C7-40ED-A496-36158A22393E}" dt="2020-10-21T10:48:10.445" v="77" actId="20577"/>
          <ac:spMkLst>
            <pc:docMk/>
            <pc:sldMk cId="1856047006" sldId="263"/>
            <ac:spMk id="8" creationId="{90946649-93CD-4D48-B594-BD88D4CAF3A5}"/>
          </ac:spMkLst>
        </pc:spChg>
        <pc:picChg chg="add mod">
          <ac:chgData name="EITEL Kristin" userId="739e9691-d663-4742-af8f-23e618410c7d" providerId="ADAL" clId="{5D3341A8-43C7-40ED-A496-36158A22393E}" dt="2020-10-21T10:39:16.732" v="11" actId="1076"/>
          <ac:picMkLst>
            <pc:docMk/>
            <pc:sldMk cId="1856047006" sldId="263"/>
            <ac:picMk id="5" creationId="{447616AD-48B9-4A46-9609-86752CA63553}"/>
          </ac:picMkLst>
        </pc:picChg>
        <pc:picChg chg="mod">
          <ac:chgData name="EITEL Kristin" userId="739e9691-d663-4742-af8f-23e618410c7d" providerId="ADAL" clId="{5D3341A8-43C7-40ED-A496-36158A22393E}" dt="2020-10-21T10:38:30.610" v="5" actId="1076"/>
          <ac:picMkLst>
            <pc:docMk/>
            <pc:sldMk cId="1856047006" sldId="263"/>
            <ac:picMk id="6" creationId="{C456F9A3-E375-41F4-9E55-15ABB6D75BFE}"/>
          </ac:picMkLst>
        </pc:picChg>
        <pc:picChg chg="mod">
          <ac:chgData name="EITEL Kristin" userId="739e9691-d663-4742-af8f-23e618410c7d" providerId="ADAL" clId="{5D3341A8-43C7-40ED-A496-36158A22393E}" dt="2020-10-21T10:47:12.937" v="71" actId="14100"/>
          <ac:picMkLst>
            <pc:docMk/>
            <pc:sldMk cId="1856047006" sldId="263"/>
            <ac:picMk id="14" creationId="{3A7B0A92-D471-44C4-B8C7-60F81C0E10AF}"/>
          </ac:picMkLst>
        </pc:picChg>
      </pc:sldChg>
      <pc:sldChg chg="modSp mod">
        <pc:chgData name="EITEL Kristin" userId="739e9691-d663-4742-af8f-23e618410c7d" providerId="ADAL" clId="{5D3341A8-43C7-40ED-A496-36158A22393E}" dt="2020-10-21T10:41:25.112" v="23" actId="1076"/>
        <pc:sldMkLst>
          <pc:docMk/>
          <pc:sldMk cId="3551153156" sldId="268"/>
        </pc:sldMkLst>
        <pc:spChg chg="mod">
          <ac:chgData name="EITEL Kristin" userId="739e9691-d663-4742-af8f-23e618410c7d" providerId="ADAL" clId="{5D3341A8-43C7-40ED-A496-36158A22393E}" dt="2020-10-21T10:41:25.112" v="23" actId="1076"/>
          <ac:spMkLst>
            <pc:docMk/>
            <pc:sldMk cId="3551153156" sldId="268"/>
            <ac:spMk id="3" creationId="{3DB84534-D890-9F4B-A3D1-76781B37D6DD}"/>
          </ac:spMkLst>
        </pc:spChg>
      </pc:sldChg>
      <pc:sldChg chg="modSp mod">
        <pc:chgData name="EITEL Kristin" userId="739e9691-d663-4742-af8f-23e618410c7d" providerId="ADAL" clId="{5D3341A8-43C7-40ED-A496-36158A22393E}" dt="2020-10-21T10:41:40.168" v="25"/>
        <pc:sldMkLst>
          <pc:docMk/>
          <pc:sldMk cId="183035063" sldId="273"/>
        </pc:sldMkLst>
        <pc:spChg chg="mod">
          <ac:chgData name="EITEL Kristin" userId="739e9691-d663-4742-af8f-23e618410c7d" providerId="ADAL" clId="{5D3341A8-43C7-40ED-A496-36158A22393E}" dt="2020-10-21T10:41:40.168" v="25"/>
          <ac:spMkLst>
            <pc:docMk/>
            <pc:sldMk cId="183035063" sldId="273"/>
            <ac:spMk id="3" creationId="{3DB84534-D890-9F4B-A3D1-76781B37D6D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5BB01F-266C-7247-B728-EF5FCD0B897D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F59213-6462-A94E-81CA-F4C3137ADC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89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363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change photo, just right click photo and choose ”Change Picture”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268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change photo, just right click photo and choose ”Change Picture”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340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001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change photo, just right click photo and choose ”Change Picture”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793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6171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912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42FB2-C640-3E41-B804-51775F1C40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317E19-93E5-4A4C-9A08-B43BC1CD76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C87D9D-20E7-C744-B042-451A701A2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3EDF19-7763-AA4D-8543-B233D91F2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67A1CF-1DAA-0D46-9086-EAF4EB170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44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FE1F9-6F90-AE4A-B734-9F03D19C9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1D2CE8-BC8F-7D4E-8B83-D260BE5306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2EF59F-F6B5-C346-BCFC-93EFCF83C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B0B99A-DDCB-A34D-974D-235E0F880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3EE62-BDD2-8A4B-B4DE-CF55D6160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065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5CF784-D042-5548-958D-ABE0794A34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4D9618-FD59-A64C-9C80-9764623460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A97321-6B5B-0440-A8DD-C6B161308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1D0567-3847-8A47-8CCD-B22B48143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B7BB33-5EFA-114B-951A-E9C108927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946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46790-A3E4-4C49-A521-CC3808CA6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0862BA-B562-364C-8EC0-4E4EE0F36D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1356B-3FD1-9645-9C0B-40A2666CE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5A343A-EF0D-B144-BEBC-5401414B4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FC7538-EFBC-3A4B-98D0-5E84519D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72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CB317-7E4A-5A46-966C-8B86E29E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87D9E-A102-944B-B9B6-05EBA6332D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28960-7D8C-3D4F-98C0-0C7F71201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0AD8AA-9973-424D-9248-2E1EA0A77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212FBD-5E71-B346-BBF7-EA219D2F0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50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98248-E667-794A-8216-69620E310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8F0F71-1107-4A47-B36A-E1114668A4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7D4E2-593A-434C-A139-2AD02749A0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20EA0E-6A10-574B-A8AC-719F92754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F3BBF9-FA12-834C-A785-786BB0C36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16A4CD-B2A6-D84E-9142-0F8FFEAC4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88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5957F-516C-9C47-9B55-EDCE1AB87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F31922-5B74-5C45-9C80-5D51AD32FE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16E537-D72D-F547-B686-3B48948FB1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FDD35B-2A60-404B-9163-3F8751DEFA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CE720C-AB86-CC45-B08C-3B336BB57A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77AC927-FB7A-8447-BE7C-B76086C33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49DCDE-3B8D-BC4B-B289-D787E84F5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969BE9-F776-4346-8DEF-20AECC9B7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020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21B42-38C8-254A-A05A-C00FEE3BA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D4E333-98A4-1F4A-A744-37274C38C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64F875-E49B-A64A-9B46-C9425DC06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E9871F-75D7-834D-8B70-D55ACA149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298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5D7923-222C-9944-AE07-2E31C2BA1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9623D9-DF7F-D748-95A0-6A09A73E6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D23479-57BA-564E-A1D5-34CA21447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265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78600-0AED-DC47-8DBC-713821A58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88ED2-520C-7B41-82BC-00EDDC514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8A3F80-F394-CC4F-A331-0867FC0F4B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69333-6FBF-FE4C-9429-9F895A6C4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5E1349-B894-DE45-B02E-3E407ECAF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92DA55-BC4B-4A45-B4D1-0E10B3734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9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30CF1-09A7-8344-B0AA-CC8BA04C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54139A-5BE6-1943-938B-542DC6D291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D6BC1-9C44-AF4D-BB0E-FC29945F58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1C46AD-39A4-4040-80B4-5A1F5A023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9EA44F-25E3-8846-A0D9-E4570A02F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2E5F19-FAAF-D747-978A-E30A8783D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067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11A671-02E9-0A4B-9574-EF02657BD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F03350-3D0D-2C4C-A9B8-4E2F9DD92E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095AD7-44EF-9243-A091-6B1C6B6139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15D10-8A90-944E-A414-B79EAC8A97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144BEE-EE2C-494E-B822-74A42F0A88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595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C9F83B8-792D-A145-88D9-77F7149D8721}"/>
              </a:ext>
            </a:extLst>
          </p:cNvPr>
          <p:cNvSpPr/>
          <p:nvPr/>
        </p:nvSpPr>
        <p:spPr>
          <a:xfrm>
            <a:off x="-1987018" y="-171453"/>
            <a:ext cx="12192000" cy="6909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2400" y="5253749"/>
            <a:ext cx="12193200" cy="1655999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0154" y="2380566"/>
            <a:ext cx="9922844" cy="1821543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5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Session 4:</a:t>
            </a:r>
            <a:br>
              <a:rPr lang="en-US" sz="5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5600" b="1" dirty="0">
                <a:solidFill>
                  <a:srgbClr val="1A3668"/>
                </a:solidFill>
                <a:ea typeface="Roboto Medium" panose="02000000000000000000" pitchFamily="2" charset="0"/>
              </a:rPr>
              <a:t>Partnerships</a:t>
            </a:r>
            <a:endParaRPr lang="en-US" sz="5600" b="1" dirty="0">
              <a:solidFill>
                <a:srgbClr val="1A3668"/>
              </a:solidFill>
              <a:latin typeface="+mn-lt"/>
              <a:ea typeface="Roboto Medium" panose="02000000000000000000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5874" y="5676596"/>
            <a:ext cx="9144000" cy="810307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>
                <a:solidFill>
                  <a:srgbClr val="1A3668"/>
                </a:solidFill>
                <a:ea typeface="Roboto Medium" panose="02000000000000000000" pitchFamily="2" charset="0"/>
              </a:rPr>
              <a:t>UNCT Training on the Integration of Migration into CF and CCA:</a:t>
            </a:r>
            <a:br>
              <a:rPr lang="en-US" sz="2000" b="1" dirty="0">
                <a:solidFill>
                  <a:srgbClr val="1A3668"/>
                </a:solidFill>
                <a:ea typeface="Roboto Medium" panose="02000000000000000000" pitchFamily="2" charset="0"/>
              </a:rPr>
            </a:br>
            <a:r>
              <a:rPr lang="en-US" sz="2000" b="1" dirty="0">
                <a:solidFill>
                  <a:srgbClr val="1A3668"/>
                </a:solidFill>
                <a:ea typeface="Roboto Medium" panose="02000000000000000000" pitchFamily="2" charset="0"/>
              </a:rPr>
              <a:t>(insert country name)</a:t>
            </a:r>
            <a:endParaRPr lang="en-US" sz="2000" dirty="0">
              <a:solidFill>
                <a:schemeClr val="bg1"/>
              </a:solidFill>
              <a:ea typeface="Roboto" panose="020000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5319988-6EDC-0A48-834C-C7225F03A1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75" t="7470" r="2849" b="9673"/>
          <a:stretch/>
        </p:blipFill>
        <p:spPr>
          <a:xfrm>
            <a:off x="8825425" y="403653"/>
            <a:ext cx="2758438" cy="73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321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794" y="1479740"/>
            <a:ext cx="11222526" cy="895088"/>
          </a:xfrm>
        </p:spPr>
        <p:txBody>
          <a:bodyPr anchor="t"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Activity 4, Part 1 – Ensuring meaningful partnerships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4833" y="2924069"/>
            <a:ext cx="10770622" cy="2479579"/>
          </a:xfrm>
        </p:spPr>
        <p:txBody>
          <a:bodyPr>
            <a:noAutofit/>
          </a:bodyPr>
          <a:lstStyle/>
          <a:p>
            <a:pPr algn="l">
              <a:lnSpc>
                <a:spcPct val="125000"/>
              </a:lnSpc>
            </a:pPr>
            <a:r>
              <a:rPr lang="en-US" dirty="0">
                <a:solidFill>
                  <a:srgbClr val="418FDE"/>
                </a:solidFill>
                <a:ea typeface="Roboto Medium" panose="02000000000000000000" pitchFamily="2" charset="0"/>
              </a:rPr>
              <a:t>(online session)</a:t>
            </a:r>
          </a:p>
          <a:p>
            <a:pPr algn="l">
              <a:lnSpc>
                <a:spcPct val="125000"/>
              </a:lnSpc>
            </a:pPr>
            <a:r>
              <a:rPr lang="en-US" dirty="0">
                <a:solidFill>
                  <a:srgbClr val="418FDE"/>
                </a:solidFill>
                <a:ea typeface="Roboto Medium" panose="02000000000000000000" pitchFamily="2" charset="0"/>
              </a:rPr>
              <a:t>Guiding questions:</a:t>
            </a:r>
          </a:p>
          <a:p>
            <a:pPr marL="514350" indent="-514350" algn="l">
              <a:lnSpc>
                <a:spcPct val="125000"/>
              </a:lnSpc>
              <a:buAutoNum type="arabicPeriod"/>
            </a:pPr>
            <a:r>
              <a:rPr lang="en-US" dirty="0">
                <a:solidFill>
                  <a:srgbClr val="418FDE"/>
                </a:solidFill>
                <a:ea typeface="Roboto Medium" panose="02000000000000000000" pitchFamily="2" charset="0"/>
              </a:rPr>
              <a:t>What are some of the characteristics of good partnerships on migration?</a:t>
            </a:r>
          </a:p>
          <a:p>
            <a:pPr marL="514350" indent="-514350" algn="l">
              <a:lnSpc>
                <a:spcPct val="125000"/>
              </a:lnSpc>
              <a:buAutoNum type="arabicPeriod"/>
            </a:pPr>
            <a:r>
              <a:rPr lang="en-US" dirty="0">
                <a:solidFill>
                  <a:srgbClr val="418FDE"/>
                </a:solidFill>
                <a:ea typeface="Roboto Medium" panose="02000000000000000000" pitchFamily="2" charset="0"/>
              </a:rPr>
              <a:t>Name examples of good existing partnerships on migration in country?</a:t>
            </a:r>
          </a:p>
          <a:p>
            <a:pPr marL="514350" indent="-514350" algn="l">
              <a:lnSpc>
                <a:spcPct val="125000"/>
              </a:lnSpc>
              <a:buAutoNum type="arabicPeriod"/>
            </a:pPr>
            <a:r>
              <a:rPr lang="en-US" dirty="0">
                <a:solidFill>
                  <a:srgbClr val="418FDE"/>
                </a:solidFill>
                <a:ea typeface="Roboto Medium" panose="02000000000000000000" pitchFamily="2" charset="0"/>
              </a:rPr>
              <a:t>Which areas/ sectors/ partners show potential for future strategic partnerships?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</p:spTree>
    <p:extLst>
      <p:ext uri="{BB962C8B-B14F-4D97-AF65-F5344CB8AC3E}">
        <p14:creationId xmlns:p14="http://schemas.microsoft.com/office/powerpoint/2010/main" val="14724141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794" y="1479740"/>
            <a:ext cx="11222526" cy="895088"/>
          </a:xfr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Activity 4, Part 2(a) – Group work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4279" y="2263328"/>
            <a:ext cx="10530038" cy="3680272"/>
          </a:xfrm>
        </p:spPr>
        <p:txBody>
          <a:bodyPr>
            <a:noAutofit/>
          </a:bodyPr>
          <a:lstStyle/>
          <a:p>
            <a:pPr algn="l">
              <a:lnSpc>
                <a:spcPct val="125000"/>
              </a:lnSpc>
            </a:pPr>
            <a:r>
              <a:rPr lang="en-US" dirty="0">
                <a:solidFill>
                  <a:srgbClr val="418FDE"/>
                </a:solidFill>
                <a:ea typeface="Roboto Medium" panose="02000000000000000000" pitchFamily="2" charset="0"/>
              </a:rPr>
              <a:t>(start during online session, complete during offline session)</a:t>
            </a:r>
          </a:p>
          <a:p>
            <a:pPr marL="514350" indent="-514350" algn="l">
              <a:lnSpc>
                <a:spcPct val="125000"/>
              </a:lnSpc>
              <a:buAutoNum type="arabicPeriod"/>
            </a:pPr>
            <a:r>
              <a:rPr lang="en-US" dirty="0">
                <a:solidFill>
                  <a:srgbClr val="418FDE"/>
                </a:solidFill>
                <a:ea typeface="Roboto Medium" panose="02000000000000000000" pitchFamily="2" charset="0"/>
              </a:rPr>
              <a:t>Government (central and local)</a:t>
            </a:r>
          </a:p>
          <a:p>
            <a:pPr marL="514350" indent="-514350" algn="l">
              <a:lnSpc>
                <a:spcPct val="125000"/>
              </a:lnSpc>
              <a:buAutoNum type="arabicPeriod"/>
            </a:pPr>
            <a:r>
              <a:rPr lang="en-US" dirty="0">
                <a:solidFill>
                  <a:srgbClr val="418FDE"/>
                </a:solidFill>
                <a:ea typeface="Roboto Medium" panose="02000000000000000000" pitchFamily="2" charset="0"/>
              </a:rPr>
              <a:t>Migrant and diaspora organizations</a:t>
            </a:r>
          </a:p>
          <a:p>
            <a:pPr marL="514350" indent="-514350" algn="l">
              <a:lnSpc>
                <a:spcPct val="125000"/>
              </a:lnSpc>
              <a:buFont typeface="Arial" panose="020B0604020202020204" pitchFamily="34" charset="0"/>
              <a:buAutoNum type="arabicPeriod"/>
            </a:pPr>
            <a:r>
              <a:rPr lang="en-US" dirty="0">
                <a:solidFill>
                  <a:srgbClr val="418FDE"/>
                </a:solidFill>
                <a:ea typeface="Roboto Medium" panose="02000000000000000000" pitchFamily="2" charset="0"/>
              </a:rPr>
              <a:t>UN and Civil Society Organizations &amp; Human Rights institutions</a:t>
            </a:r>
          </a:p>
          <a:p>
            <a:pPr marL="514350" indent="-514350" algn="l">
              <a:lnSpc>
                <a:spcPct val="125000"/>
              </a:lnSpc>
              <a:buAutoNum type="arabicPeriod"/>
            </a:pPr>
            <a:r>
              <a:rPr lang="en-US" dirty="0">
                <a:solidFill>
                  <a:srgbClr val="418FDE"/>
                </a:solidFill>
                <a:ea typeface="Roboto Medium" panose="02000000000000000000" pitchFamily="2" charset="0"/>
              </a:rPr>
              <a:t>Private sector</a:t>
            </a:r>
          </a:p>
          <a:p>
            <a:pPr marL="514350" indent="-514350" algn="l">
              <a:lnSpc>
                <a:spcPct val="125000"/>
              </a:lnSpc>
              <a:buAutoNum type="arabicPeriod"/>
            </a:pPr>
            <a:r>
              <a:rPr lang="en-US" dirty="0">
                <a:solidFill>
                  <a:srgbClr val="418FDE"/>
                </a:solidFill>
                <a:ea typeface="Roboto Medium" panose="02000000000000000000" pitchFamily="2" charset="0"/>
              </a:rPr>
              <a:t>Communities (including systematically marginalized groups of migrants, such as undocumented, women, child and youth migrants)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</p:spTree>
    <p:extLst>
      <p:ext uri="{BB962C8B-B14F-4D97-AF65-F5344CB8AC3E}">
        <p14:creationId xmlns:p14="http://schemas.microsoft.com/office/powerpoint/2010/main" val="3551153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794" y="1479740"/>
            <a:ext cx="11222526" cy="895088"/>
          </a:xfr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Activity 4, Part 2(b) – Group work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8578" y="2189210"/>
            <a:ext cx="10530038" cy="2479579"/>
          </a:xfrm>
        </p:spPr>
        <p:txBody>
          <a:bodyPr>
            <a:noAutofit/>
          </a:bodyPr>
          <a:lstStyle/>
          <a:p>
            <a:pPr algn="l">
              <a:lnSpc>
                <a:spcPct val="125000"/>
              </a:lnSpc>
            </a:pPr>
            <a:r>
              <a:rPr lang="en-US" dirty="0">
                <a:solidFill>
                  <a:srgbClr val="418FDE"/>
                </a:solidFill>
                <a:ea typeface="Roboto Medium" panose="02000000000000000000" pitchFamily="2" charset="0"/>
              </a:rPr>
              <a:t>(offline session)</a:t>
            </a:r>
          </a:p>
          <a:p>
            <a:pPr algn="l">
              <a:lnSpc>
                <a:spcPct val="125000"/>
              </a:lnSpc>
            </a:pPr>
            <a:r>
              <a:rPr lang="en-US" dirty="0">
                <a:solidFill>
                  <a:srgbClr val="418FDE"/>
                </a:solidFill>
                <a:ea typeface="Roboto Medium" panose="02000000000000000000" pitchFamily="2" charset="0"/>
              </a:rPr>
              <a:t>Guiding questions:</a:t>
            </a:r>
          </a:p>
          <a:p>
            <a:pPr marL="514350" indent="-514350" algn="l">
              <a:lnSpc>
                <a:spcPct val="125000"/>
              </a:lnSpc>
              <a:buAutoNum type="arabicPeriod"/>
            </a:pPr>
            <a:r>
              <a:rPr lang="en-US" sz="2200" dirty="0">
                <a:solidFill>
                  <a:srgbClr val="418FDE"/>
                </a:solidFill>
                <a:ea typeface="Roboto Medium" panose="02000000000000000000" pitchFamily="2" charset="0"/>
              </a:rPr>
              <a:t>What are the concrete contributions (added value) that this group brings to multi-stakeholder partnerships on migration? What incentives do they have to join such partnerships?</a:t>
            </a:r>
          </a:p>
          <a:p>
            <a:pPr marL="514350" indent="-514350" algn="l">
              <a:lnSpc>
                <a:spcPct val="125000"/>
              </a:lnSpc>
              <a:buAutoNum type="arabicPeriod"/>
            </a:pPr>
            <a:r>
              <a:rPr lang="en-US" sz="2200" dirty="0">
                <a:solidFill>
                  <a:srgbClr val="418FDE"/>
                </a:solidFill>
                <a:ea typeface="Roboto Medium" panose="02000000000000000000" pitchFamily="2" charset="0"/>
              </a:rPr>
              <a:t>How can these contributions be better leveraged?</a:t>
            </a:r>
          </a:p>
          <a:p>
            <a:pPr marL="514350" indent="-514350" algn="l">
              <a:lnSpc>
                <a:spcPct val="125000"/>
              </a:lnSpc>
              <a:buAutoNum type="arabicPeriod"/>
            </a:pPr>
            <a:r>
              <a:rPr lang="en-US" sz="2200" dirty="0">
                <a:solidFill>
                  <a:srgbClr val="418FDE"/>
                </a:solidFill>
                <a:ea typeface="Roboto Medium" panose="02000000000000000000" pitchFamily="2" charset="0"/>
              </a:rPr>
              <a:t>What are two ways to enhance engagement with this group with view to supporting the achievement of the migration-related dimensions of the SDGs (and the GCM)?</a:t>
            </a:r>
          </a:p>
          <a:p>
            <a:pPr marL="514350" indent="-514350" algn="l">
              <a:lnSpc>
                <a:spcPct val="125000"/>
              </a:lnSpc>
              <a:buAutoNum type="arabicPeriod"/>
            </a:pPr>
            <a:endParaRPr lang="en-US" dirty="0">
              <a:solidFill>
                <a:srgbClr val="418FDE"/>
              </a:solidFill>
              <a:ea typeface="Roboto Medium" panose="020000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</p:spTree>
    <p:extLst>
      <p:ext uri="{BB962C8B-B14F-4D97-AF65-F5344CB8AC3E}">
        <p14:creationId xmlns:p14="http://schemas.microsoft.com/office/powerpoint/2010/main" val="1830350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794" y="1479740"/>
            <a:ext cx="11222526" cy="895088"/>
          </a:xfr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Activity 4, Part 3: Presentations &amp; discussion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8578" y="2189210"/>
            <a:ext cx="10530038" cy="2479579"/>
          </a:xfrm>
        </p:spPr>
        <p:txBody>
          <a:bodyPr>
            <a:noAutofit/>
          </a:bodyPr>
          <a:lstStyle/>
          <a:p>
            <a:pPr algn="l">
              <a:lnSpc>
                <a:spcPct val="125000"/>
              </a:lnSpc>
            </a:pPr>
            <a:r>
              <a:rPr lang="en-US" dirty="0">
                <a:solidFill>
                  <a:srgbClr val="418FDE"/>
                </a:solidFill>
                <a:ea typeface="Roboto Medium" panose="02000000000000000000" pitchFamily="2" charset="0"/>
              </a:rPr>
              <a:t>(offline session)</a:t>
            </a:r>
          </a:p>
          <a:p>
            <a:pPr algn="l">
              <a:lnSpc>
                <a:spcPct val="125000"/>
              </a:lnSpc>
            </a:pPr>
            <a:r>
              <a:rPr lang="en-US" dirty="0">
                <a:solidFill>
                  <a:srgbClr val="418FDE"/>
                </a:solidFill>
                <a:ea typeface="Roboto Medium" panose="02000000000000000000" pitchFamily="2" charset="0"/>
              </a:rPr>
              <a:t>Each group to present: </a:t>
            </a:r>
          </a:p>
          <a:p>
            <a:pPr marL="514350" indent="-514350" algn="l">
              <a:lnSpc>
                <a:spcPct val="125000"/>
              </a:lnSpc>
              <a:buAutoNum type="arabicPeriod"/>
            </a:pPr>
            <a:r>
              <a:rPr lang="en-US" sz="2200" dirty="0">
                <a:solidFill>
                  <a:srgbClr val="418FDE"/>
                </a:solidFill>
                <a:ea typeface="Roboto Medium" panose="02000000000000000000" pitchFamily="2" charset="0"/>
              </a:rPr>
              <a:t>What are the concrete contributions (added value) that this group brings to multi-stakeholder partnerships on migration?</a:t>
            </a:r>
          </a:p>
          <a:p>
            <a:pPr marL="514350" indent="-514350" algn="l">
              <a:lnSpc>
                <a:spcPct val="125000"/>
              </a:lnSpc>
              <a:buAutoNum type="arabicPeriod"/>
            </a:pPr>
            <a:r>
              <a:rPr lang="en-US" sz="2200" dirty="0">
                <a:solidFill>
                  <a:srgbClr val="418FDE"/>
                </a:solidFill>
                <a:ea typeface="Roboto Medium" panose="02000000000000000000" pitchFamily="2" charset="0"/>
              </a:rPr>
              <a:t>How can these contributions be better leveraged?</a:t>
            </a:r>
          </a:p>
          <a:p>
            <a:pPr marL="514350" indent="-514350" algn="l">
              <a:lnSpc>
                <a:spcPct val="125000"/>
              </a:lnSpc>
              <a:buAutoNum type="arabicPeriod"/>
            </a:pPr>
            <a:r>
              <a:rPr lang="en-US" sz="2200" dirty="0">
                <a:solidFill>
                  <a:srgbClr val="418FDE"/>
                </a:solidFill>
                <a:ea typeface="Roboto Medium" panose="02000000000000000000" pitchFamily="2" charset="0"/>
              </a:rPr>
              <a:t>What are two ways to enhance engagement with this group with view to supporting the achievement of the migration-related dimensions of the SDGs (and the GCM)?</a:t>
            </a:r>
          </a:p>
          <a:p>
            <a:pPr marL="514350" indent="-514350" algn="l">
              <a:lnSpc>
                <a:spcPct val="125000"/>
              </a:lnSpc>
              <a:buAutoNum type="arabicPeriod"/>
            </a:pPr>
            <a:endParaRPr lang="en-US" dirty="0">
              <a:solidFill>
                <a:srgbClr val="418FDE"/>
              </a:solidFill>
              <a:ea typeface="Roboto Medium" panose="020000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</p:spTree>
    <p:extLst>
      <p:ext uri="{BB962C8B-B14F-4D97-AF65-F5344CB8AC3E}">
        <p14:creationId xmlns:p14="http://schemas.microsoft.com/office/powerpoint/2010/main" val="35477193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794" y="1479740"/>
            <a:ext cx="11222526" cy="895088"/>
          </a:xfr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Activity 4, Part 4: Feedback during plenary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8578" y="2189210"/>
            <a:ext cx="10530038" cy="2479579"/>
          </a:xfrm>
        </p:spPr>
        <p:txBody>
          <a:bodyPr>
            <a:noAutofit/>
          </a:bodyPr>
          <a:lstStyle/>
          <a:p>
            <a:pPr algn="l">
              <a:lnSpc>
                <a:spcPct val="125000"/>
              </a:lnSpc>
            </a:pPr>
            <a:r>
              <a:rPr lang="en-US" dirty="0">
                <a:solidFill>
                  <a:srgbClr val="418FDE"/>
                </a:solidFill>
                <a:ea typeface="Roboto Medium" panose="02000000000000000000" pitchFamily="2" charset="0"/>
              </a:rPr>
              <a:t>(online session)</a:t>
            </a:r>
          </a:p>
          <a:p>
            <a:pPr algn="l">
              <a:lnSpc>
                <a:spcPct val="125000"/>
              </a:lnSpc>
            </a:pPr>
            <a:r>
              <a:rPr lang="en-US" dirty="0">
                <a:solidFill>
                  <a:srgbClr val="418FDE"/>
                </a:solidFill>
                <a:ea typeface="Roboto Medium" panose="02000000000000000000" pitchFamily="2" charset="0"/>
              </a:rPr>
              <a:t>Each group to present: </a:t>
            </a:r>
          </a:p>
          <a:p>
            <a:pPr marL="514350" indent="-514350" algn="l">
              <a:lnSpc>
                <a:spcPct val="125000"/>
              </a:lnSpc>
              <a:buAutoNum type="arabicPeriod"/>
            </a:pPr>
            <a:r>
              <a:rPr lang="en-US" sz="2200" dirty="0">
                <a:solidFill>
                  <a:srgbClr val="418FDE"/>
                </a:solidFill>
                <a:ea typeface="Roboto Medium" panose="02000000000000000000" pitchFamily="2" charset="0"/>
              </a:rPr>
              <a:t>What are the concrete contributions (added value) that this group brings to multi-stakeholder partnerships on migration?</a:t>
            </a:r>
          </a:p>
          <a:p>
            <a:pPr marL="514350" indent="-514350" algn="l">
              <a:lnSpc>
                <a:spcPct val="125000"/>
              </a:lnSpc>
              <a:buAutoNum type="arabicPeriod"/>
            </a:pPr>
            <a:r>
              <a:rPr lang="en-US" sz="2200" dirty="0">
                <a:solidFill>
                  <a:srgbClr val="418FDE"/>
                </a:solidFill>
                <a:ea typeface="Roboto Medium" panose="02000000000000000000" pitchFamily="2" charset="0"/>
              </a:rPr>
              <a:t>How can these contributions be better leveraged?</a:t>
            </a:r>
          </a:p>
          <a:p>
            <a:pPr marL="514350" indent="-514350" algn="l">
              <a:lnSpc>
                <a:spcPct val="125000"/>
              </a:lnSpc>
              <a:buAutoNum type="arabicPeriod"/>
            </a:pPr>
            <a:r>
              <a:rPr lang="en-US" sz="2200" dirty="0">
                <a:solidFill>
                  <a:srgbClr val="418FDE"/>
                </a:solidFill>
                <a:ea typeface="Roboto Medium" panose="02000000000000000000" pitchFamily="2" charset="0"/>
              </a:rPr>
              <a:t>What are two ways to enhance engagement with this group with view to supporting the achievement of the migration-related dimensions of the SDGs (and the GCM)?</a:t>
            </a:r>
          </a:p>
          <a:p>
            <a:pPr marL="514350" indent="-514350" algn="l">
              <a:lnSpc>
                <a:spcPct val="125000"/>
              </a:lnSpc>
              <a:buAutoNum type="arabicPeriod"/>
            </a:pPr>
            <a:endParaRPr lang="en-US" dirty="0">
              <a:solidFill>
                <a:srgbClr val="418FDE"/>
              </a:solidFill>
              <a:ea typeface="Roboto Medium" panose="020000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</p:spTree>
    <p:extLst>
      <p:ext uri="{BB962C8B-B14F-4D97-AF65-F5344CB8AC3E}">
        <p14:creationId xmlns:p14="http://schemas.microsoft.com/office/powerpoint/2010/main" val="34603070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7200" y="4731721"/>
            <a:ext cx="12193200" cy="2173333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803" y="5048450"/>
            <a:ext cx="7898361" cy="1493907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br>
              <a:rPr lang="en-US" sz="3200" b="1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</a:br>
            <a:endParaRPr lang="en-US" sz="2200" dirty="0">
              <a:solidFill>
                <a:schemeClr val="bg1"/>
              </a:solidFill>
              <a:latin typeface="+mn-lt"/>
              <a:ea typeface="Roboto Medium" panose="020000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8A5BA78-F0B2-DB46-85C5-0600CA02C7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74" y="5625696"/>
            <a:ext cx="3048625" cy="9166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4B941F8-780B-4EAF-A199-EA820F3AE02B}"/>
              </a:ext>
            </a:extLst>
          </p:cNvPr>
          <p:cNvSpPr txBox="1"/>
          <p:nvPr/>
        </p:nvSpPr>
        <p:spPr>
          <a:xfrm>
            <a:off x="1810327" y="2004076"/>
            <a:ext cx="87837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200" b="1">
                <a:solidFill>
                  <a:srgbClr val="318CDD"/>
                </a:solidFill>
              </a:rPr>
              <a:t>Questions &amp; wrap-up</a:t>
            </a:r>
            <a:endParaRPr lang="en-GB" sz="4200" b="1" dirty="0">
              <a:solidFill>
                <a:srgbClr val="318CD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9190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0" y="0"/>
            <a:ext cx="12193200" cy="690975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8A5BA78-F0B2-DB46-85C5-0600CA02C7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348" y="2447171"/>
            <a:ext cx="3511894" cy="1055957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71D749D4-BEE4-F242-99AA-50C6BEA5CB37}"/>
              </a:ext>
            </a:extLst>
          </p:cNvPr>
          <p:cNvSpPr txBox="1">
            <a:spLocks/>
          </p:cNvSpPr>
          <p:nvPr/>
        </p:nvSpPr>
        <p:spPr>
          <a:xfrm>
            <a:off x="6838707" y="2376099"/>
            <a:ext cx="3422944" cy="223192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United Nations Network on Migration</a:t>
            </a:r>
          </a:p>
          <a:p>
            <a:pPr algn="l">
              <a:lnSpc>
                <a:spcPct val="170000"/>
              </a:lnSpc>
            </a:pP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17 Route des </a:t>
            </a:r>
            <a:r>
              <a:rPr lang="en-US" sz="1800" dirty="0" err="1">
                <a:solidFill>
                  <a:schemeClr val="bg1"/>
                </a:solidFill>
                <a:ea typeface="Roboto" panose="02000000000000000000" pitchFamily="2" charset="0"/>
              </a:rPr>
              <a:t>Morillons</a:t>
            </a: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, P.O. Box 17</a:t>
            </a:r>
          </a:p>
          <a:p>
            <a:pPr algn="l">
              <a:lnSpc>
                <a:spcPct val="75000"/>
              </a:lnSpc>
            </a:pP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1218 Grand-</a:t>
            </a:r>
            <a:r>
              <a:rPr lang="en-US" sz="1800" dirty="0" err="1">
                <a:solidFill>
                  <a:schemeClr val="bg1"/>
                </a:solidFill>
                <a:ea typeface="Roboto" panose="02000000000000000000" pitchFamily="2" charset="0"/>
              </a:rPr>
              <a:t>Saconnex</a:t>
            </a: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, Switzerland </a:t>
            </a:r>
          </a:p>
          <a:p>
            <a:pPr algn="l">
              <a:lnSpc>
                <a:spcPct val="160000"/>
              </a:lnSpc>
            </a:pP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+41 22 717 91 11</a:t>
            </a:r>
          </a:p>
          <a:p>
            <a:pPr algn="l">
              <a:lnSpc>
                <a:spcPct val="20000"/>
              </a:lnSpc>
            </a:pPr>
            <a:r>
              <a:rPr lang="en-US" sz="1800" dirty="0" err="1">
                <a:solidFill>
                  <a:schemeClr val="bg1"/>
                </a:solidFill>
                <a:ea typeface="Roboto Medium" panose="02000000000000000000" pitchFamily="2" charset="0"/>
              </a:rPr>
              <a:t>unmignet@iom.int</a:t>
            </a:r>
            <a:endParaRPr lang="en-US" sz="1800" dirty="0">
              <a:solidFill>
                <a:schemeClr val="bg1"/>
              </a:solidFill>
              <a:ea typeface="Roboto Medium" panose="02000000000000000000" pitchFamily="2" charset="0"/>
            </a:endParaRPr>
          </a:p>
          <a:p>
            <a:pPr algn="l">
              <a:lnSpc>
                <a:spcPct val="170000"/>
              </a:lnSpc>
            </a:pPr>
            <a:r>
              <a:rPr lang="en-US" sz="1800" dirty="0" err="1">
                <a:solidFill>
                  <a:schemeClr val="bg1"/>
                </a:solidFill>
                <a:ea typeface="Roboto Medium" panose="02000000000000000000" pitchFamily="2" charset="0"/>
              </a:rPr>
              <a:t>www.migrationnetwork.un.org</a:t>
            </a:r>
            <a:endParaRPr lang="en-US" sz="1800" dirty="0">
              <a:solidFill>
                <a:schemeClr val="bg1"/>
              </a:solidFill>
              <a:ea typeface="Roboto Medium" panose="02000000000000000000" pitchFamily="2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AB06CE8-CD39-3640-BDCD-E10730F8FA20}"/>
              </a:ext>
            </a:extLst>
          </p:cNvPr>
          <p:cNvCxnSpPr>
            <a:cxnSpLocks/>
          </p:cNvCxnSpPr>
          <p:nvPr/>
        </p:nvCxnSpPr>
        <p:spPr>
          <a:xfrm>
            <a:off x="6138513" y="2447171"/>
            <a:ext cx="0" cy="2060294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710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7200" y="4731721"/>
            <a:ext cx="12193200" cy="2173333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4458" y="5053262"/>
            <a:ext cx="7634158" cy="1493907"/>
          </a:xfrm>
        </p:spPr>
        <p:txBody>
          <a:bodyPr anchor="t">
            <a:normAutofit fontScale="90000"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  <a:t>Session 4 Objectives: </a:t>
            </a:r>
            <a:br>
              <a:rPr lang="en-US" sz="3200" b="1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2200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  <a:t>- Understand how to effectively foster inclusive and cooperative partnerships to implement GCM-related interventions</a:t>
            </a:r>
            <a:br>
              <a:rPr lang="en-US" sz="2200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</a:br>
            <a:endParaRPr lang="en-US" sz="2200" dirty="0">
              <a:solidFill>
                <a:schemeClr val="bg1"/>
              </a:solidFill>
              <a:latin typeface="+mn-lt"/>
              <a:ea typeface="Roboto Medium" panose="020000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8A5BA78-F0B2-DB46-85C5-0600CA02C7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74" y="5625696"/>
            <a:ext cx="3048625" cy="9166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648DAA4-584A-CC41-8D99-6B790DC970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664" t="35265" r="40815" b="2427"/>
          <a:stretch/>
        </p:blipFill>
        <p:spPr>
          <a:xfrm>
            <a:off x="0" y="0"/>
            <a:ext cx="4059600" cy="47464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CB728F-365B-3346-A3B1-B39DF074668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896" t="26264" r="30893" b="13737"/>
          <a:stretch/>
        </p:blipFill>
        <p:spPr>
          <a:xfrm>
            <a:off x="4059600" y="-9985"/>
            <a:ext cx="4059600" cy="47464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52F87A9-40A5-844D-B112-E997F89B50A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991" r="12700" b="-50"/>
          <a:stretch/>
        </p:blipFill>
        <p:spPr>
          <a:xfrm>
            <a:off x="8119200" y="-9985"/>
            <a:ext cx="4072801" cy="474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49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0" y="6438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6917" y="855794"/>
            <a:ext cx="10286370" cy="1182566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Partnerships: </a:t>
            </a:r>
            <a:b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A key element of the GCM &amp; the 2030 Agenda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6916" y="2187660"/>
            <a:ext cx="6963870" cy="4322842"/>
          </a:xfrm>
        </p:spPr>
        <p:txBody>
          <a:bodyPr>
            <a:noAutofit/>
          </a:bodyPr>
          <a:lstStyle/>
          <a:p>
            <a:pPr algn="l">
              <a:lnSpc>
                <a:spcPct val="125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- The GCM follows a ‘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whole of society approach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’ and promotes broad, </a:t>
            </a:r>
            <a:r>
              <a:rPr lang="en-US" sz="2000" b="1" u="sng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multi-stakeholder partnership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to address migration in all its dimensions.</a:t>
            </a:r>
          </a:p>
          <a:p>
            <a:pPr algn="l">
              <a:lnSpc>
                <a:spcPct val="125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- The 2030 Agenda’s 5 Ps:</a:t>
            </a:r>
          </a:p>
          <a:p>
            <a:pPr marL="1257300" lvl="2" indent="-342900" algn="l">
              <a:lnSpc>
                <a:spcPct val="125000"/>
              </a:lnSpc>
              <a:buFont typeface="+mj-lt"/>
              <a:buAutoNum type="arabicPeriod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People </a:t>
            </a:r>
          </a:p>
          <a:p>
            <a:pPr marL="1257300" lvl="2" indent="-342900" algn="l">
              <a:lnSpc>
                <a:spcPct val="125000"/>
              </a:lnSpc>
              <a:buFont typeface="+mj-lt"/>
              <a:buAutoNum type="arabicPeriod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Prosperity</a:t>
            </a:r>
          </a:p>
          <a:p>
            <a:pPr marL="1257300" lvl="2" indent="-342900" algn="l">
              <a:lnSpc>
                <a:spcPct val="125000"/>
              </a:lnSpc>
              <a:buFont typeface="+mj-lt"/>
              <a:buAutoNum type="arabicPeriod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Planet</a:t>
            </a:r>
          </a:p>
          <a:p>
            <a:pPr marL="1257300" lvl="2" indent="-342900" algn="l">
              <a:lnSpc>
                <a:spcPct val="125000"/>
              </a:lnSpc>
              <a:buFont typeface="+mj-lt"/>
              <a:buAutoNum type="arabicPeriod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Peace</a:t>
            </a:r>
          </a:p>
          <a:p>
            <a:pPr marL="1257300" lvl="2" indent="-342900" algn="l">
              <a:lnSpc>
                <a:spcPct val="125000"/>
              </a:lnSpc>
              <a:buFont typeface="+mj-lt"/>
              <a:buAutoNum type="arabicPeriod"/>
            </a:pPr>
            <a:r>
              <a:rPr lang="en-US" sz="2000" b="1" u="sng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Partnership</a:t>
            </a:r>
          </a:p>
          <a:p>
            <a:pPr marL="342900" indent="-342900" algn="l">
              <a:lnSpc>
                <a:spcPct val="125000"/>
              </a:lnSpc>
              <a:buFont typeface="+mj-lt"/>
              <a:buAutoNum type="arabicPeriod"/>
            </a:pP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ea typeface="Roboto" panose="02000000000000000000" pitchFamily="2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pic>
        <p:nvPicPr>
          <p:cNvPr id="14" name="Picture 6" descr="A picture containing food&#10;&#10;Description generated with very high confidence">
            <a:extLst>
              <a:ext uri="{FF2B5EF4-FFF2-40B4-BE49-F238E27FC236}">
                <a16:creationId xmlns:a16="http://schemas.microsoft.com/office/drawing/2014/main" id="{3A7B0A92-D471-44C4-B8C7-60F81C0E10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8443" y="2148226"/>
            <a:ext cx="2379467" cy="23794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56F9A3-E375-41F4-9E55-15ABB6D75B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2485" y="3677186"/>
            <a:ext cx="2302182" cy="22542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47616AD-48B9-4A46-9609-86752CA6355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286" t="8419" b="7562"/>
          <a:stretch/>
        </p:blipFill>
        <p:spPr>
          <a:xfrm>
            <a:off x="9016884" y="342712"/>
            <a:ext cx="2786799" cy="7355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0946649-93CD-4D48-B594-BD88D4CAF3A5}"/>
              </a:ext>
            </a:extLst>
          </p:cNvPr>
          <p:cNvSpPr txBox="1"/>
          <p:nvPr/>
        </p:nvSpPr>
        <p:spPr>
          <a:xfrm>
            <a:off x="7868828" y="4527693"/>
            <a:ext cx="3478696" cy="1785104"/>
          </a:xfrm>
          <a:prstGeom prst="rect">
            <a:avLst/>
          </a:prstGeom>
          <a:solidFill>
            <a:srgbClr val="1A3668"/>
          </a:solidFill>
        </p:spPr>
        <p:txBody>
          <a:bodyPr wrap="square" rtlCol="0">
            <a:spAutoFit/>
          </a:bodyPr>
          <a:lstStyle/>
          <a:p>
            <a:r>
              <a:rPr lang="en-US" sz="2200" i="1" dirty="0">
                <a:solidFill>
                  <a:schemeClr val="bg1"/>
                </a:solidFill>
              </a:rPr>
              <a:t>“No country can address the challenges and opportunities of this global phenomenon on its own.”</a:t>
            </a:r>
          </a:p>
          <a:p>
            <a:pPr algn="r"/>
            <a:r>
              <a:rPr lang="en-US" sz="2200" i="1" dirty="0">
                <a:solidFill>
                  <a:schemeClr val="bg1"/>
                </a:solidFill>
              </a:rPr>
              <a:t>~ GCM para 11</a:t>
            </a:r>
          </a:p>
        </p:txBody>
      </p:sp>
    </p:spTree>
    <p:extLst>
      <p:ext uri="{BB962C8B-B14F-4D97-AF65-F5344CB8AC3E}">
        <p14:creationId xmlns:p14="http://schemas.microsoft.com/office/powerpoint/2010/main" val="1856047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0" y="6438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8580485" y="87384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272317" y="6503585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51DA05D-8203-445E-A133-DDBDE2C1DD01}"/>
              </a:ext>
            </a:extLst>
          </p:cNvPr>
          <p:cNvGrpSpPr/>
          <p:nvPr/>
        </p:nvGrpSpPr>
        <p:grpSpPr>
          <a:xfrm>
            <a:off x="2135956" y="819826"/>
            <a:ext cx="2706745" cy="1140831"/>
            <a:chOff x="1676293" y="720233"/>
            <a:chExt cx="2706745" cy="114083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67144AC7-BE80-4C0C-813F-2D2B4410A1C9}"/>
                </a:ext>
              </a:extLst>
            </p:cNvPr>
            <p:cNvGrpSpPr/>
            <p:nvPr/>
          </p:nvGrpSpPr>
          <p:grpSpPr>
            <a:xfrm>
              <a:off x="1676293" y="720233"/>
              <a:ext cx="2706745" cy="1140830"/>
              <a:chOff x="1676293" y="720233"/>
              <a:chExt cx="2706745" cy="1140830"/>
            </a:xfrm>
          </p:grpSpPr>
          <p:sp>
            <p:nvSpPr>
              <p:cNvPr id="18" name="Shape 20">
                <a:extLst>
                  <a:ext uri="{FF2B5EF4-FFF2-40B4-BE49-F238E27FC236}">
                    <a16:creationId xmlns:a16="http://schemas.microsoft.com/office/drawing/2014/main" id="{20A7DDB8-A688-4E7E-A74F-4919F419E0D9}"/>
                  </a:ext>
                </a:extLst>
              </p:cNvPr>
              <p:cNvSpPr/>
              <p:nvPr/>
            </p:nvSpPr>
            <p:spPr>
              <a:xfrm>
                <a:off x="1968756" y="720233"/>
                <a:ext cx="2414282" cy="11408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99" y="0"/>
                    </a:moveTo>
                    <a:cubicBezTo>
                      <a:pt x="1369" y="0"/>
                      <a:pt x="1196" y="0"/>
                      <a:pt x="1050" y="21"/>
                    </a:cubicBezTo>
                    <a:cubicBezTo>
                      <a:pt x="903" y="41"/>
                      <a:pt x="784" y="82"/>
                      <a:pt x="661" y="162"/>
                    </a:cubicBezTo>
                    <a:cubicBezTo>
                      <a:pt x="525" y="264"/>
                      <a:pt x="404" y="424"/>
                      <a:pt x="305" y="629"/>
                    </a:cubicBezTo>
                    <a:cubicBezTo>
                      <a:pt x="206" y="835"/>
                      <a:pt x="128" y="1084"/>
                      <a:pt x="78" y="1364"/>
                    </a:cubicBezTo>
                    <a:cubicBezTo>
                      <a:pt x="39" y="1619"/>
                      <a:pt x="20" y="1866"/>
                      <a:pt x="10" y="2169"/>
                    </a:cubicBezTo>
                    <a:cubicBezTo>
                      <a:pt x="0" y="2471"/>
                      <a:pt x="0" y="2827"/>
                      <a:pt x="0" y="3301"/>
                    </a:cubicBezTo>
                    <a:lnTo>
                      <a:pt x="0" y="18286"/>
                    </a:lnTo>
                    <a:cubicBezTo>
                      <a:pt x="0" y="18766"/>
                      <a:pt x="0" y="19126"/>
                      <a:pt x="10" y="19430"/>
                    </a:cubicBezTo>
                    <a:cubicBezTo>
                      <a:pt x="20" y="19734"/>
                      <a:pt x="39" y="19981"/>
                      <a:pt x="78" y="20236"/>
                    </a:cubicBezTo>
                    <a:cubicBezTo>
                      <a:pt x="128" y="20516"/>
                      <a:pt x="206" y="20765"/>
                      <a:pt x="305" y="20971"/>
                    </a:cubicBezTo>
                    <a:cubicBezTo>
                      <a:pt x="404" y="21176"/>
                      <a:pt x="525" y="21336"/>
                      <a:pt x="661" y="21438"/>
                    </a:cubicBezTo>
                    <a:cubicBezTo>
                      <a:pt x="784" y="21519"/>
                      <a:pt x="904" y="21559"/>
                      <a:pt x="1051" y="21580"/>
                    </a:cubicBezTo>
                    <a:cubicBezTo>
                      <a:pt x="1197" y="21600"/>
                      <a:pt x="1370" y="21600"/>
                      <a:pt x="1599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06" y="0"/>
                    </a:lnTo>
                    <a:lnTo>
                      <a:pt x="1599" y="0"/>
                    </a:lnTo>
                    <a:close/>
                  </a:path>
                </a:pathLst>
              </a:custGeom>
              <a:solidFill>
                <a:srgbClr val="25943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9" name="Shape 71">
                <a:extLst>
                  <a:ext uri="{FF2B5EF4-FFF2-40B4-BE49-F238E27FC236}">
                    <a16:creationId xmlns:a16="http://schemas.microsoft.com/office/drawing/2014/main" id="{BED3074B-562F-4A8F-801B-172782FE3F38}"/>
                  </a:ext>
                </a:extLst>
              </p:cNvPr>
              <p:cNvSpPr/>
              <p:nvPr/>
            </p:nvSpPr>
            <p:spPr>
              <a:xfrm>
                <a:off x="1676293" y="1006374"/>
                <a:ext cx="233970" cy="568947"/>
              </a:xfrm>
              <a:prstGeom prst="rightArrow">
                <a:avLst>
                  <a:gd name="adj1" fmla="val 41744"/>
                  <a:gd name="adj2" fmla="val 68546"/>
                </a:avLst>
              </a:prstGeom>
              <a:solidFill>
                <a:srgbClr val="25943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16" name="Shape 33">
              <a:extLst>
                <a:ext uri="{FF2B5EF4-FFF2-40B4-BE49-F238E27FC236}">
                  <a16:creationId xmlns:a16="http://schemas.microsoft.com/office/drawing/2014/main" id="{3FF6A5F7-5540-49A3-AED6-1D83F051D233}"/>
                </a:ext>
              </a:extLst>
            </p:cNvPr>
            <p:cNvSpPr/>
            <p:nvPr/>
          </p:nvSpPr>
          <p:spPr>
            <a:xfrm>
              <a:off x="2070167" y="807420"/>
              <a:ext cx="468947" cy="9664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3500" cap="all"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01</a:t>
              </a:r>
            </a:p>
          </p:txBody>
        </p:sp>
        <p:sp>
          <p:nvSpPr>
            <p:cNvPr id="17" name="Shape 34">
              <a:extLst>
                <a:ext uri="{FF2B5EF4-FFF2-40B4-BE49-F238E27FC236}">
                  <a16:creationId xmlns:a16="http://schemas.microsoft.com/office/drawing/2014/main" id="{E0C37851-C493-42A1-9500-98F9B42C601D}"/>
                </a:ext>
              </a:extLst>
            </p:cNvPr>
            <p:cNvSpPr/>
            <p:nvPr/>
          </p:nvSpPr>
          <p:spPr>
            <a:xfrm>
              <a:off x="2597607" y="807420"/>
              <a:ext cx="1779758" cy="9664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l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FFFFFF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200" dirty="0"/>
                <a:t>BRINGING TOGETHER COMPLEMENTARY </a:t>
              </a:r>
              <a:r>
                <a:rPr lang="en-US" sz="1800" b="1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+mn-lt"/>
                </a:rPr>
                <a:t>RESOURCES &amp; INSTRUMENTS</a:t>
              </a:r>
              <a:endParaRPr lang="en-US" sz="1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84704F9-60A8-4D1B-9994-020DBA7C6B10}"/>
              </a:ext>
            </a:extLst>
          </p:cNvPr>
          <p:cNvGrpSpPr/>
          <p:nvPr/>
        </p:nvGrpSpPr>
        <p:grpSpPr>
          <a:xfrm>
            <a:off x="4842700" y="819826"/>
            <a:ext cx="2421595" cy="1140831"/>
            <a:chOff x="4383037" y="720233"/>
            <a:chExt cx="2421595" cy="1140830"/>
          </a:xfrm>
        </p:grpSpPr>
        <p:sp>
          <p:nvSpPr>
            <p:cNvPr id="21" name="Shape 21">
              <a:extLst>
                <a:ext uri="{FF2B5EF4-FFF2-40B4-BE49-F238E27FC236}">
                  <a16:creationId xmlns:a16="http://schemas.microsoft.com/office/drawing/2014/main" id="{0B76044E-3F82-4D3F-A0B9-E83BE0AAD4E2}"/>
                </a:ext>
              </a:extLst>
            </p:cNvPr>
            <p:cNvSpPr/>
            <p:nvPr/>
          </p:nvSpPr>
          <p:spPr>
            <a:xfrm>
              <a:off x="4383037" y="720233"/>
              <a:ext cx="2411357" cy="1140830"/>
            </a:xfrm>
            <a:prstGeom prst="rect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22" name="Shape 36">
              <a:extLst>
                <a:ext uri="{FF2B5EF4-FFF2-40B4-BE49-F238E27FC236}">
                  <a16:creationId xmlns:a16="http://schemas.microsoft.com/office/drawing/2014/main" id="{B0B205CB-7698-47FC-90E3-A292A7BB3FD6}"/>
                </a:ext>
              </a:extLst>
            </p:cNvPr>
            <p:cNvSpPr/>
            <p:nvPr/>
          </p:nvSpPr>
          <p:spPr>
            <a:xfrm>
              <a:off x="4458788" y="807420"/>
              <a:ext cx="468947" cy="9664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3500" cap="all"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02</a:t>
              </a:r>
            </a:p>
          </p:txBody>
        </p:sp>
        <p:sp>
          <p:nvSpPr>
            <p:cNvPr id="23" name="Shape 34">
              <a:extLst>
                <a:ext uri="{FF2B5EF4-FFF2-40B4-BE49-F238E27FC236}">
                  <a16:creationId xmlns:a16="http://schemas.microsoft.com/office/drawing/2014/main" id="{CC60D118-1BFE-44E1-A55E-9C6E352CFCFD}"/>
                </a:ext>
              </a:extLst>
            </p:cNvPr>
            <p:cNvSpPr/>
            <p:nvPr/>
          </p:nvSpPr>
          <p:spPr>
            <a:xfrm>
              <a:off x="5126540" y="819826"/>
              <a:ext cx="1678092" cy="9664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l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FFFFFF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200" dirty="0"/>
                <a:t>CONVENING DIVERSE, HOLISTIC RANGE OF </a:t>
              </a:r>
              <a:r>
                <a:rPr lang="en-US" sz="1800" b="1" dirty="0">
                  <a:solidFill>
                    <a:srgbClr val="249338"/>
                  </a:solidFill>
                  <a:latin typeface="+mn-lt"/>
                </a:rPr>
                <a:t>ACTORS</a:t>
              </a:r>
              <a:endParaRPr lang="en-US" sz="1200" b="1" dirty="0">
                <a:solidFill>
                  <a:srgbClr val="249338"/>
                </a:solidFill>
                <a:latin typeface="+mn-lt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57AA8A4-F487-4F07-A090-476A929A48FE}"/>
              </a:ext>
            </a:extLst>
          </p:cNvPr>
          <p:cNvGrpSpPr/>
          <p:nvPr/>
        </p:nvGrpSpPr>
        <p:grpSpPr>
          <a:xfrm>
            <a:off x="7254058" y="819902"/>
            <a:ext cx="2411358" cy="1140831"/>
            <a:chOff x="6794395" y="720309"/>
            <a:chExt cx="2411358" cy="1140831"/>
          </a:xfrm>
        </p:grpSpPr>
        <p:sp>
          <p:nvSpPr>
            <p:cNvPr id="25" name="Shape 22">
              <a:extLst>
                <a:ext uri="{FF2B5EF4-FFF2-40B4-BE49-F238E27FC236}">
                  <a16:creationId xmlns:a16="http://schemas.microsoft.com/office/drawing/2014/main" id="{9CF05EFC-BE1A-428B-A1D4-2AE2D7313BB8}"/>
                </a:ext>
              </a:extLst>
            </p:cNvPr>
            <p:cNvSpPr/>
            <p:nvPr/>
          </p:nvSpPr>
          <p:spPr>
            <a:xfrm>
              <a:off x="6794395" y="720309"/>
              <a:ext cx="2411358" cy="114083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26" name="Shape 39">
              <a:extLst>
                <a:ext uri="{FF2B5EF4-FFF2-40B4-BE49-F238E27FC236}">
                  <a16:creationId xmlns:a16="http://schemas.microsoft.com/office/drawing/2014/main" id="{89EFE11F-3615-4A7C-B288-2CE4663C9455}"/>
                </a:ext>
              </a:extLst>
            </p:cNvPr>
            <p:cNvSpPr/>
            <p:nvPr/>
          </p:nvSpPr>
          <p:spPr>
            <a:xfrm>
              <a:off x="6870144" y="786794"/>
              <a:ext cx="468947" cy="96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3500" cap="all"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03</a:t>
              </a:r>
            </a:p>
          </p:txBody>
        </p:sp>
        <p:sp>
          <p:nvSpPr>
            <p:cNvPr id="27" name="Shape 34">
              <a:extLst>
                <a:ext uri="{FF2B5EF4-FFF2-40B4-BE49-F238E27FC236}">
                  <a16:creationId xmlns:a16="http://schemas.microsoft.com/office/drawing/2014/main" id="{EB2FAEF2-DE1F-4CF7-8C89-39EAAC6F365E}"/>
                </a:ext>
              </a:extLst>
            </p:cNvPr>
            <p:cNvSpPr/>
            <p:nvPr/>
          </p:nvSpPr>
          <p:spPr>
            <a:xfrm>
              <a:off x="7454289" y="809559"/>
              <a:ext cx="1678092" cy="9664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l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FFFFFF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200" dirty="0"/>
                <a:t>EXPLOITING </a:t>
              </a:r>
              <a:r>
                <a:rPr lang="en-US" sz="1800" b="1" dirty="0">
                  <a:solidFill>
                    <a:srgbClr val="249338"/>
                  </a:solidFill>
                  <a:latin typeface="+mn-lt"/>
                </a:rPr>
                <a:t>SYNERGIES</a:t>
              </a:r>
              <a:endParaRPr lang="en-US" sz="1200" b="1" dirty="0">
                <a:solidFill>
                  <a:srgbClr val="249338"/>
                </a:solidFill>
                <a:latin typeface="+mn-lt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97E716B-DA2F-4669-880E-92B66DB017FA}"/>
              </a:ext>
            </a:extLst>
          </p:cNvPr>
          <p:cNvGrpSpPr/>
          <p:nvPr/>
        </p:nvGrpSpPr>
        <p:grpSpPr>
          <a:xfrm>
            <a:off x="9653715" y="819826"/>
            <a:ext cx="2414283" cy="1710177"/>
            <a:chOff x="9194052" y="720233"/>
            <a:chExt cx="2414283" cy="1710176"/>
          </a:xfrm>
        </p:grpSpPr>
        <p:sp>
          <p:nvSpPr>
            <p:cNvPr id="29" name="Shape 23">
              <a:extLst>
                <a:ext uri="{FF2B5EF4-FFF2-40B4-BE49-F238E27FC236}">
                  <a16:creationId xmlns:a16="http://schemas.microsoft.com/office/drawing/2014/main" id="{0E304D0B-C5B2-407B-A7F9-CA0E45F991BC}"/>
                </a:ext>
              </a:extLst>
            </p:cNvPr>
            <p:cNvSpPr/>
            <p:nvPr/>
          </p:nvSpPr>
          <p:spPr>
            <a:xfrm>
              <a:off x="9194052" y="720233"/>
              <a:ext cx="2414283" cy="1710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4409"/>
                  </a:lnTo>
                  <a:lnTo>
                    <a:pt x="11134" y="14409"/>
                  </a:lnTo>
                  <a:lnTo>
                    <a:pt x="11134" y="21600"/>
                  </a:lnTo>
                  <a:lnTo>
                    <a:pt x="21600" y="21600"/>
                  </a:lnTo>
                  <a:lnTo>
                    <a:pt x="21600" y="12198"/>
                  </a:lnTo>
                  <a:lnTo>
                    <a:pt x="21600" y="2202"/>
                  </a:lnTo>
                  <a:cubicBezTo>
                    <a:pt x="21600" y="1886"/>
                    <a:pt x="21600" y="1647"/>
                    <a:pt x="21590" y="1445"/>
                  </a:cubicBezTo>
                  <a:cubicBezTo>
                    <a:pt x="21580" y="1244"/>
                    <a:pt x="21561" y="1080"/>
                    <a:pt x="21521" y="910"/>
                  </a:cubicBezTo>
                  <a:cubicBezTo>
                    <a:pt x="21472" y="723"/>
                    <a:pt x="21395" y="556"/>
                    <a:pt x="21296" y="419"/>
                  </a:cubicBezTo>
                  <a:cubicBezTo>
                    <a:pt x="21196" y="282"/>
                    <a:pt x="21075" y="176"/>
                    <a:pt x="20939" y="108"/>
                  </a:cubicBezTo>
                  <a:cubicBezTo>
                    <a:pt x="20816" y="54"/>
                    <a:pt x="20697" y="27"/>
                    <a:pt x="20550" y="14"/>
                  </a:cubicBezTo>
                  <a:cubicBezTo>
                    <a:pt x="20403" y="0"/>
                    <a:pt x="20227" y="0"/>
                    <a:pt x="19994" y="0"/>
                  </a:cubicBezTo>
                  <a:lnTo>
                    <a:pt x="127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0" name="Shape 42">
              <a:extLst>
                <a:ext uri="{FF2B5EF4-FFF2-40B4-BE49-F238E27FC236}">
                  <a16:creationId xmlns:a16="http://schemas.microsoft.com/office/drawing/2014/main" id="{6F83E9BA-8A55-4901-8B01-4730E0C94FD0}"/>
                </a:ext>
              </a:extLst>
            </p:cNvPr>
            <p:cNvSpPr/>
            <p:nvPr/>
          </p:nvSpPr>
          <p:spPr>
            <a:xfrm>
              <a:off x="9329018" y="807420"/>
              <a:ext cx="468947" cy="9664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3500" cap="all"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04</a:t>
              </a:r>
            </a:p>
          </p:txBody>
        </p:sp>
        <p:sp>
          <p:nvSpPr>
            <p:cNvPr id="31" name="Shape 34">
              <a:extLst>
                <a:ext uri="{FF2B5EF4-FFF2-40B4-BE49-F238E27FC236}">
                  <a16:creationId xmlns:a16="http://schemas.microsoft.com/office/drawing/2014/main" id="{14656FA6-B182-4479-8835-A58679973E18}"/>
                </a:ext>
              </a:extLst>
            </p:cNvPr>
            <p:cNvSpPr/>
            <p:nvPr/>
          </p:nvSpPr>
          <p:spPr>
            <a:xfrm>
              <a:off x="9862090" y="791328"/>
              <a:ext cx="1678092" cy="9664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l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FFFFFF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200" dirty="0"/>
                <a:t>CREATING SUFICIENT WEIGHT OF </a:t>
              </a:r>
              <a:r>
                <a:rPr lang="en-US" sz="1800" b="1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+mn-lt"/>
                </a:rPr>
                <a:t>ACTIONS</a:t>
              </a:r>
              <a:endParaRPr lang="en-US" sz="1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2E0D0ED-A324-457D-8084-465AB67EFB7D}"/>
              </a:ext>
            </a:extLst>
          </p:cNvPr>
          <p:cNvGrpSpPr/>
          <p:nvPr/>
        </p:nvGrpSpPr>
        <p:grpSpPr>
          <a:xfrm>
            <a:off x="9653715" y="2527863"/>
            <a:ext cx="2414283" cy="1718376"/>
            <a:chOff x="9194052" y="2428270"/>
            <a:chExt cx="2414283" cy="1718376"/>
          </a:xfrm>
        </p:grpSpPr>
        <p:sp>
          <p:nvSpPr>
            <p:cNvPr id="33" name="Shape 24">
              <a:extLst>
                <a:ext uri="{FF2B5EF4-FFF2-40B4-BE49-F238E27FC236}">
                  <a16:creationId xmlns:a16="http://schemas.microsoft.com/office/drawing/2014/main" id="{6CA4E0CC-03C6-4E85-AE51-190A38838E0F}"/>
                </a:ext>
              </a:extLst>
            </p:cNvPr>
            <p:cNvSpPr/>
            <p:nvPr/>
          </p:nvSpPr>
          <p:spPr>
            <a:xfrm>
              <a:off x="9194052" y="2428270"/>
              <a:ext cx="2414283" cy="17183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34" y="0"/>
                  </a:moveTo>
                  <a:lnTo>
                    <a:pt x="11134" y="7260"/>
                  </a:lnTo>
                  <a:lnTo>
                    <a:pt x="0" y="7260"/>
                  </a:lnTo>
                  <a:lnTo>
                    <a:pt x="0" y="21600"/>
                  </a:lnTo>
                  <a:lnTo>
                    <a:pt x="19994" y="21600"/>
                  </a:lnTo>
                  <a:lnTo>
                    <a:pt x="20001" y="21600"/>
                  </a:lnTo>
                  <a:cubicBezTo>
                    <a:pt x="20231" y="21600"/>
                    <a:pt x="20404" y="21600"/>
                    <a:pt x="20550" y="21586"/>
                  </a:cubicBezTo>
                  <a:cubicBezTo>
                    <a:pt x="20696" y="21573"/>
                    <a:pt x="20816" y="21546"/>
                    <a:pt x="20939" y="21492"/>
                  </a:cubicBezTo>
                  <a:cubicBezTo>
                    <a:pt x="21075" y="21425"/>
                    <a:pt x="21196" y="21319"/>
                    <a:pt x="21296" y="21183"/>
                  </a:cubicBezTo>
                  <a:cubicBezTo>
                    <a:pt x="21395" y="21047"/>
                    <a:pt x="21472" y="20880"/>
                    <a:pt x="21521" y="20695"/>
                  </a:cubicBezTo>
                  <a:cubicBezTo>
                    <a:pt x="21561" y="20525"/>
                    <a:pt x="21580" y="20362"/>
                    <a:pt x="21590" y="20161"/>
                  </a:cubicBezTo>
                  <a:cubicBezTo>
                    <a:pt x="21600" y="19961"/>
                    <a:pt x="21600" y="19723"/>
                    <a:pt x="21600" y="19409"/>
                  </a:cubicBezTo>
                  <a:lnTo>
                    <a:pt x="21600" y="19261"/>
                  </a:lnTo>
                  <a:lnTo>
                    <a:pt x="21600" y="19252"/>
                  </a:lnTo>
                  <a:lnTo>
                    <a:pt x="21600" y="9460"/>
                  </a:lnTo>
                  <a:lnTo>
                    <a:pt x="21600" y="0"/>
                  </a:lnTo>
                  <a:lnTo>
                    <a:pt x="11134" y="0"/>
                  </a:ln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4" name="Shape 54">
              <a:extLst>
                <a:ext uri="{FF2B5EF4-FFF2-40B4-BE49-F238E27FC236}">
                  <a16:creationId xmlns:a16="http://schemas.microsoft.com/office/drawing/2014/main" id="{D45A07DD-75C2-464B-A97A-1B6873F47158}"/>
                </a:ext>
              </a:extLst>
            </p:cNvPr>
            <p:cNvSpPr/>
            <p:nvPr/>
          </p:nvSpPr>
          <p:spPr>
            <a:xfrm>
              <a:off x="9309765" y="3093060"/>
              <a:ext cx="468947" cy="9664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3500" cap="all"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05</a:t>
              </a:r>
            </a:p>
          </p:txBody>
        </p:sp>
        <p:sp>
          <p:nvSpPr>
            <p:cNvPr id="35" name="Shape 34">
              <a:extLst>
                <a:ext uri="{FF2B5EF4-FFF2-40B4-BE49-F238E27FC236}">
                  <a16:creationId xmlns:a16="http://schemas.microsoft.com/office/drawing/2014/main" id="{5C7BEF98-B551-41AC-BC1D-BBC7AC100546}"/>
                </a:ext>
              </a:extLst>
            </p:cNvPr>
            <p:cNvSpPr/>
            <p:nvPr/>
          </p:nvSpPr>
          <p:spPr>
            <a:xfrm>
              <a:off x="9876408" y="3108284"/>
              <a:ext cx="1678092" cy="9664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l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FFFFFF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200" dirty="0"/>
                <a:t>COLLECTIVE </a:t>
              </a:r>
              <a:r>
                <a:rPr lang="en-US" sz="1800" b="1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+mn-lt"/>
                </a:rPr>
                <a:t>LEARNING </a:t>
              </a:r>
              <a:r>
                <a:rPr lang="en-US" sz="1200" dirty="0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AND </a:t>
              </a:r>
              <a:r>
                <a:rPr lang="en-US" sz="1800" b="1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+mn-lt"/>
                </a:rPr>
                <a:t>CAPABILITY </a:t>
              </a:r>
              <a:r>
                <a:rPr lang="en-US" sz="1200" dirty="0"/>
                <a:t>BUILDING</a:t>
              </a:r>
              <a:endParaRPr lang="en-US" sz="1200" b="1" dirty="0">
                <a:solidFill>
                  <a:schemeClr val="accent1">
                    <a:lumMod val="75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EEC3378-CA1F-412C-A001-12E83180FEBE}"/>
              </a:ext>
            </a:extLst>
          </p:cNvPr>
          <p:cNvGrpSpPr/>
          <p:nvPr/>
        </p:nvGrpSpPr>
        <p:grpSpPr>
          <a:xfrm>
            <a:off x="7254057" y="3105466"/>
            <a:ext cx="2411357" cy="1140831"/>
            <a:chOff x="6794394" y="3005873"/>
            <a:chExt cx="2411357" cy="1140831"/>
          </a:xfrm>
        </p:grpSpPr>
        <p:sp>
          <p:nvSpPr>
            <p:cNvPr id="37" name="Shape 25">
              <a:extLst>
                <a:ext uri="{FF2B5EF4-FFF2-40B4-BE49-F238E27FC236}">
                  <a16:creationId xmlns:a16="http://schemas.microsoft.com/office/drawing/2014/main" id="{512FC849-8C7B-4872-A0A0-E1C075EDC9E3}"/>
                </a:ext>
              </a:extLst>
            </p:cNvPr>
            <p:cNvSpPr/>
            <p:nvPr/>
          </p:nvSpPr>
          <p:spPr>
            <a:xfrm>
              <a:off x="6794394" y="3005873"/>
              <a:ext cx="2411357" cy="1140831"/>
            </a:xfrm>
            <a:prstGeom prst="rect">
              <a:avLst/>
            </a:prstGeom>
            <a:solidFill>
              <a:srgbClr val="7F7F7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8" name="Shape 51">
              <a:extLst>
                <a:ext uri="{FF2B5EF4-FFF2-40B4-BE49-F238E27FC236}">
                  <a16:creationId xmlns:a16="http://schemas.microsoft.com/office/drawing/2014/main" id="{60D89412-4687-446B-BE2C-405BC760FA86}"/>
                </a:ext>
              </a:extLst>
            </p:cNvPr>
            <p:cNvSpPr/>
            <p:nvPr/>
          </p:nvSpPr>
          <p:spPr>
            <a:xfrm>
              <a:off x="6889398" y="3093060"/>
              <a:ext cx="468947" cy="9664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3500" cap="all"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06</a:t>
              </a:r>
            </a:p>
          </p:txBody>
        </p:sp>
        <p:sp>
          <p:nvSpPr>
            <p:cNvPr id="39" name="Shape 34">
              <a:extLst>
                <a:ext uri="{FF2B5EF4-FFF2-40B4-BE49-F238E27FC236}">
                  <a16:creationId xmlns:a16="http://schemas.microsoft.com/office/drawing/2014/main" id="{0E9C83C8-3968-4603-A9B2-06932EC902E4}"/>
                </a:ext>
              </a:extLst>
            </p:cNvPr>
            <p:cNvSpPr/>
            <p:nvPr/>
          </p:nvSpPr>
          <p:spPr>
            <a:xfrm>
              <a:off x="7443182" y="3132321"/>
              <a:ext cx="1678092" cy="9664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l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FFFFFF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800" b="1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+mn-lt"/>
                </a:rPr>
                <a:t>INNOVATION</a:t>
              </a:r>
              <a:r>
                <a:rPr lang="en-US" sz="1200" dirty="0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 </a:t>
              </a:r>
              <a:r>
                <a:rPr lang="en-US" sz="1200" dirty="0"/>
                <a:t>FROM COMBINING DIVERSE </a:t>
              </a:r>
              <a:r>
                <a:rPr lang="en-US" sz="1800" b="1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+mn-lt"/>
                </a:rPr>
                <a:t>RESOURCES</a:t>
              </a:r>
              <a:endParaRPr lang="en-US" sz="1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C3EA0A4E-5136-412C-A434-3E2126C81620}"/>
              </a:ext>
            </a:extLst>
          </p:cNvPr>
          <p:cNvGrpSpPr/>
          <p:nvPr/>
        </p:nvGrpSpPr>
        <p:grpSpPr>
          <a:xfrm>
            <a:off x="4842700" y="3105185"/>
            <a:ext cx="2411357" cy="1140831"/>
            <a:chOff x="4383037" y="3005592"/>
            <a:chExt cx="2411357" cy="1140831"/>
          </a:xfrm>
        </p:grpSpPr>
        <p:sp>
          <p:nvSpPr>
            <p:cNvPr id="41" name="Shape 26">
              <a:extLst>
                <a:ext uri="{FF2B5EF4-FFF2-40B4-BE49-F238E27FC236}">
                  <a16:creationId xmlns:a16="http://schemas.microsoft.com/office/drawing/2014/main" id="{41353639-CA48-452B-ACC7-AEC48A46C2F3}"/>
                </a:ext>
              </a:extLst>
            </p:cNvPr>
            <p:cNvSpPr/>
            <p:nvPr/>
          </p:nvSpPr>
          <p:spPr>
            <a:xfrm>
              <a:off x="4383037" y="3005592"/>
              <a:ext cx="2411357" cy="1140831"/>
            </a:xfrm>
            <a:prstGeom prst="rect">
              <a:avLst/>
            </a:prstGeom>
            <a:solidFill>
              <a:srgbClr val="25943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42" name="Shape 48">
              <a:extLst>
                <a:ext uri="{FF2B5EF4-FFF2-40B4-BE49-F238E27FC236}">
                  <a16:creationId xmlns:a16="http://schemas.microsoft.com/office/drawing/2014/main" id="{A8196B98-40B5-4A3A-A115-B4C065805845}"/>
                </a:ext>
              </a:extLst>
            </p:cNvPr>
            <p:cNvSpPr/>
            <p:nvPr/>
          </p:nvSpPr>
          <p:spPr>
            <a:xfrm>
              <a:off x="4487053" y="3083333"/>
              <a:ext cx="468947" cy="9664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3500" cap="all"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07</a:t>
              </a:r>
            </a:p>
          </p:txBody>
        </p:sp>
        <p:sp>
          <p:nvSpPr>
            <p:cNvPr id="43" name="Shape 34">
              <a:extLst>
                <a:ext uri="{FF2B5EF4-FFF2-40B4-BE49-F238E27FC236}">
                  <a16:creationId xmlns:a16="http://schemas.microsoft.com/office/drawing/2014/main" id="{3D386603-4F1D-4453-A149-FDED71E33C37}"/>
                </a:ext>
              </a:extLst>
            </p:cNvPr>
            <p:cNvSpPr/>
            <p:nvPr/>
          </p:nvSpPr>
          <p:spPr>
            <a:xfrm>
              <a:off x="4964772" y="3099004"/>
              <a:ext cx="1811152" cy="9664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l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FFFFFF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800" b="1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+mn-lt"/>
                </a:rPr>
                <a:t>LEGITIMACY</a:t>
              </a:r>
              <a:r>
                <a:rPr lang="en-US" sz="1200" dirty="0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 &amp; </a:t>
              </a:r>
              <a:r>
                <a:rPr lang="en-US" sz="1800" b="1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+mn-lt"/>
                </a:rPr>
                <a:t>KNOWLEDGE</a:t>
              </a:r>
              <a:r>
                <a:rPr lang="en-US" sz="1200" dirty="0">
                  <a:solidFill>
                    <a:schemeClr val="accent6">
                      <a:lumMod val="20000"/>
                      <a:lumOff val="80000"/>
                    </a:schemeClr>
                  </a:solidFill>
                </a:rPr>
                <a:t> </a:t>
              </a:r>
              <a:r>
                <a:rPr lang="en-US" sz="1200" dirty="0"/>
                <a:t>TO CREATE NORMS, STANDARDS &amp; POLICIES</a:t>
              </a:r>
              <a:endParaRPr lang="en-US" sz="1200" b="1" dirty="0">
                <a:solidFill>
                  <a:schemeClr val="accent1">
                    <a:lumMod val="75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2E25873-4C99-42D4-82BC-7B683CAA622A}"/>
              </a:ext>
            </a:extLst>
          </p:cNvPr>
          <p:cNvGrpSpPr/>
          <p:nvPr/>
        </p:nvGrpSpPr>
        <p:grpSpPr>
          <a:xfrm>
            <a:off x="2428419" y="3105287"/>
            <a:ext cx="2414282" cy="1718378"/>
            <a:chOff x="1968756" y="3005695"/>
            <a:chExt cx="2414282" cy="1718377"/>
          </a:xfrm>
        </p:grpSpPr>
        <p:sp>
          <p:nvSpPr>
            <p:cNvPr id="45" name="Shape 27">
              <a:extLst>
                <a:ext uri="{FF2B5EF4-FFF2-40B4-BE49-F238E27FC236}">
                  <a16:creationId xmlns:a16="http://schemas.microsoft.com/office/drawing/2014/main" id="{A1D7CFFB-C651-4739-936A-670B233A1E9B}"/>
                </a:ext>
              </a:extLst>
            </p:cNvPr>
            <p:cNvSpPr/>
            <p:nvPr/>
          </p:nvSpPr>
          <p:spPr>
            <a:xfrm rot="10800000">
              <a:off x="1968756" y="3005695"/>
              <a:ext cx="2414282" cy="17183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34" y="0"/>
                  </a:moveTo>
                  <a:lnTo>
                    <a:pt x="11134" y="7260"/>
                  </a:lnTo>
                  <a:lnTo>
                    <a:pt x="0" y="7260"/>
                  </a:lnTo>
                  <a:lnTo>
                    <a:pt x="0" y="21600"/>
                  </a:lnTo>
                  <a:lnTo>
                    <a:pt x="19994" y="21600"/>
                  </a:lnTo>
                  <a:lnTo>
                    <a:pt x="20001" y="21600"/>
                  </a:lnTo>
                  <a:cubicBezTo>
                    <a:pt x="20231" y="21600"/>
                    <a:pt x="20404" y="21600"/>
                    <a:pt x="20550" y="21586"/>
                  </a:cubicBezTo>
                  <a:cubicBezTo>
                    <a:pt x="20696" y="21573"/>
                    <a:pt x="20816" y="21546"/>
                    <a:pt x="20939" y="21492"/>
                  </a:cubicBezTo>
                  <a:cubicBezTo>
                    <a:pt x="21075" y="21425"/>
                    <a:pt x="21196" y="21319"/>
                    <a:pt x="21296" y="21183"/>
                  </a:cubicBezTo>
                  <a:cubicBezTo>
                    <a:pt x="21395" y="21047"/>
                    <a:pt x="21472" y="20880"/>
                    <a:pt x="21521" y="20695"/>
                  </a:cubicBezTo>
                  <a:cubicBezTo>
                    <a:pt x="21561" y="20525"/>
                    <a:pt x="21580" y="20362"/>
                    <a:pt x="21590" y="20161"/>
                  </a:cubicBezTo>
                  <a:cubicBezTo>
                    <a:pt x="21600" y="19961"/>
                    <a:pt x="21600" y="19723"/>
                    <a:pt x="21600" y="19409"/>
                  </a:cubicBezTo>
                  <a:lnTo>
                    <a:pt x="21600" y="19265"/>
                  </a:lnTo>
                  <a:lnTo>
                    <a:pt x="21600" y="19256"/>
                  </a:lnTo>
                  <a:lnTo>
                    <a:pt x="21600" y="9460"/>
                  </a:lnTo>
                  <a:lnTo>
                    <a:pt x="21600" y="0"/>
                  </a:lnTo>
                  <a:lnTo>
                    <a:pt x="11134" y="0"/>
                  </a:lnTo>
                  <a:close/>
                </a:path>
              </a:pathLst>
            </a:cu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46" name="Shape 45">
              <a:extLst>
                <a:ext uri="{FF2B5EF4-FFF2-40B4-BE49-F238E27FC236}">
                  <a16:creationId xmlns:a16="http://schemas.microsoft.com/office/drawing/2014/main" id="{8904F603-70C6-4A75-A0DB-58C9361B4045}"/>
                </a:ext>
              </a:extLst>
            </p:cNvPr>
            <p:cNvSpPr/>
            <p:nvPr/>
          </p:nvSpPr>
          <p:spPr>
            <a:xfrm>
              <a:off x="2060541" y="3093060"/>
              <a:ext cx="468947" cy="9664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3500" cap="all"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08</a:t>
              </a:r>
            </a:p>
          </p:txBody>
        </p:sp>
        <p:sp>
          <p:nvSpPr>
            <p:cNvPr id="47" name="Shape 34">
              <a:extLst>
                <a:ext uri="{FF2B5EF4-FFF2-40B4-BE49-F238E27FC236}">
                  <a16:creationId xmlns:a16="http://schemas.microsoft.com/office/drawing/2014/main" id="{C32DCB10-0093-4B77-8664-4BE6449D7FC6}"/>
                </a:ext>
              </a:extLst>
            </p:cNvPr>
            <p:cNvSpPr/>
            <p:nvPr/>
          </p:nvSpPr>
          <p:spPr>
            <a:xfrm>
              <a:off x="2673505" y="3080772"/>
              <a:ext cx="1678092" cy="9664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l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FFFFFF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200" dirty="0"/>
                <a:t>COMBINING THE 3 INTRINSIC STRANDS OF </a:t>
              </a:r>
              <a:r>
                <a:rPr lang="en-US" sz="1800" b="1" dirty="0">
                  <a:solidFill>
                    <a:srgbClr val="249338"/>
                  </a:solidFill>
                  <a:latin typeface="+mn-lt"/>
                </a:rPr>
                <a:t>SUSTAINABILITY</a:t>
              </a:r>
              <a:endParaRPr lang="en-US" sz="1200" b="1" dirty="0">
                <a:solidFill>
                  <a:srgbClr val="249338"/>
                </a:solidFill>
                <a:latin typeface="+mn-lt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652C58D-F891-4B65-9F1D-E089A93730A9}"/>
              </a:ext>
            </a:extLst>
          </p:cNvPr>
          <p:cNvGrpSpPr/>
          <p:nvPr/>
        </p:nvGrpSpPr>
        <p:grpSpPr>
          <a:xfrm>
            <a:off x="2428419" y="4823783"/>
            <a:ext cx="2721058" cy="1718376"/>
            <a:chOff x="1968756" y="4724190"/>
            <a:chExt cx="2721058" cy="1718376"/>
          </a:xfrm>
        </p:grpSpPr>
        <p:sp>
          <p:nvSpPr>
            <p:cNvPr id="49" name="Shape 22">
              <a:extLst>
                <a:ext uri="{FF2B5EF4-FFF2-40B4-BE49-F238E27FC236}">
                  <a16:creationId xmlns:a16="http://schemas.microsoft.com/office/drawing/2014/main" id="{4C6E6E27-0A67-4DED-A1A1-603B97DE8796}"/>
                </a:ext>
              </a:extLst>
            </p:cNvPr>
            <p:cNvSpPr/>
            <p:nvPr/>
          </p:nvSpPr>
          <p:spPr>
            <a:xfrm>
              <a:off x="2278456" y="5304101"/>
              <a:ext cx="2411358" cy="113846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1003DCF7-9368-4EB6-BFDA-392623D043D6}"/>
                </a:ext>
              </a:extLst>
            </p:cNvPr>
            <p:cNvGrpSpPr/>
            <p:nvPr/>
          </p:nvGrpSpPr>
          <p:grpSpPr>
            <a:xfrm>
              <a:off x="1968756" y="4724190"/>
              <a:ext cx="2431954" cy="1718376"/>
              <a:chOff x="1968756" y="4724190"/>
              <a:chExt cx="2431954" cy="1718376"/>
            </a:xfrm>
          </p:grpSpPr>
          <p:sp>
            <p:nvSpPr>
              <p:cNvPr id="51" name="Shape 28">
                <a:extLst>
                  <a:ext uri="{FF2B5EF4-FFF2-40B4-BE49-F238E27FC236}">
                    <a16:creationId xmlns:a16="http://schemas.microsoft.com/office/drawing/2014/main" id="{C00E8EB7-64A7-480E-AEA9-2314F38B8FC4}"/>
                  </a:ext>
                </a:extLst>
              </p:cNvPr>
              <p:cNvSpPr/>
              <p:nvPr/>
            </p:nvSpPr>
            <p:spPr>
              <a:xfrm>
                <a:off x="1968756" y="4724190"/>
                <a:ext cx="2414282" cy="1718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9460"/>
                    </a:lnTo>
                    <a:lnTo>
                      <a:pt x="0" y="19252"/>
                    </a:lnTo>
                    <a:lnTo>
                      <a:pt x="0" y="19261"/>
                    </a:lnTo>
                    <a:lnTo>
                      <a:pt x="0" y="19409"/>
                    </a:lnTo>
                    <a:cubicBezTo>
                      <a:pt x="0" y="19723"/>
                      <a:pt x="0" y="19961"/>
                      <a:pt x="10" y="20161"/>
                    </a:cubicBezTo>
                    <a:cubicBezTo>
                      <a:pt x="20" y="20362"/>
                      <a:pt x="39" y="20525"/>
                      <a:pt x="79" y="20695"/>
                    </a:cubicBezTo>
                    <a:cubicBezTo>
                      <a:pt x="128" y="20880"/>
                      <a:pt x="205" y="21047"/>
                      <a:pt x="304" y="21183"/>
                    </a:cubicBezTo>
                    <a:cubicBezTo>
                      <a:pt x="404" y="21319"/>
                      <a:pt x="525" y="21425"/>
                      <a:pt x="661" y="21492"/>
                    </a:cubicBezTo>
                    <a:cubicBezTo>
                      <a:pt x="784" y="21546"/>
                      <a:pt x="904" y="21573"/>
                      <a:pt x="1050" y="21586"/>
                    </a:cubicBezTo>
                    <a:cubicBezTo>
                      <a:pt x="1196" y="21600"/>
                      <a:pt x="1369" y="21600"/>
                      <a:pt x="1599" y="21600"/>
                    </a:cubicBezTo>
                    <a:lnTo>
                      <a:pt x="1606" y="21600"/>
                    </a:lnTo>
                    <a:lnTo>
                      <a:pt x="21600" y="21600"/>
                    </a:lnTo>
                    <a:lnTo>
                      <a:pt x="21600" y="7260"/>
                    </a:lnTo>
                    <a:lnTo>
                      <a:pt x="10466" y="7260"/>
                    </a:lnTo>
                    <a:lnTo>
                      <a:pt x="1046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2" name="Shape 57">
                <a:extLst>
                  <a:ext uri="{FF2B5EF4-FFF2-40B4-BE49-F238E27FC236}">
                    <a16:creationId xmlns:a16="http://schemas.microsoft.com/office/drawing/2014/main" id="{608E8795-A7D8-46BE-8866-7EE438FE8C86}"/>
                  </a:ext>
                </a:extLst>
              </p:cNvPr>
              <p:cNvSpPr/>
              <p:nvPr/>
            </p:nvSpPr>
            <p:spPr>
              <a:xfrm>
                <a:off x="2147169" y="5390109"/>
                <a:ext cx="468947" cy="96645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noAutofit/>
              </a:bodyPr>
              <a:lstStyle>
                <a:lvl1pPr defTabSz="584200">
                  <a:lnSpc>
                    <a:spcPct val="100000"/>
                  </a:lnSpc>
                  <a:spcBef>
                    <a:spcPts val="0"/>
                  </a:spcBef>
                  <a:defRPr sz="3500" cap="all">
                    <a:solidFill>
                      <a:srgbClr val="FFFFFF"/>
                    </a:solidFill>
                  </a:defRPr>
                </a:lvl1pPr>
              </a:lstStyle>
              <a:p>
                <a:r>
                  <a:rPr dirty="0">
                    <a:solidFill>
                      <a:srgbClr val="249338"/>
                    </a:solidFill>
                  </a:rPr>
                  <a:t>09</a:t>
                </a:r>
              </a:p>
            </p:txBody>
          </p:sp>
          <p:sp>
            <p:nvSpPr>
              <p:cNvPr id="53" name="Shape 34">
                <a:extLst>
                  <a:ext uri="{FF2B5EF4-FFF2-40B4-BE49-F238E27FC236}">
                    <a16:creationId xmlns:a16="http://schemas.microsoft.com/office/drawing/2014/main" id="{DC44C961-5A5C-406E-B1E9-F2887B230D51}"/>
                  </a:ext>
                </a:extLst>
              </p:cNvPr>
              <p:cNvSpPr/>
              <p:nvPr/>
            </p:nvSpPr>
            <p:spPr>
              <a:xfrm>
                <a:off x="2722618" y="5378116"/>
                <a:ext cx="1678092" cy="96645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noAutofit/>
              </a:bodyPr>
              <a:lstStyle>
                <a:lvl1pPr algn="l" defTabSz="584200">
                  <a:lnSpc>
                    <a:spcPct val="120000"/>
                  </a:lnSpc>
                  <a:spcBef>
                    <a:spcPts val="1000"/>
                  </a:spcBef>
                  <a:defRPr sz="1600">
                    <a:solidFill>
                      <a:srgbClr val="FFFFFF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en-US" sz="1800" b="1" dirty="0">
                    <a:solidFill>
                      <a:srgbClr val="249338"/>
                    </a:solidFill>
                    <a:latin typeface="+mn-lt"/>
                  </a:rPr>
                  <a:t>SCALABILITY</a:t>
                </a:r>
                <a:r>
                  <a:rPr lang="en-US" sz="1200" dirty="0">
                    <a:solidFill>
                      <a:srgbClr val="249338"/>
                    </a:solidFill>
                  </a:rPr>
                  <a:t> </a:t>
                </a:r>
                <a:r>
                  <a:rPr lang="en-US" sz="1200" dirty="0">
                    <a:solidFill>
                      <a:schemeClr val="bg1"/>
                    </a:solidFill>
                  </a:rPr>
                  <a:t>THROUGH COMBINING DELIVERY CAPACITY ACROSS </a:t>
                </a:r>
                <a:r>
                  <a:rPr lang="en-US" sz="1800" b="1" dirty="0">
                    <a:solidFill>
                      <a:srgbClr val="249338"/>
                    </a:solidFill>
                    <a:latin typeface="+mn-lt"/>
                  </a:rPr>
                  <a:t>GEOGRAPHIES</a:t>
                </a:r>
                <a:endParaRPr lang="en-US" sz="1200" b="1" dirty="0">
                  <a:solidFill>
                    <a:srgbClr val="249338"/>
                  </a:solidFill>
                  <a:latin typeface="+mn-lt"/>
                </a:endParaRPr>
              </a:p>
            </p:txBody>
          </p:sp>
        </p:grp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62A22BF-B734-4391-9B8D-89EAB88D3137}"/>
              </a:ext>
            </a:extLst>
          </p:cNvPr>
          <p:cNvGrpSpPr/>
          <p:nvPr/>
        </p:nvGrpSpPr>
        <p:grpSpPr>
          <a:xfrm>
            <a:off x="5131793" y="5403695"/>
            <a:ext cx="3119162" cy="1138465"/>
            <a:chOff x="4660025" y="5304101"/>
            <a:chExt cx="3119162" cy="1138464"/>
          </a:xfrm>
        </p:grpSpPr>
        <p:sp>
          <p:nvSpPr>
            <p:cNvPr id="55" name="Shape 29">
              <a:extLst>
                <a:ext uri="{FF2B5EF4-FFF2-40B4-BE49-F238E27FC236}">
                  <a16:creationId xmlns:a16="http://schemas.microsoft.com/office/drawing/2014/main" id="{8CC571D7-1047-4F57-9489-9D9D3F1638A7}"/>
                </a:ext>
              </a:extLst>
            </p:cNvPr>
            <p:cNvSpPr/>
            <p:nvPr/>
          </p:nvSpPr>
          <p:spPr>
            <a:xfrm rot="10800000" flipH="1">
              <a:off x="4660025" y="5304101"/>
              <a:ext cx="3057414" cy="1138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1" y="0"/>
                  </a:moveTo>
                  <a:cubicBezTo>
                    <a:pt x="20231" y="0"/>
                    <a:pt x="20404" y="0"/>
                    <a:pt x="20550" y="21"/>
                  </a:cubicBezTo>
                  <a:cubicBezTo>
                    <a:pt x="20697" y="41"/>
                    <a:pt x="20816" y="82"/>
                    <a:pt x="20939" y="162"/>
                  </a:cubicBezTo>
                  <a:cubicBezTo>
                    <a:pt x="21075" y="264"/>
                    <a:pt x="21196" y="424"/>
                    <a:pt x="21295" y="629"/>
                  </a:cubicBezTo>
                  <a:cubicBezTo>
                    <a:pt x="21394" y="835"/>
                    <a:pt x="21472" y="1084"/>
                    <a:pt x="21522" y="1364"/>
                  </a:cubicBezTo>
                  <a:cubicBezTo>
                    <a:pt x="21561" y="1619"/>
                    <a:pt x="21580" y="1866"/>
                    <a:pt x="21590" y="2169"/>
                  </a:cubicBezTo>
                  <a:cubicBezTo>
                    <a:pt x="21600" y="2471"/>
                    <a:pt x="21600" y="2827"/>
                    <a:pt x="21600" y="3301"/>
                  </a:cubicBezTo>
                  <a:lnTo>
                    <a:pt x="21600" y="18286"/>
                  </a:lnTo>
                  <a:cubicBezTo>
                    <a:pt x="21600" y="18766"/>
                    <a:pt x="21600" y="19126"/>
                    <a:pt x="21590" y="19430"/>
                  </a:cubicBezTo>
                  <a:cubicBezTo>
                    <a:pt x="21580" y="19734"/>
                    <a:pt x="21561" y="19981"/>
                    <a:pt x="21522" y="20236"/>
                  </a:cubicBezTo>
                  <a:cubicBezTo>
                    <a:pt x="21472" y="20516"/>
                    <a:pt x="21394" y="20765"/>
                    <a:pt x="21295" y="20971"/>
                  </a:cubicBezTo>
                  <a:cubicBezTo>
                    <a:pt x="21196" y="21176"/>
                    <a:pt x="21075" y="21336"/>
                    <a:pt x="20939" y="21438"/>
                  </a:cubicBezTo>
                  <a:cubicBezTo>
                    <a:pt x="20816" y="21519"/>
                    <a:pt x="20696" y="21559"/>
                    <a:pt x="20549" y="21580"/>
                  </a:cubicBezTo>
                  <a:cubicBezTo>
                    <a:pt x="20403" y="21600"/>
                    <a:pt x="20230" y="21600"/>
                    <a:pt x="20001" y="21600"/>
                  </a:cubicBezTo>
                  <a:lnTo>
                    <a:pt x="0" y="21600"/>
                  </a:lnTo>
                  <a:lnTo>
                    <a:pt x="0" y="0"/>
                  </a:lnTo>
                  <a:lnTo>
                    <a:pt x="19994" y="0"/>
                  </a:lnTo>
                  <a:lnTo>
                    <a:pt x="20001" y="0"/>
                  </a:lnTo>
                  <a:close/>
                </a:path>
              </a:pathLst>
            </a:custGeom>
            <a:solidFill>
              <a:srgbClr val="7F7F7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56" name="Shape 60">
              <a:extLst>
                <a:ext uri="{FF2B5EF4-FFF2-40B4-BE49-F238E27FC236}">
                  <a16:creationId xmlns:a16="http://schemas.microsoft.com/office/drawing/2014/main" id="{9B1B6251-F0B2-41A1-A2AC-A2194BABFABF}"/>
                </a:ext>
              </a:extLst>
            </p:cNvPr>
            <p:cNvSpPr/>
            <p:nvPr/>
          </p:nvSpPr>
          <p:spPr>
            <a:xfrm>
              <a:off x="4757465" y="5378116"/>
              <a:ext cx="468947" cy="9664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3500" cap="all"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10</a:t>
              </a:r>
            </a:p>
          </p:txBody>
        </p:sp>
        <p:sp>
          <p:nvSpPr>
            <p:cNvPr id="57" name="Shape 34">
              <a:extLst>
                <a:ext uri="{FF2B5EF4-FFF2-40B4-BE49-F238E27FC236}">
                  <a16:creationId xmlns:a16="http://schemas.microsoft.com/office/drawing/2014/main" id="{E63134FD-59F0-46FE-A165-B8167C24E95D}"/>
                </a:ext>
              </a:extLst>
            </p:cNvPr>
            <p:cNvSpPr/>
            <p:nvPr/>
          </p:nvSpPr>
          <p:spPr>
            <a:xfrm>
              <a:off x="5364905" y="5403669"/>
              <a:ext cx="2414282" cy="9664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l" defTabSz="584200">
                <a:lnSpc>
                  <a:spcPct val="120000"/>
                </a:lnSpc>
                <a:spcBef>
                  <a:spcPts val="1000"/>
                </a:spcBef>
                <a:defRPr sz="1600">
                  <a:solidFill>
                    <a:srgbClr val="FFFFFF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en-US" sz="1800" b="1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+mn-lt"/>
                </a:rPr>
                <a:t>NETWORKING, CONNECTING, </a:t>
              </a:r>
            </a:p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en-US" sz="1200" dirty="0"/>
                <a:t>BUILDING </a:t>
              </a:r>
              <a:r>
                <a:rPr lang="en-US" sz="1800" b="1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+mn-lt"/>
                </a:rPr>
                <a:t>RELATIONSHIPS</a:t>
              </a:r>
              <a:r>
                <a:rPr lang="en-US" sz="1200" dirty="0"/>
                <a:t> </a:t>
              </a:r>
            </a:p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en-US" sz="1200" dirty="0"/>
                <a:t>&amp; CATALYSING </a:t>
              </a:r>
              <a:r>
                <a:rPr lang="en-US" sz="1800" b="1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+mn-lt"/>
                </a:rPr>
                <a:t>ACTION </a:t>
              </a:r>
              <a:endParaRPr lang="en-US" sz="1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5B38E97-3549-4BA5-A040-97C3B8AD2890}"/>
              </a:ext>
            </a:extLst>
          </p:cNvPr>
          <p:cNvGrpSpPr/>
          <p:nvPr/>
        </p:nvGrpSpPr>
        <p:grpSpPr>
          <a:xfrm>
            <a:off x="506093" y="17931"/>
            <a:ext cx="3008850" cy="3060812"/>
            <a:chOff x="4179635" y="4436133"/>
            <a:chExt cx="3008850" cy="3060810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F858A8D3-A843-42BA-A7AD-056026BCA063}"/>
                </a:ext>
              </a:extLst>
            </p:cNvPr>
            <p:cNvSpPr txBox="1"/>
            <p:nvPr/>
          </p:nvSpPr>
          <p:spPr>
            <a:xfrm>
              <a:off x="4656272" y="4599190"/>
              <a:ext cx="25322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81B33C"/>
                  </a:solidFill>
                  <a:latin typeface="Helvetica Neue Condensed Black" panose="02000503000000020004" pitchFamily="2" charset="0"/>
                  <a:ea typeface="Helvetica Neue Condensed Black" panose="02000503000000020004" pitchFamily="2" charset="0"/>
                  <a:cs typeface="Helvetica Neue Condensed Black" panose="02000503000000020004" pitchFamily="2" charset="0"/>
                </a:rPr>
                <a:t>Programming Principles / Prioritize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A00C49C8-D7E6-4C7F-8F96-A955D354AA39}"/>
                </a:ext>
              </a:extLst>
            </p:cNvPr>
            <p:cNvSpPr txBox="1"/>
            <p:nvPr/>
          </p:nvSpPr>
          <p:spPr>
            <a:xfrm>
              <a:off x="4179635" y="4436133"/>
              <a:ext cx="38453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b="1" dirty="0">
                  <a:solidFill>
                    <a:srgbClr val="81B33C"/>
                  </a:solidFill>
                  <a:latin typeface="Helvetica Neue Condensed Black" panose="02000503000000020004" pitchFamily="2" charset="0"/>
                  <a:ea typeface="Helvetica Neue Condensed Black" panose="02000503000000020004" pitchFamily="2" charset="0"/>
                  <a:cs typeface="Helvetica Neue Condensed Black" panose="02000503000000020004" pitchFamily="2" charset="0"/>
                </a:rPr>
                <a:t>4</a:t>
              </a:r>
            </a:p>
          </p:txBody>
        </p:sp>
        <p:sp>
          <p:nvSpPr>
            <p:cNvPr id="61" name="Shape 22">
              <a:extLst>
                <a:ext uri="{FF2B5EF4-FFF2-40B4-BE49-F238E27FC236}">
                  <a16:creationId xmlns:a16="http://schemas.microsoft.com/office/drawing/2014/main" id="{B384152F-4C70-4CC9-A228-E6CD01242791}"/>
                </a:ext>
              </a:extLst>
            </p:cNvPr>
            <p:cNvSpPr/>
            <p:nvPr/>
          </p:nvSpPr>
          <p:spPr>
            <a:xfrm flipH="1">
              <a:off x="4328930" y="5306065"/>
              <a:ext cx="1106633" cy="10442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solidFill>
                <a:srgbClr val="93192E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AC4C9E01-34CF-405E-BE22-82F6D1FF4800}"/>
                </a:ext>
              </a:extLst>
            </p:cNvPr>
            <p:cNvSpPr txBox="1"/>
            <p:nvPr/>
          </p:nvSpPr>
          <p:spPr>
            <a:xfrm>
              <a:off x="4270609" y="6419725"/>
              <a:ext cx="181608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PRIORITIZING PARTNERSHIPS, ACTORS AND </a:t>
              </a:r>
            </a:p>
            <a:p>
              <a:r>
                <a:rPr lang="en-US" sz="1600" dirty="0"/>
                <a:t>KEY ACTIVITIES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726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0" y="6438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8459" y="841700"/>
            <a:ext cx="7209997" cy="1825007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0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Partnerships the 2030 Agenda &amp; the GCM</a:t>
            </a:r>
            <a:b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20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Implementation of the GCM is dependent on partnership between/ among: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9802" y="2083943"/>
            <a:ext cx="6150269" cy="3413757"/>
          </a:xfrm>
        </p:spPr>
        <p:txBody>
          <a:bodyPr>
            <a:noAutofit/>
          </a:bodyPr>
          <a:lstStyle/>
          <a:p>
            <a:pPr marL="342900" indent="-342900" algn="l">
              <a:lnSpc>
                <a:spcPct val="100000"/>
              </a:lnSpc>
              <a:spcBef>
                <a:spcPts val="400"/>
              </a:spcBef>
              <a:buFont typeface="Wingdings" pitchFamily="2" charset="2"/>
              <a:buChar char="§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Migrants</a:t>
            </a:r>
          </a:p>
          <a:p>
            <a:pPr marL="342900" indent="-342900" algn="l">
              <a:lnSpc>
                <a:spcPct val="100000"/>
              </a:lnSpc>
              <a:spcBef>
                <a:spcPts val="400"/>
              </a:spcBef>
              <a:buFont typeface="Wingdings" pitchFamily="2" charset="2"/>
              <a:buChar char="§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Civil society</a:t>
            </a:r>
          </a:p>
          <a:p>
            <a:pPr marL="342900" indent="-342900" algn="l">
              <a:lnSpc>
                <a:spcPct val="100000"/>
              </a:lnSpc>
              <a:spcBef>
                <a:spcPts val="400"/>
              </a:spcBef>
              <a:buFont typeface="Wingdings" pitchFamily="2" charset="2"/>
              <a:buChar char="§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Migrant and diaspora organizations</a:t>
            </a:r>
          </a:p>
          <a:p>
            <a:pPr marL="342900" indent="-342900" algn="l">
              <a:lnSpc>
                <a:spcPct val="100000"/>
              </a:lnSpc>
              <a:spcBef>
                <a:spcPts val="400"/>
              </a:spcBef>
              <a:buFont typeface="Wingdings" pitchFamily="2" charset="2"/>
              <a:buChar char="§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Local authorities and communities</a:t>
            </a:r>
          </a:p>
          <a:p>
            <a:pPr marL="342900" indent="-342900" algn="l">
              <a:lnSpc>
                <a:spcPct val="100000"/>
              </a:lnSpc>
              <a:spcBef>
                <a:spcPts val="400"/>
              </a:spcBef>
              <a:buFont typeface="Wingdings" pitchFamily="2" charset="2"/>
              <a:buChar char="§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The private sector</a:t>
            </a:r>
          </a:p>
          <a:p>
            <a:pPr marL="342900" indent="-342900" algn="l">
              <a:lnSpc>
                <a:spcPct val="100000"/>
              </a:lnSpc>
              <a:spcBef>
                <a:spcPts val="400"/>
              </a:spcBef>
              <a:buFont typeface="Wingdings" pitchFamily="2" charset="2"/>
              <a:buChar char="§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Parliamentarians</a:t>
            </a:r>
          </a:p>
          <a:p>
            <a:pPr marL="342900" indent="-342900" algn="l">
              <a:lnSpc>
                <a:spcPct val="100000"/>
              </a:lnSpc>
              <a:spcBef>
                <a:spcPts val="400"/>
              </a:spcBef>
              <a:buFont typeface="Wingdings" pitchFamily="2" charset="2"/>
              <a:buChar char="§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National Human Rights Institutions</a:t>
            </a:r>
          </a:p>
          <a:p>
            <a:pPr marL="342900" indent="-342900" algn="l">
              <a:lnSpc>
                <a:spcPct val="100000"/>
              </a:lnSpc>
              <a:spcBef>
                <a:spcPts val="400"/>
              </a:spcBef>
              <a:buFont typeface="Wingdings" pitchFamily="2" charset="2"/>
              <a:buChar char="§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International Red Cross and Red Crescent Movement</a:t>
            </a:r>
          </a:p>
          <a:p>
            <a:pPr marL="342900" indent="-342900" algn="l">
              <a:lnSpc>
                <a:spcPct val="100000"/>
              </a:lnSpc>
              <a:spcBef>
                <a:spcPts val="400"/>
              </a:spcBef>
              <a:buFont typeface="Wingdings" pitchFamily="2" charset="2"/>
              <a:buChar char="§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Academia</a:t>
            </a:r>
          </a:p>
          <a:p>
            <a:pPr marL="342900" indent="-342900" algn="l">
              <a:lnSpc>
                <a:spcPct val="100000"/>
              </a:lnSpc>
              <a:spcBef>
                <a:spcPts val="400"/>
              </a:spcBef>
              <a:buFont typeface="Wingdings" pitchFamily="2" charset="2"/>
              <a:buChar char="§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Media</a:t>
            </a:r>
          </a:p>
          <a:p>
            <a:pPr marL="342900" indent="-342900" algn="l">
              <a:lnSpc>
                <a:spcPct val="100000"/>
              </a:lnSpc>
              <a:spcBef>
                <a:spcPts val="400"/>
              </a:spcBef>
              <a:buFont typeface="Wingdings" pitchFamily="2" charset="2"/>
              <a:buChar char="§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Other relevant stakeholders</a:t>
            </a:r>
          </a:p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en-US" sz="1800" b="1" dirty="0">
                <a:solidFill>
                  <a:srgbClr val="5B92E5"/>
                </a:solidFill>
                <a:ea typeface="Roboto" panose="02000000000000000000" pitchFamily="2" charset="0"/>
              </a:rPr>
              <a:t>Innovative and non-traditional partnerships are </a:t>
            </a:r>
          </a:p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en-US" sz="1800" b="1" dirty="0">
                <a:solidFill>
                  <a:srgbClr val="5B92E5"/>
                </a:solidFill>
                <a:ea typeface="Roboto" panose="02000000000000000000" pitchFamily="2" charset="0"/>
              </a:rPr>
              <a:t>central to success 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310280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387617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	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47F3CFB-E0EB-45A3-8212-194AD3ACC38B}"/>
              </a:ext>
            </a:extLst>
          </p:cNvPr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88530" y="144479"/>
            <a:ext cx="4903470" cy="32194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498A6D3-F500-4732-9744-EEB81F0101E6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88530" y="3429000"/>
            <a:ext cx="4903470" cy="34529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64263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4993" y="985049"/>
            <a:ext cx="7742990" cy="895088"/>
          </a:xfr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Multi-directional partnerships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4E6C0B-D584-4ED1-A783-416EBE26578C}"/>
              </a:ext>
            </a:extLst>
          </p:cNvPr>
          <p:cNvSpPr txBox="1"/>
          <p:nvPr/>
        </p:nvSpPr>
        <p:spPr>
          <a:xfrm>
            <a:off x="1979386" y="2219403"/>
            <a:ext cx="3160143" cy="34624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300" dirty="0">
                <a:solidFill>
                  <a:srgbClr val="F505A1"/>
                </a:solidFill>
              </a:rPr>
              <a:t>VERTICAL PARTNERSHIPS</a:t>
            </a:r>
          </a:p>
          <a:p>
            <a:r>
              <a:rPr lang="en-US" sz="2700" dirty="0"/>
              <a:t>between different levels of government (national and sub-national)</a:t>
            </a:r>
          </a:p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BAD932-E602-4A16-8B3C-599E9F82FDE4}"/>
              </a:ext>
            </a:extLst>
          </p:cNvPr>
          <p:cNvSpPr txBox="1"/>
          <p:nvPr/>
        </p:nvSpPr>
        <p:spPr>
          <a:xfrm>
            <a:off x="6089350" y="2940709"/>
            <a:ext cx="3160142" cy="235449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300" dirty="0">
                <a:solidFill>
                  <a:srgbClr val="007DBB"/>
                </a:solidFill>
              </a:rPr>
              <a:t>HORIZONTAL PARTNERSHIPS</a:t>
            </a:r>
            <a:endParaRPr lang="en-US" dirty="0">
              <a:solidFill>
                <a:srgbClr val="007DBB"/>
              </a:solidFill>
            </a:endParaRPr>
          </a:p>
          <a:p>
            <a:r>
              <a:rPr lang="en-US" sz="2700" dirty="0"/>
              <a:t>across different ministries and policy sectors</a:t>
            </a:r>
          </a:p>
        </p:txBody>
      </p:sp>
      <p:sp>
        <p:nvSpPr>
          <p:cNvPr id="11" name="Arrow: Up-Down 10">
            <a:extLst>
              <a:ext uri="{FF2B5EF4-FFF2-40B4-BE49-F238E27FC236}">
                <a16:creationId xmlns:a16="http://schemas.microsoft.com/office/drawing/2014/main" id="{BBCEB0D3-BDF6-4D59-A224-42AC36D011F4}"/>
              </a:ext>
            </a:extLst>
          </p:cNvPr>
          <p:cNvSpPr/>
          <p:nvPr/>
        </p:nvSpPr>
        <p:spPr>
          <a:xfrm>
            <a:off x="1025360" y="2219403"/>
            <a:ext cx="632603" cy="2875471"/>
          </a:xfrm>
          <a:prstGeom prst="upDownArrow">
            <a:avLst/>
          </a:prstGeom>
          <a:solidFill>
            <a:srgbClr val="F505A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highlight>
                <a:srgbClr val="FF00FF"/>
              </a:highlight>
            </a:endParaRPr>
          </a:p>
        </p:txBody>
      </p:sp>
      <p:sp>
        <p:nvSpPr>
          <p:cNvPr id="12" name="Arrow: Left-Right 11">
            <a:extLst>
              <a:ext uri="{FF2B5EF4-FFF2-40B4-BE49-F238E27FC236}">
                <a16:creationId xmlns:a16="http://schemas.microsoft.com/office/drawing/2014/main" id="{6A36BF67-D7CB-4545-830E-054CD8A54403}"/>
              </a:ext>
            </a:extLst>
          </p:cNvPr>
          <p:cNvSpPr/>
          <p:nvPr/>
        </p:nvSpPr>
        <p:spPr>
          <a:xfrm>
            <a:off x="5484328" y="5282184"/>
            <a:ext cx="4226942" cy="632603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Connecteur droit 6">
            <a:extLst>
              <a:ext uri="{FF2B5EF4-FFF2-40B4-BE49-F238E27FC236}">
                <a16:creationId xmlns:a16="http://schemas.microsoft.com/office/drawing/2014/main" id="{EF3433AF-3B89-467B-9E12-65B5B26E8438}"/>
              </a:ext>
            </a:extLst>
          </p:cNvPr>
          <p:cNvCxnSpPr>
            <a:cxnSpLocks/>
          </p:cNvCxnSpPr>
          <p:nvPr/>
        </p:nvCxnSpPr>
        <p:spPr>
          <a:xfrm>
            <a:off x="895927" y="1719127"/>
            <a:ext cx="10815789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619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0" y="6438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8175" y="961045"/>
            <a:ext cx="6636085" cy="645640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Cross-border partnerships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615" y="1794670"/>
            <a:ext cx="11327083" cy="3973134"/>
          </a:xfrm>
        </p:spPr>
        <p:txBody>
          <a:bodyPr>
            <a:noAutofit/>
          </a:bodyPr>
          <a:lstStyle/>
          <a:p>
            <a:pPr algn="l">
              <a:lnSpc>
                <a:spcPct val="125000"/>
              </a:lnSpc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(Body)"/>
                <a:ea typeface="Roboto" panose="02000000000000000000" pitchFamily="2" charset="0"/>
              </a:rPr>
              <a:t>The GCM makes reference to the importance of cross-border partnerships.</a:t>
            </a:r>
          </a:p>
          <a:p>
            <a:pPr algn="l">
              <a:lnSpc>
                <a:spcPct val="125000"/>
              </a:lnSpc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(Body)"/>
                <a:ea typeface="Roboto" panose="02000000000000000000" pitchFamily="2" charset="0"/>
              </a:rPr>
              <a:t>The GCM:</a:t>
            </a:r>
          </a:p>
          <a:p>
            <a:pPr marL="800100" lvl="1" indent="-342900" algn="l">
              <a:buFont typeface="Courier New" panose="02070309020205020404" pitchFamily="49" charset="0"/>
              <a:buChar char="o"/>
            </a:pPr>
            <a:r>
              <a:rPr lang="en-US" dirty="0">
                <a:latin typeface="Calibri (Body)"/>
              </a:rPr>
              <a:t>Obj. 7, action (e): Accounting for migrant children in cross-border cooperation frameworks</a:t>
            </a:r>
          </a:p>
          <a:p>
            <a:pPr marL="800100" lvl="1" indent="-342900" algn="l">
              <a:buFont typeface="Courier New" panose="02070309020205020404" pitchFamily="49" charset="0"/>
              <a:buChar char="o"/>
            </a:pPr>
            <a:r>
              <a:rPr lang="en-US" dirty="0">
                <a:latin typeface="Calibri (Body)"/>
              </a:rPr>
              <a:t>Obj. 7, action (c): Facilitating cross-border law enforcement to counter migrant smuggling</a:t>
            </a:r>
          </a:p>
          <a:p>
            <a:pPr marL="800100" lvl="1" indent="-342900" algn="l">
              <a:buFont typeface="Courier New" panose="02070309020205020404" pitchFamily="49" charset="0"/>
              <a:buChar char="o"/>
            </a:pPr>
            <a:r>
              <a:rPr lang="en-US" dirty="0">
                <a:latin typeface="Calibri (Body)"/>
              </a:rPr>
              <a:t>Obj. 11, action (g): Improving cross-border collaboration relating to treatment of persons crossing international borders</a:t>
            </a:r>
          </a:p>
          <a:p>
            <a:pPr marL="342900" indent="-342900" algn="l">
              <a:lnSpc>
                <a:spcPct val="125000"/>
              </a:lnSpc>
              <a:buFont typeface="+mj-lt"/>
              <a:buAutoNum type="arabicPeriod"/>
            </a:pP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alibri (Body)"/>
              <a:ea typeface="Roboto" panose="02000000000000000000" pitchFamily="2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784993" y="6355210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pic>
        <p:nvPicPr>
          <p:cNvPr id="14" name="Picture 6" descr="A picture containing food&#10;&#10;Description generated with very high confidence">
            <a:extLst>
              <a:ext uri="{FF2B5EF4-FFF2-40B4-BE49-F238E27FC236}">
                <a16:creationId xmlns:a16="http://schemas.microsoft.com/office/drawing/2014/main" id="{3A7B0A92-D471-44C4-B8C7-60F81C0E10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2189" y="77093"/>
            <a:ext cx="1435600" cy="1435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C4EC5C-278B-40F5-8BE1-F629926603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2089" y="3905581"/>
            <a:ext cx="5707873" cy="2449629"/>
          </a:xfrm>
          <a:prstGeom prst="rect">
            <a:avLst/>
          </a:prstGeom>
        </p:spPr>
      </p:pic>
      <p:cxnSp>
        <p:nvCxnSpPr>
          <p:cNvPr id="10" name="Connecteur droit 6">
            <a:extLst>
              <a:ext uri="{FF2B5EF4-FFF2-40B4-BE49-F238E27FC236}">
                <a16:creationId xmlns:a16="http://schemas.microsoft.com/office/drawing/2014/main" id="{3340A0EE-48F3-4C56-9A77-0FB542F4DEC5}"/>
              </a:ext>
            </a:extLst>
          </p:cNvPr>
          <p:cNvCxnSpPr>
            <a:cxnSpLocks/>
          </p:cNvCxnSpPr>
          <p:nvPr/>
        </p:nvCxnSpPr>
        <p:spPr>
          <a:xfrm>
            <a:off x="492628" y="1606685"/>
            <a:ext cx="10757361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8600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4989" y="1187001"/>
            <a:ext cx="11458611" cy="895088"/>
          </a:xfr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Strategic partnerships: challenges and common pitfalls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97C680A3-0736-451E-B467-67F9F8EA0D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23" y="3054819"/>
            <a:ext cx="4120780" cy="2377748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92DE8067-7489-48C2-9067-4CF90D2BDB5D}"/>
              </a:ext>
            </a:extLst>
          </p:cNvPr>
          <p:cNvSpPr/>
          <p:nvPr/>
        </p:nvSpPr>
        <p:spPr>
          <a:xfrm>
            <a:off x="2328421" y="4727257"/>
            <a:ext cx="2880466" cy="80756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E79A547-1DD6-4A9E-9B22-C70C51924688}"/>
              </a:ext>
            </a:extLst>
          </p:cNvPr>
          <p:cNvSpPr/>
          <p:nvPr/>
        </p:nvSpPr>
        <p:spPr>
          <a:xfrm>
            <a:off x="6640090" y="3700605"/>
            <a:ext cx="5007679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249338"/>
                </a:solidFill>
                <a:latin typeface="Calibri (Body)"/>
              </a:rPr>
              <a:t>COMMON PITFALLS: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600" dirty="0">
                <a:latin typeface="Calibri (Body)"/>
              </a:rPr>
              <a:t>Rushing in: building for the sake of it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600" dirty="0">
                <a:latin typeface="Calibri (Body)"/>
              </a:rPr>
              <a:t>Not clear definition of roles and responsibilities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600" dirty="0">
                <a:latin typeface="Calibri (Body)"/>
              </a:rPr>
              <a:t>Failing to forge a win-win relationship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600" dirty="0">
                <a:latin typeface="Calibri (Body)"/>
              </a:rPr>
              <a:t>Failing to see partner’s value &amp; complementarity</a:t>
            </a:r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600" dirty="0">
                <a:latin typeface="Calibri (Body)"/>
              </a:rPr>
              <a:t>Not cultivating the relationships</a:t>
            </a:r>
          </a:p>
          <a:p>
            <a:pPr marL="228600" lvl="0" indent="-228600">
              <a:buFont typeface="+mj-lt"/>
              <a:buAutoNum type="arabicPeriod"/>
              <a:defRPr/>
            </a:pPr>
            <a:r>
              <a:rPr lang="en-US" sz="1600" dirty="0">
                <a:latin typeface="Calibri (Body)"/>
              </a:rPr>
              <a:t>Not identifying innovative and non-traditional partners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453BA7E-FBC5-4499-AD86-B49BFB9AD65A}"/>
              </a:ext>
            </a:extLst>
          </p:cNvPr>
          <p:cNvSpPr/>
          <p:nvPr/>
        </p:nvSpPr>
        <p:spPr>
          <a:xfrm>
            <a:off x="5417844" y="1878336"/>
            <a:ext cx="456867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249338"/>
                </a:solidFill>
                <a:latin typeface="Calibri (Body)"/>
              </a:rPr>
              <a:t>CHALLENGES</a:t>
            </a:r>
            <a:r>
              <a:rPr lang="en-US" sz="2000" dirty="0">
                <a:latin typeface="Calibri (Body)"/>
              </a:rPr>
              <a:t> 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latin typeface="Calibri (Body)"/>
              </a:rPr>
              <a:t>Time consuming /more meetings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latin typeface="Calibri (Body)"/>
              </a:rPr>
              <a:t>Levels of expertise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latin typeface="Calibri (Body)"/>
              </a:rPr>
              <a:t>Agree on vision and reasons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latin typeface="Calibri (Body)"/>
              </a:rPr>
              <a:t>Find contractual ways to suit all needs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latin typeface="Calibri (Body)"/>
              </a:rPr>
              <a:t>Gain strength through join implementation</a:t>
            </a:r>
          </a:p>
        </p:txBody>
      </p:sp>
      <p:cxnSp>
        <p:nvCxnSpPr>
          <p:cNvPr id="12" name="Connecteur droit 6">
            <a:extLst>
              <a:ext uri="{FF2B5EF4-FFF2-40B4-BE49-F238E27FC236}">
                <a16:creationId xmlns:a16="http://schemas.microsoft.com/office/drawing/2014/main" id="{8C76A61A-D05F-4EDF-B9E5-8262AD4EB832}"/>
              </a:ext>
            </a:extLst>
          </p:cNvPr>
          <p:cNvCxnSpPr>
            <a:cxnSpLocks/>
          </p:cNvCxnSpPr>
          <p:nvPr/>
        </p:nvCxnSpPr>
        <p:spPr>
          <a:xfrm>
            <a:off x="611928" y="1802255"/>
            <a:ext cx="11244732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28839F48-1F7E-4B49-B522-5023AEE0184B}"/>
              </a:ext>
            </a:extLst>
          </p:cNvPr>
          <p:cNvSpPr txBox="1"/>
          <p:nvPr/>
        </p:nvSpPr>
        <p:spPr>
          <a:xfrm>
            <a:off x="504989" y="5590238"/>
            <a:ext cx="11351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318CDD"/>
                </a:solidFill>
              </a:rPr>
              <a:t>Great value and impact of well planned and nurtured partnerships, though good communication, common understanding, mutual benefit and shared objectives</a:t>
            </a:r>
          </a:p>
        </p:txBody>
      </p:sp>
    </p:spTree>
    <p:extLst>
      <p:ext uri="{BB962C8B-B14F-4D97-AF65-F5344CB8AC3E}">
        <p14:creationId xmlns:p14="http://schemas.microsoft.com/office/powerpoint/2010/main" val="117197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7200" y="4731721"/>
            <a:ext cx="12193200" cy="2173333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803" y="5048450"/>
            <a:ext cx="7898361" cy="1493907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br>
              <a:rPr lang="en-US" sz="3200" b="1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</a:br>
            <a:endParaRPr lang="en-US" sz="2200" dirty="0">
              <a:solidFill>
                <a:schemeClr val="bg1"/>
              </a:solidFill>
              <a:latin typeface="+mn-lt"/>
              <a:ea typeface="Roboto Medium" panose="020000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8A5BA78-F0B2-DB46-85C5-0600CA02C7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74" y="5625696"/>
            <a:ext cx="3048625" cy="9166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4B941F8-780B-4EAF-A199-EA820F3AE02B}"/>
              </a:ext>
            </a:extLst>
          </p:cNvPr>
          <p:cNvSpPr txBox="1"/>
          <p:nvPr/>
        </p:nvSpPr>
        <p:spPr>
          <a:xfrm>
            <a:off x="1704109" y="2004076"/>
            <a:ext cx="87837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200" b="1" dirty="0">
                <a:solidFill>
                  <a:srgbClr val="318CDD"/>
                </a:solidFill>
              </a:rPr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29616046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BCFD5823FDD274DBBA0DFB1B306E4ED" ma:contentTypeVersion="5" ma:contentTypeDescription="Create a new document." ma:contentTypeScope="" ma:versionID="0ef3f8aa29c365f2bed0425bd73b9769">
  <xsd:schema xmlns:xsd="http://www.w3.org/2001/XMLSchema" xmlns:xs="http://www.w3.org/2001/XMLSchema" xmlns:p="http://schemas.microsoft.com/office/2006/metadata/properties" xmlns:ns2="3f5b072a-ecf4-429f-8485-a49459716b63" targetNamespace="http://schemas.microsoft.com/office/2006/metadata/properties" ma:root="true" ma:fieldsID="f2ea312e8448f0de436a1a203ea22fdf" ns2:_="">
    <xsd:import namespace="3f5b072a-ecf4-429f-8485-a49459716b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5b072a-ecf4-429f-8485-a49459716b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DE5F6E-B4D0-4302-AB50-E54E58869F4D}"/>
</file>

<file path=customXml/itemProps2.xml><?xml version="1.0" encoding="utf-8"?>
<ds:datastoreItem xmlns:ds="http://schemas.openxmlformats.org/officeDocument/2006/customXml" ds:itemID="{7692EB5D-9675-4D30-BC6D-C2C166B2615F}"/>
</file>

<file path=customXml/itemProps3.xml><?xml version="1.0" encoding="utf-8"?>
<ds:datastoreItem xmlns:ds="http://schemas.openxmlformats.org/officeDocument/2006/customXml" ds:itemID="{AE496E01-BCDE-4D53-90E0-58C0A5BDD2EB}"/>
</file>

<file path=docProps/app.xml><?xml version="1.0" encoding="utf-8"?>
<Properties xmlns="http://schemas.openxmlformats.org/officeDocument/2006/extended-properties" xmlns:vt="http://schemas.openxmlformats.org/officeDocument/2006/docPropsVTypes">
  <TotalTime>2503</TotalTime>
  <Words>1095</Words>
  <Application>Microsoft Office PowerPoint</Application>
  <PresentationFormat>Widescreen</PresentationFormat>
  <Paragraphs>156</Paragraphs>
  <Slides>16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Calibri</vt:lpstr>
      <vt:lpstr>Calibri (Body)</vt:lpstr>
      <vt:lpstr>Calibri Light</vt:lpstr>
      <vt:lpstr>Courier New</vt:lpstr>
      <vt:lpstr>Helvetica Neue Condensed Black</vt:lpstr>
      <vt:lpstr>Helvetica Neue Light</vt:lpstr>
      <vt:lpstr>Wingdings</vt:lpstr>
      <vt:lpstr>Office Theme</vt:lpstr>
      <vt:lpstr>Session 4: Partnerships</vt:lpstr>
      <vt:lpstr>Session 4 Objectives:  - Understand how to effectively foster inclusive and cooperative partnerships to implement GCM-related interventions </vt:lpstr>
      <vt:lpstr>Partnerships:  A key element of the GCM &amp; the 2030 Agenda</vt:lpstr>
      <vt:lpstr>PowerPoint Presentation</vt:lpstr>
      <vt:lpstr>Partnerships the 2030 Agenda &amp; the GCM Implementation of the GCM is dependent on partnership between/ among:</vt:lpstr>
      <vt:lpstr>Multi-directional partnerships</vt:lpstr>
      <vt:lpstr>Cross-border partnerships</vt:lpstr>
      <vt:lpstr>Strategic partnerships: challenges and common pitfalls</vt:lpstr>
      <vt:lpstr> </vt:lpstr>
      <vt:lpstr>Activity 4, Part 1 – Ensuring meaningful partnerships</vt:lpstr>
      <vt:lpstr>Activity 4, Part 2(a) – Group work</vt:lpstr>
      <vt:lpstr>Activity 4, Part 2(b) – Group work</vt:lpstr>
      <vt:lpstr>Activity 4, Part 3: Presentations &amp; discussion </vt:lpstr>
      <vt:lpstr>Activity 4, Part 4: Feedback during plenary</vt:lpstr>
      <vt:lpstr>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IOM, M&amp;SD Unit</cp:lastModifiedBy>
  <cp:revision>71</cp:revision>
  <dcterms:created xsi:type="dcterms:W3CDTF">2020-01-28T05:54:28Z</dcterms:created>
  <dcterms:modified xsi:type="dcterms:W3CDTF">2020-10-21T10:48:36Z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059aa38-f392-4105-be92-628035578272_Enabled">
    <vt:lpwstr>true</vt:lpwstr>
  </property>
  <property fmtid="{D5CDD505-2E9C-101B-9397-08002B2CF9AE}" pid="3" name="MSIP_Label_2059aa38-f392-4105-be92-628035578272_SetDate">
    <vt:lpwstr>2020-10-21T10:37:41Z</vt:lpwstr>
  </property>
  <property fmtid="{D5CDD505-2E9C-101B-9397-08002B2CF9AE}" pid="4" name="MSIP_Label_2059aa38-f392-4105-be92-628035578272_Method">
    <vt:lpwstr>Standard</vt:lpwstr>
  </property>
  <property fmtid="{D5CDD505-2E9C-101B-9397-08002B2CF9AE}" pid="5" name="MSIP_Label_2059aa38-f392-4105-be92-628035578272_Name">
    <vt:lpwstr>IOMLb0020IN123173</vt:lpwstr>
  </property>
  <property fmtid="{D5CDD505-2E9C-101B-9397-08002B2CF9AE}" pid="6" name="MSIP_Label_2059aa38-f392-4105-be92-628035578272_SiteId">
    <vt:lpwstr>1588262d-23fb-43b4-bd6e-bce49c8e6186</vt:lpwstr>
  </property>
  <property fmtid="{D5CDD505-2E9C-101B-9397-08002B2CF9AE}" pid="7" name="MSIP_Label_2059aa38-f392-4105-be92-628035578272_ActionId">
    <vt:lpwstr>8c7e7be7-00b4-4816-b2a6-8d8bc9411394</vt:lpwstr>
  </property>
  <property fmtid="{D5CDD505-2E9C-101B-9397-08002B2CF9AE}" pid="8" name="MSIP_Label_2059aa38-f392-4105-be92-628035578272_ContentBits">
    <vt:lpwstr>0</vt:lpwstr>
  </property>
  <property fmtid="{D5CDD505-2E9C-101B-9397-08002B2CF9AE}" pid="9" name="Order">
    <vt:r8>117300</vt:r8>
  </property>
  <property fmtid="{D5CDD505-2E9C-101B-9397-08002B2CF9AE}" pid="10" name="ContentTypeId">
    <vt:lpwstr>0x010100DBCFD5823FDD274DBBA0DFB1B306E4ED</vt:lpwstr>
  </property>
  <property fmtid="{D5CDD505-2E9C-101B-9397-08002B2CF9AE}" pid="11" name="_SourceUrl">
    <vt:lpwstr/>
  </property>
  <property fmtid="{D5CDD505-2E9C-101B-9397-08002B2CF9AE}" pid="12" name="_SharedFileIndex">
    <vt:lpwstr/>
  </property>
  <property fmtid="{D5CDD505-2E9C-101B-9397-08002B2CF9AE}" pid="13" name="ComplianceAssetId">
    <vt:lpwstr/>
  </property>
</Properties>
</file>