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72" r:id="rId4"/>
    <p:sldId id="284" r:id="rId5"/>
    <p:sldId id="285" r:id="rId6"/>
    <p:sldId id="287" r:id="rId7"/>
    <p:sldId id="286" r:id="rId8"/>
    <p:sldId id="271" r:id="rId9"/>
    <p:sldId id="288" r:id="rId10"/>
    <p:sldId id="289" r:id="rId11"/>
    <p:sldId id="283" r:id="rId12"/>
    <p:sldId id="268" r:id="rId13"/>
    <p:sldId id="273" r:id="rId14"/>
    <p:sldId id="282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8FDE"/>
    <a:srgbClr val="318CDD"/>
    <a:srgbClr val="1A3668"/>
    <a:srgbClr val="007DBB"/>
    <a:srgbClr val="093D7C"/>
    <a:srgbClr val="5B92E5"/>
    <a:srgbClr val="3183D8"/>
    <a:srgbClr val="F2F9FA"/>
    <a:srgbClr val="F5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D56E36-64BD-D076-67BA-C4D5A773E387}" v="38" dt="2020-10-21T11:21:18.389"/>
    <p1510:client id="{FC8B31C3-50F2-4452-ADCC-4ECBC9417829}" v="5" dt="2020-10-21T11:27:18.7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30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TEL Kristin" userId="739e9691-d663-4742-af8f-23e618410c7d" providerId="ADAL" clId="{FC8B31C3-50F2-4452-ADCC-4ECBC9417829}"/>
    <pc:docChg chg="undo custSel modSld">
      <pc:chgData name="EITEL Kristin" userId="739e9691-d663-4742-af8f-23e618410c7d" providerId="ADAL" clId="{FC8B31C3-50F2-4452-ADCC-4ECBC9417829}" dt="2020-10-21T11:42:02.473" v="565" actId="1076"/>
      <pc:docMkLst>
        <pc:docMk/>
      </pc:docMkLst>
      <pc:sldChg chg="addSp modSp mod">
        <pc:chgData name="EITEL Kristin" userId="739e9691-d663-4742-af8f-23e618410c7d" providerId="ADAL" clId="{FC8B31C3-50F2-4452-ADCC-4ECBC9417829}" dt="2020-10-21T11:32:18.463" v="276" actId="692"/>
        <pc:sldMkLst>
          <pc:docMk/>
          <pc:sldMk cId="2088825734" sldId="287"/>
        </pc:sldMkLst>
        <pc:spChg chg="add mod">
          <ac:chgData name="EITEL Kristin" userId="739e9691-d663-4742-af8f-23e618410c7d" providerId="ADAL" clId="{FC8B31C3-50F2-4452-ADCC-4ECBC9417829}" dt="2020-10-21T11:32:18.463" v="276" actId="692"/>
          <ac:spMkLst>
            <pc:docMk/>
            <pc:sldMk cId="2088825734" sldId="287"/>
            <ac:spMk id="3" creationId="{7C69B9A1-7E91-4B26-BA7B-35ED50F9B18C}"/>
          </ac:spMkLst>
        </pc:spChg>
        <pc:spChg chg="mod">
          <ac:chgData name="EITEL Kristin" userId="739e9691-d663-4742-af8f-23e618410c7d" providerId="ADAL" clId="{FC8B31C3-50F2-4452-ADCC-4ECBC9417829}" dt="2020-10-21T11:31:31.463" v="269" actId="1076"/>
          <ac:spMkLst>
            <pc:docMk/>
            <pc:sldMk cId="2088825734" sldId="287"/>
            <ac:spMk id="8" creationId="{E2675DE0-10FD-41F3-B78E-0D6085B6BC30}"/>
          </ac:spMkLst>
        </pc:spChg>
      </pc:sldChg>
      <pc:sldChg chg="addSp modSp mod">
        <pc:chgData name="EITEL Kristin" userId="739e9691-d663-4742-af8f-23e618410c7d" providerId="ADAL" clId="{FC8B31C3-50F2-4452-ADCC-4ECBC9417829}" dt="2020-10-21T11:39:13.326" v="505" actId="113"/>
        <pc:sldMkLst>
          <pc:docMk/>
          <pc:sldMk cId="310469558" sldId="288"/>
        </pc:sldMkLst>
        <pc:spChg chg="mod">
          <ac:chgData name="EITEL Kristin" userId="739e9691-d663-4742-af8f-23e618410c7d" providerId="ADAL" clId="{FC8B31C3-50F2-4452-ADCC-4ECBC9417829}" dt="2020-10-21T11:39:13.326" v="505" actId="113"/>
          <ac:spMkLst>
            <pc:docMk/>
            <pc:sldMk cId="310469558" sldId="288"/>
            <ac:spMk id="3" creationId="{3DB84534-D890-9F4B-A3D1-76781B37D6DD}"/>
          </ac:spMkLst>
        </pc:spChg>
        <pc:spChg chg="add mod">
          <ac:chgData name="EITEL Kristin" userId="739e9691-d663-4742-af8f-23e618410c7d" providerId="ADAL" clId="{FC8B31C3-50F2-4452-ADCC-4ECBC9417829}" dt="2020-10-21T11:24:42.279" v="9" actId="207"/>
          <ac:spMkLst>
            <pc:docMk/>
            <pc:sldMk cId="310469558" sldId="288"/>
            <ac:spMk id="6" creationId="{A2EA77E2-2644-42D1-AC31-82510C55C494}"/>
          </ac:spMkLst>
        </pc:spChg>
        <pc:picChg chg="add mod">
          <ac:chgData name="EITEL Kristin" userId="739e9691-d663-4742-af8f-23e618410c7d" providerId="ADAL" clId="{FC8B31C3-50F2-4452-ADCC-4ECBC9417829}" dt="2020-10-21T11:24:23.619" v="8" actId="1076"/>
          <ac:picMkLst>
            <pc:docMk/>
            <pc:sldMk cId="310469558" sldId="288"/>
            <ac:picMk id="5" creationId="{E145895C-DF04-4B6B-9760-A4653F9B3DD4}"/>
          </ac:picMkLst>
        </pc:picChg>
      </pc:sldChg>
      <pc:sldChg chg="modSp mod">
        <pc:chgData name="EITEL Kristin" userId="739e9691-d663-4742-af8f-23e618410c7d" providerId="ADAL" clId="{FC8B31C3-50F2-4452-ADCC-4ECBC9417829}" dt="2020-10-21T11:42:02.473" v="565" actId="1076"/>
        <pc:sldMkLst>
          <pc:docMk/>
          <pc:sldMk cId="2202396609" sldId="289"/>
        </pc:sldMkLst>
        <pc:spChg chg="mod">
          <ac:chgData name="EITEL Kristin" userId="739e9691-d663-4742-af8f-23e618410c7d" providerId="ADAL" clId="{FC8B31C3-50F2-4452-ADCC-4ECBC9417829}" dt="2020-10-21T11:41:48.303" v="561" actId="14100"/>
          <ac:spMkLst>
            <pc:docMk/>
            <pc:sldMk cId="2202396609" sldId="289"/>
            <ac:spMk id="3" creationId="{3DB84534-D890-9F4B-A3D1-76781B37D6DD}"/>
          </ac:spMkLst>
        </pc:spChg>
        <pc:picChg chg="mod">
          <ac:chgData name="EITEL Kristin" userId="739e9691-d663-4742-af8f-23e618410c7d" providerId="ADAL" clId="{FC8B31C3-50F2-4452-ADCC-4ECBC9417829}" dt="2020-10-21T11:41:57.694" v="564" actId="1076"/>
          <ac:picMkLst>
            <pc:docMk/>
            <pc:sldMk cId="2202396609" sldId="289"/>
            <ac:picMk id="11" creationId="{4759534D-C199-4D29-9E73-FA7290C36D6F}"/>
          </ac:picMkLst>
        </pc:picChg>
        <pc:picChg chg="mod">
          <ac:chgData name="EITEL Kristin" userId="739e9691-d663-4742-af8f-23e618410c7d" providerId="ADAL" clId="{FC8B31C3-50F2-4452-ADCC-4ECBC9417829}" dt="2020-10-21T11:41:55.181" v="563" actId="1076"/>
          <ac:picMkLst>
            <pc:docMk/>
            <pc:sldMk cId="2202396609" sldId="289"/>
            <ac:picMk id="12" creationId="{E22DCA1A-6AB0-4691-9200-7763802FF4EA}"/>
          </ac:picMkLst>
        </pc:picChg>
        <pc:picChg chg="mod">
          <ac:chgData name="EITEL Kristin" userId="739e9691-d663-4742-af8f-23e618410c7d" providerId="ADAL" clId="{FC8B31C3-50F2-4452-ADCC-4ECBC9417829}" dt="2020-10-21T11:42:02.473" v="565" actId="1076"/>
          <ac:picMkLst>
            <pc:docMk/>
            <pc:sldMk cId="2202396609" sldId="289"/>
            <ac:picMk id="13" creationId="{BB295896-3218-4E80-9E2D-E17143211C75}"/>
          </ac:picMkLst>
        </pc:picChg>
      </pc:sldChg>
    </pc:docChg>
  </pc:docChgLst>
  <pc:docChgLst>
    <pc:chgData name="EITEL Kristin" userId="S::keitel@iom.int::739e9691-d663-4742-af8f-23e618410c7d" providerId="AD" clId="Web-{A1D56E36-64BD-D076-67BA-C4D5A773E387}"/>
    <pc:docChg chg="modSld">
      <pc:chgData name="EITEL Kristin" userId="S::keitel@iom.int::739e9691-d663-4742-af8f-23e618410c7d" providerId="AD" clId="Web-{A1D56E36-64BD-D076-67BA-C4D5A773E387}" dt="2020-10-21T11:21:18.389" v="37" actId="20577"/>
      <pc:docMkLst>
        <pc:docMk/>
      </pc:docMkLst>
      <pc:sldChg chg="modSp">
        <pc:chgData name="EITEL Kristin" userId="S::keitel@iom.int::739e9691-d663-4742-af8f-23e618410c7d" providerId="AD" clId="Web-{A1D56E36-64BD-D076-67BA-C4D5A773E387}" dt="2020-10-21T11:20:44.607" v="18" actId="20577"/>
        <pc:sldMkLst>
          <pc:docMk/>
          <pc:sldMk cId="3551153156" sldId="268"/>
        </pc:sldMkLst>
        <pc:spChg chg="mod">
          <ac:chgData name="EITEL Kristin" userId="S::keitel@iom.int::739e9691-d663-4742-af8f-23e618410c7d" providerId="AD" clId="Web-{A1D56E36-64BD-D076-67BA-C4D5A773E387}" dt="2020-10-21T11:20:44.607" v="18" actId="20577"/>
          <ac:spMkLst>
            <pc:docMk/>
            <pc:sldMk cId="3551153156" sldId="268"/>
            <ac:spMk id="3" creationId="{3DB84534-D890-9F4B-A3D1-76781B37D6DD}"/>
          </ac:spMkLst>
        </pc:spChg>
      </pc:sldChg>
      <pc:sldChg chg="modSp">
        <pc:chgData name="EITEL Kristin" userId="S::keitel@iom.int::739e9691-d663-4742-af8f-23e618410c7d" providerId="AD" clId="Web-{A1D56E36-64BD-D076-67BA-C4D5A773E387}" dt="2020-10-21T11:21:18.389" v="37" actId="20577"/>
        <pc:sldMkLst>
          <pc:docMk/>
          <pc:sldMk cId="2894767682" sldId="273"/>
        </pc:sldMkLst>
        <pc:spChg chg="mod">
          <ac:chgData name="EITEL Kristin" userId="S::keitel@iom.int::739e9691-d663-4742-af8f-23e618410c7d" providerId="AD" clId="Web-{A1D56E36-64BD-D076-67BA-C4D5A773E387}" dt="2020-10-21T11:21:18.389" v="37" actId="20577"/>
          <ac:spMkLst>
            <pc:docMk/>
            <pc:sldMk cId="2894767682" sldId="273"/>
            <ac:spMk id="3" creationId="{3DB84534-D890-9F4B-A3D1-76781B37D6D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B01F-266C-7247-B728-EF5FCD0B897D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59213-6462-A94E-81CA-F4C3137AD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598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5659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414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617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2FB2-C640-3E41-B804-51775F1C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7E19-93E5-4A4C-9A08-B43BC1CD7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7D9D-20E7-C744-B042-451A701A2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EDF19-7763-AA4D-8543-B233D91F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7A1CF-1DAA-0D46-9086-EAF4EB17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1F9-6F90-AE4A-B734-9F03D19C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D2CE8-BC8F-7D4E-8B83-D260BE53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EF59F-F6B5-C346-BCFC-93EFCF83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0B99A-DDCB-A34D-974D-235E0F88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3EE62-BDD2-8A4B-B4DE-CF55D616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CF784-D042-5548-958D-ABE0794A3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D9618-FD59-A64C-9C80-976462346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97321-6B5B-0440-A8DD-C6B16130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0567-3847-8A47-8CCD-B22B4814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7BB33-5EFA-114B-951A-E9C10892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6790-A3E4-4C49-A521-CC3808CA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862BA-B562-364C-8EC0-4E4EE0F3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1356B-3FD1-9645-9C0B-40A2666C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A343A-EF0D-B144-BEBC-5401414B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C7538-EFBC-3A4B-98D0-5E84519D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B317-7E4A-5A46-966C-8B86E29E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87D9E-A102-944B-B9B6-05EBA6332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28960-7D8C-3D4F-98C0-0C7F7120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AD8AA-9973-424D-9248-2E1EA0A7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12FBD-5E71-B346-BBF7-EA219D2F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8248-E667-794A-8216-69620E31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F0F71-1107-4A47-B36A-E1114668A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7D4E2-593A-434C-A139-2AD02749A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0EA0E-6A10-574B-A8AC-719F9275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3BBF9-FA12-834C-A785-786BB0C3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6A4CD-B2A6-D84E-9142-0F8FFEAC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5957F-516C-9C47-9B55-EDCE1AB87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1922-5B74-5C45-9C80-5D51AD32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6E537-D72D-F547-B686-3B48948F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DD35B-2A60-404B-9163-3F8751DE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E720C-AB86-CC45-B08C-3B336BB57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AC927-FB7A-8447-BE7C-B76086C3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9DCDE-3B8D-BC4B-B289-D787E84F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69BE9-F776-4346-8DEF-20AECC9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1B42-38C8-254A-A05A-C00FEE3B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4E333-98A4-1F4A-A744-37274C38C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4F875-E49B-A64A-9B46-C9425DC0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9871F-75D7-834D-8B70-D55ACA14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9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D7923-222C-9944-AE07-2E31C2BA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623D9-DF7F-D748-95A0-6A09A73E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23479-57BA-564E-A1D5-34CA2144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8600-0AED-DC47-8DBC-713821A5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8ED2-520C-7B41-82BC-00EDDC51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3F80-F394-CC4F-A331-0867FC0F4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69333-6FBF-FE4C-9429-9F895A6C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E1349-B894-DE45-B02E-3E407EC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2DA55-BC4B-4A45-B4D1-0E10B373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0CF1-09A7-8344-B0AA-CC8BA04C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4139A-5BE6-1943-938B-542DC6D291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C1-9C44-AF4D-BB0E-FC29945F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C46AD-39A4-4040-80B4-5A1F5A023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EA44F-25E3-8846-A0D9-E4570A02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5F19-FAAF-D747-978A-E30A8783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6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1A671-02E9-0A4B-9574-EF02657BD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03350-3D0D-2C4C-A9B8-4E2F9DD9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5AD7-44EF-9243-A091-6B1C6B613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15D10-8A90-944E-A414-B79EAC8A97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44BEE-EE2C-494E-B822-74A42F0A8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9F83B8-792D-A145-88D9-77F7149D8721}"/>
              </a:ext>
            </a:extLst>
          </p:cNvPr>
          <p:cNvSpPr/>
          <p:nvPr/>
        </p:nvSpPr>
        <p:spPr>
          <a:xfrm>
            <a:off x="-1200" y="4037"/>
            <a:ext cx="12192000" cy="690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2400" y="5253749"/>
            <a:ext cx="12193200" cy="1655999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154" y="2380566"/>
            <a:ext cx="9922844" cy="182154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Session 6:</a:t>
            </a:r>
            <a:b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5600" b="1" dirty="0">
                <a:solidFill>
                  <a:srgbClr val="1A3668"/>
                </a:solidFill>
                <a:ea typeface="Roboto Medium" panose="02000000000000000000" pitchFamily="2" charset="0"/>
              </a:rPr>
              <a:t>Migration &amp; the CF</a:t>
            </a:r>
            <a:endParaRPr lang="en-US" sz="56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5874" y="5676596"/>
            <a:ext cx="9144000" cy="810307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UNCT Training on the Integration of Migration into CF and CCA:</a:t>
            </a:r>
            <a:b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(insert country name)</a:t>
            </a:r>
            <a:endParaRPr lang="en-US" sz="20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319988-6EDC-0A48-834C-C7225F03A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" t="7470" r="2849" b="9673"/>
          <a:stretch/>
        </p:blipFill>
        <p:spPr>
          <a:xfrm>
            <a:off x="8825425" y="403653"/>
            <a:ext cx="275843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814" y="760850"/>
            <a:ext cx="9400386" cy="78256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Entry points:</a:t>
            </a:r>
            <a:b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32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632" y="1722121"/>
            <a:ext cx="10678385" cy="466549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Examples of sectoral linkages &amp; possible entry points (non-exhaustive):</a:t>
            </a:r>
          </a:p>
          <a:p>
            <a:pPr algn="l"/>
            <a:r>
              <a:rPr lang="en-GB" sz="1800" dirty="0">
                <a:solidFill>
                  <a:srgbClr val="1A3668"/>
                </a:solidFill>
                <a:ea typeface="Roboto" panose="02000000000000000000" pitchFamily="2" charset="0"/>
              </a:rPr>
              <a:t>Health: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Migrants should be included in universal health coverage and all health targets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The distribution of the global health workforce should be improved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Understanding migration strengthens health emergency preparedness, policies &amp; migrant-sensitive health services (LNOB)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Improving migrants’ health supports productivity, contribution to society &amp; other SDG targets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GB" sz="1600" dirty="0">
              <a:solidFill>
                <a:srgbClr val="318CDD"/>
              </a:solidFill>
            </a:endParaRPr>
          </a:p>
          <a:p>
            <a:pPr algn="l"/>
            <a:r>
              <a:rPr lang="en-US" sz="1800" dirty="0">
                <a:solidFill>
                  <a:srgbClr val="1A3668"/>
                </a:solidFill>
                <a:ea typeface="Roboto" panose="02000000000000000000" pitchFamily="2" charset="0"/>
              </a:rPr>
              <a:t>Education:</a:t>
            </a:r>
            <a:endParaRPr lang="en-GB" sz="1800" dirty="0">
              <a:solidFill>
                <a:srgbClr val="1A3668"/>
              </a:solidFill>
              <a:ea typeface="Roboto" panose="02000000000000000000" pitchFamily="2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Migrant children should be included in education targets (LNOB)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Manage the global demand and supply for labour migration by improved matching of skills (link to SDG8)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Education of migrants improves progress in other targets, including safe &amp;  orderly migration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rgbClr val="318CDD"/>
              </a:solidFill>
              <a:ea typeface="Roboto" panose="02000000000000000000" pitchFamily="2" charset="0"/>
            </a:endParaRPr>
          </a:p>
          <a:p>
            <a:pPr algn="l"/>
            <a:r>
              <a:rPr lang="en-US" sz="1600" dirty="0">
                <a:solidFill>
                  <a:srgbClr val="318CDD"/>
                </a:solidFill>
                <a:ea typeface="Roboto" panose="02000000000000000000" pitchFamily="2" charset="0"/>
              </a:rPr>
              <a:t> </a:t>
            </a:r>
            <a:r>
              <a:rPr lang="en-US" sz="1800" dirty="0">
                <a:solidFill>
                  <a:srgbClr val="1A3668"/>
                </a:solidFill>
                <a:ea typeface="Roboto" panose="02000000000000000000" pitchFamily="2" charset="0"/>
              </a:rPr>
              <a:t>Environment &amp; climate change:</a:t>
            </a:r>
            <a:endParaRPr lang="en-GB" sz="1800" dirty="0">
              <a:solidFill>
                <a:srgbClr val="1A3668"/>
              </a:solidFill>
              <a:ea typeface="Roboto" panose="02000000000000000000" pitchFamily="2" charset="0"/>
            </a:endParaRP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Migrants should be included in disaster risk reduction targets including early warning systems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Migration as a potential climate change adaptation strategy &amp; as a way to build resilience</a:t>
            </a:r>
          </a:p>
          <a:p>
            <a:pPr marL="285750" indent="-285750" algn="l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GB" sz="1600" dirty="0">
                <a:solidFill>
                  <a:srgbClr val="318CDD"/>
                </a:solidFill>
              </a:rPr>
              <a:t>Education &amp; awareness raising efforts on climate change should include the mobility dimensions of climate change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1600" dirty="0">
              <a:solidFill>
                <a:srgbClr val="318CDD"/>
              </a:solidFill>
              <a:ea typeface="Roboto" panose="02000000000000000000" pitchFamily="2" charset="0"/>
            </a:endParaRP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FDA9EB1F-33AB-4014-9872-12C41AE6D6DA}"/>
              </a:ext>
            </a:extLst>
          </p:cNvPr>
          <p:cNvCxnSpPr>
            <a:cxnSpLocks/>
          </p:cNvCxnSpPr>
          <p:nvPr/>
        </p:nvCxnSpPr>
        <p:spPr>
          <a:xfrm>
            <a:off x="554084" y="1440344"/>
            <a:ext cx="7758643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ECCF861-E7E6-43CE-A27F-464185C4A4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59534D-C199-4D29-9E73-FA7290C36D6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39" y="3897140"/>
            <a:ext cx="718204" cy="6348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22DCA1A-6AB0-4691-9200-7763802FF4E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15" y="5252442"/>
            <a:ext cx="718205" cy="63489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295896-3218-4E80-9E2D-E17143211C75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39" y="2325966"/>
            <a:ext cx="718205" cy="63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396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704109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 dirty="0">
                <a:solidFill>
                  <a:srgbClr val="318CDD"/>
                </a:solidFill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9616046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6, Part 1 – Guiding questions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4833" y="2442232"/>
            <a:ext cx="10530038" cy="2479579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 algn="l">
              <a:spcAft>
                <a:spcPts val="600"/>
              </a:spcAft>
            </a:pPr>
            <a:r>
              <a:rPr lang="en-GB" dirty="0">
                <a:solidFill>
                  <a:srgbClr val="00B050"/>
                </a:solidFill>
              </a:rPr>
              <a:t>(during online session)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Are there gaps in the existing CF where migration and migrants could have been better integrated? </a:t>
            </a:r>
            <a:endParaRPr lang="en-GB" dirty="0">
              <a:solidFill>
                <a:srgbClr val="5B92E5"/>
              </a:solidFill>
              <a:cs typeface="Calibri"/>
            </a:endParaRP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In the past, what have been the </a:t>
            </a:r>
            <a:r>
              <a:rPr lang="en-GB" b="1" dirty="0">
                <a:solidFill>
                  <a:srgbClr val="5B92E5"/>
                </a:solidFill>
              </a:rPr>
              <a:t>challenges and barriers </a:t>
            </a:r>
            <a:r>
              <a:rPr lang="en-GB" dirty="0">
                <a:solidFill>
                  <a:srgbClr val="5B92E5"/>
                </a:solidFill>
              </a:rPr>
              <a:t>to </a:t>
            </a:r>
            <a:r>
              <a:rPr lang="en-GB" b="1" dirty="0">
                <a:solidFill>
                  <a:srgbClr val="5B92E5"/>
                </a:solidFill>
              </a:rPr>
              <a:t>integrating migration and migrants </a:t>
            </a:r>
            <a:r>
              <a:rPr lang="en-GB" dirty="0">
                <a:solidFill>
                  <a:srgbClr val="5B92E5"/>
                </a:solidFill>
              </a:rPr>
              <a:t>into the CF/UNDAF? </a:t>
            </a:r>
            <a:r>
              <a:rPr lang="en-GB" dirty="0">
                <a:solidFill>
                  <a:srgbClr val="093D7C"/>
                </a:solidFill>
              </a:rPr>
              <a:t>	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Begin to reflect on the priority areas from the previous session and assess / propose concrete ways the these could be reflected in the CF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35511531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1794" y="1479740"/>
            <a:ext cx="11222526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Activity 6, Part 2 – Guiding questions for group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279" y="2237079"/>
            <a:ext cx="10530038" cy="2479579"/>
          </a:xfrm>
        </p:spPr>
        <p:txBody>
          <a:bodyPr vert="horz" lIns="91440" tIns="45720" rIns="91440" bIns="45720" rtlCol="0" anchor="t">
            <a:noAutofit/>
          </a:bodyPr>
          <a:lstStyle/>
          <a:p>
            <a:pPr lvl="1" algn="l">
              <a:spcAft>
                <a:spcPts val="600"/>
              </a:spcAft>
            </a:pPr>
            <a:r>
              <a:rPr lang="en-GB" dirty="0">
                <a:solidFill>
                  <a:srgbClr val="418FDE"/>
                </a:solidFill>
              </a:rPr>
              <a:t>(start during online session, complete offline session)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Are there gaps in the existing CF where migration and migrants could have been better integrated? If so, what/ where are the gaps and how/ where can they be addressed/ integrated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In the past, what have been the </a:t>
            </a:r>
            <a:r>
              <a:rPr lang="en-GB" b="1" dirty="0">
                <a:solidFill>
                  <a:srgbClr val="5B92E5"/>
                </a:solidFill>
              </a:rPr>
              <a:t>challenges and barriers </a:t>
            </a:r>
            <a:r>
              <a:rPr lang="en-GB" dirty="0">
                <a:solidFill>
                  <a:srgbClr val="5B92E5"/>
                </a:solidFill>
              </a:rPr>
              <a:t>to </a:t>
            </a:r>
            <a:r>
              <a:rPr lang="en-GB" b="1" dirty="0">
                <a:solidFill>
                  <a:srgbClr val="5B92E5"/>
                </a:solidFill>
              </a:rPr>
              <a:t>integrating migration and migrants </a:t>
            </a:r>
            <a:r>
              <a:rPr lang="en-GB" dirty="0">
                <a:solidFill>
                  <a:srgbClr val="5B92E5"/>
                </a:solidFill>
              </a:rPr>
              <a:t>into the CF/UNDAF? How can these challenges and barriers be overcome? </a:t>
            </a:r>
          </a:p>
          <a:p>
            <a:pPr lvl="1" algn="l">
              <a:spcAft>
                <a:spcPts val="600"/>
              </a:spcAft>
            </a:pPr>
            <a:r>
              <a:rPr lang="en-GB" dirty="0">
                <a:solidFill>
                  <a:srgbClr val="093D7C"/>
                </a:solidFill>
              </a:rPr>
              <a:t>	- </a:t>
            </a:r>
            <a:r>
              <a:rPr lang="en-GB" i="1" dirty="0">
                <a:solidFill>
                  <a:srgbClr val="093D7C"/>
                </a:solidFill>
              </a:rPr>
              <a:t>Point to explicit SDGs and/or GCM guiding principles and objectives, as well as tools or 	take-a-ways from previous sessions that help support this position</a:t>
            </a:r>
          </a:p>
          <a:p>
            <a:pPr marL="800100" lvl="1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5B92E5"/>
                </a:solidFill>
              </a:rPr>
              <a:t>Reflect on the priority areas from the previous session and assess / propose concrete ways the these could be reflected in the CF</a:t>
            </a:r>
          </a:p>
          <a:p>
            <a:pPr lvl="1" algn="l">
              <a:spcAft>
                <a:spcPts val="600"/>
              </a:spcAft>
            </a:pPr>
            <a:r>
              <a:rPr lang="en-GB" i="1" dirty="0">
                <a:solidFill>
                  <a:srgbClr val="093D7C"/>
                </a:solidFill>
              </a:rPr>
              <a:t>	- Again, point to explicit SDGs (and targets) and/or GCM guiding principles and objectives 	that help support this position</a:t>
            </a:r>
            <a:endParaRPr lang="en-GB" i="1" dirty="0">
              <a:solidFill>
                <a:srgbClr val="093D7C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2894767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>
                <a:solidFill>
                  <a:srgbClr val="318CDD"/>
                </a:solidFill>
              </a:rPr>
              <a:t>Questions &amp; wrap-up</a:t>
            </a:r>
            <a:endParaRPr lang="en-GB" sz="4200" b="1" dirty="0">
              <a:solidFill>
                <a:srgbClr val="318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919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0"/>
            <a:ext cx="12193200" cy="690975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48" y="2447171"/>
            <a:ext cx="3511894" cy="105595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1D749D4-BEE4-F242-99AA-50C6BEA5CB37}"/>
              </a:ext>
            </a:extLst>
          </p:cNvPr>
          <p:cNvSpPr txBox="1">
            <a:spLocks/>
          </p:cNvSpPr>
          <p:nvPr/>
        </p:nvSpPr>
        <p:spPr>
          <a:xfrm>
            <a:off x="6838707" y="2376099"/>
            <a:ext cx="3422944" cy="2231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United Nations Network on Migration</a:t>
            </a:r>
          </a:p>
          <a:p>
            <a:pPr algn="l">
              <a:lnSpc>
                <a:spcPct val="17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17 Route des 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Morillons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P.O. Box 17</a:t>
            </a:r>
          </a:p>
          <a:p>
            <a:pPr algn="l">
              <a:lnSpc>
                <a:spcPct val="7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1218 Grand-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Saconnex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Switzerland </a:t>
            </a:r>
          </a:p>
          <a:p>
            <a:pPr algn="l">
              <a:lnSpc>
                <a:spcPct val="16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+41 22 717 91 11</a:t>
            </a:r>
          </a:p>
          <a:p>
            <a:pPr algn="l">
              <a:lnSpc>
                <a:spcPct val="2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unmignet@iom.int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  <a:p>
            <a:pPr algn="l">
              <a:lnSpc>
                <a:spcPct val="17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www.migrationnetwork.un.org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B06CE8-CD39-3640-BDCD-E10730F8FA20}"/>
              </a:ext>
            </a:extLst>
          </p:cNvPr>
          <p:cNvCxnSpPr>
            <a:cxnSpLocks/>
          </p:cNvCxnSpPr>
          <p:nvPr/>
        </p:nvCxnSpPr>
        <p:spPr>
          <a:xfrm>
            <a:off x="6138513" y="2447171"/>
            <a:ext cx="0" cy="20602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710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58" y="5053262"/>
            <a:ext cx="7634158" cy="1493907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Session 6 Objectives: </a:t>
            </a: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Understand the importance of integrating migration into CFs for achieving the 2030 Agenda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8DAA4-584A-CC41-8D99-6B790DC97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64" t="35265" r="40815" b="2427"/>
          <a:stretch/>
        </p:blipFill>
        <p:spPr>
          <a:xfrm>
            <a:off x="0" y="0"/>
            <a:ext cx="4059600" cy="474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CB728F-365B-3346-A3B1-B39DF074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896" t="26264" r="30893" b="13737"/>
          <a:stretch/>
        </p:blipFill>
        <p:spPr>
          <a:xfrm>
            <a:off x="4059600" y="-9985"/>
            <a:ext cx="4059600" cy="474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2F87A9-40A5-844D-B112-E997F89B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91" r="12700" b="-50"/>
          <a:stretch/>
        </p:blipFill>
        <p:spPr>
          <a:xfrm>
            <a:off x="8119200" y="-9985"/>
            <a:ext cx="4072801" cy="47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9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918194"/>
            <a:ext cx="7742990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CF (a recap)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2675DE0-10FD-41F3-B78E-0D6085B6BC30}"/>
              </a:ext>
            </a:extLst>
          </p:cNvPr>
          <p:cNvSpPr txBox="1">
            <a:spLocks/>
          </p:cNvSpPr>
          <p:nvPr/>
        </p:nvSpPr>
        <p:spPr>
          <a:xfrm>
            <a:off x="330201" y="2093843"/>
            <a:ext cx="5149093" cy="2479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sz="2200" b="1" dirty="0">
                <a:solidFill>
                  <a:srgbClr val="1A3668"/>
                </a:solidFill>
                <a:ea typeface="Roboto" panose="02000000000000000000" pitchFamily="2" charset="0"/>
              </a:rPr>
              <a:t>Stages: 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Analysis (includes the CCA)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Development of CF (includes designing, signing &amp; funding the CF &amp; reviewing UNCT configuration)</a:t>
            </a:r>
            <a:endParaRPr lang="en-US" sz="2200" b="1" dirty="0">
              <a:solidFill>
                <a:srgbClr val="1A3668"/>
              </a:solidFill>
              <a:ea typeface="Roboto" panose="02000000000000000000" pitchFamily="2" charset="0"/>
            </a:endParaRP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Implementation 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Monitoring &amp; evaluation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5FD05C-6ED8-4FFF-AB06-98D06308358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8648" y="1935991"/>
            <a:ext cx="6763352" cy="415222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FB348DD9-F594-495B-A389-B6FC539D27D6}"/>
              </a:ext>
            </a:extLst>
          </p:cNvPr>
          <p:cNvCxnSpPr>
            <a:cxnSpLocks/>
          </p:cNvCxnSpPr>
          <p:nvPr/>
        </p:nvCxnSpPr>
        <p:spPr>
          <a:xfrm>
            <a:off x="886691" y="1799924"/>
            <a:ext cx="10761078" cy="1335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355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918194"/>
            <a:ext cx="7742990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CF (a recap)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2675DE0-10FD-41F3-B78E-0D6085B6BC30}"/>
              </a:ext>
            </a:extLst>
          </p:cNvPr>
          <p:cNvSpPr txBox="1">
            <a:spLocks/>
          </p:cNvSpPr>
          <p:nvPr/>
        </p:nvSpPr>
        <p:spPr>
          <a:xfrm>
            <a:off x="330201" y="2093843"/>
            <a:ext cx="5149093" cy="2479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  <a:spcBef>
                <a:spcPts val="600"/>
              </a:spcBef>
            </a:pPr>
            <a:r>
              <a:rPr lang="en-US" sz="2200" b="1" dirty="0">
                <a:solidFill>
                  <a:srgbClr val="1A3668"/>
                </a:solidFill>
                <a:ea typeface="Roboto" panose="02000000000000000000" pitchFamily="2" charset="0"/>
              </a:rPr>
              <a:t>Stages: 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Analysis (includes the CCA)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Development of CF (includes designing, signing &amp; funding the CF &amp; reviewing UNCT configuration)</a:t>
            </a:r>
            <a:endParaRPr lang="en-US" sz="2200" b="1" dirty="0">
              <a:solidFill>
                <a:srgbClr val="1A3668"/>
              </a:solidFill>
              <a:ea typeface="Roboto" panose="02000000000000000000" pitchFamily="2" charset="0"/>
            </a:endParaRP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Implementation </a:t>
            </a:r>
          </a:p>
          <a:p>
            <a:pPr marL="457200" indent="-457200" algn="l">
              <a:lnSpc>
                <a:spcPct val="125000"/>
              </a:lnSpc>
              <a:spcBef>
                <a:spcPts val="600"/>
              </a:spcBef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Monitoring &amp; evaluation</a:t>
            </a:r>
          </a:p>
        </p:txBody>
      </p:sp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FB348DD9-F594-495B-A389-B6FC539D27D6}"/>
              </a:ext>
            </a:extLst>
          </p:cNvPr>
          <p:cNvCxnSpPr>
            <a:cxnSpLocks/>
          </p:cNvCxnSpPr>
          <p:nvPr/>
        </p:nvCxnSpPr>
        <p:spPr>
          <a:xfrm>
            <a:off x="886691" y="1799924"/>
            <a:ext cx="10761078" cy="1335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782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918194"/>
            <a:ext cx="7742990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Integration of Migration into the CF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FB348DD9-F594-495B-A389-B6FC539D27D6}"/>
              </a:ext>
            </a:extLst>
          </p:cNvPr>
          <p:cNvCxnSpPr>
            <a:cxnSpLocks/>
          </p:cNvCxnSpPr>
          <p:nvPr/>
        </p:nvCxnSpPr>
        <p:spPr>
          <a:xfrm>
            <a:off x="886691" y="1799924"/>
            <a:ext cx="10761078" cy="1335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37864C21-67F3-4888-BC3E-CA1799EC2245}"/>
              </a:ext>
            </a:extLst>
          </p:cNvPr>
          <p:cNvSpPr txBox="1">
            <a:spLocks/>
          </p:cNvSpPr>
          <p:nvPr/>
        </p:nvSpPr>
        <p:spPr>
          <a:xfrm>
            <a:off x="330201" y="2093843"/>
            <a:ext cx="11317568" cy="24795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solidFill>
                  <a:srgbClr val="1A3668"/>
                </a:solidFill>
                <a:ea typeface="Roboto" panose="02000000000000000000" pitchFamily="2" charset="0"/>
              </a:rPr>
              <a:t>Design phase: 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The CCA will provide a basis for the integration of migration into CF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200" dirty="0">
                <a:solidFill>
                  <a:srgbClr val="1A3668"/>
                </a:solidFill>
                <a:ea typeface="Roboto" panose="02000000000000000000" pitchFamily="2" charset="0"/>
              </a:rPr>
              <a:t>Development of CF includes the following basic elements:</a:t>
            </a:r>
          </a:p>
          <a:p>
            <a:pPr marL="742950" lvl="1" indent="-285750" algn="l" fontAlgn="base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rgbClr val="007DBB"/>
                </a:solidFill>
              </a:rPr>
              <a:t>Determining </a:t>
            </a:r>
            <a:r>
              <a:rPr lang="en-GB" sz="1800" b="1" dirty="0">
                <a:solidFill>
                  <a:srgbClr val="007DBB"/>
                </a:solidFill>
              </a:rPr>
              <a:t>strategic priorities </a:t>
            </a:r>
            <a:r>
              <a:rPr lang="en-GB" sz="1800" i="1" dirty="0">
                <a:solidFill>
                  <a:srgbClr val="1A3668"/>
                </a:solidFill>
              </a:rPr>
              <a:t>(and for our purposes, linkage to migration)</a:t>
            </a:r>
          </a:p>
          <a:p>
            <a:pPr marL="742950" lvl="1" indent="-285750" algn="l" fontAlgn="base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rgbClr val="007DBB"/>
                </a:solidFill>
              </a:rPr>
              <a:t>Identifying the </a:t>
            </a:r>
            <a:r>
              <a:rPr lang="en-GB" sz="1800" b="1" dirty="0">
                <a:solidFill>
                  <a:srgbClr val="007DBB"/>
                </a:solidFill>
              </a:rPr>
              <a:t>high-level change(s) </a:t>
            </a:r>
            <a:r>
              <a:rPr lang="en-GB" sz="1800" dirty="0">
                <a:solidFill>
                  <a:srgbClr val="007DBB"/>
                </a:solidFill>
              </a:rPr>
              <a:t>the UN system intends to contribute during through the CF</a:t>
            </a:r>
          </a:p>
          <a:p>
            <a:pPr marL="742950" lvl="1" indent="-285750" algn="l" fontAlgn="base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rgbClr val="007DBB"/>
                </a:solidFill>
              </a:rPr>
              <a:t>Identifying the </a:t>
            </a:r>
            <a:r>
              <a:rPr lang="en-GB" sz="1800" b="1" dirty="0">
                <a:solidFill>
                  <a:srgbClr val="007DBB"/>
                </a:solidFill>
              </a:rPr>
              <a:t>solutions</a:t>
            </a:r>
            <a:r>
              <a:rPr lang="en-GB" sz="1800" dirty="0">
                <a:solidFill>
                  <a:srgbClr val="007DBB"/>
                </a:solidFill>
              </a:rPr>
              <a:t> needed for high-level change to happen </a:t>
            </a:r>
            <a:r>
              <a:rPr lang="en-GB" sz="1800" i="1" dirty="0">
                <a:solidFill>
                  <a:srgbClr val="1A3668"/>
                </a:solidFill>
              </a:rPr>
              <a:t>(how can migrants/ migration support this)</a:t>
            </a:r>
          </a:p>
          <a:p>
            <a:pPr marL="742950" lvl="1" indent="-285750" algn="l" fontAlgn="base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rgbClr val="007DBB"/>
                </a:solidFill>
              </a:rPr>
              <a:t>Identifying </a:t>
            </a:r>
            <a:r>
              <a:rPr lang="en-GB" sz="1800" b="1" dirty="0">
                <a:solidFill>
                  <a:srgbClr val="007DBB"/>
                </a:solidFill>
              </a:rPr>
              <a:t>partners and stakeholders </a:t>
            </a:r>
            <a:r>
              <a:rPr lang="en-GB" sz="1800" dirty="0">
                <a:solidFill>
                  <a:srgbClr val="007DBB"/>
                </a:solidFill>
              </a:rPr>
              <a:t>necessary for change </a:t>
            </a:r>
            <a:r>
              <a:rPr lang="en-GB" sz="1800" i="1" dirty="0">
                <a:solidFill>
                  <a:srgbClr val="1A3668"/>
                </a:solidFill>
              </a:rPr>
              <a:t>(consider partners identified in Session 4)</a:t>
            </a:r>
          </a:p>
          <a:p>
            <a:pPr marL="742950" lvl="1" indent="-285750" algn="l" fontAlgn="base">
              <a:buFont typeface="Courier New" panose="02070309020205020404" pitchFamily="49" charset="0"/>
              <a:buChar char="o"/>
            </a:pPr>
            <a:r>
              <a:rPr lang="en-GB" sz="1800" dirty="0">
                <a:solidFill>
                  <a:srgbClr val="007DBB"/>
                </a:solidFill>
              </a:rPr>
              <a:t>Identify and make explicit the key </a:t>
            </a:r>
            <a:r>
              <a:rPr lang="en-GB" sz="1800" b="1" dirty="0">
                <a:solidFill>
                  <a:srgbClr val="007DBB"/>
                </a:solidFill>
              </a:rPr>
              <a:t>assumptions </a:t>
            </a:r>
            <a:r>
              <a:rPr lang="en-GB" sz="1800" dirty="0">
                <a:solidFill>
                  <a:srgbClr val="007DBB"/>
                </a:solidFill>
              </a:rPr>
              <a:t>underpinning the identified solutions, and major </a:t>
            </a:r>
            <a:r>
              <a:rPr lang="en-GB" sz="1800" b="1" dirty="0">
                <a:solidFill>
                  <a:srgbClr val="007DBB"/>
                </a:solidFill>
              </a:rPr>
              <a:t>risks</a:t>
            </a:r>
            <a:r>
              <a:rPr lang="en-GB" sz="1800" dirty="0">
                <a:solidFill>
                  <a:srgbClr val="007DBB"/>
                </a:solidFill>
              </a:rPr>
              <a:t> that may affect whether the solutions will be effective     </a:t>
            </a:r>
          </a:p>
        </p:txBody>
      </p:sp>
    </p:spTree>
    <p:extLst>
      <p:ext uri="{BB962C8B-B14F-4D97-AF65-F5344CB8AC3E}">
        <p14:creationId xmlns:p14="http://schemas.microsoft.com/office/powerpoint/2010/main" val="1206979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680" y="918194"/>
            <a:ext cx="7742990" cy="895088"/>
          </a:xfr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Strategic prioritization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2675DE0-10FD-41F3-B78E-0D6085B6BC30}"/>
              </a:ext>
            </a:extLst>
          </p:cNvPr>
          <p:cNvSpPr txBox="1">
            <a:spLocks/>
          </p:cNvSpPr>
          <p:nvPr/>
        </p:nvSpPr>
        <p:spPr>
          <a:xfrm>
            <a:off x="330201" y="1953562"/>
            <a:ext cx="11317568" cy="32457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b="1" dirty="0">
                <a:solidFill>
                  <a:srgbClr val="1A3668"/>
                </a:solidFill>
                <a:ea typeface="Roboto" panose="02000000000000000000" pitchFamily="2" charset="0"/>
              </a:rPr>
              <a:t>Will focus on:</a:t>
            </a:r>
            <a:endParaRPr lang="en-GB" dirty="0"/>
          </a:p>
          <a:p>
            <a:pPr marL="800100" lvl="1" indent="-342900" algn="l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1A3668"/>
                </a:solidFill>
              </a:rPr>
              <a:t>Examining the most pressing </a:t>
            </a:r>
            <a:r>
              <a:rPr lang="en-GB" b="1" dirty="0">
                <a:solidFill>
                  <a:srgbClr val="1A3668"/>
                </a:solidFill>
              </a:rPr>
              <a:t>national development priorities</a:t>
            </a:r>
            <a:r>
              <a:rPr lang="en-GB" dirty="0">
                <a:solidFill>
                  <a:srgbClr val="1A3668"/>
                </a:solidFill>
              </a:rPr>
              <a:t>, bottlenecks and entry points</a:t>
            </a:r>
          </a:p>
          <a:p>
            <a:pPr marL="800100" lvl="1" indent="-342900" algn="l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1A3668"/>
                </a:solidFill>
              </a:rPr>
              <a:t>Matching </a:t>
            </a:r>
            <a:r>
              <a:rPr lang="en-GB" b="1" dirty="0">
                <a:solidFill>
                  <a:srgbClr val="1A3668"/>
                </a:solidFill>
              </a:rPr>
              <a:t>potential solutions </a:t>
            </a:r>
            <a:r>
              <a:rPr lang="en-GB" dirty="0">
                <a:solidFill>
                  <a:srgbClr val="1A3668"/>
                </a:solidFill>
              </a:rPr>
              <a:t>to these priorities with the UN system's various mandates and sectoral priorities</a:t>
            </a:r>
          </a:p>
          <a:p>
            <a:pPr marL="800100" lvl="1" indent="-342900" algn="l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1A3668"/>
                </a:solidFill>
              </a:rPr>
              <a:t>Looking at the </a:t>
            </a:r>
            <a:r>
              <a:rPr lang="en-GB" b="1" dirty="0">
                <a:solidFill>
                  <a:srgbClr val="1A3668"/>
                </a:solidFill>
              </a:rPr>
              <a:t>UN system's complementarity </a:t>
            </a:r>
            <a:r>
              <a:rPr lang="en-GB" dirty="0">
                <a:solidFill>
                  <a:srgbClr val="1A3668"/>
                </a:solidFill>
              </a:rPr>
              <a:t>with other stakeholders by mapping out and analysing respective strengths, weaknesses, opportunities and threats</a:t>
            </a:r>
          </a:p>
          <a:p>
            <a:pPr marL="800100" lvl="1" indent="-342900" algn="l" fontAlgn="base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1A3668"/>
                </a:solidFill>
              </a:rPr>
              <a:t>Candidly assessing the UN system's human and financial resources, knowledge, technology, networks, efficiencies and inefficiencies          </a:t>
            </a:r>
          </a:p>
        </p:txBody>
      </p:sp>
      <p:cxnSp>
        <p:nvCxnSpPr>
          <p:cNvPr id="9" name="Connecteur droit 6">
            <a:extLst>
              <a:ext uri="{FF2B5EF4-FFF2-40B4-BE49-F238E27FC236}">
                <a16:creationId xmlns:a16="http://schemas.microsoft.com/office/drawing/2014/main" id="{FB348DD9-F594-495B-A389-B6FC539D27D6}"/>
              </a:ext>
            </a:extLst>
          </p:cNvPr>
          <p:cNvCxnSpPr>
            <a:cxnSpLocks/>
          </p:cNvCxnSpPr>
          <p:nvPr/>
        </p:nvCxnSpPr>
        <p:spPr>
          <a:xfrm>
            <a:off x="886691" y="1799924"/>
            <a:ext cx="10761078" cy="1335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7C69B9A1-7E91-4B26-BA7B-35ED50F9B18C}"/>
              </a:ext>
            </a:extLst>
          </p:cNvPr>
          <p:cNvSpPr txBox="1"/>
          <p:nvPr/>
        </p:nvSpPr>
        <p:spPr>
          <a:xfrm>
            <a:off x="1895561" y="5278086"/>
            <a:ext cx="8358808" cy="1323439"/>
          </a:xfrm>
          <a:prstGeom prst="rect">
            <a:avLst/>
          </a:prstGeom>
          <a:solidFill>
            <a:srgbClr val="418FDE"/>
          </a:solidFill>
          <a:ln>
            <a:solidFill>
              <a:srgbClr val="418FDE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These all have clear linkages to migration, including: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bg1"/>
                </a:solidFill>
              </a:rPr>
              <a:t>The connection between migration and sustainable development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bg1"/>
                </a:solidFill>
              </a:rPr>
              <a:t>The fact that migrants are often among those at risk to be ‘left behind’, and</a:t>
            </a:r>
          </a:p>
          <a:p>
            <a:pPr marL="285750" indent="-285750">
              <a:buFontTx/>
              <a:buChar char="-"/>
            </a:pPr>
            <a:r>
              <a:rPr lang="en-US" sz="2000" dirty="0">
                <a:solidFill>
                  <a:schemeClr val="bg1"/>
                </a:solidFill>
              </a:rPr>
              <a:t>The importance of policy coherence in migration governance.</a:t>
            </a:r>
          </a:p>
        </p:txBody>
      </p:sp>
    </p:spTree>
    <p:extLst>
      <p:ext uri="{BB962C8B-B14F-4D97-AF65-F5344CB8AC3E}">
        <p14:creationId xmlns:p14="http://schemas.microsoft.com/office/powerpoint/2010/main" val="20888257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814" y="760850"/>
            <a:ext cx="9400386" cy="78256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Risks of not integrating migration into CF: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24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1323" y="1823623"/>
            <a:ext cx="6301295" cy="3413757"/>
          </a:xfrm>
        </p:spPr>
        <p:txBody>
          <a:bodyPr>
            <a:noAutofit/>
          </a:bodyPr>
          <a:lstStyle/>
          <a:p>
            <a:pPr marL="342900" indent="-342900" algn="l">
              <a:lnSpc>
                <a:spcPct val="12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Not comprehensively delivering on CF</a:t>
            </a: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Missing critical opportunities to accelerate progress towards SDGs</a:t>
            </a: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r>
              <a:rPr lang="en-US" sz="1800" i="1" dirty="0">
                <a:solidFill>
                  <a:srgbClr val="318CDD"/>
                </a:solidFill>
                <a:ea typeface="Roboto" panose="02000000000000000000" pitchFamily="2" charset="0"/>
              </a:rPr>
              <a:t>For example: </a:t>
            </a:r>
            <a:r>
              <a:rPr lang="en-US" sz="1800" dirty="0">
                <a:solidFill>
                  <a:srgbClr val="318CDD"/>
                </a:solidFill>
                <a:ea typeface="Roboto" panose="02000000000000000000" pitchFamily="2" charset="0"/>
              </a:rPr>
              <a:t>diaspora engagement </a:t>
            </a:r>
            <a:endParaRPr lang="en-US" sz="1800" i="1" dirty="0">
              <a:solidFill>
                <a:srgbClr val="318CDD"/>
              </a:solidFill>
              <a:ea typeface="Roboto" panose="02000000000000000000" pitchFamily="2" charset="0"/>
            </a:endParaRP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Not </a:t>
            </a: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recognising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 how development interventions affect migrants &amp; migration dynamics</a:t>
            </a: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r>
              <a:rPr lang="en-US" sz="1800" i="1" dirty="0">
                <a:solidFill>
                  <a:srgbClr val="318CDD"/>
                </a:solidFill>
                <a:ea typeface="Roboto" panose="02000000000000000000" pitchFamily="2" charset="0"/>
              </a:rPr>
              <a:t>For example: displacement (internally or across borders)</a:t>
            </a:r>
          </a:p>
          <a:p>
            <a:pPr marL="342900" indent="-342900" algn="l">
              <a:lnSpc>
                <a:spcPct val="125000"/>
              </a:lnSpc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Leaving entire groups of people behind</a:t>
            </a: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r>
              <a:rPr lang="en-US" sz="1800" i="1" dirty="0">
                <a:solidFill>
                  <a:srgbClr val="318CDD"/>
                </a:solidFill>
                <a:ea typeface="Roboto" panose="02000000000000000000" pitchFamily="2" charset="0"/>
              </a:rPr>
              <a:t>For example: migrants &amp; migration affected communities</a:t>
            </a: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FDC86B61-2A21-45CA-A772-1D56AD95F3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091" y="1840509"/>
            <a:ext cx="3704565" cy="4904329"/>
          </a:xfrm>
          <a:prstGeom prst="rect">
            <a:avLst/>
          </a:prstGeom>
          <a:ln w="3175">
            <a:solidFill>
              <a:schemeClr val="tx1">
                <a:lumMod val="95000"/>
                <a:lumOff val="5000"/>
              </a:schemeClr>
            </a:solidFill>
          </a:ln>
        </p:spPr>
      </p:pic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FDA9EB1F-33AB-4014-9872-12C41AE6D6DA}"/>
              </a:ext>
            </a:extLst>
          </p:cNvPr>
          <p:cNvCxnSpPr>
            <a:cxnSpLocks/>
          </p:cNvCxnSpPr>
          <p:nvPr/>
        </p:nvCxnSpPr>
        <p:spPr>
          <a:xfrm>
            <a:off x="554084" y="1440344"/>
            <a:ext cx="7758643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ECCF861-E7E6-43CE-A27F-464185C4A4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401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993" y="878170"/>
            <a:ext cx="8765407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CF - migration linkages </a:t>
            </a:r>
            <a:r>
              <a:rPr lang="en-US" sz="2400" dirty="0">
                <a:solidFill>
                  <a:srgbClr val="3183D8"/>
                </a:solidFill>
                <a:latin typeface="+mn-lt"/>
                <a:ea typeface="Roboto Medium" panose="02000000000000000000" pitchFamily="2" charset="0"/>
              </a:rPr>
              <a:t>(</a:t>
            </a:r>
            <a:r>
              <a:rPr lang="en-US" sz="2400" dirty="0">
                <a:solidFill>
                  <a:srgbClr val="3183D8"/>
                </a:solidFill>
                <a:latin typeface="+mn-lt"/>
                <a:ea typeface="Roboto" panose="02000000000000000000" pitchFamily="2" charset="0"/>
              </a:rPr>
              <a:t>Recap of linkages outlined in Session 2</a:t>
            </a:r>
            <a:r>
              <a:rPr lang="en-US" sz="2400" dirty="0">
                <a:solidFill>
                  <a:srgbClr val="3183D8"/>
                </a:solidFill>
                <a:latin typeface="+mn-lt"/>
                <a:ea typeface="Roboto Medium" panose="02000000000000000000" pitchFamily="2" charset="0"/>
              </a:rPr>
              <a:t>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8A598F-25D4-4B30-9811-B662F4BABDB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5" t="11582" r="19013" b="3609"/>
          <a:stretch/>
        </p:blipFill>
        <p:spPr>
          <a:xfrm>
            <a:off x="1325369" y="1468715"/>
            <a:ext cx="9541261" cy="5384267"/>
          </a:xfrm>
          <a:prstGeom prst="rect">
            <a:avLst/>
          </a:prstGeom>
        </p:spPr>
      </p:pic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E3FD4FC3-340C-4E7F-BD70-9149855C7D83}"/>
              </a:ext>
            </a:extLst>
          </p:cNvPr>
          <p:cNvCxnSpPr>
            <a:cxnSpLocks/>
          </p:cNvCxnSpPr>
          <p:nvPr/>
        </p:nvCxnSpPr>
        <p:spPr>
          <a:xfrm flipV="1">
            <a:off x="412162" y="1339273"/>
            <a:ext cx="11040929" cy="35778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8187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4814" y="760850"/>
            <a:ext cx="9400386" cy="782563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Migration: an opportunity to accelerate SDGs</a:t>
            </a:r>
            <a:b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32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51328" y="1578578"/>
            <a:ext cx="7686176" cy="4911885"/>
          </a:xfrm>
        </p:spPr>
        <p:txBody>
          <a:bodyPr>
            <a:noAutofit/>
          </a:bodyPr>
          <a:lstStyle/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When engaged &amp; empowered, 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migrants can support positive development outcomes in their countries of origin, transit and destination</a:t>
            </a: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, as recognized in the GCM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Using the GCM as a framework </a:t>
            </a: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for effective migration governance, the UN system must integrate migration into CFs to 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harness important elements of and opportunities for sustainable development </a:t>
            </a: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(e.g., diaspora engagement for development) 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Integrating migrants and migration into CFs 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helps support principle of LNOB </a:t>
            </a: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and allows for i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ncreased understanding of how development interventions affect migration dynamics</a:t>
            </a:r>
          </a:p>
          <a:p>
            <a: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Integrating migration into CFs also </a:t>
            </a:r>
            <a:r>
              <a:rPr lang="en-US" sz="2000" b="1" dirty="0">
                <a:solidFill>
                  <a:srgbClr val="1A3668"/>
                </a:solidFill>
                <a:ea typeface="Roboto" panose="02000000000000000000" pitchFamily="2" charset="0"/>
              </a:rPr>
              <a:t>supports policy coherence, connecting with other aspects across the HDPN </a:t>
            </a:r>
            <a:r>
              <a:rPr lang="en-US" sz="2000" dirty="0">
                <a:solidFill>
                  <a:srgbClr val="1A3668"/>
                </a:solidFill>
                <a:ea typeface="Roboto" panose="02000000000000000000" pitchFamily="2" charset="0"/>
              </a:rPr>
              <a:t>including environmental degradation and climate change, natural disasters, conflict, violence, and displacement</a:t>
            </a:r>
          </a:p>
          <a:p>
            <a:pPr algn="l">
              <a:lnSpc>
                <a:spcPct val="125000"/>
              </a:lnSpc>
              <a:spcBef>
                <a:spcPts val="400"/>
              </a:spcBef>
            </a:pP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FDA9EB1F-33AB-4014-9872-12C41AE6D6DA}"/>
              </a:ext>
            </a:extLst>
          </p:cNvPr>
          <p:cNvCxnSpPr>
            <a:cxnSpLocks/>
          </p:cNvCxnSpPr>
          <p:nvPr/>
        </p:nvCxnSpPr>
        <p:spPr>
          <a:xfrm>
            <a:off x="554084" y="1440344"/>
            <a:ext cx="7758643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CECCF861-E7E6-43CE-A27F-464185C4A4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pic>
        <p:nvPicPr>
          <p:cNvPr id="5" name="Picture 24" descr="Action Accelerator - Overview | Enactus">
            <a:extLst>
              <a:ext uri="{FF2B5EF4-FFF2-40B4-BE49-F238E27FC236}">
                <a16:creationId xmlns:a16="http://schemas.microsoft.com/office/drawing/2014/main" id="{E145895C-DF04-4B6B-9760-A4653F9B3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325" y="1560203"/>
            <a:ext cx="2731337" cy="1133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EA77E2-2644-42D1-AC31-82510C55C494}"/>
              </a:ext>
            </a:extLst>
          </p:cNvPr>
          <p:cNvSpPr/>
          <p:nvPr/>
        </p:nvSpPr>
        <p:spPr>
          <a:xfrm>
            <a:off x="662215" y="2887679"/>
            <a:ext cx="3293559" cy="3396870"/>
          </a:xfrm>
          <a:prstGeom prst="rect">
            <a:avLst/>
          </a:prstGeom>
          <a:solidFill>
            <a:srgbClr val="1A3668"/>
          </a:solidFill>
          <a:ln>
            <a:solidFill>
              <a:srgbClr val="00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Well governed migration </a:t>
            </a:r>
          </a:p>
          <a:p>
            <a:pPr algn="ctr"/>
            <a:endParaRPr lang="en-US" dirty="0"/>
          </a:p>
          <a:p>
            <a:pPr algn="ctr"/>
            <a:r>
              <a:rPr lang="en-US" sz="2200" dirty="0"/>
              <a:t>can contribute to positive development outcomes and accelerate the achievement of the 2030 Agenda</a:t>
            </a:r>
          </a:p>
        </p:txBody>
      </p:sp>
    </p:spTree>
    <p:extLst>
      <p:ext uri="{BB962C8B-B14F-4D97-AF65-F5344CB8AC3E}">
        <p14:creationId xmlns:p14="http://schemas.microsoft.com/office/powerpoint/2010/main" val="310469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CFD5823FDD274DBBA0DFB1B306E4ED" ma:contentTypeVersion="5" ma:contentTypeDescription="Create a new document." ma:contentTypeScope="" ma:versionID="0ef3f8aa29c365f2bed0425bd73b9769">
  <xsd:schema xmlns:xsd="http://www.w3.org/2001/XMLSchema" xmlns:xs="http://www.w3.org/2001/XMLSchema" xmlns:p="http://schemas.microsoft.com/office/2006/metadata/properties" xmlns:ns2="3f5b072a-ecf4-429f-8485-a49459716b63" targetNamespace="http://schemas.microsoft.com/office/2006/metadata/properties" ma:root="true" ma:fieldsID="f2ea312e8448f0de436a1a203ea22fdf" ns2:_="">
    <xsd:import namespace="3f5b072a-ecf4-429f-8485-a49459716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b072a-ecf4-429f-8485-a49459716b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3C5F5C-0422-4B22-B2AE-48AE5DBBD6FF}"/>
</file>

<file path=customXml/itemProps2.xml><?xml version="1.0" encoding="utf-8"?>
<ds:datastoreItem xmlns:ds="http://schemas.openxmlformats.org/officeDocument/2006/customXml" ds:itemID="{C7A8C237-1C3E-4090-9467-48F3A0975249}"/>
</file>

<file path=customXml/itemProps3.xml><?xml version="1.0" encoding="utf-8"?>
<ds:datastoreItem xmlns:ds="http://schemas.openxmlformats.org/officeDocument/2006/customXml" ds:itemID="{2A04207B-B9B9-4DD7-8F21-A10AB729C32A}"/>
</file>

<file path=docProps/app.xml><?xml version="1.0" encoding="utf-8"?>
<Properties xmlns="http://schemas.openxmlformats.org/officeDocument/2006/extended-properties" xmlns:vt="http://schemas.openxmlformats.org/officeDocument/2006/docPropsVTypes">
  <TotalTime>3019</TotalTime>
  <Words>1223</Words>
  <Application>Microsoft Office PowerPoint</Application>
  <PresentationFormat>Widescreen</PresentationFormat>
  <Paragraphs>118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Office Theme</vt:lpstr>
      <vt:lpstr>Session 6: Migration &amp; the CF</vt:lpstr>
      <vt:lpstr>Session 6 Objectives:  - Understand the importance of integrating migration into CFs for achieving the 2030 Agenda </vt:lpstr>
      <vt:lpstr>The CF (a recap)</vt:lpstr>
      <vt:lpstr>The CF (a recap)</vt:lpstr>
      <vt:lpstr>Integration of Migration into the CF</vt:lpstr>
      <vt:lpstr>Strategic prioritization</vt:lpstr>
      <vt:lpstr>Risks of not integrating migration into CF: </vt:lpstr>
      <vt:lpstr>CF - migration linkages (Recap of linkages outlined in Session 2)</vt:lpstr>
      <vt:lpstr>Migration: an opportunity to accelerate SDGs </vt:lpstr>
      <vt:lpstr>Entry points: </vt:lpstr>
      <vt:lpstr> </vt:lpstr>
      <vt:lpstr>Activity 6, Part 1 – Guiding questions</vt:lpstr>
      <vt:lpstr>Activity 6, Part 2 – Guiding questions for group work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IOM, M&amp;SD Unit</cp:lastModifiedBy>
  <cp:revision>80</cp:revision>
  <dcterms:created xsi:type="dcterms:W3CDTF">2020-01-28T05:54:28Z</dcterms:created>
  <dcterms:modified xsi:type="dcterms:W3CDTF">2020-10-21T11:42:29Z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2020-10-21T11:22:52Z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236d7f52-47bf-4c3b-8ce9-21ea22e38b55</vt:lpwstr>
  </property>
  <property fmtid="{D5CDD505-2E9C-101B-9397-08002B2CF9AE}" pid="8" name="MSIP_Label_2059aa38-f392-4105-be92-628035578272_ContentBits">
    <vt:lpwstr>0</vt:lpwstr>
  </property>
  <property fmtid="{D5CDD505-2E9C-101B-9397-08002B2CF9AE}" pid="9" name="Order">
    <vt:r8>117500</vt:r8>
  </property>
  <property fmtid="{D5CDD505-2E9C-101B-9397-08002B2CF9AE}" pid="10" name="ContentTypeId">
    <vt:lpwstr>0x010100DBCFD5823FDD274DBBA0DFB1B306E4ED</vt:lpwstr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</Properties>
</file>