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3.xml" ContentType="application/vnd.openxmlformats-officedocument.presentationml.notesSlide+xml"/>
  <Override PartName="/ppt/comments/modernComment_131_855DBEE6.xml" ContentType="application/vnd.ms-powerpoint.comments+xml"/>
  <Override PartName="/ppt/comments/modernComment_849_28F489AA.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02_8018A5A8.xml" ContentType="application/vnd.ms-powerpoint.comments+xml"/>
  <Override PartName="/ppt/comments/modernComment_7FFFC7E5_281A21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78" r:id="rId6"/>
    <p:sldMasterId id="2147483695" r:id="rId7"/>
    <p:sldMasterId id="2147483708" r:id="rId8"/>
  </p:sldMasterIdLst>
  <p:notesMasterIdLst>
    <p:notesMasterId r:id="rId115"/>
  </p:notesMasterIdLst>
  <p:sldIdLst>
    <p:sldId id="262" r:id="rId9"/>
    <p:sldId id="263" r:id="rId10"/>
    <p:sldId id="264" r:id="rId11"/>
    <p:sldId id="265" r:id="rId12"/>
    <p:sldId id="282" r:id="rId13"/>
    <p:sldId id="2119" r:id="rId14"/>
    <p:sldId id="281" r:id="rId15"/>
    <p:sldId id="280" r:id="rId16"/>
    <p:sldId id="279" r:id="rId17"/>
    <p:sldId id="2123" r:id="rId18"/>
    <p:sldId id="2147469195" r:id="rId19"/>
    <p:sldId id="2147469270" r:id="rId20"/>
    <p:sldId id="2147469265" r:id="rId21"/>
    <p:sldId id="375" r:id="rId22"/>
    <p:sldId id="2147469205" r:id="rId23"/>
    <p:sldId id="2147469249" r:id="rId24"/>
    <p:sldId id="2147469271" r:id="rId25"/>
    <p:sldId id="2147469272" r:id="rId26"/>
    <p:sldId id="2124" r:id="rId27"/>
    <p:sldId id="290" r:id="rId28"/>
    <p:sldId id="2147469190" r:id="rId29"/>
    <p:sldId id="4164" r:id="rId30"/>
    <p:sldId id="4167" r:id="rId31"/>
    <p:sldId id="4169" r:id="rId32"/>
    <p:sldId id="367" r:id="rId33"/>
    <p:sldId id="2147469192" r:id="rId34"/>
    <p:sldId id="2147469191" r:id="rId35"/>
    <p:sldId id="2130" r:id="rId36"/>
    <p:sldId id="2126" r:id="rId37"/>
    <p:sldId id="2125" r:id="rId38"/>
    <p:sldId id="2129" r:id="rId39"/>
    <p:sldId id="2128" r:id="rId40"/>
    <p:sldId id="2127" r:id="rId41"/>
    <p:sldId id="2131" r:id="rId42"/>
    <p:sldId id="278" r:id="rId43"/>
    <p:sldId id="256" r:id="rId44"/>
    <p:sldId id="814" r:id="rId45"/>
    <p:sldId id="837" r:id="rId46"/>
    <p:sldId id="829" r:id="rId47"/>
    <p:sldId id="834" r:id="rId48"/>
    <p:sldId id="839" r:id="rId49"/>
    <p:sldId id="840" r:id="rId50"/>
    <p:sldId id="844" r:id="rId51"/>
    <p:sldId id="846" r:id="rId52"/>
    <p:sldId id="848" r:id="rId53"/>
    <p:sldId id="836" r:id="rId54"/>
    <p:sldId id="293" r:id="rId55"/>
    <p:sldId id="985" r:id="rId56"/>
    <p:sldId id="2147469193" r:id="rId57"/>
    <p:sldId id="2147469194" r:id="rId58"/>
    <p:sldId id="257" r:id="rId59"/>
    <p:sldId id="986" r:id="rId60"/>
    <p:sldId id="987" r:id="rId61"/>
    <p:sldId id="2133" r:id="rId62"/>
    <p:sldId id="2132" r:id="rId63"/>
    <p:sldId id="2120" r:id="rId64"/>
    <p:sldId id="334" r:id="rId65"/>
    <p:sldId id="291" r:id="rId66"/>
    <p:sldId id="2147469273" r:id="rId67"/>
    <p:sldId id="2118" r:id="rId68"/>
    <p:sldId id="2147469274" r:id="rId69"/>
    <p:sldId id="2116" r:id="rId70"/>
    <p:sldId id="261" r:id="rId71"/>
    <p:sldId id="2109" r:id="rId72"/>
    <p:sldId id="283" r:id="rId73"/>
    <p:sldId id="303" r:id="rId74"/>
    <p:sldId id="302" r:id="rId75"/>
    <p:sldId id="2147469275" r:id="rId76"/>
    <p:sldId id="2147469276" r:id="rId77"/>
    <p:sldId id="266" r:id="rId78"/>
    <p:sldId id="2147469277" r:id="rId79"/>
    <p:sldId id="270" r:id="rId80"/>
    <p:sldId id="2147469278" r:id="rId81"/>
    <p:sldId id="274" r:id="rId82"/>
    <p:sldId id="269" r:id="rId83"/>
    <p:sldId id="307" r:id="rId84"/>
    <p:sldId id="2110" r:id="rId85"/>
    <p:sldId id="2147469279" r:id="rId86"/>
    <p:sldId id="299" r:id="rId87"/>
    <p:sldId id="304" r:id="rId88"/>
    <p:sldId id="305" r:id="rId89"/>
    <p:sldId id="2121" r:id="rId90"/>
    <p:sldId id="2122" r:id="rId91"/>
    <p:sldId id="2147469280" r:id="rId92"/>
    <p:sldId id="2147469281" r:id="rId93"/>
    <p:sldId id="2147469282" r:id="rId94"/>
    <p:sldId id="300" r:id="rId95"/>
    <p:sldId id="318" r:id="rId96"/>
    <p:sldId id="259" r:id="rId97"/>
    <p:sldId id="310" r:id="rId98"/>
    <p:sldId id="284" r:id="rId99"/>
    <p:sldId id="285" r:id="rId100"/>
    <p:sldId id="289" r:id="rId101"/>
    <p:sldId id="292" r:id="rId102"/>
    <p:sldId id="306" r:id="rId103"/>
    <p:sldId id="335" r:id="rId104"/>
    <p:sldId id="333" r:id="rId105"/>
    <p:sldId id="2147469283" r:id="rId106"/>
    <p:sldId id="337" r:id="rId107"/>
    <p:sldId id="338" r:id="rId108"/>
    <p:sldId id="339" r:id="rId109"/>
    <p:sldId id="340" r:id="rId110"/>
    <p:sldId id="2147469284" r:id="rId111"/>
    <p:sldId id="258" r:id="rId112"/>
    <p:sldId id="2147469285" r:id="rId113"/>
    <p:sldId id="260"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117F94-F3EF-4648-93B5-C824DF91AB8A}">
          <p14:sldIdLst>
            <p14:sldId id="262"/>
            <p14:sldId id="263"/>
            <p14:sldId id="264"/>
            <p14:sldId id="265"/>
            <p14:sldId id="282"/>
            <p14:sldId id="2119"/>
            <p14:sldId id="281"/>
            <p14:sldId id="280"/>
            <p14:sldId id="279"/>
            <p14:sldId id="2123"/>
          </p14:sldIdLst>
        </p14:section>
        <p14:section name="Default Section" id="{8790380D-48CB-44BA-8621-E1AE0B7552D4}">
          <p14:sldIdLst>
            <p14:sldId id="2147469195"/>
            <p14:sldId id="2147469270"/>
            <p14:sldId id="2147469265"/>
            <p14:sldId id="375"/>
            <p14:sldId id="2147469205"/>
            <p14:sldId id="2147469249"/>
            <p14:sldId id="2147469271"/>
            <p14:sldId id="2147469272"/>
            <p14:sldId id="2124"/>
            <p14:sldId id="290"/>
            <p14:sldId id="2147469190"/>
            <p14:sldId id="4164"/>
            <p14:sldId id="4167"/>
            <p14:sldId id="4169"/>
            <p14:sldId id="367"/>
            <p14:sldId id="2147469192"/>
            <p14:sldId id="2147469191"/>
            <p14:sldId id="2130"/>
            <p14:sldId id="2126"/>
            <p14:sldId id="2125"/>
            <p14:sldId id="2129"/>
            <p14:sldId id="2128"/>
            <p14:sldId id="2127"/>
            <p14:sldId id="2131"/>
            <p14:sldId id="278"/>
            <p14:sldId id="256"/>
            <p14:sldId id="814"/>
            <p14:sldId id="837"/>
            <p14:sldId id="829"/>
            <p14:sldId id="834"/>
            <p14:sldId id="839"/>
            <p14:sldId id="840"/>
            <p14:sldId id="844"/>
            <p14:sldId id="846"/>
            <p14:sldId id="848"/>
            <p14:sldId id="836"/>
            <p14:sldId id="293"/>
            <p14:sldId id="985"/>
            <p14:sldId id="2147469193"/>
            <p14:sldId id="2147469194"/>
            <p14:sldId id="257"/>
            <p14:sldId id="986"/>
            <p14:sldId id="987"/>
            <p14:sldId id="2133"/>
            <p14:sldId id="2132"/>
            <p14:sldId id="2120"/>
            <p14:sldId id="334"/>
            <p14:sldId id="291"/>
            <p14:sldId id="2147469273"/>
            <p14:sldId id="2118"/>
            <p14:sldId id="2147469274"/>
            <p14:sldId id="2116"/>
            <p14:sldId id="261"/>
            <p14:sldId id="2109"/>
            <p14:sldId id="283"/>
            <p14:sldId id="303"/>
            <p14:sldId id="302"/>
            <p14:sldId id="2147469275"/>
            <p14:sldId id="2147469276"/>
            <p14:sldId id="266"/>
            <p14:sldId id="2147469277"/>
            <p14:sldId id="270"/>
            <p14:sldId id="2147469278"/>
            <p14:sldId id="274"/>
            <p14:sldId id="269"/>
            <p14:sldId id="307"/>
            <p14:sldId id="2110"/>
            <p14:sldId id="2147469279"/>
            <p14:sldId id="299"/>
            <p14:sldId id="304"/>
            <p14:sldId id="305"/>
            <p14:sldId id="2121"/>
            <p14:sldId id="2122"/>
            <p14:sldId id="2147469280"/>
            <p14:sldId id="2147469281"/>
            <p14:sldId id="2147469282"/>
            <p14:sldId id="300"/>
            <p14:sldId id="318"/>
            <p14:sldId id="259"/>
            <p14:sldId id="310"/>
            <p14:sldId id="284"/>
            <p14:sldId id="285"/>
            <p14:sldId id="289"/>
            <p14:sldId id="292"/>
            <p14:sldId id="306"/>
            <p14:sldId id="335"/>
            <p14:sldId id="333"/>
            <p14:sldId id="2147469283"/>
            <p14:sldId id="337"/>
            <p14:sldId id="338"/>
            <p14:sldId id="339"/>
            <p14:sldId id="340"/>
            <p14:sldId id="2147469284"/>
            <p14:sldId id="258"/>
            <p14:sldId id="2147469285"/>
            <p14:sldId id="26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E3B840-904C-9D0F-7731-F0C9DBA4B20B}" name="YUASA Misato" initials="YM" userId="S::myuasa@iom.int::e4026210-1e85-4883-8696-b79409dd8855" providerId="AD"/>
  <p188:author id="{92C64F61-A193-D953-A72C-DC99D1E377B9}" name="SHOUKRI Kamila" initials="SK" userId="S::kshoukri@iom.int::cdcdf203-2fc2-4e94-af9d-5537d7460e9f" providerId="AD"/>
  <p188:author id="{7813CC87-C843-AE29-A6AB-A19D2FDE6CFF}" name="ABDELLAH Ahmed" initials="AA" userId="S::aabdellah@iom.int::bb656b6f-3c75-4edc-a377-1173f903e32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14773-C941-10C3-CEB2-5149D97F9D16}" v="15" dt="2023-12-21T14:07:58.301"/>
    <p1510:client id="{A3A6E196-2B18-02BA-E925-A4CAF4A2A556}" v="4" dt="2024-01-14T09:19:21.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p:cViewPr varScale="1">
        <p:scale>
          <a:sx n="38" d="100"/>
          <a:sy n="38" d="100"/>
        </p:scale>
        <p:origin x="64"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viewProps" Target="view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ableStyles" Target="tableStyle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s>
</file>

<file path=ppt/charts/_rels/chart1.xml.rels><?xml version="1.0" encoding="UTF-8" standalone="yes"?>
<Relationships xmlns="http://schemas.openxmlformats.org/package/2006/relationships"><Relationship Id="rId3" Type="http://schemas.openxmlformats.org/officeDocument/2006/relationships/oleObject" Target="https://unhcr365-my.sharepoint.com/personal/jaber_unhcr_org/Documents/Desktop/JABER_My%20File/Egypt%20Office/Info%20Managment/Planning%20Figures%20Pop/Pop%20Planning%20_2023-2024_Layout%20-New%2009%2004%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hcr365-my.sharepoint.com/personal/jaber_unhcr_org/Documents/Desktop/JABER_My%20File/Egypt%20Office/Info%20Managment/Planning%20Figures%20Pop/Pop%20Planning%20_2023-2024_Layout%20-New%2009%2004%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85406134332857"/>
          <c:y val="7.6423511625683477E-2"/>
          <c:w val="0.48328048788493477"/>
          <c:h val="0.80546747980822464"/>
        </c:manualLayout>
      </c:layout>
      <c:pieChart>
        <c:varyColors val="1"/>
        <c:ser>
          <c:idx val="0"/>
          <c:order val="0"/>
          <c:spPr>
            <a:ln>
              <a:noFill/>
            </a:ln>
          </c:spPr>
          <c:explosion val="7"/>
          <c:dPt>
            <c:idx val="0"/>
            <c:bubble3D val="0"/>
            <c:spPr>
              <a:solidFill>
                <a:srgbClr val="0070C0"/>
              </a:solidFill>
              <a:ln w="19050">
                <a:noFill/>
              </a:ln>
              <a:effectLst/>
            </c:spPr>
            <c:extLst>
              <c:ext xmlns:c16="http://schemas.microsoft.com/office/drawing/2014/chart" uri="{C3380CC4-5D6E-409C-BE32-E72D297353CC}">
                <c16:uniqueId val="{00000001-270E-4804-82D7-1C7E30952B6D}"/>
              </c:ext>
            </c:extLst>
          </c:dPt>
          <c:dPt>
            <c:idx val="1"/>
            <c:bubble3D val="0"/>
            <c:spPr>
              <a:solidFill>
                <a:schemeClr val="accent4">
                  <a:lumMod val="20000"/>
                  <a:lumOff val="80000"/>
                </a:schemeClr>
              </a:solidFill>
              <a:ln w="19050">
                <a:noFill/>
              </a:ln>
              <a:effectLst/>
            </c:spPr>
            <c:extLst>
              <c:ext xmlns:c16="http://schemas.microsoft.com/office/drawing/2014/chart" uri="{C3380CC4-5D6E-409C-BE32-E72D297353CC}">
                <c16:uniqueId val="{00000003-270E-4804-82D7-1C7E30952B6D}"/>
              </c:ext>
            </c:extLst>
          </c:dPt>
          <c:cat>
            <c:strRef>
              <c:f>AGD!$C$2:$C$3</c:f>
              <c:strCache>
                <c:ptCount val="2"/>
                <c:pt idx="0">
                  <c:v>Male</c:v>
                </c:pt>
                <c:pt idx="1">
                  <c:v>Female </c:v>
                </c:pt>
              </c:strCache>
            </c:strRef>
          </c:cat>
          <c:val>
            <c:numRef>
              <c:f>AGD!$D$2:$D$3</c:f>
              <c:numCache>
                <c:formatCode>0%</c:formatCode>
                <c:ptCount val="2"/>
                <c:pt idx="0">
                  <c:v>0.51</c:v>
                </c:pt>
                <c:pt idx="1">
                  <c:v>0.49</c:v>
                </c:pt>
              </c:numCache>
            </c:numRef>
          </c:val>
          <c:extLst>
            <c:ext xmlns:c16="http://schemas.microsoft.com/office/drawing/2014/chart" uri="{C3380CC4-5D6E-409C-BE32-E72D297353CC}">
              <c16:uniqueId val="{00000004-270E-4804-82D7-1C7E30952B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14264192765889E-3"/>
          <c:y val="6.7676571835555727E-2"/>
          <c:w val="0.98613318775997005"/>
          <c:h val="0.91954787058652854"/>
        </c:manualLayout>
      </c:layout>
      <c:barChart>
        <c:barDir val="bar"/>
        <c:grouping val="stacked"/>
        <c:varyColors val="0"/>
        <c:ser>
          <c:idx val="0"/>
          <c:order val="0"/>
          <c:tx>
            <c:strRef>
              <c:f>AGD!$D$13</c:f>
              <c:strCache>
                <c:ptCount val="1"/>
                <c:pt idx="0">
                  <c:v>Male</c:v>
                </c:pt>
              </c:strCache>
            </c:strRef>
          </c:tx>
          <c:spPr>
            <a:solidFill>
              <a:schemeClr val="accent1"/>
            </a:solidFill>
            <a:ln>
              <a:noFill/>
            </a:ln>
            <a:effectLst/>
          </c:spPr>
          <c:invertIfNegative val="0"/>
          <c:cat>
            <c:strRef>
              <c:f>AGD!$C$14:$C$17</c:f>
              <c:strCache>
                <c:ptCount val="4"/>
                <c:pt idx="0">
                  <c:v>0 - 5 Yrs</c:v>
                </c:pt>
                <c:pt idx="1">
                  <c:v>5 - 17 Yrs</c:v>
                </c:pt>
                <c:pt idx="2">
                  <c:v>18 - 59 Yrs</c:v>
                </c:pt>
                <c:pt idx="3">
                  <c:v>60+</c:v>
                </c:pt>
              </c:strCache>
            </c:strRef>
          </c:cat>
          <c:val>
            <c:numRef>
              <c:f>AGD!$D$14:$D$17</c:f>
              <c:numCache>
                <c:formatCode>0%</c:formatCode>
                <c:ptCount val="4"/>
                <c:pt idx="0">
                  <c:v>-0.05</c:v>
                </c:pt>
                <c:pt idx="1">
                  <c:v>-0.15</c:v>
                </c:pt>
                <c:pt idx="2">
                  <c:v>-0.28000000000000003</c:v>
                </c:pt>
                <c:pt idx="3">
                  <c:v>-0.02</c:v>
                </c:pt>
              </c:numCache>
            </c:numRef>
          </c:val>
          <c:extLst>
            <c:ext xmlns:c16="http://schemas.microsoft.com/office/drawing/2014/chart" uri="{C3380CC4-5D6E-409C-BE32-E72D297353CC}">
              <c16:uniqueId val="{00000000-5519-49F7-A1FF-C38C68D354C9}"/>
            </c:ext>
          </c:extLst>
        </c:ser>
        <c:ser>
          <c:idx val="1"/>
          <c:order val="1"/>
          <c:tx>
            <c:strRef>
              <c:f>AGD!$E$13</c:f>
              <c:strCache>
                <c:ptCount val="1"/>
                <c:pt idx="0">
                  <c:v>Female</c:v>
                </c:pt>
              </c:strCache>
            </c:strRef>
          </c:tx>
          <c:spPr>
            <a:solidFill>
              <a:schemeClr val="accent4">
                <a:lumMod val="20000"/>
                <a:lumOff val="80000"/>
              </a:schemeClr>
            </a:solidFill>
            <a:ln>
              <a:noFill/>
            </a:ln>
            <a:effectLst/>
          </c:spPr>
          <c:invertIfNegative val="0"/>
          <c:cat>
            <c:strRef>
              <c:f>AGD!$C$14:$C$17</c:f>
              <c:strCache>
                <c:ptCount val="4"/>
                <c:pt idx="0">
                  <c:v>0 - 5 Yrs</c:v>
                </c:pt>
                <c:pt idx="1">
                  <c:v>5 - 17 Yrs</c:v>
                </c:pt>
                <c:pt idx="2">
                  <c:v>18 - 59 Yrs</c:v>
                </c:pt>
                <c:pt idx="3">
                  <c:v>60+</c:v>
                </c:pt>
              </c:strCache>
            </c:strRef>
          </c:cat>
          <c:val>
            <c:numRef>
              <c:f>AGD!$E$14:$E$17</c:f>
              <c:numCache>
                <c:formatCode>0%</c:formatCode>
                <c:ptCount val="4"/>
                <c:pt idx="0">
                  <c:v>0.05</c:v>
                </c:pt>
                <c:pt idx="1">
                  <c:v>0.13</c:v>
                </c:pt>
                <c:pt idx="2">
                  <c:v>0.28999999999999998</c:v>
                </c:pt>
                <c:pt idx="3">
                  <c:v>0.02</c:v>
                </c:pt>
              </c:numCache>
            </c:numRef>
          </c:val>
          <c:extLst>
            <c:ext xmlns:c16="http://schemas.microsoft.com/office/drawing/2014/chart" uri="{C3380CC4-5D6E-409C-BE32-E72D297353CC}">
              <c16:uniqueId val="{00000001-5519-49F7-A1FF-C38C68D354C9}"/>
            </c:ext>
          </c:extLst>
        </c:ser>
        <c:dLbls>
          <c:showLegendKey val="0"/>
          <c:showVal val="0"/>
          <c:showCatName val="0"/>
          <c:showSerName val="0"/>
          <c:showPercent val="0"/>
          <c:showBubbleSize val="0"/>
        </c:dLbls>
        <c:gapWidth val="150"/>
        <c:overlap val="100"/>
        <c:axId val="932153872"/>
        <c:axId val="932156032"/>
      </c:barChart>
      <c:catAx>
        <c:axId val="932153872"/>
        <c:scaling>
          <c:orientation val="minMax"/>
        </c:scaling>
        <c:delete val="1"/>
        <c:axPos val="l"/>
        <c:numFmt formatCode="General" sourceLinked="1"/>
        <c:majorTickMark val="none"/>
        <c:minorTickMark val="none"/>
        <c:tickLblPos val="nextTo"/>
        <c:crossAx val="932156032"/>
        <c:crosses val="autoZero"/>
        <c:auto val="1"/>
        <c:lblAlgn val="ctr"/>
        <c:lblOffset val="100"/>
        <c:noMultiLvlLbl val="0"/>
      </c:catAx>
      <c:valAx>
        <c:axId val="932156032"/>
        <c:scaling>
          <c:orientation val="minMax"/>
        </c:scaling>
        <c:delete val="1"/>
        <c:axPos val="b"/>
        <c:numFmt formatCode="0%" sourceLinked="1"/>
        <c:majorTickMark val="none"/>
        <c:minorTickMark val="none"/>
        <c:tickLblPos val="nextTo"/>
        <c:crossAx val="9321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2_8018A5A8.xml><?xml version="1.0" encoding="utf-8"?>
<p188:cmLst xmlns:a="http://schemas.openxmlformats.org/drawingml/2006/main" xmlns:r="http://schemas.openxmlformats.org/officeDocument/2006/relationships" xmlns:p188="http://schemas.microsoft.com/office/powerpoint/2018/8/main">
  <p188:cm id="{8753796B-F43D-43FF-8BE0-639DBAD07E29}" authorId="{20E3B840-904C-9D0F-7731-F0C9DBA4B20B}" status="resolved" created="2023-11-26T21:01:41.137">
    <ac:txMkLst xmlns:ac="http://schemas.microsoft.com/office/drawing/2013/main/command">
      <pc:docMk xmlns:pc="http://schemas.microsoft.com/office/powerpoint/2013/main/command"/>
      <pc:sldMk xmlns:pc="http://schemas.microsoft.com/office/powerpoint/2013/main/command" cId="2149098920" sldId="258"/>
      <ac:spMk id="5" creationId="{BFE05323-6244-4287-5A18-A804FFB38CC5}"/>
      <ac:txMk cp="1" len="354">
        <ac:context len="358" hash="3995749091"/>
      </ac:txMk>
    </ac:txMkLst>
    <p188:pos x="3859967" y="3810000"/>
    <p188:txBody>
      <a:bodyPr/>
      <a:lstStyle/>
      <a:p>
        <a:r>
          <a:rPr lang="en-US"/>
          <a:t>Please add "Ms/Mr" and if not clear, usually google search with the organization name will give some indications</a:t>
        </a:r>
      </a:p>
    </p188:txBody>
  </p188:cm>
</p188:cmLst>
</file>

<file path=ppt/comments/modernComment_131_855DBEE6.xml><?xml version="1.0" encoding="utf-8"?>
<p188:cmLst xmlns:a="http://schemas.openxmlformats.org/drawingml/2006/main" xmlns:r="http://schemas.openxmlformats.org/officeDocument/2006/relationships" xmlns:p188="http://schemas.microsoft.com/office/powerpoint/2018/8/main">
  <p188:cm id="{FA90F659-9D57-4E1E-8D89-E020D29A0BCE}" authorId="{92C64F61-A193-D953-A72C-DC99D1E377B9}" status="resolved" created="2023-11-20T14:37:51.877">
    <pc:sldMkLst xmlns:pc="http://schemas.microsoft.com/office/powerpoint/2013/main/command">
      <pc:docMk/>
      <pc:sldMk cId="2237513446" sldId="305"/>
    </pc:sldMkLst>
    <p188:replyLst>
      <p188:reply id="{7FDB7A4E-4023-47B3-910C-E29609627871}" authorId="{7813CC87-C843-AE29-A6AB-A19D2FDE6CFF}" created="2023-11-21T10:50:47.405">
        <p188:txBody>
          <a:bodyPr/>
          <a:lstStyle/>
          <a:p>
            <a:r>
              <a:rPr lang="en-US"/>
              <a:t>Absolutely, SDG 16 is very relevant and linked to GCM objectives like obj#8, #7, #10, #11, and #13</a:t>
            </a:r>
          </a:p>
        </p188:txBody>
      </p188:reply>
    </p188:replyLst>
    <p188:txBody>
      <a:bodyPr/>
      <a:lstStyle/>
      <a:p>
        <a:r>
          <a:rPr lang="en-US"/>
          <a:t>Hi [@ABDELLAH Ahmed] - any SDGs that you find most relevant to the Egyptian context? how about SDG 16 on peace, justice and strong institutions? </a:t>
        </a:r>
      </a:p>
    </p188:txBody>
  </p188:cm>
  <p188:cm id="{E1AD32C6-C9DE-4EC1-A169-197C29BC4190}" authorId="{92C64F61-A193-D953-A72C-DC99D1E377B9}" status="resolved" created="2023-11-23T07:23:39.591">
    <pc:sldMkLst xmlns:pc="http://schemas.microsoft.com/office/powerpoint/2013/main/command">
      <pc:docMk/>
      <pc:sldMk cId="2237513446" sldId="305"/>
    </pc:sldMkLst>
    <p188:replyLst>
      <p188:reply id="{1D9926EE-DC29-4995-A5F1-1775CA013B8A}" authorId="{20E3B840-904C-9D0F-7731-F0C9DBA4B20B}" created="2023-11-26T18:06:38.969">
        <p188:txBody>
          <a:bodyPr/>
          <a:lstStyle/>
          <a:p>
            <a:r>
              <a:rPr lang="en-US"/>
              <a:t>Suggest switching SDG 10 to SDG 4 on Education especially hosted at UNICEF and this is a main focus of the JPMR - also 10 is already explained to certain extent by Sara in the presentation. Can breakout group handouts be printed out in UNICEF by admin colleagues?</a:t>
            </a:r>
          </a:p>
        </p188:txBody>
      </p188:reply>
      <p188:reply id="{03D1D1C9-A24C-46AB-BF8C-0CCCC78AF6EB}" authorId="{92C64F61-A193-D953-A72C-DC99D1E377B9}" created="2023-11-26T19:09:16.999">
        <p188:txBody>
          <a:bodyPr/>
          <a:lstStyle/>
          <a:p>
            <a:r>
              <a:rPr lang="en-US"/>
              <a:t>sure thing and good idea - Habiba has printed out the handouts for SDG 3,5,13 and 16 and I will print the one out for SDG 4 (including the targets we mentioned for the SDGs)</a:t>
            </a:r>
          </a:p>
        </p188:txBody>
      </p188:reply>
    </p188:replyLst>
    <p188:txBody>
      <a:bodyPr/>
      <a:lstStyle/>
      <a:p>
        <a:r>
          <a:rPr lang="en-US"/>
          <a:t>SDG 3 and 4? SDG 13, SDG 16? SDG 10? </a:t>
        </a:r>
      </a:p>
    </p188:txBody>
  </p188:cm>
  <p188:cm id="{4B90560E-E103-4F10-91B3-A3774C212E95}" authorId="{20E3B840-904C-9D0F-7731-F0C9DBA4B20B}" created="2023-11-26T21:13:48.837">
    <ac:txMkLst xmlns:ac="http://schemas.microsoft.com/office/drawing/2013/main/command">
      <pc:docMk xmlns:pc="http://schemas.microsoft.com/office/powerpoint/2013/main/command"/>
      <pc:sldMk xmlns:pc="http://schemas.microsoft.com/office/powerpoint/2013/main/command" cId="2237513446" sldId="305"/>
      <ac:spMk id="8" creationId="{B016825B-0A38-45E2-BFB6-24B8307F20D3}"/>
      <ac:txMk cp="31" len="47">
        <ac:context len="81" hash="1692022085"/>
      </ac:txMk>
    </ac:txMkLst>
    <p188:pos x="8282065" y="324786"/>
    <p188:txBody>
      <a:bodyPr/>
      <a:lstStyle/>
      <a:p>
        <a:r>
          <a:rPr lang="en-US"/>
          <a:t>Changed the link to EN as it was in FR</a:t>
        </a:r>
      </a:p>
    </p188:txBody>
  </p188:cm>
  <p188:cm id="{EC76DC11-B90E-4867-99EA-64B4CBA9C815}" authorId="{92C64F61-A193-D953-A72C-DC99D1E377B9}" created="2023-11-26T22:48:18.553">
    <pc:sldMkLst xmlns:pc="http://schemas.microsoft.com/office/powerpoint/2013/main/command">
      <pc:docMk/>
      <pc:sldMk cId="2237513446" sldId="305"/>
    </pc:sldMkLst>
    <p188:txBody>
      <a:bodyPr/>
      <a:lstStyle/>
      <a:p>
        <a:r>
          <a:rPr lang="en-US"/>
          <a:t>Breakout groups are now here: https://iomint-my.sharepoint.com/:x:/g/personal/kshoukri_iom_int/EXZbNiOfE8FMpcOfWXPsYjMB0RoV5NRm6IURTWlx_WYO5w?e=tx6Obf</a:t>
        </a:r>
      </a:p>
    </p188:txBody>
  </p188:cm>
</p188:cmLst>
</file>

<file path=ppt/comments/modernComment_7FFFC7E5_281A218.xml><?xml version="1.0" encoding="utf-8"?>
<p188:cmLst xmlns:a="http://schemas.openxmlformats.org/drawingml/2006/main" xmlns:r="http://schemas.openxmlformats.org/officeDocument/2006/relationships" xmlns:p188="http://schemas.microsoft.com/office/powerpoint/2018/8/main">
  <p188:cm id="{9DB93CC7-E4E8-4B35-8E65-0AF2D36B2C08}" authorId="{92C64F61-A193-D953-A72C-DC99D1E377B9}" status="resolved" created="2023-11-23T07:39:35.428">
    <pc:sldMkLst xmlns:pc="http://schemas.microsoft.com/office/powerpoint/2013/main/command">
      <pc:docMk/>
      <pc:sldMk cId="42050072" sldId="259"/>
    </pc:sldMkLst>
    <p188:replyLst>
      <p188:reply id="{C124A787-2B30-4955-8EDF-5945FDDCBD90}" authorId="{20E3B840-904C-9D0F-7731-F0C9DBA4B20B}" created="2023-11-26T21:02:29.139">
        <p188:txBody>
          <a:bodyPr/>
          <a:lstStyle/>
          <a:p>
            <a:r>
              <a:rPr lang="en-US"/>
              <a:t>Please update - I think this is still the old version</a:t>
            </a:r>
          </a:p>
        </p188:txBody>
      </p188:reply>
      <p188:reply id="{27AC16CE-7153-4566-80DE-770869149E87}" authorId="{20E3B840-904C-9D0F-7731-F0C9DBA4B20B}" created="2023-11-26T21:03:16.344">
        <p188:txBody>
          <a:bodyPr/>
          <a:lstStyle/>
          <a:p>
            <a:r>
              <a:rPr lang="en-US"/>
              <a:t>Done</a:t>
            </a:r>
          </a:p>
        </p188:txBody>
      </p188:reply>
    </p188:replyLst>
    <p188:txBody>
      <a:bodyPr/>
      <a:lstStyle/>
      <a:p>
        <a:r>
          <a:rPr lang="en-US"/>
          <a:t>online doc </a:t>
        </a:r>
      </a:p>
    </p188:txBody>
  </p188:cm>
</p188:cmLst>
</file>

<file path=ppt/comments/modernComment_849_28F489AA.xml><?xml version="1.0" encoding="utf-8"?>
<p188:cmLst xmlns:a="http://schemas.openxmlformats.org/drawingml/2006/main" xmlns:r="http://schemas.openxmlformats.org/officeDocument/2006/relationships" xmlns:p188="http://schemas.microsoft.com/office/powerpoint/2018/8/main">
  <p188:cm id="{18FA83D6-C2B0-4D40-BD55-B75C1764192D}" authorId="{92C64F61-A193-D953-A72C-DC99D1E377B9}" created="2023-11-26T21:51:16.639">
    <pc:sldMkLst xmlns:pc="http://schemas.microsoft.com/office/powerpoint/2013/main/command">
      <pc:docMk/>
      <pc:sldMk cId="687114666" sldId="2121"/>
    </pc:sldMkLst>
    <p188:replyLst>
      <p188:reply id="{91A3467E-F2D1-4EBD-8DF9-A84CE0C1704F}" authorId="{92C64F61-A193-D953-A72C-DC99D1E377B9}" created="2023-11-26T21:53:04.974">
        <p188:txBody>
          <a:bodyPr/>
          <a:lstStyle/>
          <a:p>
            <a:r>
              <a:rPr lang="en-US"/>
              <a:t>available here: https://iomint-my.sharepoint.com/:f:/g/personal/kshoukri_iom_int/Eu8-iK8MuvVIjiprHWR0a-MBiVwTyeA-GHzb5nOjBvNtEQ?e=uaJZOc</a:t>
            </a:r>
          </a:p>
        </p188:txBody>
      </p188:reply>
    </p188:replyLst>
    <p188:txBody>
      <a:bodyPr/>
      <a:lstStyle/>
      <a:p>
        <a:r>
          <a:rPr lang="en-US"/>
          <a:t>I also have handouts for these with targets listed to complement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190F93-265F-45BB-AF68-7C6541AFD98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9BFDAF-FECD-49EF-93A9-7CC1EA0A31B6}">
      <dgm:prSet phldrT="[Text]" custT="1"/>
      <dgm:spPr/>
      <dgm:t>
        <a:bodyPr/>
        <a:lstStyle/>
        <a:p>
          <a:endParaRPr lang="en-US" sz="2800">
            <a:solidFill>
              <a:schemeClr val="bg1"/>
            </a:solidFill>
            <a:latin typeface="Calibri" panose="020F0502020204030204" pitchFamily="34" charset="0"/>
            <a:cs typeface="Calibri" panose="020F0502020204030204" pitchFamily="34" charset="0"/>
          </a:endParaRPr>
        </a:p>
      </dgm:t>
    </dgm:pt>
    <dgm:pt modelId="{DAAFD2F0-2E0F-4405-87D6-5DA84B84DA99}" type="parTrans" cxnId="{81ACC45F-E621-436C-BB3A-82E19735630A}">
      <dgm:prSet/>
      <dgm:spPr/>
      <dgm:t>
        <a:bodyPr/>
        <a:lstStyle/>
        <a:p>
          <a:endParaRPr lang="en-US">
            <a:latin typeface="Calibri" panose="020F0502020204030204" pitchFamily="34" charset="0"/>
            <a:cs typeface="Calibri" panose="020F0502020204030204" pitchFamily="34" charset="0"/>
          </a:endParaRPr>
        </a:p>
      </dgm:t>
    </dgm:pt>
    <dgm:pt modelId="{F27134DC-C34D-48F0-BE65-4D34B6B6D185}" type="sibTrans" cxnId="{81ACC45F-E621-436C-BB3A-82E19735630A}">
      <dgm:prSet/>
      <dgm:spPr/>
      <dgm:t>
        <a:bodyPr/>
        <a:lstStyle/>
        <a:p>
          <a:endParaRPr lang="en-US">
            <a:latin typeface="Calibri" panose="020F0502020204030204" pitchFamily="34" charset="0"/>
            <a:cs typeface="Calibri" panose="020F0502020204030204" pitchFamily="34" charset="0"/>
          </a:endParaRPr>
        </a:p>
      </dgm:t>
    </dgm:pt>
    <dgm:pt modelId="{A41DD06E-2192-4ACC-8D75-09F8C7A12300}">
      <dgm:prSet phldrT="[Text]" custT="1"/>
      <dgm:spPr/>
      <dgm:t>
        <a:bodyPr/>
        <a:lstStyle/>
        <a:p>
          <a:endParaRPr lang="en-US" sz="2800">
            <a:latin typeface="Calibri" panose="020F0502020204030204" pitchFamily="34" charset="0"/>
            <a:cs typeface="Calibri" panose="020F0502020204030204" pitchFamily="34" charset="0"/>
          </a:endParaRPr>
        </a:p>
      </dgm:t>
    </dgm:pt>
    <dgm:pt modelId="{540BA003-8A97-454B-9ADB-9064D0794094}" type="parTrans" cxnId="{C4516472-4854-4F41-B840-1CE18B3FF07D}">
      <dgm:prSet/>
      <dgm:spPr/>
      <dgm:t>
        <a:bodyPr/>
        <a:lstStyle/>
        <a:p>
          <a:endParaRPr lang="en-US">
            <a:latin typeface="Calibri" panose="020F0502020204030204" pitchFamily="34" charset="0"/>
            <a:cs typeface="Calibri" panose="020F0502020204030204" pitchFamily="34" charset="0"/>
          </a:endParaRPr>
        </a:p>
      </dgm:t>
    </dgm:pt>
    <dgm:pt modelId="{6D748679-A528-4D95-BAFC-0164F0E6893C}" type="sibTrans" cxnId="{C4516472-4854-4F41-B840-1CE18B3FF07D}">
      <dgm:prSet/>
      <dgm:spPr/>
      <dgm:t>
        <a:bodyPr/>
        <a:lstStyle/>
        <a:p>
          <a:endParaRPr lang="en-US">
            <a:latin typeface="Calibri" panose="020F0502020204030204" pitchFamily="34" charset="0"/>
            <a:cs typeface="Calibri" panose="020F0502020204030204" pitchFamily="34" charset="0"/>
          </a:endParaRPr>
        </a:p>
      </dgm:t>
    </dgm:pt>
    <dgm:pt modelId="{97645566-682E-4C69-B8F1-8AC3FCEB2AF8}">
      <dgm:prSet phldrT="[Text]" custT="1"/>
      <dgm:spPr/>
      <dgm:t>
        <a:bodyPr/>
        <a:lstStyle/>
        <a:p>
          <a:endParaRPr lang="en-US" sz="2800">
            <a:latin typeface="Calibri" panose="020F0502020204030204" pitchFamily="34" charset="0"/>
            <a:cs typeface="Calibri" panose="020F0502020204030204" pitchFamily="34" charset="0"/>
          </a:endParaRPr>
        </a:p>
      </dgm:t>
    </dgm:pt>
    <dgm:pt modelId="{74ED7E72-2DF2-4912-AA85-6D8B1BE2443A}" type="parTrans" cxnId="{2B271983-AC2B-42DD-A913-746BFC7CC913}">
      <dgm:prSet/>
      <dgm:spPr/>
      <dgm:t>
        <a:bodyPr/>
        <a:lstStyle/>
        <a:p>
          <a:endParaRPr lang="en-US">
            <a:latin typeface="Calibri" panose="020F0502020204030204" pitchFamily="34" charset="0"/>
            <a:cs typeface="Calibri" panose="020F0502020204030204" pitchFamily="34" charset="0"/>
          </a:endParaRPr>
        </a:p>
      </dgm:t>
    </dgm:pt>
    <dgm:pt modelId="{73344085-9A9D-4C60-A052-F51E87F70113}" type="sibTrans" cxnId="{2B271983-AC2B-42DD-A913-746BFC7CC913}">
      <dgm:prSet/>
      <dgm:spPr/>
      <dgm:t>
        <a:bodyPr/>
        <a:lstStyle/>
        <a:p>
          <a:endParaRPr lang="en-US">
            <a:latin typeface="Calibri" panose="020F0502020204030204" pitchFamily="34" charset="0"/>
            <a:cs typeface="Calibri" panose="020F0502020204030204" pitchFamily="34" charset="0"/>
          </a:endParaRPr>
        </a:p>
      </dgm:t>
    </dgm:pt>
    <dgm:pt modelId="{9A3BDE70-C2AA-4B48-B5FA-3F01F3AF9AB6}">
      <dgm:prSet phldrT="[Text]" custT="1"/>
      <dgm:spPr/>
      <dgm:t>
        <a:bodyPr/>
        <a:lstStyle/>
        <a:p>
          <a:endParaRPr lang="en-US" sz="2800">
            <a:latin typeface="Calibri" panose="020F0502020204030204" pitchFamily="34" charset="0"/>
            <a:cs typeface="Calibri" panose="020F0502020204030204" pitchFamily="34" charset="0"/>
          </a:endParaRPr>
        </a:p>
      </dgm:t>
    </dgm:pt>
    <dgm:pt modelId="{E4502C8C-4FD2-49A5-9375-02C9DCC29C95}" type="parTrans" cxnId="{F71A5AE6-E2BC-4083-B8EF-6A0BBD0CB5E3}">
      <dgm:prSet/>
      <dgm:spPr/>
      <dgm:t>
        <a:bodyPr/>
        <a:lstStyle/>
        <a:p>
          <a:endParaRPr lang="en-US">
            <a:latin typeface="Calibri" panose="020F0502020204030204" pitchFamily="34" charset="0"/>
            <a:cs typeface="Calibri" panose="020F0502020204030204" pitchFamily="34" charset="0"/>
          </a:endParaRPr>
        </a:p>
      </dgm:t>
    </dgm:pt>
    <dgm:pt modelId="{752E0D38-F9B9-494A-9A70-8979920EA04C}" type="sibTrans" cxnId="{F71A5AE6-E2BC-4083-B8EF-6A0BBD0CB5E3}">
      <dgm:prSet/>
      <dgm:spPr/>
      <dgm:t>
        <a:bodyPr/>
        <a:lstStyle/>
        <a:p>
          <a:endParaRPr lang="en-US">
            <a:latin typeface="Calibri" panose="020F0502020204030204" pitchFamily="34" charset="0"/>
            <a:cs typeface="Calibri" panose="020F0502020204030204" pitchFamily="34" charset="0"/>
          </a:endParaRPr>
        </a:p>
      </dgm:t>
    </dgm:pt>
    <dgm:pt modelId="{565C45F8-2647-4EF8-897E-4B6152FC29CD}">
      <dgm:prSet phldrT="[Text]" custT="1"/>
      <dgm:spPr/>
      <dgm:t>
        <a:bodyPr/>
        <a:lstStyle/>
        <a:p>
          <a:endParaRPr lang="en-US" sz="2800">
            <a:latin typeface="Calibri" panose="020F0502020204030204" pitchFamily="34" charset="0"/>
            <a:cs typeface="Calibri" panose="020F0502020204030204" pitchFamily="34" charset="0"/>
          </a:endParaRPr>
        </a:p>
      </dgm:t>
    </dgm:pt>
    <dgm:pt modelId="{EB34907B-CECB-448F-933B-7028F4D6CD71}" type="parTrans" cxnId="{B15A1BBB-8529-4F47-8F1E-A471C5ACDF6E}">
      <dgm:prSet/>
      <dgm:spPr/>
      <dgm:t>
        <a:bodyPr/>
        <a:lstStyle/>
        <a:p>
          <a:endParaRPr lang="en-US">
            <a:latin typeface="Calibri" panose="020F0502020204030204" pitchFamily="34" charset="0"/>
            <a:cs typeface="Calibri" panose="020F0502020204030204" pitchFamily="34" charset="0"/>
          </a:endParaRPr>
        </a:p>
      </dgm:t>
    </dgm:pt>
    <dgm:pt modelId="{395BC0FC-9E60-4570-A31C-24E580DF46AB}" type="sibTrans" cxnId="{B15A1BBB-8529-4F47-8F1E-A471C5ACDF6E}">
      <dgm:prSet/>
      <dgm:spPr/>
      <dgm:t>
        <a:bodyPr/>
        <a:lstStyle/>
        <a:p>
          <a:endParaRPr lang="en-US">
            <a:latin typeface="Calibri" panose="020F0502020204030204" pitchFamily="34" charset="0"/>
            <a:cs typeface="Calibri" panose="020F0502020204030204" pitchFamily="34" charset="0"/>
          </a:endParaRPr>
        </a:p>
      </dgm:t>
    </dgm:pt>
    <dgm:pt modelId="{93AFA8D7-DABC-4A75-85AD-C0DCBC348639}">
      <dgm:prSet phldrT="[Text]" custT="1"/>
      <dgm:spPr/>
      <dgm:t>
        <a:bodyPr/>
        <a:lstStyle/>
        <a:p>
          <a:endParaRPr lang="en-US" sz="2800">
            <a:latin typeface="Calibri" panose="020F0502020204030204" pitchFamily="34" charset="0"/>
            <a:cs typeface="Calibri" panose="020F0502020204030204" pitchFamily="34" charset="0"/>
          </a:endParaRPr>
        </a:p>
      </dgm:t>
    </dgm:pt>
    <dgm:pt modelId="{E7A4AC53-8DE0-4BFB-8214-87F500B8CE77}" type="sibTrans" cxnId="{E3A5B167-0586-4620-A393-FEE89A0E26C5}">
      <dgm:prSet/>
      <dgm:spPr/>
      <dgm:t>
        <a:bodyPr/>
        <a:lstStyle/>
        <a:p>
          <a:endParaRPr lang="en-US">
            <a:latin typeface="Calibri" panose="020F0502020204030204" pitchFamily="34" charset="0"/>
            <a:cs typeface="Calibri" panose="020F0502020204030204" pitchFamily="34" charset="0"/>
          </a:endParaRPr>
        </a:p>
      </dgm:t>
    </dgm:pt>
    <dgm:pt modelId="{92AD2D07-86D9-40C1-BFB6-8DC363801E7C}" type="parTrans" cxnId="{E3A5B167-0586-4620-A393-FEE89A0E26C5}">
      <dgm:prSet/>
      <dgm:spPr/>
      <dgm:t>
        <a:bodyPr/>
        <a:lstStyle/>
        <a:p>
          <a:endParaRPr lang="en-US">
            <a:latin typeface="Calibri" panose="020F0502020204030204" pitchFamily="34" charset="0"/>
            <a:cs typeface="Calibri" panose="020F0502020204030204" pitchFamily="34" charset="0"/>
          </a:endParaRPr>
        </a:p>
      </dgm:t>
    </dgm:pt>
    <dgm:pt modelId="{A3D5DC26-4BE7-4F99-87AF-735C854F9A3F}" type="pres">
      <dgm:prSet presAssocID="{4A190F93-265F-45BB-AF68-7C6541AFD984}" presName="diagram" presStyleCnt="0">
        <dgm:presLayoutVars>
          <dgm:dir/>
          <dgm:resizeHandles val="exact"/>
        </dgm:presLayoutVars>
      </dgm:prSet>
      <dgm:spPr/>
    </dgm:pt>
    <dgm:pt modelId="{DB53D18E-2889-478A-83C8-FC26E2C06EA7}" type="pres">
      <dgm:prSet presAssocID="{139BFDAF-FECD-49EF-93A9-7CC1EA0A31B6}" presName="node" presStyleLbl="node1" presStyleIdx="0" presStyleCnt="6">
        <dgm:presLayoutVars>
          <dgm:bulletEnabled val="1"/>
        </dgm:presLayoutVars>
      </dgm:prSet>
      <dgm:spPr/>
    </dgm:pt>
    <dgm:pt modelId="{0BB4B8C4-980E-44E5-B31B-F4875373D8CA}" type="pres">
      <dgm:prSet presAssocID="{F27134DC-C34D-48F0-BE65-4D34B6B6D185}" presName="sibTrans" presStyleCnt="0"/>
      <dgm:spPr/>
    </dgm:pt>
    <dgm:pt modelId="{F976E4B7-EB2C-43B3-84A2-9DE5F8B6AFB9}" type="pres">
      <dgm:prSet presAssocID="{A41DD06E-2192-4ACC-8D75-09F8C7A12300}" presName="node" presStyleLbl="node1" presStyleIdx="1" presStyleCnt="6">
        <dgm:presLayoutVars>
          <dgm:bulletEnabled val="1"/>
        </dgm:presLayoutVars>
      </dgm:prSet>
      <dgm:spPr/>
    </dgm:pt>
    <dgm:pt modelId="{DCC8BFFA-DDCA-47A2-BE84-8AE88B7D207E}" type="pres">
      <dgm:prSet presAssocID="{6D748679-A528-4D95-BAFC-0164F0E6893C}" presName="sibTrans" presStyleCnt="0"/>
      <dgm:spPr/>
    </dgm:pt>
    <dgm:pt modelId="{B69DAE23-AD84-43E3-874D-2B542E416AB7}" type="pres">
      <dgm:prSet presAssocID="{93AFA8D7-DABC-4A75-85AD-C0DCBC348639}" presName="node" presStyleLbl="node1" presStyleIdx="2" presStyleCnt="6">
        <dgm:presLayoutVars>
          <dgm:bulletEnabled val="1"/>
        </dgm:presLayoutVars>
      </dgm:prSet>
      <dgm:spPr/>
    </dgm:pt>
    <dgm:pt modelId="{5E235EA8-4D5F-4F56-9F8B-23D0B6C89A5C}" type="pres">
      <dgm:prSet presAssocID="{E7A4AC53-8DE0-4BFB-8214-87F500B8CE77}" presName="sibTrans" presStyleCnt="0"/>
      <dgm:spPr/>
    </dgm:pt>
    <dgm:pt modelId="{0C13B83E-30FA-471F-9C70-53A746B26827}" type="pres">
      <dgm:prSet presAssocID="{97645566-682E-4C69-B8F1-8AC3FCEB2AF8}" presName="node" presStyleLbl="node1" presStyleIdx="3" presStyleCnt="6">
        <dgm:presLayoutVars>
          <dgm:bulletEnabled val="1"/>
        </dgm:presLayoutVars>
      </dgm:prSet>
      <dgm:spPr/>
    </dgm:pt>
    <dgm:pt modelId="{899B0531-A2C8-4BA9-9A27-40AE798AAE93}" type="pres">
      <dgm:prSet presAssocID="{73344085-9A9D-4C60-A052-F51E87F70113}" presName="sibTrans" presStyleCnt="0"/>
      <dgm:spPr/>
    </dgm:pt>
    <dgm:pt modelId="{3C5E1FA0-C423-4D92-96E4-84F5619DBC8D}" type="pres">
      <dgm:prSet presAssocID="{9A3BDE70-C2AA-4B48-B5FA-3F01F3AF9AB6}" presName="node" presStyleLbl="node1" presStyleIdx="4" presStyleCnt="6">
        <dgm:presLayoutVars>
          <dgm:bulletEnabled val="1"/>
        </dgm:presLayoutVars>
      </dgm:prSet>
      <dgm:spPr/>
    </dgm:pt>
    <dgm:pt modelId="{65F5765C-D434-42CA-8BB2-A2FBBE099067}" type="pres">
      <dgm:prSet presAssocID="{752E0D38-F9B9-494A-9A70-8979920EA04C}" presName="sibTrans" presStyleCnt="0"/>
      <dgm:spPr/>
    </dgm:pt>
    <dgm:pt modelId="{D3226B71-5DDE-4397-B241-CB43330E82E4}" type="pres">
      <dgm:prSet presAssocID="{565C45F8-2647-4EF8-897E-4B6152FC29CD}" presName="node" presStyleLbl="node1" presStyleIdx="5" presStyleCnt="6" custLinFactNeighborX="437" custLinFactNeighborY="134">
        <dgm:presLayoutVars>
          <dgm:bulletEnabled val="1"/>
        </dgm:presLayoutVars>
      </dgm:prSet>
      <dgm:spPr/>
    </dgm:pt>
  </dgm:ptLst>
  <dgm:cxnLst>
    <dgm:cxn modelId="{6496A60F-4A2A-46C7-9957-3BA326D0BF5E}" type="presOf" srcId="{9A3BDE70-C2AA-4B48-B5FA-3F01F3AF9AB6}" destId="{3C5E1FA0-C423-4D92-96E4-84F5619DBC8D}" srcOrd="0" destOrd="0" presId="urn:microsoft.com/office/officeart/2005/8/layout/default"/>
    <dgm:cxn modelId="{5B42633C-D6E2-4912-823B-3960EBC9AE13}" type="presOf" srcId="{A41DD06E-2192-4ACC-8D75-09F8C7A12300}" destId="{F976E4B7-EB2C-43B3-84A2-9DE5F8B6AFB9}" srcOrd="0" destOrd="0" presId="urn:microsoft.com/office/officeart/2005/8/layout/default"/>
    <dgm:cxn modelId="{81ACC45F-E621-436C-BB3A-82E19735630A}" srcId="{4A190F93-265F-45BB-AF68-7C6541AFD984}" destId="{139BFDAF-FECD-49EF-93A9-7CC1EA0A31B6}" srcOrd="0" destOrd="0" parTransId="{DAAFD2F0-2E0F-4405-87D6-5DA84B84DA99}" sibTransId="{F27134DC-C34D-48F0-BE65-4D34B6B6D185}"/>
    <dgm:cxn modelId="{E3A5B167-0586-4620-A393-FEE89A0E26C5}" srcId="{4A190F93-265F-45BB-AF68-7C6541AFD984}" destId="{93AFA8D7-DABC-4A75-85AD-C0DCBC348639}" srcOrd="2" destOrd="0" parTransId="{92AD2D07-86D9-40C1-BFB6-8DC363801E7C}" sibTransId="{E7A4AC53-8DE0-4BFB-8214-87F500B8CE77}"/>
    <dgm:cxn modelId="{C9405E6A-0D38-4104-894D-FC6216CFA78F}" type="presOf" srcId="{139BFDAF-FECD-49EF-93A9-7CC1EA0A31B6}" destId="{DB53D18E-2889-478A-83C8-FC26E2C06EA7}" srcOrd="0" destOrd="0" presId="urn:microsoft.com/office/officeart/2005/8/layout/default"/>
    <dgm:cxn modelId="{C4516472-4854-4F41-B840-1CE18B3FF07D}" srcId="{4A190F93-265F-45BB-AF68-7C6541AFD984}" destId="{A41DD06E-2192-4ACC-8D75-09F8C7A12300}" srcOrd="1" destOrd="0" parTransId="{540BA003-8A97-454B-9ADB-9064D0794094}" sibTransId="{6D748679-A528-4D95-BAFC-0164F0E6893C}"/>
    <dgm:cxn modelId="{EA766959-7626-4A15-BE14-70ED4384075E}" type="presOf" srcId="{565C45F8-2647-4EF8-897E-4B6152FC29CD}" destId="{D3226B71-5DDE-4397-B241-CB43330E82E4}" srcOrd="0" destOrd="0" presId="urn:microsoft.com/office/officeart/2005/8/layout/default"/>
    <dgm:cxn modelId="{2B271983-AC2B-42DD-A913-746BFC7CC913}" srcId="{4A190F93-265F-45BB-AF68-7C6541AFD984}" destId="{97645566-682E-4C69-B8F1-8AC3FCEB2AF8}" srcOrd="3" destOrd="0" parTransId="{74ED7E72-2DF2-4912-AA85-6D8B1BE2443A}" sibTransId="{73344085-9A9D-4C60-A052-F51E87F70113}"/>
    <dgm:cxn modelId="{7407B08E-D131-49CC-82F5-E757A3584D14}" type="presOf" srcId="{4A190F93-265F-45BB-AF68-7C6541AFD984}" destId="{A3D5DC26-4BE7-4F99-87AF-735C854F9A3F}" srcOrd="0" destOrd="0" presId="urn:microsoft.com/office/officeart/2005/8/layout/default"/>
    <dgm:cxn modelId="{32C446A1-ACA3-4D9E-BE46-1F15E3A7D1CF}" type="presOf" srcId="{93AFA8D7-DABC-4A75-85AD-C0DCBC348639}" destId="{B69DAE23-AD84-43E3-874D-2B542E416AB7}" srcOrd="0" destOrd="0" presId="urn:microsoft.com/office/officeart/2005/8/layout/default"/>
    <dgm:cxn modelId="{B15A1BBB-8529-4F47-8F1E-A471C5ACDF6E}" srcId="{4A190F93-265F-45BB-AF68-7C6541AFD984}" destId="{565C45F8-2647-4EF8-897E-4B6152FC29CD}" srcOrd="5" destOrd="0" parTransId="{EB34907B-CECB-448F-933B-7028F4D6CD71}" sibTransId="{395BC0FC-9E60-4570-A31C-24E580DF46AB}"/>
    <dgm:cxn modelId="{B8C58AD5-7F17-44BB-8D7C-49B6584AB049}" type="presOf" srcId="{97645566-682E-4C69-B8F1-8AC3FCEB2AF8}" destId="{0C13B83E-30FA-471F-9C70-53A746B26827}" srcOrd="0" destOrd="0" presId="urn:microsoft.com/office/officeart/2005/8/layout/default"/>
    <dgm:cxn modelId="{F71A5AE6-E2BC-4083-B8EF-6A0BBD0CB5E3}" srcId="{4A190F93-265F-45BB-AF68-7C6541AFD984}" destId="{9A3BDE70-C2AA-4B48-B5FA-3F01F3AF9AB6}" srcOrd="4" destOrd="0" parTransId="{E4502C8C-4FD2-49A5-9375-02C9DCC29C95}" sibTransId="{752E0D38-F9B9-494A-9A70-8979920EA04C}"/>
    <dgm:cxn modelId="{DC00CAE9-80D6-4437-A753-6A8BE7FC98B6}" type="presParOf" srcId="{A3D5DC26-4BE7-4F99-87AF-735C854F9A3F}" destId="{DB53D18E-2889-478A-83C8-FC26E2C06EA7}" srcOrd="0" destOrd="0" presId="urn:microsoft.com/office/officeart/2005/8/layout/default"/>
    <dgm:cxn modelId="{DC29E00E-D908-47C0-A5B8-C7026B43420B}" type="presParOf" srcId="{A3D5DC26-4BE7-4F99-87AF-735C854F9A3F}" destId="{0BB4B8C4-980E-44E5-B31B-F4875373D8CA}" srcOrd="1" destOrd="0" presId="urn:microsoft.com/office/officeart/2005/8/layout/default"/>
    <dgm:cxn modelId="{6F806509-3EE0-428F-A79A-1CC009B3C108}" type="presParOf" srcId="{A3D5DC26-4BE7-4F99-87AF-735C854F9A3F}" destId="{F976E4B7-EB2C-43B3-84A2-9DE5F8B6AFB9}" srcOrd="2" destOrd="0" presId="urn:microsoft.com/office/officeart/2005/8/layout/default"/>
    <dgm:cxn modelId="{48CFE570-C2E7-45D4-BFCC-EACC0AFCD09C}" type="presParOf" srcId="{A3D5DC26-4BE7-4F99-87AF-735C854F9A3F}" destId="{DCC8BFFA-DDCA-47A2-BE84-8AE88B7D207E}" srcOrd="3" destOrd="0" presId="urn:microsoft.com/office/officeart/2005/8/layout/default"/>
    <dgm:cxn modelId="{C54AC5B5-5772-4B22-BBF3-1879AC1AF00A}" type="presParOf" srcId="{A3D5DC26-4BE7-4F99-87AF-735C854F9A3F}" destId="{B69DAE23-AD84-43E3-874D-2B542E416AB7}" srcOrd="4" destOrd="0" presId="urn:microsoft.com/office/officeart/2005/8/layout/default"/>
    <dgm:cxn modelId="{B5ED3BB2-6DD8-4B09-BA68-99C619658878}" type="presParOf" srcId="{A3D5DC26-4BE7-4F99-87AF-735C854F9A3F}" destId="{5E235EA8-4D5F-4F56-9F8B-23D0B6C89A5C}" srcOrd="5" destOrd="0" presId="urn:microsoft.com/office/officeart/2005/8/layout/default"/>
    <dgm:cxn modelId="{DD420587-4C15-4589-B325-0463CA43F742}" type="presParOf" srcId="{A3D5DC26-4BE7-4F99-87AF-735C854F9A3F}" destId="{0C13B83E-30FA-471F-9C70-53A746B26827}" srcOrd="6" destOrd="0" presId="urn:microsoft.com/office/officeart/2005/8/layout/default"/>
    <dgm:cxn modelId="{81A432CF-75B6-42FC-B68C-D3E21BBAB0A0}" type="presParOf" srcId="{A3D5DC26-4BE7-4F99-87AF-735C854F9A3F}" destId="{899B0531-A2C8-4BA9-9A27-40AE798AAE93}" srcOrd="7" destOrd="0" presId="urn:microsoft.com/office/officeart/2005/8/layout/default"/>
    <dgm:cxn modelId="{3B6A171E-1462-4F47-A485-731CA1B5E525}" type="presParOf" srcId="{A3D5DC26-4BE7-4F99-87AF-735C854F9A3F}" destId="{3C5E1FA0-C423-4D92-96E4-84F5619DBC8D}" srcOrd="8" destOrd="0" presId="urn:microsoft.com/office/officeart/2005/8/layout/default"/>
    <dgm:cxn modelId="{0B141FDB-6A2B-41A8-BA40-0CE7DC002476}" type="presParOf" srcId="{A3D5DC26-4BE7-4F99-87AF-735C854F9A3F}" destId="{65F5765C-D434-42CA-8BB2-A2FBBE099067}" srcOrd="9" destOrd="0" presId="urn:microsoft.com/office/officeart/2005/8/layout/default"/>
    <dgm:cxn modelId="{ADEBEBDF-1D83-4813-BEA9-40D53D6A447A}" type="presParOf" srcId="{A3D5DC26-4BE7-4F99-87AF-735C854F9A3F}" destId="{D3226B71-5DDE-4397-B241-CB43330E82E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52AC29-C49E-4ADD-BC46-B4861ECD8A19}"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US"/>
        </a:p>
      </dgm:t>
    </dgm:pt>
    <dgm:pt modelId="{F7A2DA7A-C501-47D7-AEB0-0AFCB8FFC44C}">
      <dgm:prSet phldrT="[Text]" phldr="0"/>
      <dgm:spPr/>
      <dgm:t>
        <a:bodyPr/>
        <a:lstStyle/>
        <a:p>
          <a:pPr rtl="0"/>
          <a:r>
            <a:rPr lang="en-US">
              <a:latin typeface="Calibri"/>
              <a:cs typeface="Calibri"/>
            </a:rPr>
            <a:t>Ensure close collaboration with other existing UN system coordination mechanisms addressing migration-related issues, seeking synergies and avoiding duplication</a:t>
          </a:r>
          <a:endParaRPr lang="en-US"/>
        </a:p>
      </dgm:t>
    </dgm:pt>
    <dgm:pt modelId="{23141731-3916-4A8C-84C8-89DDA2AC63DF}" type="parTrans" cxnId="{E6B1143D-3B15-433C-A2E4-712E9C0DFBF8}">
      <dgm:prSet/>
      <dgm:spPr/>
      <dgm:t>
        <a:bodyPr/>
        <a:lstStyle/>
        <a:p>
          <a:endParaRPr lang="en-US"/>
        </a:p>
      </dgm:t>
    </dgm:pt>
    <dgm:pt modelId="{FFEF1B44-70EA-47A5-A8F1-624FD5E7AF95}" type="sibTrans" cxnId="{E6B1143D-3B15-433C-A2E4-712E9C0DFBF8}">
      <dgm:prSet/>
      <dgm:spPr/>
      <dgm:t>
        <a:bodyPr/>
        <a:lstStyle/>
        <a:p>
          <a:endParaRPr lang="en-US"/>
        </a:p>
      </dgm:t>
    </dgm:pt>
    <dgm:pt modelId="{81FBF0FE-3B77-4A2B-BED9-5AC9C15735CD}">
      <dgm:prSet phldrT="[Text]" phldr="0"/>
      <dgm:spPr/>
      <dgm:t>
        <a:bodyPr/>
        <a:lstStyle/>
        <a:p>
          <a:pPr rtl="0"/>
          <a:r>
            <a:rPr lang="en-US"/>
            <a:t>Provide leadership to mobilize coordinated and collaborative action on migration by the UN system, including by speaking with one voice</a:t>
          </a:r>
          <a:r>
            <a:rPr lang="en-US">
              <a:latin typeface="Calibri Light" panose="020F0302020204030204"/>
            </a:rPr>
            <a:t> </a:t>
          </a:r>
          <a:endParaRPr lang="en-US"/>
        </a:p>
      </dgm:t>
    </dgm:pt>
    <dgm:pt modelId="{24FD7DCB-1374-4C0B-9C92-6C626BE5FABD}" type="parTrans" cxnId="{34AEBA6D-6DE8-4F65-9712-DE6FFD510D24}">
      <dgm:prSet/>
      <dgm:spPr/>
      <dgm:t>
        <a:bodyPr/>
        <a:lstStyle/>
        <a:p>
          <a:endParaRPr lang="en-US"/>
        </a:p>
      </dgm:t>
    </dgm:pt>
    <dgm:pt modelId="{83B70A73-23AF-4125-911D-6DB81617F17F}" type="sibTrans" cxnId="{34AEBA6D-6DE8-4F65-9712-DE6FFD510D24}">
      <dgm:prSet/>
      <dgm:spPr/>
      <dgm:t>
        <a:bodyPr/>
        <a:lstStyle/>
        <a:p>
          <a:endParaRPr lang="en-US"/>
        </a:p>
      </dgm:t>
    </dgm:pt>
    <dgm:pt modelId="{D9F44C38-DFE2-43CC-9A38-1A798D303629}">
      <dgm:prSet phldrT="[Text]" phldr="0"/>
      <dgm:spPr/>
      <dgm:t>
        <a:bodyPr/>
        <a:lstStyle/>
        <a:p>
          <a:pPr rtl="0"/>
          <a:r>
            <a:rPr lang="en-US"/>
            <a:t>Engage with external partners</a:t>
          </a:r>
          <a:r>
            <a:rPr lang="en-US">
              <a:latin typeface="Calibri Light" panose="020F0302020204030204"/>
            </a:rPr>
            <a:t> </a:t>
          </a:r>
          <a:r>
            <a:rPr lang="en-US"/>
            <a:t>and other relevant stakeholders at global, regional and national levels</a:t>
          </a:r>
        </a:p>
      </dgm:t>
    </dgm:pt>
    <dgm:pt modelId="{A41EC5F0-A35F-4239-814E-822264A3D7F5}" type="parTrans" cxnId="{F167B0E5-C33F-468C-B18C-F0D45F489B64}">
      <dgm:prSet/>
      <dgm:spPr/>
      <dgm:t>
        <a:bodyPr/>
        <a:lstStyle/>
        <a:p>
          <a:endParaRPr lang="en-US"/>
        </a:p>
      </dgm:t>
    </dgm:pt>
    <dgm:pt modelId="{426757B7-1CF2-451C-BB88-5BBBDFB496F2}" type="sibTrans" cxnId="{F167B0E5-C33F-468C-B18C-F0D45F489B64}">
      <dgm:prSet/>
      <dgm:spPr/>
      <dgm:t>
        <a:bodyPr/>
        <a:lstStyle/>
        <a:p>
          <a:endParaRPr lang="en-US"/>
        </a:p>
      </dgm:t>
    </dgm:pt>
    <dgm:pt modelId="{0A49931E-DAA5-426A-BB5E-D4825DBE68AC}">
      <dgm:prSet phldr="0"/>
      <dgm:spPr/>
      <dgm:t>
        <a:bodyPr/>
        <a:lstStyle/>
        <a:p>
          <a:pPr rtl="0"/>
          <a:r>
            <a:rPr lang="en-US">
              <a:latin typeface="Calibri"/>
              <a:cs typeface="Calibri"/>
            </a:rPr>
            <a:t>Members of the UN system who wish to be a part of it  Within that Network</a:t>
          </a:r>
        </a:p>
      </dgm:t>
    </dgm:pt>
    <dgm:pt modelId="{EF155D3C-0358-4CA3-AAF4-05DBE83BE59C}" type="parTrans" cxnId="{EEB21EBC-217E-4AF7-8DC6-3D03F341C8A6}">
      <dgm:prSet/>
      <dgm:spPr/>
    </dgm:pt>
    <dgm:pt modelId="{833C445B-2574-4BA6-AFAB-ABA3572B1A34}" type="sibTrans" cxnId="{EEB21EBC-217E-4AF7-8DC6-3D03F341C8A6}">
      <dgm:prSet/>
      <dgm:spPr/>
    </dgm:pt>
    <dgm:pt modelId="{C23B2806-99B1-4733-9162-4412F8265C20}">
      <dgm:prSet phldr="0"/>
      <dgm:spPr/>
      <dgm:t>
        <a:bodyPr/>
        <a:lstStyle/>
        <a:p>
          <a:r>
            <a:rPr lang="en-US">
              <a:latin typeface="Calibri"/>
              <a:cs typeface="Calibri"/>
            </a:rPr>
            <a:t>And for whom migration is of relevance to their mandates</a:t>
          </a:r>
        </a:p>
      </dgm:t>
    </dgm:pt>
    <dgm:pt modelId="{7C440BD3-8351-432D-97BF-AE74AE3A5487}" type="parTrans" cxnId="{6D53A5E8-8598-4C30-8A08-43858A8185F8}">
      <dgm:prSet/>
      <dgm:spPr/>
    </dgm:pt>
    <dgm:pt modelId="{909F7FDB-B5F7-423C-A3A2-E99BE8EF6190}" type="sibTrans" cxnId="{6D53A5E8-8598-4C30-8A08-43858A8185F8}">
      <dgm:prSet/>
      <dgm:spPr/>
    </dgm:pt>
    <dgm:pt modelId="{81F7193B-A610-4221-BB31-42625F5D3E75}">
      <dgm:prSet phldr="0"/>
      <dgm:spPr/>
      <dgm:t>
        <a:bodyPr/>
        <a:lstStyle/>
        <a:p>
          <a:r>
            <a:rPr lang="en-US">
              <a:latin typeface="Calibri"/>
              <a:cs typeface="Calibri"/>
            </a:rPr>
            <a:t>Support coherent action by the UN system at country, regional and global levels in support of GCM implementation</a:t>
          </a:r>
        </a:p>
      </dgm:t>
    </dgm:pt>
    <dgm:pt modelId="{DDE154FB-7043-414D-A1D3-EE63E643FC8F}" type="parTrans" cxnId="{78D17102-6B46-4300-9418-71B263281D14}">
      <dgm:prSet/>
      <dgm:spPr/>
    </dgm:pt>
    <dgm:pt modelId="{E150C7E1-B590-4FC7-BE3D-55EF622680BD}" type="sibTrans" cxnId="{78D17102-6B46-4300-9418-71B263281D14}">
      <dgm:prSet/>
      <dgm:spPr/>
    </dgm:pt>
    <dgm:pt modelId="{1ED057A7-38AF-4348-8A49-D2852E5F67A1}">
      <dgm:prSet phldr="0"/>
      <dgm:spPr/>
      <dgm:t>
        <a:bodyPr/>
        <a:lstStyle/>
        <a:p>
          <a:r>
            <a:rPr lang="en-US">
              <a:latin typeface="Calibri"/>
              <a:cs typeface="Calibri"/>
            </a:rPr>
            <a:t>Act as a source of ideas, tools, reliable data and information, analysis, and policy guidance on migration issues</a:t>
          </a:r>
        </a:p>
      </dgm:t>
    </dgm:pt>
    <dgm:pt modelId="{96050142-3D6A-4601-AA8D-DD4F86CF7542}" type="parTrans" cxnId="{0F33784B-EEF9-4721-892B-766E2F31BEC0}">
      <dgm:prSet/>
      <dgm:spPr/>
    </dgm:pt>
    <dgm:pt modelId="{A158AE55-2E2F-4191-95D2-AB70E33D0DB7}" type="sibTrans" cxnId="{0F33784B-EEF9-4721-892B-766E2F31BEC0}">
      <dgm:prSet/>
      <dgm:spPr/>
    </dgm:pt>
    <dgm:pt modelId="{EC8162A9-E46B-49AE-A298-019215A38A88}">
      <dgm:prSet phldr="0"/>
      <dgm:spPr/>
      <dgm:t>
        <a:bodyPr/>
        <a:lstStyle/>
        <a:p>
          <a:pPr rtl="0"/>
          <a:r>
            <a:rPr lang="en-US">
              <a:latin typeface="Calibri Light" panose="020F0302020204030204"/>
            </a:rPr>
            <a:t>An</a:t>
          </a:r>
          <a:r>
            <a:rPr lang="en-US"/>
            <a:t> Executive Committee </a:t>
          </a:r>
          <a:r>
            <a:rPr lang="en-US">
              <a:latin typeface="Calibri Light" panose="020F0302020204030204"/>
            </a:rPr>
            <a:t>can </a:t>
          </a:r>
          <a:r>
            <a:rPr lang="en-US"/>
            <a:t> be established, comprised of </a:t>
          </a:r>
          <a:r>
            <a:rPr lang="en-US">
              <a:latin typeface="Calibri Light" panose="020F0302020204030204"/>
            </a:rPr>
            <a:t>entities</a:t>
          </a:r>
          <a:r>
            <a:rPr lang="en-US"/>
            <a:t> with clear mandates, technical expertise and capacity in migration-related fields</a:t>
          </a:r>
          <a:endParaRPr lang="en-US">
            <a:latin typeface="Calibri"/>
            <a:cs typeface="Calibri"/>
          </a:endParaRPr>
        </a:p>
      </dgm:t>
    </dgm:pt>
    <dgm:pt modelId="{85310145-EDE9-4DD7-B66E-E2182298C290}" type="parTrans" cxnId="{CDF85D67-424B-4540-9CC4-ACB3E847641C}">
      <dgm:prSet/>
      <dgm:spPr/>
    </dgm:pt>
    <dgm:pt modelId="{CA8D0451-E7AE-47FA-BE6A-8E0226907187}" type="sibTrans" cxnId="{CDF85D67-424B-4540-9CC4-ACB3E847641C}">
      <dgm:prSet/>
      <dgm:spPr/>
    </dgm:pt>
    <dgm:pt modelId="{0B27BC8B-D735-48CB-9601-D75D7C58282E}">
      <dgm:prSet phldr="0"/>
      <dgm:spPr/>
      <dgm:t>
        <a:bodyPr/>
        <a:lstStyle/>
        <a:p>
          <a:pPr rtl="0"/>
          <a:r>
            <a:rPr lang="en-US"/>
            <a:t>Ensure Network actions promote the application of relevant international and regional norms and standards</a:t>
          </a:r>
        </a:p>
      </dgm:t>
    </dgm:pt>
    <dgm:pt modelId="{F3EE02A1-A5AB-4FBC-ABA2-36729744B707}" type="parTrans" cxnId="{540133B7-B388-4D83-8A09-2ED4041C613F}">
      <dgm:prSet/>
      <dgm:spPr/>
    </dgm:pt>
    <dgm:pt modelId="{F57EB6C1-1D7C-4723-AEAF-4A6FE906E848}" type="sibTrans" cxnId="{540133B7-B388-4D83-8A09-2ED4041C613F}">
      <dgm:prSet/>
      <dgm:spPr/>
    </dgm:pt>
    <dgm:pt modelId="{F9DF64C1-A9E6-4E5D-AD36-CDA0E2A93799}">
      <dgm:prSet phldr="0"/>
      <dgm:spPr/>
      <dgm:t>
        <a:bodyPr/>
        <a:lstStyle/>
        <a:p>
          <a:pPr algn="l" rtl="0"/>
          <a:r>
            <a:rPr lang="en-US"/>
            <a:t>Establish and provide support to the capacity building mechanism</a:t>
          </a:r>
          <a:endParaRPr lang="en-US">
            <a:latin typeface="Calibri Light" panose="020F0302020204030204"/>
          </a:endParaRPr>
        </a:p>
      </dgm:t>
    </dgm:pt>
    <dgm:pt modelId="{3AB3B88B-6466-4E38-BC20-4E53475083B6}" type="parTrans" cxnId="{D66D2A92-2192-4351-914E-C29FBDCFC64A}">
      <dgm:prSet/>
      <dgm:spPr/>
    </dgm:pt>
    <dgm:pt modelId="{679D7F5C-EA2C-4400-945B-45C36C9C41D0}" type="sibTrans" cxnId="{D66D2A92-2192-4351-914E-C29FBDCFC64A}">
      <dgm:prSet/>
      <dgm:spPr/>
    </dgm:pt>
    <dgm:pt modelId="{6361BB5C-3E6C-425E-8CA0-F53D29224EC5}">
      <dgm:prSet phldr="0"/>
      <dgm:spPr/>
      <dgm:t>
        <a:bodyPr/>
        <a:lstStyle/>
        <a:p>
          <a:pPr rtl="0"/>
          <a:r>
            <a:rPr lang="en-US"/>
            <a:t>Report to the Secretary-General as required on the implementation of the GCM, the activities of the UN system</a:t>
          </a:r>
          <a:endParaRPr lang="en-US">
            <a:latin typeface="Calibri Light" panose="020F0302020204030204"/>
          </a:endParaRPr>
        </a:p>
      </dgm:t>
    </dgm:pt>
    <dgm:pt modelId="{E6384BF7-D87B-444D-9B21-A9BA914A253F}" type="parTrans" cxnId="{40B5CDB2-C314-402D-9711-9BE8021B3C0F}">
      <dgm:prSet/>
      <dgm:spPr/>
    </dgm:pt>
    <dgm:pt modelId="{92AB988F-0E66-4AEA-B9CA-E38247D0B23A}" type="sibTrans" cxnId="{40B5CDB2-C314-402D-9711-9BE8021B3C0F}">
      <dgm:prSet/>
      <dgm:spPr/>
    </dgm:pt>
    <dgm:pt modelId="{FA7A874C-B551-41FD-AE0A-F2E02ACBCEA4}" type="pres">
      <dgm:prSet presAssocID="{A052AC29-C49E-4ADD-BC46-B4861ECD8A19}" presName="diagram" presStyleCnt="0">
        <dgm:presLayoutVars>
          <dgm:dir/>
          <dgm:resizeHandles val="exact"/>
        </dgm:presLayoutVars>
      </dgm:prSet>
      <dgm:spPr/>
    </dgm:pt>
    <dgm:pt modelId="{22C80514-24A6-48B2-B5F4-F699D290B66B}" type="pres">
      <dgm:prSet presAssocID="{0A49931E-DAA5-426A-BB5E-D4825DBE68AC}" presName="node" presStyleLbl="node1" presStyleIdx="0" presStyleCnt="11">
        <dgm:presLayoutVars>
          <dgm:bulletEnabled val="1"/>
        </dgm:presLayoutVars>
      </dgm:prSet>
      <dgm:spPr/>
    </dgm:pt>
    <dgm:pt modelId="{D47CB30F-65F9-43C5-BEC6-AB9C7D466A47}" type="pres">
      <dgm:prSet presAssocID="{833C445B-2574-4BA6-AFAB-ABA3572B1A34}" presName="sibTrans" presStyleCnt="0"/>
      <dgm:spPr/>
    </dgm:pt>
    <dgm:pt modelId="{3D3C3A1B-45E5-44CE-88A5-55AADDD37B78}" type="pres">
      <dgm:prSet presAssocID="{C23B2806-99B1-4733-9162-4412F8265C20}" presName="node" presStyleLbl="node1" presStyleIdx="1" presStyleCnt="11">
        <dgm:presLayoutVars>
          <dgm:bulletEnabled val="1"/>
        </dgm:presLayoutVars>
      </dgm:prSet>
      <dgm:spPr/>
    </dgm:pt>
    <dgm:pt modelId="{AB022872-0E4E-475B-94A5-23329DC04DCA}" type="pres">
      <dgm:prSet presAssocID="{909F7FDB-B5F7-423C-A3A2-E99BE8EF6190}" presName="sibTrans" presStyleCnt="0"/>
      <dgm:spPr/>
    </dgm:pt>
    <dgm:pt modelId="{8079236F-A393-4AC2-9976-A2BDE78AF83B}" type="pres">
      <dgm:prSet presAssocID="{EC8162A9-E46B-49AE-A298-019215A38A88}" presName="node" presStyleLbl="node1" presStyleIdx="2" presStyleCnt="11">
        <dgm:presLayoutVars>
          <dgm:bulletEnabled val="1"/>
        </dgm:presLayoutVars>
      </dgm:prSet>
      <dgm:spPr/>
    </dgm:pt>
    <dgm:pt modelId="{28DC44F3-7FB2-4ACB-A06E-D57339472440}" type="pres">
      <dgm:prSet presAssocID="{CA8D0451-E7AE-47FA-BE6A-8E0226907187}" presName="sibTrans" presStyleCnt="0"/>
      <dgm:spPr/>
    </dgm:pt>
    <dgm:pt modelId="{F3F54231-1C11-43D3-AC49-3133BCA6DF95}" type="pres">
      <dgm:prSet presAssocID="{81F7193B-A610-4221-BB31-42625F5D3E75}" presName="node" presStyleLbl="node1" presStyleIdx="3" presStyleCnt="11">
        <dgm:presLayoutVars>
          <dgm:bulletEnabled val="1"/>
        </dgm:presLayoutVars>
      </dgm:prSet>
      <dgm:spPr/>
    </dgm:pt>
    <dgm:pt modelId="{B1F172BE-3991-4389-A8E1-1D3D8277003F}" type="pres">
      <dgm:prSet presAssocID="{E150C7E1-B590-4FC7-BE3D-55EF622680BD}" presName="sibTrans" presStyleCnt="0"/>
      <dgm:spPr/>
    </dgm:pt>
    <dgm:pt modelId="{BEBC4C52-D8A7-4CB3-968F-86D0D6511258}" type="pres">
      <dgm:prSet presAssocID="{1ED057A7-38AF-4348-8A49-D2852E5F67A1}" presName="node" presStyleLbl="node1" presStyleIdx="4" presStyleCnt="11">
        <dgm:presLayoutVars>
          <dgm:bulletEnabled val="1"/>
        </dgm:presLayoutVars>
      </dgm:prSet>
      <dgm:spPr/>
    </dgm:pt>
    <dgm:pt modelId="{BF4FFE8F-28C1-4C7E-BAE1-A1D0D59123F5}" type="pres">
      <dgm:prSet presAssocID="{A158AE55-2E2F-4191-95D2-AB70E33D0DB7}" presName="sibTrans" presStyleCnt="0"/>
      <dgm:spPr/>
    </dgm:pt>
    <dgm:pt modelId="{2D3DE1B8-26C3-4DA0-986D-B2562D8F45BB}" type="pres">
      <dgm:prSet presAssocID="{0B27BC8B-D735-48CB-9601-D75D7C58282E}" presName="node" presStyleLbl="node1" presStyleIdx="5" presStyleCnt="11">
        <dgm:presLayoutVars>
          <dgm:bulletEnabled val="1"/>
        </dgm:presLayoutVars>
      </dgm:prSet>
      <dgm:spPr/>
    </dgm:pt>
    <dgm:pt modelId="{59F5DDB8-2B8F-4597-BC36-6CB47EE43EE5}" type="pres">
      <dgm:prSet presAssocID="{F57EB6C1-1D7C-4723-AEAF-4A6FE906E848}" presName="sibTrans" presStyleCnt="0"/>
      <dgm:spPr/>
    </dgm:pt>
    <dgm:pt modelId="{2B72ED66-1B61-4484-B27D-475368EFA1F5}" type="pres">
      <dgm:prSet presAssocID="{F7A2DA7A-C501-47D7-AEB0-0AFCB8FFC44C}" presName="node" presStyleLbl="node1" presStyleIdx="6" presStyleCnt="11">
        <dgm:presLayoutVars>
          <dgm:bulletEnabled val="1"/>
        </dgm:presLayoutVars>
      </dgm:prSet>
      <dgm:spPr/>
    </dgm:pt>
    <dgm:pt modelId="{1BA07EAC-8A7B-499D-AA16-4CAAD5EC44D4}" type="pres">
      <dgm:prSet presAssocID="{FFEF1B44-70EA-47A5-A8F1-624FD5E7AF95}" presName="sibTrans" presStyleCnt="0"/>
      <dgm:spPr/>
    </dgm:pt>
    <dgm:pt modelId="{43C8FA9D-E02F-45AF-8712-C97FEE68D883}" type="pres">
      <dgm:prSet presAssocID="{81FBF0FE-3B77-4A2B-BED9-5AC9C15735CD}" presName="node" presStyleLbl="node1" presStyleIdx="7" presStyleCnt="11">
        <dgm:presLayoutVars>
          <dgm:bulletEnabled val="1"/>
        </dgm:presLayoutVars>
      </dgm:prSet>
      <dgm:spPr/>
    </dgm:pt>
    <dgm:pt modelId="{E607C304-80C8-47A8-B6AA-87CF133DB54B}" type="pres">
      <dgm:prSet presAssocID="{83B70A73-23AF-4125-911D-6DB81617F17F}" presName="sibTrans" presStyleCnt="0"/>
      <dgm:spPr/>
    </dgm:pt>
    <dgm:pt modelId="{4753D92D-8016-4D27-866F-B3BE5C71A458}" type="pres">
      <dgm:prSet presAssocID="{F9DF64C1-A9E6-4E5D-AD36-CDA0E2A93799}" presName="node" presStyleLbl="node1" presStyleIdx="8" presStyleCnt="11">
        <dgm:presLayoutVars>
          <dgm:bulletEnabled val="1"/>
        </dgm:presLayoutVars>
      </dgm:prSet>
      <dgm:spPr/>
    </dgm:pt>
    <dgm:pt modelId="{BBD596B1-6857-4F68-BC44-15C7F060D6F5}" type="pres">
      <dgm:prSet presAssocID="{679D7F5C-EA2C-4400-945B-45C36C9C41D0}" presName="sibTrans" presStyleCnt="0"/>
      <dgm:spPr/>
    </dgm:pt>
    <dgm:pt modelId="{FA1D5834-7ED0-410D-9493-9732EF83383F}" type="pres">
      <dgm:prSet presAssocID="{D9F44C38-DFE2-43CC-9A38-1A798D303629}" presName="node" presStyleLbl="node1" presStyleIdx="9" presStyleCnt="11">
        <dgm:presLayoutVars>
          <dgm:bulletEnabled val="1"/>
        </dgm:presLayoutVars>
      </dgm:prSet>
      <dgm:spPr/>
    </dgm:pt>
    <dgm:pt modelId="{ED9EDF6F-0B70-4627-8E0F-D5C14357C741}" type="pres">
      <dgm:prSet presAssocID="{426757B7-1CF2-451C-BB88-5BBBDFB496F2}" presName="sibTrans" presStyleCnt="0"/>
      <dgm:spPr/>
    </dgm:pt>
    <dgm:pt modelId="{F6EC102C-A7F1-4EBD-9937-ED087D5980DE}" type="pres">
      <dgm:prSet presAssocID="{6361BB5C-3E6C-425E-8CA0-F53D29224EC5}" presName="node" presStyleLbl="node1" presStyleIdx="10" presStyleCnt="11">
        <dgm:presLayoutVars>
          <dgm:bulletEnabled val="1"/>
        </dgm:presLayoutVars>
      </dgm:prSet>
      <dgm:spPr/>
    </dgm:pt>
  </dgm:ptLst>
  <dgm:cxnLst>
    <dgm:cxn modelId="{78D17102-6B46-4300-9418-71B263281D14}" srcId="{A052AC29-C49E-4ADD-BC46-B4861ECD8A19}" destId="{81F7193B-A610-4221-BB31-42625F5D3E75}" srcOrd="3" destOrd="0" parTransId="{DDE154FB-7043-414D-A1D3-EE63E643FC8F}" sibTransId="{E150C7E1-B590-4FC7-BE3D-55EF622680BD}"/>
    <dgm:cxn modelId="{83984808-9CC6-41DA-8C56-910F9EF81B44}" type="presOf" srcId="{81F7193B-A610-4221-BB31-42625F5D3E75}" destId="{F3F54231-1C11-43D3-AC49-3133BCA6DF95}" srcOrd="0" destOrd="0" presId="urn:microsoft.com/office/officeart/2005/8/layout/default"/>
    <dgm:cxn modelId="{B26B910D-D3C8-462C-B3D8-03B29267A5BD}" type="presOf" srcId="{1ED057A7-38AF-4348-8A49-D2852E5F67A1}" destId="{BEBC4C52-D8A7-4CB3-968F-86D0D6511258}" srcOrd="0" destOrd="0" presId="urn:microsoft.com/office/officeart/2005/8/layout/default"/>
    <dgm:cxn modelId="{44314E14-6385-465C-9EA2-895CF2B03103}" type="presOf" srcId="{F9DF64C1-A9E6-4E5D-AD36-CDA0E2A93799}" destId="{4753D92D-8016-4D27-866F-B3BE5C71A458}" srcOrd="0" destOrd="0" presId="urn:microsoft.com/office/officeart/2005/8/layout/default"/>
    <dgm:cxn modelId="{C4C35B18-7A15-404E-8FE5-3BB69E0D7DAE}" type="presOf" srcId="{D9F44C38-DFE2-43CC-9A38-1A798D303629}" destId="{FA1D5834-7ED0-410D-9493-9732EF83383F}" srcOrd="0" destOrd="0" presId="urn:microsoft.com/office/officeart/2005/8/layout/default"/>
    <dgm:cxn modelId="{D787C31C-E78F-4E6F-8041-7CF97AF4EBB0}" type="presOf" srcId="{EC8162A9-E46B-49AE-A298-019215A38A88}" destId="{8079236F-A393-4AC2-9976-A2BDE78AF83B}" srcOrd="0" destOrd="0" presId="urn:microsoft.com/office/officeart/2005/8/layout/default"/>
    <dgm:cxn modelId="{23CFA434-0760-47D8-9C29-93E1D276F066}" type="presOf" srcId="{0A49931E-DAA5-426A-BB5E-D4825DBE68AC}" destId="{22C80514-24A6-48B2-B5F4-F699D290B66B}" srcOrd="0" destOrd="0" presId="urn:microsoft.com/office/officeart/2005/8/layout/default"/>
    <dgm:cxn modelId="{E6B1143D-3B15-433C-A2E4-712E9C0DFBF8}" srcId="{A052AC29-C49E-4ADD-BC46-B4861ECD8A19}" destId="{F7A2DA7A-C501-47D7-AEB0-0AFCB8FFC44C}" srcOrd="6" destOrd="0" parTransId="{23141731-3916-4A8C-84C8-89DDA2AC63DF}" sibTransId="{FFEF1B44-70EA-47A5-A8F1-624FD5E7AF95}"/>
    <dgm:cxn modelId="{24831F3E-2B08-4CB9-8001-397CA5278848}" type="presOf" srcId="{F7A2DA7A-C501-47D7-AEB0-0AFCB8FFC44C}" destId="{2B72ED66-1B61-4484-B27D-475368EFA1F5}" srcOrd="0" destOrd="0" presId="urn:microsoft.com/office/officeart/2005/8/layout/default"/>
    <dgm:cxn modelId="{655C095C-EA69-4C22-AADF-23E0F997BF78}" type="presOf" srcId="{A052AC29-C49E-4ADD-BC46-B4861ECD8A19}" destId="{FA7A874C-B551-41FD-AE0A-F2E02ACBCEA4}" srcOrd="0" destOrd="0" presId="urn:microsoft.com/office/officeart/2005/8/layout/default"/>
    <dgm:cxn modelId="{FB3AA65D-5FB6-4475-86C4-8B5F03D18BE1}" type="presOf" srcId="{6361BB5C-3E6C-425E-8CA0-F53D29224EC5}" destId="{F6EC102C-A7F1-4EBD-9937-ED087D5980DE}" srcOrd="0" destOrd="0" presId="urn:microsoft.com/office/officeart/2005/8/layout/default"/>
    <dgm:cxn modelId="{CDF85D67-424B-4540-9CC4-ACB3E847641C}" srcId="{A052AC29-C49E-4ADD-BC46-B4861ECD8A19}" destId="{EC8162A9-E46B-49AE-A298-019215A38A88}" srcOrd="2" destOrd="0" parTransId="{85310145-EDE9-4DD7-B66E-E2182298C290}" sibTransId="{CA8D0451-E7AE-47FA-BE6A-8E0226907187}"/>
    <dgm:cxn modelId="{0F33784B-EEF9-4721-892B-766E2F31BEC0}" srcId="{A052AC29-C49E-4ADD-BC46-B4861ECD8A19}" destId="{1ED057A7-38AF-4348-8A49-D2852E5F67A1}" srcOrd="4" destOrd="0" parTransId="{96050142-3D6A-4601-AA8D-DD4F86CF7542}" sibTransId="{A158AE55-2E2F-4191-95D2-AB70E33D0DB7}"/>
    <dgm:cxn modelId="{34AEBA6D-6DE8-4F65-9712-DE6FFD510D24}" srcId="{A052AC29-C49E-4ADD-BC46-B4861ECD8A19}" destId="{81FBF0FE-3B77-4A2B-BED9-5AC9C15735CD}" srcOrd="7" destOrd="0" parTransId="{24FD7DCB-1374-4C0B-9C92-6C626BE5FABD}" sibTransId="{83B70A73-23AF-4125-911D-6DB81617F17F}"/>
    <dgm:cxn modelId="{47510159-D04D-4492-AD1D-4C2D00CB7190}" type="presOf" srcId="{81FBF0FE-3B77-4A2B-BED9-5AC9C15735CD}" destId="{43C8FA9D-E02F-45AF-8712-C97FEE68D883}" srcOrd="0" destOrd="0" presId="urn:microsoft.com/office/officeart/2005/8/layout/default"/>
    <dgm:cxn modelId="{D66D2A92-2192-4351-914E-C29FBDCFC64A}" srcId="{A052AC29-C49E-4ADD-BC46-B4861ECD8A19}" destId="{F9DF64C1-A9E6-4E5D-AD36-CDA0E2A93799}" srcOrd="8" destOrd="0" parTransId="{3AB3B88B-6466-4E38-BC20-4E53475083B6}" sibTransId="{679D7F5C-EA2C-4400-945B-45C36C9C41D0}"/>
    <dgm:cxn modelId="{40B5CDB2-C314-402D-9711-9BE8021B3C0F}" srcId="{A052AC29-C49E-4ADD-BC46-B4861ECD8A19}" destId="{6361BB5C-3E6C-425E-8CA0-F53D29224EC5}" srcOrd="10" destOrd="0" parTransId="{E6384BF7-D87B-444D-9B21-A9BA914A253F}" sibTransId="{92AB988F-0E66-4AEA-B9CA-E38247D0B23A}"/>
    <dgm:cxn modelId="{540133B7-B388-4D83-8A09-2ED4041C613F}" srcId="{A052AC29-C49E-4ADD-BC46-B4861ECD8A19}" destId="{0B27BC8B-D735-48CB-9601-D75D7C58282E}" srcOrd="5" destOrd="0" parTransId="{F3EE02A1-A5AB-4FBC-ABA2-36729744B707}" sibTransId="{F57EB6C1-1D7C-4723-AEAF-4A6FE906E848}"/>
    <dgm:cxn modelId="{EEB21EBC-217E-4AF7-8DC6-3D03F341C8A6}" srcId="{A052AC29-C49E-4ADD-BC46-B4861ECD8A19}" destId="{0A49931E-DAA5-426A-BB5E-D4825DBE68AC}" srcOrd="0" destOrd="0" parTransId="{EF155D3C-0358-4CA3-AAF4-05DBE83BE59C}" sibTransId="{833C445B-2574-4BA6-AFAB-ABA3572B1A34}"/>
    <dgm:cxn modelId="{F167B0E5-C33F-468C-B18C-F0D45F489B64}" srcId="{A052AC29-C49E-4ADD-BC46-B4861ECD8A19}" destId="{D9F44C38-DFE2-43CC-9A38-1A798D303629}" srcOrd="9" destOrd="0" parTransId="{A41EC5F0-A35F-4239-814E-822264A3D7F5}" sibTransId="{426757B7-1CF2-451C-BB88-5BBBDFB496F2}"/>
    <dgm:cxn modelId="{6D53A5E8-8598-4C30-8A08-43858A8185F8}" srcId="{A052AC29-C49E-4ADD-BC46-B4861ECD8A19}" destId="{C23B2806-99B1-4733-9162-4412F8265C20}" srcOrd="1" destOrd="0" parTransId="{7C440BD3-8351-432D-97BF-AE74AE3A5487}" sibTransId="{909F7FDB-B5F7-423C-A3A2-E99BE8EF6190}"/>
    <dgm:cxn modelId="{4CE7BBFA-C268-498F-928A-B31E5A4BE05E}" type="presOf" srcId="{0B27BC8B-D735-48CB-9601-D75D7C58282E}" destId="{2D3DE1B8-26C3-4DA0-986D-B2562D8F45BB}" srcOrd="0" destOrd="0" presId="urn:microsoft.com/office/officeart/2005/8/layout/default"/>
    <dgm:cxn modelId="{4A7676FD-DFFC-46AF-881E-83AA24A2740D}" type="presOf" srcId="{C23B2806-99B1-4733-9162-4412F8265C20}" destId="{3D3C3A1B-45E5-44CE-88A5-55AADDD37B78}" srcOrd="0" destOrd="0" presId="urn:microsoft.com/office/officeart/2005/8/layout/default"/>
    <dgm:cxn modelId="{E3350B87-4D95-4207-AC5A-22334A378319}" type="presParOf" srcId="{FA7A874C-B551-41FD-AE0A-F2E02ACBCEA4}" destId="{22C80514-24A6-48B2-B5F4-F699D290B66B}" srcOrd="0" destOrd="0" presId="urn:microsoft.com/office/officeart/2005/8/layout/default"/>
    <dgm:cxn modelId="{841775EB-F15F-459B-A5EF-1917AE2D8F38}" type="presParOf" srcId="{FA7A874C-B551-41FD-AE0A-F2E02ACBCEA4}" destId="{D47CB30F-65F9-43C5-BEC6-AB9C7D466A47}" srcOrd="1" destOrd="0" presId="urn:microsoft.com/office/officeart/2005/8/layout/default"/>
    <dgm:cxn modelId="{BC6FF134-AADF-4DCE-B8E8-F31A259763E4}" type="presParOf" srcId="{FA7A874C-B551-41FD-AE0A-F2E02ACBCEA4}" destId="{3D3C3A1B-45E5-44CE-88A5-55AADDD37B78}" srcOrd="2" destOrd="0" presId="urn:microsoft.com/office/officeart/2005/8/layout/default"/>
    <dgm:cxn modelId="{C338CE1C-57AD-49D9-8C89-D0ACFE9885BA}" type="presParOf" srcId="{FA7A874C-B551-41FD-AE0A-F2E02ACBCEA4}" destId="{AB022872-0E4E-475B-94A5-23329DC04DCA}" srcOrd="3" destOrd="0" presId="urn:microsoft.com/office/officeart/2005/8/layout/default"/>
    <dgm:cxn modelId="{DEC6E4CF-43A5-4B7B-8093-681F56CE9476}" type="presParOf" srcId="{FA7A874C-B551-41FD-AE0A-F2E02ACBCEA4}" destId="{8079236F-A393-4AC2-9976-A2BDE78AF83B}" srcOrd="4" destOrd="0" presId="urn:microsoft.com/office/officeart/2005/8/layout/default"/>
    <dgm:cxn modelId="{FBCF90D8-79E2-4317-B25C-37A89B23D032}" type="presParOf" srcId="{FA7A874C-B551-41FD-AE0A-F2E02ACBCEA4}" destId="{28DC44F3-7FB2-4ACB-A06E-D57339472440}" srcOrd="5" destOrd="0" presId="urn:microsoft.com/office/officeart/2005/8/layout/default"/>
    <dgm:cxn modelId="{06A5C43D-CC70-4F95-8FD3-EB5E4B1DBFDD}" type="presParOf" srcId="{FA7A874C-B551-41FD-AE0A-F2E02ACBCEA4}" destId="{F3F54231-1C11-43D3-AC49-3133BCA6DF95}" srcOrd="6" destOrd="0" presId="urn:microsoft.com/office/officeart/2005/8/layout/default"/>
    <dgm:cxn modelId="{C8F29C38-96CD-40A0-94E0-7B221F36DE74}" type="presParOf" srcId="{FA7A874C-B551-41FD-AE0A-F2E02ACBCEA4}" destId="{B1F172BE-3991-4389-A8E1-1D3D8277003F}" srcOrd="7" destOrd="0" presId="urn:microsoft.com/office/officeart/2005/8/layout/default"/>
    <dgm:cxn modelId="{F09F6263-817B-45E6-96CE-A3F7E2781267}" type="presParOf" srcId="{FA7A874C-B551-41FD-AE0A-F2E02ACBCEA4}" destId="{BEBC4C52-D8A7-4CB3-968F-86D0D6511258}" srcOrd="8" destOrd="0" presId="urn:microsoft.com/office/officeart/2005/8/layout/default"/>
    <dgm:cxn modelId="{66DA6E40-0F61-4506-B321-4300B8920F55}" type="presParOf" srcId="{FA7A874C-B551-41FD-AE0A-F2E02ACBCEA4}" destId="{BF4FFE8F-28C1-4C7E-BAE1-A1D0D59123F5}" srcOrd="9" destOrd="0" presId="urn:microsoft.com/office/officeart/2005/8/layout/default"/>
    <dgm:cxn modelId="{6D104A54-A45B-4376-BF36-EA1D74A7DDD3}" type="presParOf" srcId="{FA7A874C-B551-41FD-AE0A-F2E02ACBCEA4}" destId="{2D3DE1B8-26C3-4DA0-986D-B2562D8F45BB}" srcOrd="10" destOrd="0" presId="urn:microsoft.com/office/officeart/2005/8/layout/default"/>
    <dgm:cxn modelId="{E79D1760-EF30-4D56-A249-B2F4BC5DDC83}" type="presParOf" srcId="{FA7A874C-B551-41FD-AE0A-F2E02ACBCEA4}" destId="{59F5DDB8-2B8F-4597-BC36-6CB47EE43EE5}" srcOrd="11" destOrd="0" presId="urn:microsoft.com/office/officeart/2005/8/layout/default"/>
    <dgm:cxn modelId="{35CF0E3B-C8C8-48B2-8F07-BCAC10E0A832}" type="presParOf" srcId="{FA7A874C-B551-41FD-AE0A-F2E02ACBCEA4}" destId="{2B72ED66-1B61-4484-B27D-475368EFA1F5}" srcOrd="12" destOrd="0" presId="urn:microsoft.com/office/officeart/2005/8/layout/default"/>
    <dgm:cxn modelId="{62D823FE-BDA5-4943-92DE-B94A60FA43A4}" type="presParOf" srcId="{FA7A874C-B551-41FD-AE0A-F2E02ACBCEA4}" destId="{1BA07EAC-8A7B-499D-AA16-4CAAD5EC44D4}" srcOrd="13" destOrd="0" presId="urn:microsoft.com/office/officeart/2005/8/layout/default"/>
    <dgm:cxn modelId="{5580FE3C-20E2-4EBA-BF98-CCAC7BC37FBC}" type="presParOf" srcId="{FA7A874C-B551-41FD-AE0A-F2E02ACBCEA4}" destId="{43C8FA9D-E02F-45AF-8712-C97FEE68D883}" srcOrd="14" destOrd="0" presId="urn:microsoft.com/office/officeart/2005/8/layout/default"/>
    <dgm:cxn modelId="{CE9252A3-2F45-4267-8D82-6C2A14DB687B}" type="presParOf" srcId="{FA7A874C-B551-41FD-AE0A-F2E02ACBCEA4}" destId="{E607C304-80C8-47A8-B6AA-87CF133DB54B}" srcOrd="15" destOrd="0" presId="urn:microsoft.com/office/officeart/2005/8/layout/default"/>
    <dgm:cxn modelId="{5FEB981E-C791-4D07-A6F4-FC6FC676EA7F}" type="presParOf" srcId="{FA7A874C-B551-41FD-AE0A-F2E02ACBCEA4}" destId="{4753D92D-8016-4D27-866F-B3BE5C71A458}" srcOrd="16" destOrd="0" presId="urn:microsoft.com/office/officeart/2005/8/layout/default"/>
    <dgm:cxn modelId="{0EF30EF2-5E45-4C99-A947-FE5482773B9C}" type="presParOf" srcId="{FA7A874C-B551-41FD-AE0A-F2E02ACBCEA4}" destId="{BBD596B1-6857-4F68-BC44-15C7F060D6F5}" srcOrd="17" destOrd="0" presId="urn:microsoft.com/office/officeart/2005/8/layout/default"/>
    <dgm:cxn modelId="{FF353D26-A8C2-421F-8220-527038281ED7}" type="presParOf" srcId="{FA7A874C-B551-41FD-AE0A-F2E02ACBCEA4}" destId="{FA1D5834-7ED0-410D-9493-9732EF83383F}" srcOrd="18" destOrd="0" presId="urn:microsoft.com/office/officeart/2005/8/layout/default"/>
    <dgm:cxn modelId="{3B67A326-9B92-4354-A1E5-541EAE517AF8}" type="presParOf" srcId="{FA7A874C-B551-41FD-AE0A-F2E02ACBCEA4}" destId="{ED9EDF6F-0B70-4627-8E0F-D5C14357C741}" srcOrd="19" destOrd="0" presId="urn:microsoft.com/office/officeart/2005/8/layout/default"/>
    <dgm:cxn modelId="{B003B242-F304-45ED-9489-8A148A3CEC53}" type="presParOf" srcId="{FA7A874C-B551-41FD-AE0A-F2E02ACBCEA4}" destId="{F6EC102C-A7F1-4EBD-9937-ED087D5980DE}"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D17AEF-E117-4484-9265-8B69BC6DE332}" type="doc">
      <dgm:prSet loTypeId="urn:microsoft.com/office/officeart/2005/8/layout/architecture" loCatId="officeonline" qsTypeId="urn:microsoft.com/office/officeart/2005/8/quickstyle/simple1" qsCatId="simple" csTypeId="urn:microsoft.com/office/officeart/2005/8/colors/accent1_5" csCatId="accent1" phldr="1"/>
      <dgm:spPr/>
      <dgm:t>
        <a:bodyPr/>
        <a:lstStyle/>
        <a:p>
          <a:endParaRPr lang="fr-FR"/>
        </a:p>
      </dgm:t>
    </dgm:pt>
    <dgm:pt modelId="{1482C848-F2F5-4383-8765-DD8817C51EAF}">
      <dgm:prSet phldrT="[Text]" custT="1"/>
      <dgm:spPr/>
      <dgm:t>
        <a:bodyPr/>
        <a:lstStyle/>
        <a:p>
          <a:pPr>
            <a:buFont typeface="+mj-lt"/>
            <a:buAutoNum type="arabicPeriod"/>
          </a:pPr>
          <a:r>
            <a:rPr lang="en-US" sz="3200" b="1"/>
            <a:t>Roadmap for Regional Reviews in the Arab region</a:t>
          </a:r>
          <a:endParaRPr lang="fr-FR" sz="3200"/>
        </a:p>
      </dgm:t>
    </dgm:pt>
    <dgm:pt modelId="{B38C6EC2-8450-4D51-B25E-5FD318AC3020}" type="parTrans" cxnId="{4075BE80-EA31-445E-B88D-072F999F3101}">
      <dgm:prSet/>
      <dgm:spPr/>
      <dgm:t>
        <a:bodyPr/>
        <a:lstStyle/>
        <a:p>
          <a:endParaRPr lang="fr-FR"/>
        </a:p>
      </dgm:t>
    </dgm:pt>
    <dgm:pt modelId="{CBD05DEE-AD67-4FC5-8081-E5962DDCAD9B}" type="sibTrans" cxnId="{4075BE80-EA31-445E-B88D-072F999F3101}">
      <dgm:prSet/>
      <dgm:spPr/>
      <dgm:t>
        <a:bodyPr/>
        <a:lstStyle/>
        <a:p>
          <a:endParaRPr lang="fr-FR"/>
        </a:p>
      </dgm:t>
    </dgm:pt>
    <dgm:pt modelId="{28EB3A6C-97B1-47C4-B91E-F92808C36BF2}">
      <dgm:prSet phldrT="[Text]" custT="1"/>
      <dgm:spPr/>
      <dgm:t>
        <a:bodyPr/>
        <a:lstStyle/>
        <a:p>
          <a:pPr>
            <a:buFont typeface="+mj-lt"/>
            <a:buAutoNum type="arabicPeriod"/>
          </a:pPr>
          <a:r>
            <a:rPr lang="fr-FR" sz="2500" b="1" kern="1200">
              <a:latin typeface="Calibri" panose="020F0502020204030204"/>
              <a:ea typeface="+mn-ea"/>
              <a:cs typeface="+mn-cs"/>
            </a:rPr>
            <a:t>Regional collaboration and state </a:t>
          </a:r>
          <a:r>
            <a:rPr lang="fr-FR" sz="2500" b="1" kern="1200" err="1">
              <a:latin typeface="Calibri" panose="020F0502020204030204"/>
              <a:ea typeface="+mn-ea"/>
              <a:cs typeface="+mn-cs"/>
            </a:rPr>
            <a:t>ownership</a:t>
          </a:r>
          <a:endParaRPr lang="fr-FR" sz="2500" b="1" kern="1200">
            <a:latin typeface="Calibri" panose="020F0502020204030204"/>
            <a:ea typeface="+mn-ea"/>
            <a:cs typeface="+mn-cs"/>
          </a:endParaRPr>
        </a:p>
      </dgm:t>
    </dgm:pt>
    <dgm:pt modelId="{2D98EDBA-E1E9-413B-9131-C3D5C5EF21F9}" type="parTrans" cxnId="{52A4871A-2936-47B9-9F4F-F07FEA7A6044}">
      <dgm:prSet/>
      <dgm:spPr/>
      <dgm:t>
        <a:bodyPr/>
        <a:lstStyle/>
        <a:p>
          <a:endParaRPr lang="fr-FR"/>
        </a:p>
      </dgm:t>
    </dgm:pt>
    <dgm:pt modelId="{EC878831-6904-40A4-9DD7-7E5BD6DAA563}" type="sibTrans" cxnId="{52A4871A-2936-47B9-9F4F-F07FEA7A6044}">
      <dgm:prSet/>
      <dgm:spPr/>
      <dgm:t>
        <a:bodyPr/>
        <a:lstStyle/>
        <a:p>
          <a:endParaRPr lang="fr-FR"/>
        </a:p>
      </dgm:t>
    </dgm:pt>
    <dgm:pt modelId="{A3A5DEDD-3194-47A2-9E53-D1194E7C5CDB}">
      <dgm:prSet phldrT="[Text]"/>
      <dgm:spPr/>
      <dgm:t>
        <a:bodyPr/>
        <a:lstStyle/>
        <a:p>
          <a:r>
            <a:rPr lang="en-ZA" b="1"/>
            <a:t>GCM Talks</a:t>
          </a:r>
          <a:endParaRPr lang="fr-FR"/>
        </a:p>
      </dgm:t>
    </dgm:pt>
    <dgm:pt modelId="{CB23DCA2-0969-4F3B-97A9-F760533838ED}" type="parTrans" cxnId="{E8A40A6E-2188-42AC-B9B3-C152B5FECCBC}">
      <dgm:prSet/>
      <dgm:spPr/>
      <dgm:t>
        <a:bodyPr/>
        <a:lstStyle/>
        <a:p>
          <a:endParaRPr lang="fr-FR"/>
        </a:p>
      </dgm:t>
    </dgm:pt>
    <dgm:pt modelId="{5C446506-30C4-4E5C-8752-A43AE05E3BA8}" type="sibTrans" cxnId="{E8A40A6E-2188-42AC-B9B3-C152B5FECCBC}">
      <dgm:prSet/>
      <dgm:spPr/>
      <dgm:t>
        <a:bodyPr/>
        <a:lstStyle/>
        <a:p>
          <a:endParaRPr lang="fr-FR"/>
        </a:p>
      </dgm:t>
    </dgm:pt>
    <dgm:pt modelId="{A463F6D8-BF59-463F-AA7F-32B8E9D7E57B}">
      <dgm:prSet phldrT="[Text]"/>
      <dgm:spPr/>
      <dgm:t>
        <a:bodyPr/>
        <a:lstStyle/>
        <a:p>
          <a:r>
            <a:rPr lang="en-ZA" b="1"/>
            <a:t>Champions meetings and other initiatives</a:t>
          </a:r>
          <a:endParaRPr lang="fr-FR"/>
        </a:p>
      </dgm:t>
    </dgm:pt>
    <dgm:pt modelId="{EE60928F-2A6B-4162-891A-355FD2F5E211}" type="parTrans" cxnId="{94F32CF7-930B-4E6B-8670-45C2249FEA93}">
      <dgm:prSet/>
      <dgm:spPr/>
      <dgm:t>
        <a:bodyPr/>
        <a:lstStyle/>
        <a:p>
          <a:endParaRPr lang="fr-FR"/>
        </a:p>
      </dgm:t>
    </dgm:pt>
    <dgm:pt modelId="{EB701179-C70B-4D0C-96C2-C7BF65E07DB9}" type="sibTrans" cxnId="{94F32CF7-930B-4E6B-8670-45C2249FEA93}">
      <dgm:prSet/>
      <dgm:spPr/>
      <dgm:t>
        <a:bodyPr/>
        <a:lstStyle/>
        <a:p>
          <a:endParaRPr lang="fr-FR"/>
        </a:p>
      </dgm:t>
    </dgm:pt>
    <dgm:pt modelId="{DC66EAEA-6C8D-4AC4-9327-D535B6F687D3}">
      <dgm:prSet phldrT="[Text]"/>
      <dgm:spPr/>
      <dgm:t>
        <a:bodyPr/>
        <a:lstStyle/>
        <a:p>
          <a:r>
            <a:rPr lang="en-US" b="1"/>
            <a:t>Multi-stakeholder consultations</a:t>
          </a:r>
          <a:endParaRPr lang="fr-FR"/>
        </a:p>
      </dgm:t>
    </dgm:pt>
    <dgm:pt modelId="{512BACC8-96CE-47B8-9763-18F134E50B20}" type="parTrans" cxnId="{FB96B889-5E96-4D86-829D-B217CE0E0004}">
      <dgm:prSet/>
      <dgm:spPr/>
      <dgm:t>
        <a:bodyPr/>
        <a:lstStyle/>
        <a:p>
          <a:endParaRPr lang="fr-FR"/>
        </a:p>
      </dgm:t>
    </dgm:pt>
    <dgm:pt modelId="{B9B6082A-58D7-45DB-A147-0418E205882E}" type="sibTrans" cxnId="{FB96B889-5E96-4D86-829D-B217CE0E0004}">
      <dgm:prSet/>
      <dgm:spPr/>
      <dgm:t>
        <a:bodyPr/>
        <a:lstStyle/>
        <a:p>
          <a:endParaRPr lang="fr-FR"/>
        </a:p>
      </dgm:t>
    </dgm:pt>
    <dgm:pt modelId="{CB564ECB-3B92-4EEB-9F46-E9321CBF909E}" type="pres">
      <dgm:prSet presAssocID="{8AD17AEF-E117-4484-9265-8B69BC6DE332}" presName="Name0" presStyleCnt="0">
        <dgm:presLayoutVars>
          <dgm:chPref val="1"/>
          <dgm:dir/>
          <dgm:animOne val="branch"/>
          <dgm:animLvl val="lvl"/>
          <dgm:resizeHandles/>
        </dgm:presLayoutVars>
      </dgm:prSet>
      <dgm:spPr/>
    </dgm:pt>
    <dgm:pt modelId="{94FC30E6-0A44-4D9A-A9BF-FB52168ACF01}" type="pres">
      <dgm:prSet presAssocID="{1482C848-F2F5-4383-8765-DD8817C51EAF}" presName="vertOne" presStyleCnt="0"/>
      <dgm:spPr/>
    </dgm:pt>
    <dgm:pt modelId="{08B189BA-F0F3-422D-8C94-4183D8645D6A}" type="pres">
      <dgm:prSet presAssocID="{1482C848-F2F5-4383-8765-DD8817C51EAF}" presName="txOne" presStyleLbl="node0" presStyleIdx="0" presStyleCnt="1" custLinFactY="-200000" custLinFactNeighborX="-1352" custLinFactNeighborY="-213373">
        <dgm:presLayoutVars>
          <dgm:chPref val="3"/>
        </dgm:presLayoutVars>
      </dgm:prSet>
      <dgm:spPr/>
    </dgm:pt>
    <dgm:pt modelId="{C7B57865-1C0A-4706-9EA1-C2F81992C5E7}" type="pres">
      <dgm:prSet presAssocID="{1482C848-F2F5-4383-8765-DD8817C51EAF}" presName="parTransOne" presStyleCnt="0"/>
      <dgm:spPr/>
    </dgm:pt>
    <dgm:pt modelId="{54690EAB-702C-44A6-A694-BC8A8BD25588}" type="pres">
      <dgm:prSet presAssocID="{1482C848-F2F5-4383-8765-DD8817C51EAF}" presName="horzOne" presStyleCnt="0"/>
      <dgm:spPr/>
    </dgm:pt>
    <dgm:pt modelId="{4933FA82-C812-4BC8-AFBA-A5D23AAC4E01}" type="pres">
      <dgm:prSet presAssocID="{28EB3A6C-97B1-47C4-B91E-F92808C36BF2}" presName="vertTwo" presStyleCnt="0"/>
      <dgm:spPr/>
    </dgm:pt>
    <dgm:pt modelId="{804533F9-9CC3-4DE2-9AB6-ADE0C4DC0875}" type="pres">
      <dgm:prSet presAssocID="{28EB3A6C-97B1-47C4-B91E-F92808C36BF2}" presName="txTwo" presStyleLbl="node2" presStyleIdx="0" presStyleCnt="2" custLinFactNeighborX="1810" custLinFactNeighborY="-47833">
        <dgm:presLayoutVars>
          <dgm:chPref val="3"/>
        </dgm:presLayoutVars>
      </dgm:prSet>
      <dgm:spPr/>
    </dgm:pt>
    <dgm:pt modelId="{1C2EE741-76AD-4D09-A1D9-1C04132D4A34}" type="pres">
      <dgm:prSet presAssocID="{28EB3A6C-97B1-47C4-B91E-F92808C36BF2}" presName="parTransTwo" presStyleCnt="0"/>
      <dgm:spPr/>
    </dgm:pt>
    <dgm:pt modelId="{E9A7F487-B5CE-4595-8ACC-D04DD81899E8}" type="pres">
      <dgm:prSet presAssocID="{28EB3A6C-97B1-47C4-B91E-F92808C36BF2}" presName="horzTwo" presStyleCnt="0"/>
      <dgm:spPr/>
    </dgm:pt>
    <dgm:pt modelId="{F0DD8887-AACD-42DA-A777-C5DEB5228E11}" type="pres">
      <dgm:prSet presAssocID="{A3A5DEDD-3194-47A2-9E53-D1194E7C5CDB}" presName="vertThree" presStyleCnt="0"/>
      <dgm:spPr/>
    </dgm:pt>
    <dgm:pt modelId="{E64138E0-0B07-43FB-AAD0-E9CE91F40521}" type="pres">
      <dgm:prSet presAssocID="{A3A5DEDD-3194-47A2-9E53-D1194E7C5CDB}" presName="txThree" presStyleLbl="node3" presStyleIdx="0" presStyleCnt="2" custLinFactY="100000" custLinFactNeighborY="115594">
        <dgm:presLayoutVars>
          <dgm:chPref val="3"/>
        </dgm:presLayoutVars>
      </dgm:prSet>
      <dgm:spPr/>
    </dgm:pt>
    <dgm:pt modelId="{31136DB5-78D0-47B1-A768-9C388C8AFD47}" type="pres">
      <dgm:prSet presAssocID="{A3A5DEDD-3194-47A2-9E53-D1194E7C5CDB}" presName="horzThree" presStyleCnt="0"/>
      <dgm:spPr/>
    </dgm:pt>
    <dgm:pt modelId="{E6ABD8B2-AFFC-423E-A465-61F9DAE0E3A2}" type="pres">
      <dgm:prSet presAssocID="{EC878831-6904-40A4-9DD7-7E5BD6DAA563}" presName="sibSpaceTwo" presStyleCnt="0"/>
      <dgm:spPr/>
    </dgm:pt>
    <dgm:pt modelId="{9647FEC2-BC4E-42A6-8353-A89701F1A972}" type="pres">
      <dgm:prSet presAssocID="{A463F6D8-BF59-463F-AA7F-32B8E9D7E57B}" presName="vertTwo" presStyleCnt="0"/>
      <dgm:spPr/>
    </dgm:pt>
    <dgm:pt modelId="{375DA131-90CF-4B61-9FCC-6BC4C79B6304}" type="pres">
      <dgm:prSet presAssocID="{A463F6D8-BF59-463F-AA7F-32B8E9D7E57B}" presName="txTwo" presStyleLbl="node2" presStyleIdx="1" presStyleCnt="2" custLinFactNeighborX="-2168" custLinFactNeighborY="-42990">
        <dgm:presLayoutVars>
          <dgm:chPref val="3"/>
        </dgm:presLayoutVars>
      </dgm:prSet>
      <dgm:spPr/>
    </dgm:pt>
    <dgm:pt modelId="{B17C7609-166F-47F6-B9D2-CAD89985BA8B}" type="pres">
      <dgm:prSet presAssocID="{A463F6D8-BF59-463F-AA7F-32B8E9D7E57B}" presName="parTransTwo" presStyleCnt="0"/>
      <dgm:spPr/>
    </dgm:pt>
    <dgm:pt modelId="{C3F1F045-3043-4E3A-B181-5126F2A05310}" type="pres">
      <dgm:prSet presAssocID="{A463F6D8-BF59-463F-AA7F-32B8E9D7E57B}" presName="horzTwo" presStyleCnt="0"/>
      <dgm:spPr/>
    </dgm:pt>
    <dgm:pt modelId="{1CAABEC0-A065-4868-989B-A7D10A221B3D}" type="pres">
      <dgm:prSet presAssocID="{DC66EAEA-6C8D-4AC4-9327-D535B6F687D3}" presName="vertThree" presStyleCnt="0"/>
      <dgm:spPr/>
    </dgm:pt>
    <dgm:pt modelId="{1B04B641-9A54-4A1C-9925-DFF0858ABD2E}" type="pres">
      <dgm:prSet presAssocID="{DC66EAEA-6C8D-4AC4-9327-D535B6F687D3}" presName="txThree" presStyleLbl="node3" presStyleIdx="1" presStyleCnt="2" custLinFactY="100000" custLinFactNeighborX="-2385" custLinFactNeighborY="118507">
        <dgm:presLayoutVars>
          <dgm:chPref val="3"/>
        </dgm:presLayoutVars>
      </dgm:prSet>
      <dgm:spPr/>
    </dgm:pt>
    <dgm:pt modelId="{DCC19777-F4C8-4E36-B2D9-DA2CAD7A7C38}" type="pres">
      <dgm:prSet presAssocID="{DC66EAEA-6C8D-4AC4-9327-D535B6F687D3}" presName="horzThree" presStyleCnt="0"/>
      <dgm:spPr/>
    </dgm:pt>
  </dgm:ptLst>
  <dgm:cxnLst>
    <dgm:cxn modelId="{90EE850D-768D-4CDF-AF61-BFA6000452EF}" type="presOf" srcId="{8AD17AEF-E117-4484-9265-8B69BC6DE332}" destId="{CB564ECB-3B92-4EEB-9F46-E9321CBF909E}" srcOrd="0" destOrd="0" presId="urn:microsoft.com/office/officeart/2005/8/layout/architecture"/>
    <dgm:cxn modelId="{A4A07716-01D1-440E-A82E-D4E24C4C7E24}" type="presOf" srcId="{28EB3A6C-97B1-47C4-B91E-F92808C36BF2}" destId="{804533F9-9CC3-4DE2-9AB6-ADE0C4DC0875}" srcOrd="0" destOrd="0" presId="urn:microsoft.com/office/officeart/2005/8/layout/architecture"/>
    <dgm:cxn modelId="{52A4871A-2936-47B9-9F4F-F07FEA7A6044}" srcId="{1482C848-F2F5-4383-8765-DD8817C51EAF}" destId="{28EB3A6C-97B1-47C4-B91E-F92808C36BF2}" srcOrd="0" destOrd="0" parTransId="{2D98EDBA-E1E9-413B-9131-C3D5C5EF21F9}" sibTransId="{EC878831-6904-40A4-9DD7-7E5BD6DAA563}"/>
    <dgm:cxn modelId="{33741327-7299-4385-848C-26BA673CEEEA}" type="presOf" srcId="{A3A5DEDD-3194-47A2-9E53-D1194E7C5CDB}" destId="{E64138E0-0B07-43FB-AAD0-E9CE91F40521}" srcOrd="0" destOrd="0" presId="urn:microsoft.com/office/officeart/2005/8/layout/architecture"/>
    <dgm:cxn modelId="{7457F02C-65C9-4B4A-B5CB-3A7DDAD881CB}" type="presOf" srcId="{1482C848-F2F5-4383-8765-DD8817C51EAF}" destId="{08B189BA-F0F3-422D-8C94-4183D8645D6A}" srcOrd="0" destOrd="0" presId="urn:microsoft.com/office/officeart/2005/8/layout/architecture"/>
    <dgm:cxn modelId="{C5915235-0E4A-4ED5-AE1D-DEBC3F50E48B}" type="presOf" srcId="{DC66EAEA-6C8D-4AC4-9327-D535B6F687D3}" destId="{1B04B641-9A54-4A1C-9925-DFF0858ABD2E}" srcOrd="0" destOrd="0" presId="urn:microsoft.com/office/officeart/2005/8/layout/architecture"/>
    <dgm:cxn modelId="{E8A40A6E-2188-42AC-B9B3-C152B5FECCBC}" srcId="{28EB3A6C-97B1-47C4-B91E-F92808C36BF2}" destId="{A3A5DEDD-3194-47A2-9E53-D1194E7C5CDB}" srcOrd="0" destOrd="0" parTransId="{CB23DCA2-0969-4F3B-97A9-F760533838ED}" sibTransId="{5C446506-30C4-4E5C-8752-A43AE05E3BA8}"/>
    <dgm:cxn modelId="{4075BE80-EA31-445E-B88D-072F999F3101}" srcId="{8AD17AEF-E117-4484-9265-8B69BC6DE332}" destId="{1482C848-F2F5-4383-8765-DD8817C51EAF}" srcOrd="0" destOrd="0" parTransId="{B38C6EC2-8450-4D51-B25E-5FD318AC3020}" sibTransId="{CBD05DEE-AD67-4FC5-8081-E5962DDCAD9B}"/>
    <dgm:cxn modelId="{FB96B889-5E96-4D86-829D-B217CE0E0004}" srcId="{A463F6D8-BF59-463F-AA7F-32B8E9D7E57B}" destId="{DC66EAEA-6C8D-4AC4-9327-D535B6F687D3}" srcOrd="0" destOrd="0" parTransId="{512BACC8-96CE-47B8-9763-18F134E50B20}" sibTransId="{B9B6082A-58D7-45DB-A147-0418E205882E}"/>
    <dgm:cxn modelId="{94F32CF7-930B-4E6B-8670-45C2249FEA93}" srcId="{1482C848-F2F5-4383-8765-DD8817C51EAF}" destId="{A463F6D8-BF59-463F-AA7F-32B8E9D7E57B}" srcOrd="1" destOrd="0" parTransId="{EE60928F-2A6B-4162-891A-355FD2F5E211}" sibTransId="{EB701179-C70B-4D0C-96C2-C7BF65E07DB9}"/>
    <dgm:cxn modelId="{C9B8A2F9-8590-42D4-9A40-B8945AED769C}" type="presOf" srcId="{A463F6D8-BF59-463F-AA7F-32B8E9D7E57B}" destId="{375DA131-90CF-4B61-9FCC-6BC4C79B6304}" srcOrd="0" destOrd="0" presId="urn:microsoft.com/office/officeart/2005/8/layout/architecture"/>
    <dgm:cxn modelId="{2C3395C3-550D-41B3-9222-B3B3D02DC410}" type="presParOf" srcId="{CB564ECB-3B92-4EEB-9F46-E9321CBF909E}" destId="{94FC30E6-0A44-4D9A-A9BF-FB52168ACF01}" srcOrd="0" destOrd="0" presId="urn:microsoft.com/office/officeart/2005/8/layout/architecture"/>
    <dgm:cxn modelId="{27AA26CF-29FC-4EC6-8E39-B81BD6804195}" type="presParOf" srcId="{94FC30E6-0A44-4D9A-A9BF-FB52168ACF01}" destId="{08B189BA-F0F3-422D-8C94-4183D8645D6A}" srcOrd="0" destOrd="0" presId="urn:microsoft.com/office/officeart/2005/8/layout/architecture"/>
    <dgm:cxn modelId="{36C467EC-412E-4571-A1DC-E8AEAB312C4C}" type="presParOf" srcId="{94FC30E6-0A44-4D9A-A9BF-FB52168ACF01}" destId="{C7B57865-1C0A-4706-9EA1-C2F81992C5E7}" srcOrd="1" destOrd="0" presId="urn:microsoft.com/office/officeart/2005/8/layout/architecture"/>
    <dgm:cxn modelId="{9C00B7EB-49DE-449B-A302-BE880184F1E4}" type="presParOf" srcId="{94FC30E6-0A44-4D9A-A9BF-FB52168ACF01}" destId="{54690EAB-702C-44A6-A694-BC8A8BD25588}" srcOrd="2" destOrd="0" presId="urn:microsoft.com/office/officeart/2005/8/layout/architecture"/>
    <dgm:cxn modelId="{412E2BF1-FCEC-4CEF-A734-46A16AF927ED}" type="presParOf" srcId="{54690EAB-702C-44A6-A694-BC8A8BD25588}" destId="{4933FA82-C812-4BC8-AFBA-A5D23AAC4E01}" srcOrd="0" destOrd="0" presId="urn:microsoft.com/office/officeart/2005/8/layout/architecture"/>
    <dgm:cxn modelId="{00F04C67-C723-4B82-998E-8962F0F5574F}" type="presParOf" srcId="{4933FA82-C812-4BC8-AFBA-A5D23AAC4E01}" destId="{804533F9-9CC3-4DE2-9AB6-ADE0C4DC0875}" srcOrd="0" destOrd="0" presId="urn:microsoft.com/office/officeart/2005/8/layout/architecture"/>
    <dgm:cxn modelId="{668B4B3D-EDE5-43DF-8F41-EA1DC168175E}" type="presParOf" srcId="{4933FA82-C812-4BC8-AFBA-A5D23AAC4E01}" destId="{1C2EE741-76AD-4D09-A1D9-1C04132D4A34}" srcOrd="1" destOrd="0" presId="urn:microsoft.com/office/officeart/2005/8/layout/architecture"/>
    <dgm:cxn modelId="{288A0AD0-3B8B-4D1A-B70F-CC8DF7F69F57}" type="presParOf" srcId="{4933FA82-C812-4BC8-AFBA-A5D23AAC4E01}" destId="{E9A7F487-B5CE-4595-8ACC-D04DD81899E8}" srcOrd="2" destOrd="0" presId="urn:microsoft.com/office/officeart/2005/8/layout/architecture"/>
    <dgm:cxn modelId="{18E9FA2A-7D63-4B35-9C73-7E9225F8AF5A}" type="presParOf" srcId="{E9A7F487-B5CE-4595-8ACC-D04DD81899E8}" destId="{F0DD8887-AACD-42DA-A777-C5DEB5228E11}" srcOrd="0" destOrd="0" presId="urn:microsoft.com/office/officeart/2005/8/layout/architecture"/>
    <dgm:cxn modelId="{05B29BB9-CAA2-4776-A9D5-2292B734E106}" type="presParOf" srcId="{F0DD8887-AACD-42DA-A777-C5DEB5228E11}" destId="{E64138E0-0B07-43FB-AAD0-E9CE91F40521}" srcOrd="0" destOrd="0" presId="urn:microsoft.com/office/officeart/2005/8/layout/architecture"/>
    <dgm:cxn modelId="{C7B8DBD9-58F3-47F8-B67A-44BD592C9423}" type="presParOf" srcId="{F0DD8887-AACD-42DA-A777-C5DEB5228E11}" destId="{31136DB5-78D0-47B1-A768-9C388C8AFD47}" srcOrd="1" destOrd="0" presId="urn:microsoft.com/office/officeart/2005/8/layout/architecture"/>
    <dgm:cxn modelId="{7A81DA83-4B3C-4C7E-8E6F-FBD549FEFE4D}" type="presParOf" srcId="{54690EAB-702C-44A6-A694-BC8A8BD25588}" destId="{E6ABD8B2-AFFC-423E-A465-61F9DAE0E3A2}" srcOrd="1" destOrd="0" presId="urn:microsoft.com/office/officeart/2005/8/layout/architecture"/>
    <dgm:cxn modelId="{E1873352-727F-4052-A538-837E2D3E9DC2}" type="presParOf" srcId="{54690EAB-702C-44A6-A694-BC8A8BD25588}" destId="{9647FEC2-BC4E-42A6-8353-A89701F1A972}" srcOrd="2" destOrd="0" presId="urn:microsoft.com/office/officeart/2005/8/layout/architecture"/>
    <dgm:cxn modelId="{BE94F83B-2ED3-4673-920A-763C2EF18CBF}" type="presParOf" srcId="{9647FEC2-BC4E-42A6-8353-A89701F1A972}" destId="{375DA131-90CF-4B61-9FCC-6BC4C79B6304}" srcOrd="0" destOrd="0" presId="urn:microsoft.com/office/officeart/2005/8/layout/architecture"/>
    <dgm:cxn modelId="{667FDC6C-136C-4CEA-A030-C820765C9249}" type="presParOf" srcId="{9647FEC2-BC4E-42A6-8353-A89701F1A972}" destId="{B17C7609-166F-47F6-B9D2-CAD89985BA8B}" srcOrd="1" destOrd="0" presId="urn:microsoft.com/office/officeart/2005/8/layout/architecture"/>
    <dgm:cxn modelId="{96B06A2A-414D-4E2F-B901-E310D2139C5E}" type="presParOf" srcId="{9647FEC2-BC4E-42A6-8353-A89701F1A972}" destId="{C3F1F045-3043-4E3A-B181-5126F2A05310}" srcOrd="2" destOrd="0" presId="urn:microsoft.com/office/officeart/2005/8/layout/architecture"/>
    <dgm:cxn modelId="{1DF8062A-9926-4897-BC33-7873D903F1F5}" type="presParOf" srcId="{C3F1F045-3043-4E3A-B181-5126F2A05310}" destId="{1CAABEC0-A065-4868-989B-A7D10A221B3D}" srcOrd="0" destOrd="0" presId="urn:microsoft.com/office/officeart/2005/8/layout/architecture"/>
    <dgm:cxn modelId="{EB1F4604-90F6-456D-AC77-F062775E548D}" type="presParOf" srcId="{1CAABEC0-A065-4868-989B-A7D10A221B3D}" destId="{1B04B641-9A54-4A1C-9925-DFF0858ABD2E}" srcOrd="0" destOrd="0" presId="urn:microsoft.com/office/officeart/2005/8/layout/architecture"/>
    <dgm:cxn modelId="{E2535BA9-D85E-4418-AED1-38BA5E1B94A4}" type="presParOf" srcId="{1CAABEC0-A065-4868-989B-A7D10A221B3D}" destId="{DCC19777-F4C8-4E36-B2D9-DA2CAD7A7C38}"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B33DE6-83C6-4FF6-A442-041A9C35D91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95CD5E63-CEBD-4FC7-90B5-F9C6484AA219}">
      <dgm:prSet phldrT="[Text]" custT="1"/>
      <dgm:spPr/>
      <dgm:t>
        <a:bodyPr/>
        <a:lstStyle/>
        <a:p>
          <a:r>
            <a:rPr lang="en-US" sz="2000" b="1">
              <a:solidFill>
                <a:schemeClr val="accent2"/>
              </a:solidFill>
            </a:rPr>
            <a:t>Cross-regional Dialogues and consultations by States and workstreams</a:t>
          </a:r>
        </a:p>
      </dgm:t>
    </dgm:pt>
    <dgm:pt modelId="{9D7B2871-6827-4230-80BC-680B50C4B824}" type="parTrans" cxnId="{01A2E526-730B-4EA1-90DF-41B9204988C9}">
      <dgm:prSet/>
      <dgm:spPr/>
      <dgm:t>
        <a:bodyPr/>
        <a:lstStyle/>
        <a:p>
          <a:endParaRPr lang="en-US" sz="2000" b="1"/>
        </a:p>
      </dgm:t>
    </dgm:pt>
    <dgm:pt modelId="{FE51620E-9A28-49F8-AAD8-D75E1B617F12}" type="sibTrans" cxnId="{01A2E526-730B-4EA1-90DF-41B9204988C9}">
      <dgm:prSet/>
      <dgm:spPr/>
      <dgm:t>
        <a:bodyPr/>
        <a:lstStyle/>
        <a:p>
          <a:endParaRPr lang="en-US" sz="2000" b="1"/>
        </a:p>
      </dgm:t>
    </dgm:pt>
    <dgm:pt modelId="{6F224087-69E9-4D85-BD44-9AE97564368E}">
      <dgm:prSet phldrT="[Text]" custT="1"/>
      <dgm:spPr/>
      <dgm:t>
        <a:bodyPr/>
        <a:lstStyle/>
        <a:p>
          <a:r>
            <a:rPr lang="en-US" sz="2000" b="1">
              <a:solidFill>
                <a:schemeClr val="accent2"/>
              </a:solidFill>
            </a:rPr>
            <a:t>Regional</a:t>
          </a:r>
          <a:r>
            <a:rPr lang="en-US" sz="2000" b="1" baseline="0">
              <a:solidFill>
                <a:schemeClr val="accent2"/>
              </a:solidFill>
            </a:rPr>
            <a:t> Review by ISCM/RCPs</a:t>
          </a:r>
          <a:endParaRPr lang="en-US" sz="2000" b="1">
            <a:solidFill>
              <a:schemeClr val="accent2"/>
            </a:solidFill>
          </a:endParaRPr>
        </a:p>
      </dgm:t>
    </dgm:pt>
    <dgm:pt modelId="{9179E4D3-9293-4FAA-9F61-4D4A888C9F61}" type="parTrans" cxnId="{520307A2-64BB-4222-9850-39FC143D441B}">
      <dgm:prSet/>
      <dgm:spPr/>
      <dgm:t>
        <a:bodyPr/>
        <a:lstStyle/>
        <a:p>
          <a:endParaRPr lang="en-US" sz="2000" b="1"/>
        </a:p>
      </dgm:t>
    </dgm:pt>
    <dgm:pt modelId="{C4436313-5BB1-4C9E-9580-6D538A802560}" type="sibTrans" cxnId="{520307A2-64BB-4222-9850-39FC143D441B}">
      <dgm:prSet/>
      <dgm:spPr/>
      <dgm:t>
        <a:bodyPr/>
        <a:lstStyle/>
        <a:p>
          <a:endParaRPr lang="en-US" sz="2000" b="1"/>
        </a:p>
      </dgm:t>
    </dgm:pt>
    <dgm:pt modelId="{8FAD95D3-0C4F-4024-A1C3-2CFD3A05F147}">
      <dgm:prSet phldrT="[Text]" custT="1"/>
      <dgm:spPr/>
      <dgm:t>
        <a:bodyPr/>
        <a:lstStyle/>
        <a:p>
          <a:r>
            <a:rPr lang="en-US" sz="2000" b="1">
              <a:solidFill>
                <a:schemeClr val="accent2"/>
              </a:solidFill>
            </a:rPr>
            <a:t>Stakeholder</a:t>
          </a:r>
          <a:r>
            <a:rPr lang="en-US" sz="2000" b="1" baseline="0">
              <a:solidFill>
                <a:schemeClr val="accent2"/>
              </a:solidFill>
            </a:rPr>
            <a:t> Perception Survey (Online)</a:t>
          </a:r>
          <a:endParaRPr lang="en-US" sz="2000" b="1">
            <a:solidFill>
              <a:schemeClr val="accent2"/>
            </a:solidFill>
          </a:endParaRPr>
        </a:p>
      </dgm:t>
    </dgm:pt>
    <dgm:pt modelId="{486B82A9-5EAD-4CB5-AA7F-9C01094D4323}" type="parTrans" cxnId="{23CFD44F-8D28-41B5-B709-C2C0D73D0E4E}">
      <dgm:prSet/>
      <dgm:spPr/>
      <dgm:t>
        <a:bodyPr/>
        <a:lstStyle/>
        <a:p>
          <a:endParaRPr lang="en-US" sz="2000" b="1"/>
        </a:p>
      </dgm:t>
    </dgm:pt>
    <dgm:pt modelId="{0AB742B2-9B3E-492F-9FAC-54564EDA302C}" type="sibTrans" cxnId="{23CFD44F-8D28-41B5-B709-C2C0D73D0E4E}">
      <dgm:prSet/>
      <dgm:spPr/>
      <dgm:t>
        <a:bodyPr/>
        <a:lstStyle/>
        <a:p>
          <a:endParaRPr lang="en-US" sz="2000" b="1"/>
        </a:p>
      </dgm:t>
    </dgm:pt>
    <dgm:pt modelId="{2FE1C446-211C-4AF6-9728-F7D371BB43DB}">
      <dgm:prSet custT="1"/>
      <dgm:spPr/>
      <dgm:t>
        <a:bodyPr/>
        <a:lstStyle/>
        <a:p>
          <a:pPr>
            <a:buNone/>
          </a:pPr>
          <a:r>
            <a:rPr lang="en-US" sz="2000" b="1">
              <a:solidFill>
                <a:schemeClr val="accent2"/>
              </a:solidFill>
            </a:rPr>
            <a:t>States and stakeholder consultations</a:t>
          </a:r>
        </a:p>
        <a:p>
          <a:pPr>
            <a:buNone/>
          </a:pPr>
          <a:r>
            <a:rPr lang="en-US" sz="2000" b="1">
              <a:solidFill>
                <a:schemeClr val="accent2"/>
              </a:solidFill>
            </a:rPr>
            <a:t>(Online)</a:t>
          </a:r>
        </a:p>
      </dgm:t>
    </dgm:pt>
    <dgm:pt modelId="{742421AA-79CB-4F1C-B038-E648474E827E}" type="parTrans" cxnId="{B3A5EB6E-0218-4BBD-9DF2-07B7D8266120}">
      <dgm:prSet/>
      <dgm:spPr/>
      <dgm:t>
        <a:bodyPr/>
        <a:lstStyle/>
        <a:p>
          <a:endParaRPr lang="en-US" sz="2000"/>
        </a:p>
      </dgm:t>
    </dgm:pt>
    <dgm:pt modelId="{58734445-11AA-4FF1-8729-2F5747AB3D6B}" type="sibTrans" cxnId="{B3A5EB6E-0218-4BBD-9DF2-07B7D8266120}">
      <dgm:prSet/>
      <dgm:spPr/>
      <dgm:t>
        <a:bodyPr/>
        <a:lstStyle/>
        <a:p>
          <a:endParaRPr lang="en-US" sz="2000"/>
        </a:p>
      </dgm:t>
    </dgm:pt>
    <dgm:pt modelId="{8607DD77-CED9-42E0-AD25-0FD0C5C92F94}">
      <dgm:prSet custT="1"/>
      <dgm:spPr/>
      <dgm:t>
        <a:bodyPr/>
        <a:lstStyle/>
        <a:p>
          <a:pPr rtl="0"/>
          <a:r>
            <a:rPr lang="en-US" sz="2000" b="1">
              <a:solidFill>
                <a:schemeClr val="accent2"/>
              </a:solidFill>
            </a:rPr>
            <a:t>Regional Review Conference</a:t>
          </a:r>
          <a:r>
            <a:rPr lang="en-US" sz="2000" b="1">
              <a:solidFill>
                <a:schemeClr val="accent2"/>
              </a:solidFill>
              <a:latin typeface="Calibri Light" panose="020F0302020204030204"/>
            </a:rPr>
            <a:t> with</a:t>
          </a:r>
          <a:r>
            <a:rPr lang="en-US" sz="2000" b="1">
              <a:solidFill>
                <a:schemeClr val="accent2"/>
              </a:solidFill>
            </a:rPr>
            <a:t> REC (Hybrid)</a:t>
          </a:r>
        </a:p>
      </dgm:t>
    </dgm:pt>
    <dgm:pt modelId="{2CF171FE-7D47-45A5-B188-8B3DB6F29121}" type="parTrans" cxnId="{B70EE4B9-280E-4ABD-B576-4FCDA342A3D9}">
      <dgm:prSet/>
      <dgm:spPr/>
      <dgm:t>
        <a:bodyPr/>
        <a:lstStyle/>
        <a:p>
          <a:endParaRPr lang="en-US" sz="2000"/>
        </a:p>
      </dgm:t>
    </dgm:pt>
    <dgm:pt modelId="{6064A89A-E09B-46A8-91E7-304143FDA157}" type="sibTrans" cxnId="{B70EE4B9-280E-4ABD-B576-4FCDA342A3D9}">
      <dgm:prSet/>
      <dgm:spPr/>
      <dgm:t>
        <a:bodyPr/>
        <a:lstStyle/>
        <a:p>
          <a:endParaRPr lang="en-US" sz="2000"/>
        </a:p>
      </dgm:t>
    </dgm:pt>
    <dgm:pt modelId="{E3F904FD-A651-46C2-9A44-6EF3235E0387}">
      <dgm:prSet custT="1"/>
      <dgm:spPr/>
      <dgm:t>
        <a:bodyPr/>
        <a:lstStyle/>
        <a:p>
          <a:r>
            <a:rPr lang="en-US" sz="2000" b="1">
              <a:solidFill>
                <a:schemeClr val="accent2"/>
              </a:solidFill>
            </a:rPr>
            <a:t>Regional Review Report</a:t>
          </a:r>
        </a:p>
      </dgm:t>
    </dgm:pt>
    <dgm:pt modelId="{59134B49-8ED0-433A-A2AB-5C733516A1C4}" type="parTrans" cxnId="{89F6AD5F-8140-481E-9537-807B57415837}">
      <dgm:prSet/>
      <dgm:spPr/>
      <dgm:t>
        <a:bodyPr/>
        <a:lstStyle/>
        <a:p>
          <a:endParaRPr lang="en-US" sz="2000"/>
        </a:p>
      </dgm:t>
    </dgm:pt>
    <dgm:pt modelId="{198E8BD1-5EB6-4EBB-AC19-0ED68FE25CFB}" type="sibTrans" cxnId="{89F6AD5F-8140-481E-9537-807B57415837}">
      <dgm:prSet/>
      <dgm:spPr/>
      <dgm:t>
        <a:bodyPr/>
        <a:lstStyle/>
        <a:p>
          <a:endParaRPr lang="en-US" sz="2000"/>
        </a:p>
      </dgm:t>
    </dgm:pt>
    <dgm:pt modelId="{CEDB45F6-8A03-4923-86CC-6242EA9DF42B}" type="pres">
      <dgm:prSet presAssocID="{64B33DE6-83C6-4FF6-A442-041A9C35D918}" presName="Name0" presStyleCnt="0">
        <dgm:presLayoutVars>
          <dgm:dir/>
          <dgm:resizeHandles val="exact"/>
        </dgm:presLayoutVars>
      </dgm:prSet>
      <dgm:spPr/>
    </dgm:pt>
    <dgm:pt modelId="{0A8DB37B-447F-4BA1-876B-C51F5F42B539}" type="pres">
      <dgm:prSet presAssocID="{64B33DE6-83C6-4FF6-A442-041A9C35D918}" presName="arrow" presStyleLbl="bgShp" presStyleIdx="0" presStyleCnt="1"/>
      <dgm:spPr/>
    </dgm:pt>
    <dgm:pt modelId="{59615773-3218-41B8-9F91-C4656A571DC2}" type="pres">
      <dgm:prSet presAssocID="{64B33DE6-83C6-4FF6-A442-041A9C35D918}" presName="points" presStyleCnt="0"/>
      <dgm:spPr/>
    </dgm:pt>
    <dgm:pt modelId="{B49FCCFA-0595-40AB-A430-F6246C5F8D28}" type="pres">
      <dgm:prSet presAssocID="{95CD5E63-CEBD-4FC7-90B5-F9C6484AA219}" presName="compositeA" presStyleCnt="0"/>
      <dgm:spPr/>
    </dgm:pt>
    <dgm:pt modelId="{C626C461-E6DA-4F2E-9840-E3A5E35C1C6D}" type="pres">
      <dgm:prSet presAssocID="{95CD5E63-CEBD-4FC7-90B5-F9C6484AA219}" presName="textA" presStyleLbl="revTx" presStyleIdx="0" presStyleCnt="6" custScaleX="146891">
        <dgm:presLayoutVars>
          <dgm:bulletEnabled val="1"/>
        </dgm:presLayoutVars>
      </dgm:prSet>
      <dgm:spPr/>
    </dgm:pt>
    <dgm:pt modelId="{D82F33C4-025B-4BE8-AFB2-5B47B19FE717}" type="pres">
      <dgm:prSet presAssocID="{95CD5E63-CEBD-4FC7-90B5-F9C6484AA219}" presName="circleA" presStyleLbl="node1" presStyleIdx="0" presStyleCnt="6"/>
      <dgm:spPr/>
    </dgm:pt>
    <dgm:pt modelId="{A3B4A9F1-42DF-4AD6-974A-F874F82662FD}" type="pres">
      <dgm:prSet presAssocID="{95CD5E63-CEBD-4FC7-90B5-F9C6484AA219}" presName="spaceA" presStyleCnt="0"/>
      <dgm:spPr/>
    </dgm:pt>
    <dgm:pt modelId="{16615B27-D239-4127-AFE7-05293AA0EC05}" type="pres">
      <dgm:prSet presAssocID="{FE51620E-9A28-49F8-AAD8-D75E1B617F12}" presName="space" presStyleCnt="0"/>
      <dgm:spPr/>
    </dgm:pt>
    <dgm:pt modelId="{B46E7C3D-05C8-485B-AEE5-3736A152B946}" type="pres">
      <dgm:prSet presAssocID="{6F224087-69E9-4D85-BD44-9AE97564368E}" presName="compositeB" presStyleCnt="0"/>
      <dgm:spPr/>
    </dgm:pt>
    <dgm:pt modelId="{F8B391D2-4534-47D7-8956-CDF281300D8C}" type="pres">
      <dgm:prSet presAssocID="{6F224087-69E9-4D85-BD44-9AE97564368E}" presName="textB" presStyleLbl="revTx" presStyleIdx="1" presStyleCnt="6" custScaleX="126100">
        <dgm:presLayoutVars>
          <dgm:bulletEnabled val="1"/>
        </dgm:presLayoutVars>
      </dgm:prSet>
      <dgm:spPr/>
    </dgm:pt>
    <dgm:pt modelId="{7FA08C7E-310F-4ED4-8797-CF72311753B6}" type="pres">
      <dgm:prSet presAssocID="{6F224087-69E9-4D85-BD44-9AE97564368E}" presName="circleB" presStyleLbl="node1" presStyleIdx="1" presStyleCnt="6"/>
      <dgm:spPr/>
    </dgm:pt>
    <dgm:pt modelId="{FFFBA55D-82FF-4710-96FC-22579748CECB}" type="pres">
      <dgm:prSet presAssocID="{6F224087-69E9-4D85-BD44-9AE97564368E}" presName="spaceB" presStyleCnt="0"/>
      <dgm:spPr/>
    </dgm:pt>
    <dgm:pt modelId="{319A59DD-2954-472B-A18A-712D51E1DDC2}" type="pres">
      <dgm:prSet presAssocID="{C4436313-5BB1-4C9E-9580-6D538A802560}" presName="space" presStyleCnt="0"/>
      <dgm:spPr/>
    </dgm:pt>
    <dgm:pt modelId="{511D7B75-8791-408A-9562-A7C8D8810CEB}" type="pres">
      <dgm:prSet presAssocID="{8FAD95D3-0C4F-4024-A1C3-2CFD3A05F147}" presName="compositeA" presStyleCnt="0"/>
      <dgm:spPr/>
    </dgm:pt>
    <dgm:pt modelId="{E59F5A23-1A05-48B4-BE31-56C3B0962A0F}" type="pres">
      <dgm:prSet presAssocID="{8FAD95D3-0C4F-4024-A1C3-2CFD3A05F147}" presName="textA" presStyleLbl="revTx" presStyleIdx="2" presStyleCnt="6" custScaleX="129514">
        <dgm:presLayoutVars>
          <dgm:bulletEnabled val="1"/>
        </dgm:presLayoutVars>
      </dgm:prSet>
      <dgm:spPr/>
    </dgm:pt>
    <dgm:pt modelId="{9E86DE31-73B8-4921-8AC6-D4869CB102D1}" type="pres">
      <dgm:prSet presAssocID="{8FAD95D3-0C4F-4024-A1C3-2CFD3A05F147}" presName="circleA" presStyleLbl="node1" presStyleIdx="2" presStyleCnt="6"/>
      <dgm:spPr/>
    </dgm:pt>
    <dgm:pt modelId="{004A8AF3-31CB-4B15-99EC-CBA2FBDAA1EB}" type="pres">
      <dgm:prSet presAssocID="{8FAD95D3-0C4F-4024-A1C3-2CFD3A05F147}" presName="spaceA" presStyleCnt="0"/>
      <dgm:spPr/>
    </dgm:pt>
    <dgm:pt modelId="{C53A0FBD-98A5-49EB-A808-201B07BF13AB}" type="pres">
      <dgm:prSet presAssocID="{0AB742B2-9B3E-492F-9FAC-54564EDA302C}" presName="space" presStyleCnt="0"/>
      <dgm:spPr/>
    </dgm:pt>
    <dgm:pt modelId="{DB026D61-C686-45BA-8633-FA1D564BC20A}" type="pres">
      <dgm:prSet presAssocID="{2FE1C446-211C-4AF6-9728-F7D371BB43DB}" presName="compositeB" presStyleCnt="0"/>
      <dgm:spPr/>
    </dgm:pt>
    <dgm:pt modelId="{3D0659D5-1CE8-4091-9868-01D83F37E2F1}" type="pres">
      <dgm:prSet presAssocID="{2FE1C446-211C-4AF6-9728-F7D371BB43DB}" presName="textB" presStyleLbl="revTx" presStyleIdx="3" presStyleCnt="6" custScaleX="146818">
        <dgm:presLayoutVars>
          <dgm:bulletEnabled val="1"/>
        </dgm:presLayoutVars>
      </dgm:prSet>
      <dgm:spPr/>
    </dgm:pt>
    <dgm:pt modelId="{55AF8630-12E7-4CC4-B5B2-315FAC6FBF91}" type="pres">
      <dgm:prSet presAssocID="{2FE1C446-211C-4AF6-9728-F7D371BB43DB}" presName="circleB" presStyleLbl="node1" presStyleIdx="3" presStyleCnt="6"/>
      <dgm:spPr/>
    </dgm:pt>
    <dgm:pt modelId="{0833DBB1-194B-43AB-8446-0A62193B1D3D}" type="pres">
      <dgm:prSet presAssocID="{2FE1C446-211C-4AF6-9728-F7D371BB43DB}" presName="spaceB" presStyleCnt="0"/>
      <dgm:spPr/>
    </dgm:pt>
    <dgm:pt modelId="{408482D7-D6B9-4795-9701-7646C7AC85A1}" type="pres">
      <dgm:prSet presAssocID="{58734445-11AA-4FF1-8729-2F5747AB3D6B}" presName="space" presStyleCnt="0"/>
      <dgm:spPr/>
    </dgm:pt>
    <dgm:pt modelId="{7A5968B5-E00E-49D4-B6C9-F5922DADEECF}" type="pres">
      <dgm:prSet presAssocID="{8607DD77-CED9-42E0-AD25-0FD0C5C92F94}" presName="compositeA" presStyleCnt="0"/>
      <dgm:spPr/>
    </dgm:pt>
    <dgm:pt modelId="{FDDFC033-DF48-4724-9219-68BCC4638031}" type="pres">
      <dgm:prSet presAssocID="{8607DD77-CED9-42E0-AD25-0FD0C5C92F94}" presName="textA" presStyleLbl="revTx" presStyleIdx="4" presStyleCnt="6" custScaleX="121342">
        <dgm:presLayoutVars>
          <dgm:bulletEnabled val="1"/>
        </dgm:presLayoutVars>
      </dgm:prSet>
      <dgm:spPr/>
    </dgm:pt>
    <dgm:pt modelId="{B93B0069-5053-4761-99A7-9E5CF2E8A101}" type="pres">
      <dgm:prSet presAssocID="{8607DD77-CED9-42E0-AD25-0FD0C5C92F94}" presName="circleA" presStyleLbl="node1" presStyleIdx="4" presStyleCnt="6"/>
      <dgm:spPr/>
    </dgm:pt>
    <dgm:pt modelId="{AC977FE6-4CCE-4E1E-A8F0-EE5F22653A13}" type="pres">
      <dgm:prSet presAssocID="{8607DD77-CED9-42E0-AD25-0FD0C5C92F94}" presName="spaceA" presStyleCnt="0"/>
      <dgm:spPr/>
    </dgm:pt>
    <dgm:pt modelId="{2ED8EED4-3274-4181-A50C-8A178150727D}" type="pres">
      <dgm:prSet presAssocID="{6064A89A-E09B-46A8-91E7-304143FDA157}" presName="space" presStyleCnt="0"/>
      <dgm:spPr/>
    </dgm:pt>
    <dgm:pt modelId="{20761EBD-92FF-4A9D-B5DB-63616D7E2FCD}" type="pres">
      <dgm:prSet presAssocID="{E3F904FD-A651-46C2-9A44-6EF3235E0387}" presName="compositeB" presStyleCnt="0"/>
      <dgm:spPr/>
    </dgm:pt>
    <dgm:pt modelId="{884E8839-369A-4995-B6E5-A558565F9AED}" type="pres">
      <dgm:prSet presAssocID="{E3F904FD-A651-46C2-9A44-6EF3235E0387}" presName="textB" presStyleLbl="revTx" presStyleIdx="5" presStyleCnt="6">
        <dgm:presLayoutVars>
          <dgm:bulletEnabled val="1"/>
        </dgm:presLayoutVars>
      </dgm:prSet>
      <dgm:spPr/>
    </dgm:pt>
    <dgm:pt modelId="{C4457935-F419-4899-A02D-2D38F11AA956}" type="pres">
      <dgm:prSet presAssocID="{E3F904FD-A651-46C2-9A44-6EF3235E0387}" presName="circleB" presStyleLbl="node1" presStyleIdx="5" presStyleCnt="6"/>
      <dgm:spPr/>
    </dgm:pt>
    <dgm:pt modelId="{D805981E-1D74-4A30-9714-9AB8555DBA25}" type="pres">
      <dgm:prSet presAssocID="{E3F904FD-A651-46C2-9A44-6EF3235E0387}" presName="spaceB" presStyleCnt="0"/>
      <dgm:spPr/>
    </dgm:pt>
  </dgm:ptLst>
  <dgm:cxnLst>
    <dgm:cxn modelId="{1BD79E14-89E4-4A90-9E76-CB23431B444B}" type="presOf" srcId="{8FAD95D3-0C4F-4024-A1C3-2CFD3A05F147}" destId="{E59F5A23-1A05-48B4-BE31-56C3B0962A0F}" srcOrd="0" destOrd="0" presId="urn:microsoft.com/office/officeart/2005/8/layout/hProcess11"/>
    <dgm:cxn modelId="{84DB4615-AA30-41F5-A8E8-34B4FAE3CA9C}" type="presOf" srcId="{8607DD77-CED9-42E0-AD25-0FD0C5C92F94}" destId="{FDDFC033-DF48-4724-9219-68BCC4638031}" srcOrd="0" destOrd="0" presId="urn:microsoft.com/office/officeart/2005/8/layout/hProcess11"/>
    <dgm:cxn modelId="{01A2E526-730B-4EA1-90DF-41B9204988C9}" srcId="{64B33DE6-83C6-4FF6-A442-041A9C35D918}" destId="{95CD5E63-CEBD-4FC7-90B5-F9C6484AA219}" srcOrd="0" destOrd="0" parTransId="{9D7B2871-6827-4230-80BC-680B50C4B824}" sibTransId="{FE51620E-9A28-49F8-AAD8-D75E1B617F12}"/>
    <dgm:cxn modelId="{89F6AD5F-8140-481E-9537-807B57415837}" srcId="{64B33DE6-83C6-4FF6-A442-041A9C35D918}" destId="{E3F904FD-A651-46C2-9A44-6EF3235E0387}" srcOrd="5" destOrd="0" parTransId="{59134B49-8ED0-433A-A2AB-5C733516A1C4}" sibTransId="{198E8BD1-5EB6-4EBB-AC19-0ED68FE25CFB}"/>
    <dgm:cxn modelId="{B3A5EB6E-0218-4BBD-9DF2-07B7D8266120}" srcId="{64B33DE6-83C6-4FF6-A442-041A9C35D918}" destId="{2FE1C446-211C-4AF6-9728-F7D371BB43DB}" srcOrd="3" destOrd="0" parTransId="{742421AA-79CB-4F1C-B038-E648474E827E}" sibTransId="{58734445-11AA-4FF1-8729-2F5747AB3D6B}"/>
    <dgm:cxn modelId="{23CFD44F-8D28-41B5-B709-C2C0D73D0E4E}" srcId="{64B33DE6-83C6-4FF6-A442-041A9C35D918}" destId="{8FAD95D3-0C4F-4024-A1C3-2CFD3A05F147}" srcOrd="2" destOrd="0" parTransId="{486B82A9-5EAD-4CB5-AA7F-9C01094D4323}" sibTransId="{0AB742B2-9B3E-492F-9FAC-54564EDA302C}"/>
    <dgm:cxn modelId="{AE68D989-BCF7-4596-9AE8-3A9F4F42200A}" type="presOf" srcId="{6F224087-69E9-4D85-BD44-9AE97564368E}" destId="{F8B391D2-4534-47D7-8956-CDF281300D8C}" srcOrd="0" destOrd="0" presId="urn:microsoft.com/office/officeart/2005/8/layout/hProcess11"/>
    <dgm:cxn modelId="{E2373D96-2F60-4DB0-B41D-2DA44E296435}" type="presOf" srcId="{2FE1C446-211C-4AF6-9728-F7D371BB43DB}" destId="{3D0659D5-1CE8-4091-9868-01D83F37E2F1}" srcOrd="0" destOrd="0" presId="urn:microsoft.com/office/officeart/2005/8/layout/hProcess11"/>
    <dgm:cxn modelId="{FAC48598-761F-4846-8E8B-32F6E5D0334A}" type="presOf" srcId="{95CD5E63-CEBD-4FC7-90B5-F9C6484AA219}" destId="{C626C461-E6DA-4F2E-9840-E3A5E35C1C6D}" srcOrd="0" destOrd="0" presId="urn:microsoft.com/office/officeart/2005/8/layout/hProcess11"/>
    <dgm:cxn modelId="{F39FCB99-BB5C-4566-8A42-3088C54012C7}" type="presOf" srcId="{E3F904FD-A651-46C2-9A44-6EF3235E0387}" destId="{884E8839-369A-4995-B6E5-A558565F9AED}" srcOrd="0" destOrd="0" presId="urn:microsoft.com/office/officeart/2005/8/layout/hProcess11"/>
    <dgm:cxn modelId="{520307A2-64BB-4222-9850-39FC143D441B}" srcId="{64B33DE6-83C6-4FF6-A442-041A9C35D918}" destId="{6F224087-69E9-4D85-BD44-9AE97564368E}" srcOrd="1" destOrd="0" parTransId="{9179E4D3-9293-4FAA-9F61-4D4A888C9F61}" sibTransId="{C4436313-5BB1-4C9E-9580-6D538A802560}"/>
    <dgm:cxn modelId="{B70EE4B9-280E-4ABD-B576-4FCDA342A3D9}" srcId="{64B33DE6-83C6-4FF6-A442-041A9C35D918}" destId="{8607DD77-CED9-42E0-AD25-0FD0C5C92F94}" srcOrd="4" destOrd="0" parTransId="{2CF171FE-7D47-45A5-B188-8B3DB6F29121}" sibTransId="{6064A89A-E09B-46A8-91E7-304143FDA157}"/>
    <dgm:cxn modelId="{78F982DA-A17A-438F-BDE4-7DA3003FA582}" type="presOf" srcId="{64B33DE6-83C6-4FF6-A442-041A9C35D918}" destId="{CEDB45F6-8A03-4923-86CC-6242EA9DF42B}" srcOrd="0" destOrd="0" presId="urn:microsoft.com/office/officeart/2005/8/layout/hProcess11"/>
    <dgm:cxn modelId="{40C15B39-1FC7-4FD0-9C00-9EE4A90974E7}" type="presParOf" srcId="{CEDB45F6-8A03-4923-86CC-6242EA9DF42B}" destId="{0A8DB37B-447F-4BA1-876B-C51F5F42B539}" srcOrd="0" destOrd="0" presId="urn:microsoft.com/office/officeart/2005/8/layout/hProcess11"/>
    <dgm:cxn modelId="{F508F8F5-4FF9-424E-A485-52FD64EFCCA9}" type="presParOf" srcId="{CEDB45F6-8A03-4923-86CC-6242EA9DF42B}" destId="{59615773-3218-41B8-9F91-C4656A571DC2}" srcOrd="1" destOrd="0" presId="urn:microsoft.com/office/officeart/2005/8/layout/hProcess11"/>
    <dgm:cxn modelId="{7ABF9598-2923-49DA-904B-7795487B237E}" type="presParOf" srcId="{59615773-3218-41B8-9F91-C4656A571DC2}" destId="{B49FCCFA-0595-40AB-A430-F6246C5F8D28}" srcOrd="0" destOrd="0" presId="urn:microsoft.com/office/officeart/2005/8/layout/hProcess11"/>
    <dgm:cxn modelId="{CC9F70FE-8A08-42D9-97FE-CD98195950F9}" type="presParOf" srcId="{B49FCCFA-0595-40AB-A430-F6246C5F8D28}" destId="{C626C461-E6DA-4F2E-9840-E3A5E35C1C6D}" srcOrd="0" destOrd="0" presId="urn:microsoft.com/office/officeart/2005/8/layout/hProcess11"/>
    <dgm:cxn modelId="{7E2EFD4C-9FE0-490F-B8E4-4B2A5221961D}" type="presParOf" srcId="{B49FCCFA-0595-40AB-A430-F6246C5F8D28}" destId="{D82F33C4-025B-4BE8-AFB2-5B47B19FE717}" srcOrd="1" destOrd="0" presId="urn:microsoft.com/office/officeart/2005/8/layout/hProcess11"/>
    <dgm:cxn modelId="{FAEA0565-CAD7-4ED5-B123-3EC6B7422676}" type="presParOf" srcId="{B49FCCFA-0595-40AB-A430-F6246C5F8D28}" destId="{A3B4A9F1-42DF-4AD6-974A-F874F82662FD}" srcOrd="2" destOrd="0" presId="urn:microsoft.com/office/officeart/2005/8/layout/hProcess11"/>
    <dgm:cxn modelId="{19CC4470-73C3-46D0-BFFB-8F8DCE6E3BAE}" type="presParOf" srcId="{59615773-3218-41B8-9F91-C4656A571DC2}" destId="{16615B27-D239-4127-AFE7-05293AA0EC05}" srcOrd="1" destOrd="0" presId="urn:microsoft.com/office/officeart/2005/8/layout/hProcess11"/>
    <dgm:cxn modelId="{6057EFE3-5043-4B3E-9AD4-D188B73CAAB0}" type="presParOf" srcId="{59615773-3218-41B8-9F91-C4656A571DC2}" destId="{B46E7C3D-05C8-485B-AEE5-3736A152B946}" srcOrd="2" destOrd="0" presId="urn:microsoft.com/office/officeart/2005/8/layout/hProcess11"/>
    <dgm:cxn modelId="{07AE84F5-3C7B-40BD-826F-015282EEE1B4}" type="presParOf" srcId="{B46E7C3D-05C8-485B-AEE5-3736A152B946}" destId="{F8B391D2-4534-47D7-8956-CDF281300D8C}" srcOrd="0" destOrd="0" presId="urn:microsoft.com/office/officeart/2005/8/layout/hProcess11"/>
    <dgm:cxn modelId="{4448F83D-235E-4F69-878B-ED5A8DA7FF61}" type="presParOf" srcId="{B46E7C3D-05C8-485B-AEE5-3736A152B946}" destId="{7FA08C7E-310F-4ED4-8797-CF72311753B6}" srcOrd="1" destOrd="0" presId="urn:microsoft.com/office/officeart/2005/8/layout/hProcess11"/>
    <dgm:cxn modelId="{01990049-4D4B-46F8-B401-ADA766192D36}" type="presParOf" srcId="{B46E7C3D-05C8-485B-AEE5-3736A152B946}" destId="{FFFBA55D-82FF-4710-96FC-22579748CECB}" srcOrd="2" destOrd="0" presId="urn:microsoft.com/office/officeart/2005/8/layout/hProcess11"/>
    <dgm:cxn modelId="{70007C24-9870-49E2-9E91-7EA29A531BA4}" type="presParOf" srcId="{59615773-3218-41B8-9F91-C4656A571DC2}" destId="{319A59DD-2954-472B-A18A-712D51E1DDC2}" srcOrd="3" destOrd="0" presId="urn:microsoft.com/office/officeart/2005/8/layout/hProcess11"/>
    <dgm:cxn modelId="{951E1022-FF6B-4B27-94F4-71C8A7FC00CC}" type="presParOf" srcId="{59615773-3218-41B8-9F91-C4656A571DC2}" destId="{511D7B75-8791-408A-9562-A7C8D8810CEB}" srcOrd="4" destOrd="0" presId="urn:microsoft.com/office/officeart/2005/8/layout/hProcess11"/>
    <dgm:cxn modelId="{02D47552-5EBC-4099-B792-E28876447EE7}" type="presParOf" srcId="{511D7B75-8791-408A-9562-A7C8D8810CEB}" destId="{E59F5A23-1A05-48B4-BE31-56C3B0962A0F}" srcOrd="0" destOrd="0" presId="urn:microsoft.com/office/officeart/2005/8/layout/hProcess11"/>
    <dgm:cxn modelId="{B23FF558-5D0B-426E-971C-FF2BAFC7558F}" type="presParOf" srcId="{511D7B75-8791-408A-9562-A7C8D8810CEB}" destId="{9E86DE31-73B8-4921-8AC6-D4869CB102D1}" srcOrd="1" destOrd="0" presId="urn:microsoft.com/office/officeart/2005/8/layout/hProcess11"/>
    <dgm:cxn modelId="{72005235-3427-4B32-A220-E8FB39A69997}" type="presParOf" srcId="{511D7B75-8791-408A-9562-A7C8D8810CEB}" destId="{004A8AF3-31CB-4B15-99EC-CBA2FBDAA1EB}" srcOrd="2" destOrd="0" presId="urn:microsoft.com/office/officeart/2005/8/layout/hProcess11"/>
    <dgm:cxn modelId="{0F9898BC-B33D-4C30-AE7F-9D52FBC34C44}" type="presParOf" srcId="{59615773-3218-41B8-9F91-C4656A571DC2}" destId="{C53A0FBD-98A5-49EB-A808-201B07BF13AB}" srcOrd="5" destOrd="0" presId="urn:microsoft.com/office/officeart/2005/8/layout/hProcess11"/>
    <dgm:cxn modelId="{759D4491-7C2A-4AA1-9843-21D31982F10C}" type="presParOf" srcId="{59615773-3218-41B8-9F91-C4656A571DC2}" destId="{DB026D61-C686-45BA-8633-FA1D564BC20A}" srcOrd="6" destOrd="0" presId="urn:microsoft.com/office/officeart/2005/8/layout/hProcess11"/>
    <dgm:cxn modelId="{0F50CF35-7915-425B-B710-C3326656F9D0}" type="presParOf" srcId="{DB026D61-C686-45BA-8633-FA1D564BC20A}" destId="{3D0659D5-1CE8-4091-9868-01D83F37E2F1}" srcOrd="0" destOrd="0" presId="urn:microsoft.com/office/officeart/2005/8/layout/hProcess11"/>
    <dgm:cxn modelId="{464CBFA5-448D-40D7-AB4B-25C0065295C4}" type="presParOf" srcId="{DB026D61-C686-45BA-8633-FA1D564BC20A}" destId="{55AF8630-12E7-4CC4-B5B2-315FAC6FBF91}" srcOrd="1" destOrd="0" presId="urn:microsoft.com/office/officeart/2005/8/layout/hProcess11"/>
    <dgm:cxn modelId="{2B02DE37-C884-4812-9453-48122D06B85B}" type="presParOf" srcId="{DB026D61-C686-45BA-8633-FA1D564BC20A}" destId="{0833DBB1-194B-43AB-8446-0A62193B1D3D}" srcOrd="2" destOrd="0" presId="urn:microsoft.com/office/officeart/2005/8/layout/hProcess11"/>
    <dgm:cxn modelId="{B0CDC5A9-970F-45EA-9197-A450A45F7240}" type="presParOf" srcId="{59615773-3218-41B8-9F91-C4656A571DC2}" destId="{408482D7-D6B9-4795-9701-7646C7AC85A1}" srcOrd="7" destOrd="0" presId="urn:microsoft.com/office/officeart/2005/8/layout/hProcess11"/>
    <dgm:cxn modelId="{619C51D7-0C77-49C9-84A6-8602A8B1BFD3}" type="presParOf" srcId="{59615773-3218-41B8-9F91-C4656A571DC2}" destId="{7A5968B5-E00E-49D4-B6C9-F5922DADEECF}" srcOrd="8" destOrd="0" presId="urn:microsoft.com/office/officeart/2005/8/layout/hProcess11"/>
    <dgm:cxn modelId="{DB65F72D-0309-4529-AD97-9743C713861D}" type="presParOf" srcId="{7A5968B5-E00E-49D4-B6C9-F5922DADEECF}" destId="{FDDFC033-DF48-4724-9219-68BCC4638031}" srcOrd="0" destOrd="0" presId="urn:microsoft.com/office/officeart/2005/8/layout/hProcess11"/>
    <dgm:cxn modelId="{9A263874-1367-4CAA-885F-77D7EF34AEDC}" type="presParOf" srcId="{7A5968B5-E00E-49D4-B6C9-F5922DADEECF}" destId="{B93B0069-5053-4761-99A7-9E5CF2E8A101}" srcOrd="1" destOrd="0" presId="urn:microsoft.com/office/officeart/2005/8/layout/hProcess11"/>
    <dgm:cxn modelId="{ACF107AD-DF48-4A5E-9178-FFE34C3FBF14}" type="presParOf" srcId="{7A5968B5-E00E-49D4-B6C9-F5922DADEECF}" destId="{AC977FE6-4CCE-4E1E-A8F0-EE5F22653A13}" srcOrd="2" destOrd="0" presId="urn:microsoft.com/office/officeart/2005/8/layout/hProcess11"/>
    <dgm:cxn modelId="{2CE44F4C-5005-4553-90DC-5333B21E0E4F}" type="presParOf" srcId="{59615773-3218-41B8-9F91-C4656A571DC2}" destId="{2ED8EED4-3274-4181-A50C-8A178150727D}" srcOrd="9" destOrd="0" presId="urn:microsoft.com/office/officeart/2005/8/layout/hProcess11"/>
    <dgm:cxn modelId="{2E466A70-1AA6-4156-B345-F29F809A5B0C}" type="presParOf" srcId="{59615773-3218-41B8-9F91-C4656A571DC2}" destId="{20761EBD-92FF-4A9D-B5DB-63616D7E2FCD}" srcOrd="10" destOrd="0" presId="urn:microsoft.com/office/officeart/2005/8/layout/hProcess11"/>
    <dgm:cxn modelId="{0A01A62B-E277-4D59-AF85-7BB46E81DACC}" type="presParOf" srcId="{20761EBD-92FF-4A9D-B5DB-63616D7E2FCD}" destId="{884E8839-369A-4995-B6E5-A558565F9AED}" srcOrd="0" destOrd="0" presId="urn:microsoft.com/office/officeart/2005/8/layout/hProcess11"/>
    <dgm:cxn modelId="{BB19EE18-3ABE-4C60-BBB2-EDBCC3969B35}" type="presParOf" srcId="{20761EBD-92FF-4A9D-B5DB-63616D7E2FCD}" destId="{C4457935-F419-4899-A02D-2D38F11AA956}" srcOrd="1" destOrd="0" presId="urn:microsoft.com/office/officeart/2005/8/layout/hProcess11"/>
    <dgm:cxn modelId="{840C2742-F108-4C8D-93CA-4C3D375BE7C5}" type="presParOf" srcId="{20761EBD-92FF-4A9D-B5DB-63616D7E2FCD}" destId="{D805981E-1D74-4A30-9714-9AB8555DBA2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5E0AB1-4CAA-4C2B-951F-13FC2AEED17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fr-FR"/>
        </a:p>
      </dgm:t>
    </dgm:pt>
    <dgm:pt modelId="{97EE6D21-9CE1-4787-829B-D12CF1CFFB2A}">
      <dgm:prSet phldrT="[Text]"/>
      <dgm:spPr/>
      <dgm:t>
        <a:bodyPr/>
        <a:lstStyle/>
        <a:p>
          <a:r>
            <a:rPr lang="fr-FR"/>
            <a:t>Algeria</a:t>
          </a:r>
        </a:p>
      </dgm:t>
    </dgm:pt>
    <dgm:pt modelId="{7701D0D3-E908-46D1-9DC5-2731A56B56B7}" type="parTrans" cxnId="{61C7687F-DAE1-45B8-BEDF-7957E1977D09}">
      <dgm:prSet/>
      <dgm:spPr/>
      <dgm:t>
        <a:bodyPr/>
        <a:lstStyle/>
        <a:p>
          <a:endParaRPr lang="fr-FR"/>
        </a:p>
      </dgm:t>
    </dgm:pt>
    <dgm:pt modelId="{3430059E-5758-4067-B901-42B8779128A3}" type="sibTrans" cxnId="{61C7687F-DAE1-45B8-BEDF-7957E1977D09}">
      <dgm:prSet/>
      <dgm:spPr/>
      <dgm:t>
        <a:bodyPr/>
        <a:lstStyle/>
        <a:p>
          <a:endParaRPr lang="fr-FR"/>
        </a:p>
      </dgm:t>
    </dgm:pt>
    <dgm:pt modelId="{2E6055D1-8D82-4C10-815C-B631F7D253C0}">
      <dgm:prSet phldrT="[Text]"/>
      <dgm:spPr/>
      <dgm:t>
        <a:bodyPr/>
        <a:lstStyle/>
        <a:p>
          <a:r>
            <a:rPr lang="fr-FR" err="1"/>
            <a:t>Bahrain</a:t>
          </a:r>
          <a:endParaRPr lang="fr-FR"/>
        </a:p>
      </dgm:t>
    </dgm:pt>
    <dgm:pt modelId="{DC6CA48F-56FB-4988-AF5F-C88B83B36A24}" type="parTrans" cxnId="{DC79A9CF-D8A3-4D6E-8D26-01F9E46706C0}">
      <dgm:prSet/>
      <dgm:spPr/>
      <dgm:t>
        <a:bodyPr/>
        <a:lstStyle/>
        <a:p>
          <a:endParaRPr lang="fr-FR"/>
        </a:p>
      </dgm:t>
    </dgm:pt>
    <dgm:pt modelId="{4F97B584-8DA9-4FCA-B0B6-B8B74E3B5879}" type="sibTrans" cxnId="{DC79A9CF-D8A3-4D6E-8D26-01F9E46706C0}">
      <dgm:prSet/>
      <dgm:spPr/>
      <dgm:t>
        <a:bodyPr/>
        <a:lstStyle/>
        <a:p>
          <a:endParaRPr lang="fr-FR"/>
        </a:p>
      </dgm:t>
    </dgm:pt>
    <dgm:pt modelId="{0C10E2DA-D05D-4E5C-AA5C-947956858630}">
      <dgm:prSet phldrT="[Text]"/>
      <dgm:spPr/>
      <dgm:t>
        <a:bodyPr/>
        <a:lstStyle/>
        <a:p>
          <a:r>
            <a:rPr lang="fr-FR"/>
            <a:t>Djibouti</a:t>
          </a:r>
        </a:p>
      </dgm:t>
    </dgm:pt>
    <dgm:pt modelId="{B1A3363D-C6D5-4A0A-A328-9C4776F5527B}" type="parTrans" cxnId="{D068FBD4-B991-4C5C-8089-F6C9F0CE476B}">
      <dgm:prSet/>
      <dgm:spPr/>
      <dgm:t>
        <a:bodyPr/>
        <a:lstStyle/>
        <a:p>
          <a:endParaRPr lang="fr-FR"/>
        </a:p>
      </dgm:t>
    </dgm:pt>
    <dgm:pt modelId="{B17A88F7-8617-4356-9B0D-82CB305ECD3E}" type="sibTrans" cxnId="{D068FBD4-B991-4C5C-8089-F6C9F0CE476B}">
      <dgm:prSet/>
      <dgm:spPr/>
      <dgm:t>
        <a:bodyPr/>
        <a:lstStyle/>
        <a:p>
          <a:endParaRPr lang="fr-FR"/>
        </a:p>
      </dgm:t>
    </dgm:pt>
    <dgm:pt modelId="{A6A1E1E5-15DB-4E32-B0F2-2CF70B6778C3}">
      <dgm:prSet phldrT="[Text]"/>
      <dgm:spPr/>
      <dgm:t>
        <a:bodyPr/>
        <a:lstStyle/>
        <a:p>
          <a:r>
            <a:rPr lang="fr-FR"/>
            <a:t>Iraq</a:t>
          </a:r>
        </a:p>
      </dgm:t>
    </dgm:pt>
    <dgm:pt modelId="{71531AC6-6C26-4516-B1FC-352DB802B75B}" type="parTrans" cxnId="{81B7C56F-D796-44C6-941A-86F9D688239B}">
      <dgm:prSet/>
      <dgm:spPr/>
      <dgm:t>
        <a:bodyPr/>
        <a:lstStyle/>
        <a:p>
          <a:endParaRPr lang="fr-FR"/>
        </a:p>
      </dgm:t>
    </dgm:pt>
    <dgm:pt modelId="{DC1B66AC-382F-4FC4-BA87-38E536D1EBA8}" type="sibTrans" cxnId="{81B7C56F-D796-44C6-941A-86F9D688239B}">
      <dgm:prSet/>
      <dgm:spPr/>
      <dgm:t>
        <a:bodyPr/>
        <a:lstStyle/>
        <a:p>
          <a:endParaRPr lang="fr-FR"/>
        </a:p>
      </dgm:t>
    </dgm:pt>
    <dgm:pt modelId="{75DB087A-89D1-43A6-A402-4F0F9A91092A}">
      <dgm:prSet phldrT="[Text]"/>
      <dgm:spPr/>
      <dgm:t>
        <a:bodyPr/>
        <a:lstStyle/>
        <a:p>
          <a:r>
            <a:rPr lang="fr-FR"/>
            <a:t>Jordan</a:t>
          </a:r>
        </a:p>
      </dgm:t>
    </dgm:pt>
    <dgm:pt modelId="{DD4A8E03-7B6B-4A96-ADC4-8B59CBF1D7B5}" type="parTrans" cxnId="{6D420712-CEF7-47F1-A187-09E3E8E10832}">
      <dgm:prSet/>
      <dgm:spPr/>
      <dgm:t>
        <a:bodyPr/>
        <a:lstStyle/>
        <a:p>
          <a:endParaRPr lang="fr-FR"/>
        </a:p>
      </dgm:t>
    </dgm:pt>
    <dgm:pt modelId="{19E8B9D5-D96D-491E-9775-9FF824389A83}" type="sibTrans" cxnId="{6D420712-CEF7-47F1-A187-09E3E8E10832}">
      <dgm:prSet/>
      <dgm:spPr/>
      <dgm:t>
        <a:bodyPr/>
        <a:lstStyle/>
        <a:p>
          <a:endParaRPr lang="fr-FR"/>
        </a:p>
      </dgm:t>
    </dgm:pt>
    <dgm:pt modelId="{FF501B52-43ED-4870-8AA9-0974F5DD2970}">
      <dgm:prSet phldrT="[Text]"/>
      <dgm:spPr/>
      <dgm:t>
        <a:bodyPr/>
        <a:lstStyle/>
        <a:p>
          <a:r>
            <a:rPr lang="fr-FR"/>
            <a:t>Kuwait</a:t>
          </a:r>
        </a:p>
      </dgm:t>
    </dgm:pt>
    <dgm:pt modelId="{023BF11B-B480-434A-B7D8-F914D04A86E3}" type="parTrans" cxnId="{2976F13F-F2D6-4D2C-83B9-20725BED7564}">
      <dgm:prSet/>
      <dgm:spPr/>
      <dgm:t>
        <a:bodyPr/>
        <a:lstStyle/>
        <a:p>
          <a:endParaRPr lang="fr-FR"/>
        </a:p>
      </dgm:t>
    </dgm:pt>
    <dgm:pt modelId="{D1F7A1B5-4D6F-4027-930E-D3D9CE2F375D}" type="sibTrans" cxnId="{2976F13F-F2D6-4D2C-83B9-20725BED7564}">
      <dgm:prSet/>
      <dgm:spPr/>
      <dgm:t>
        <a:bodyPr/>
        <a:lstStyle/>
        <a:p>
          <a:endParaRPr lang="fr-FR"/>
        </a:p>
      </dgm:t>
    </dgm:pt>
    <dgm:pt modelId="{B963B3DF-76EE-4007-9479-6536040C7AD6}">
      <dgm:prSet phldrT="[Text]"/>
      <dgm:spPr/>
      <dgm:t>
        <a:bodyPr/>
        <a:lstStyle/>
        <a:p>
          <a:r>
            <a:rPr lang="fr-FR"/>
            <a:t>Lebanon</a:t>
          </a:r>
        </a:p>
      </dgm:t>
    </dgm:pt>
    <dgm:pt modelId="{EFEEA53F-1728-4050-A87D-F355B8A3D7A1}" type="parTrans" cxnId="{8F16D6E3-428D-491B-A615-2E33D4BFC518}">
      <dgm:prSet/>
      <dgm:spPr/>
      <dgm:t>
        <a:bodyPr/>
        <a:lstStyle/>
        <a:p>
          <a:endParaRPr lang="fr-FR"/>
        </a:p>
      </dgm:t>
    </dgm:pt>
    <dgm:pt modelId="{C6AE0161-879F-4D50-9E2D-8CDDEFDCCBE3}" type="sibTrans" cxnId="{8F16D6E3-428D-491B-A615-2E33D4BFC518}">
      <dgm:prSet/>
      <dgm:spPr/>
      <dgm:t>
        <a:bodyPr/>
        <a:lstStyle/>
        <a:p>
          <a:endParaRPr lang="fr-FR"/>
        </a:p>
      </dgm:t>
    </dgm:pt>
    <dgm:pt modelId="{1442B3E8-2629-4277-A1AD-F1A21FAF589E}">
      <dgm:prSet/>
      <dgm:spPr/>
      <dgm:t>
        <a:bodyPr/>
        <a:lstStyle/>
        <a:p>
          <a:r>
            <a:rPr lang="fr-FR"/>
            <a:t>Libya</a:t>
          </a:r>
        </a:p>
      </dgm:t>
    </dgm:pt>
    <dgm:pt modelId="{EE7F70C0-1BC4-4A1E-8132-76FEFD548348}" type="parTrans" cxnId="{5ADF735F-3B22-4FAE-9464-E31DF9991ADD}">
      <dgm:prSet/>
      <dgm:spPr/>
      <dgm:t>
        <a:bodyPr/>
        <a:lstStyle/>
        <a:p>
          <a:endParaRPr lang="fr-FR"/>
        </a:p>
      </dgm:t>
    </dgm:pt>
    <dgm:pt modelId="{48460899-9E78-4A52-A351-05340A952EF9}" type="sibTrans" cxnId="{5ADF735F-3B22-4FAE-9464-E31DF9991ADD}">
      <dgm:prSet/>
      <dgm:spPr/>
      <dgm:t>
        <a:bodyPr/>
        <a:lstStyle/>
        <a:p>
          <a:endParaRPr lang="fr-FR"/>
        </a:p>
      </dgm:t>
    </dgm:pt>
    <dgm:pt modelId="{DE3A7D4A-E129-4B8B-8B45-2D0D7DCC7276}">
      <dgm:prSet/>
      <dgm:spPr/>
      <dgm:t>
        <a:bodyPr/>
        <a:lstStyle/>
        <a:p>
          <a:r>
            <a:rPr lang="fr-FR" err="1"/>
            <a:t>Mauritania</a:t>
          </a:r>
          <a:endParaRPr lang="fr-FR"/>
        </a:p>
      </dgm:t>
    </dgm:pt>
    <dgm:pt modelId="{06696FBE-3E91-4EBC-8AEC-AFC2D6222075}" type="parTrans" cxnId="{18FEB939-B8B8-4D42-A8E2-0CA019D4882D}">
      <dgm:prSet/>
      <dgm:spPr/>
      <dgm:t>
        <a:bodyPr/>
        <a:lstStyle/>
        <a:p>
          <a:endParaRPr lang="fr-FR"/>
        </a:p>
      </dgm:t>
    </dgm:pt>
    <dgm:pt modelId="{A9414420-5F75-4BF2-AD88-E8AB384E06C9}" type="sibTrans" cxnId="{18FEB939-B8B8-4D42-A8E2-0CA019D4882D}">
      <dgm:prSet/>
      <dgm:spPr/>
      <dgm:t>
        <a:bodyPr/>
        <a:lstStyle/>
        <a:p>
          <a:endParaRPr lang="fr-FR"/>
        </a:p>
      </dgm:t>
    </dgm:pt>
    <dgm:pt modelId="{342FB5F6-EE4E-45FE-91FC-EB69CF1D1108}">
      <dgm:prSet/>
      <dgm:spPr/>
      <dgm:t>
        <a:bodyPr/>
        <a:lstStyle/>
        <a:p>
          <a:r>
            <a:rPr lang="fr-FR"/>
            <a:t>Morocco</a:t>
          </a:r>
        </a:p>
      </dgm:t>
    </dgm:pt>
    <dgm:pt modelId="{2EFBC47A-49AC-4B46-9FF7-0FE2DB728563}" type="parTrans" cxnId="{4E27F2B8-8984-4A03-96FF-E54B33E82710}">
      <dgm:prSet/>
      <dgm:spPr/>
      <dgm:t>
        <a:bodyPr/>
        <a:lstStyle/>
        <a:p>
          <a:endParaRPr lang="fr-FR"/>
        </a:p>
      </dgm:t>
    </dgm:pt>
    <dgm:pt modelId="{175B55FB-EFF6-458D-A1FA-F04398BF41DE}" type="sibTrans" cxnId="{4E27F2B8-8984-4A03-96FF-E54B33E82710}">
      <dgm:prSet/>
      <dgm:spPr/>
      <dgm:t>
        <a:bodyPr/>
        <a:lstStyle/>
        <a:p>
          <a:endParaRPr lang="fr-FR"/>
        </a:p>
      </dgm:t>
    </dgm:pt>
    <dgm:pt modelId="{2B1F25D7-FD9F-44F6-B8E6-4D2CA9CE41B3}">
      <dgm:prSet/>
      <dgm:spPr/>
      <dgm:t>
        <a:bodyPr/>
        <a:lstStyle/>
        <a:p>
          <a:r>
            <a:rPr lang="fr-FR"/>
            <a:t>Qatar</a:t>
          </a:r>
        </a:p>
      </dgm:t>
    </dgm:pt>
    <dgm:pt modelId="{D464B947-B539-49A9-89C4-6964E24A072F}" type="parTrans" cxnId="{FAD4DAA5-3807-4D69-8595-BBD58416120F}">
      <dgm:prSet/>
      <dgm:spPr/>
      <dgm:t>
        <a:bodyPr/>
        <a:lstStyle/>
        <a:p>
          <a:endParaRPr lang="fr-FR"/>
        </a:p>
      </dgm:t>
    </dgm:pt>
    <dgm:pt modelId="{17562DF0-C0D5-4BC3-B6B5-681092B19748}" type="sibTrans" cxnId="{FAD4DAA5-3807-4D69-8595-BBD58416120F}">
      <dgm:prSet/>
      <dgm:spPr/>
      <dgm:t>
        <a:bodyPr/>
        <a:lstStyle/>
        <a:p>
          <a:endParaRPr lang="fr-FR"/>
        </a:p>
      </dgm:t>
    </dgm:pt>
    <dgm:pt modelId="{14BE87C4-43D7-4B17-9655-436F78B37693}">
      <dgm:prSet/>
      <dgm:spPr/>
      <dgm:t>
        <a:bodyPr/>
        <a:lstStyle/>
        <a:p>
          <a:r>
            <a:rPr lang="fr-FR" err="1"/>
            <a:t>Saudi</a:t>
          </a:r>
          <a:r>
            <a:rPr lang="fr-FR"/>
            <a:t> Arabia</a:t>
          </a:r>
        </a:p>
      </dgm:t>
    </dgm:pt>
    <dgm:pt modelId="{E25674DB-7D06-42C1-BAD9-B6717A421866}" type="parTrans" cxnId="{056251E6-D0EF-4A26-B5DB-558B87E89922}">
      <dgm:prSet/>
      <dgm:spPr/>
      <dgm:t>
        <a:bodyPr/>
        <a:lstStyle/>
        <a:p>
          <a:endParaRPr lang="fr-FR"/>
        </a:p>
      </dgm:t>
    </dgm:pt>
    <dgm:pt modelId="{7CCF74C1-0011-45C8-978A-6B6A90DB6709}" type="sibTrans" cxnId="{056251E6-D0EF-4A26-B5DB-558B87E89922}">
      <dgm:prSet/>
      <dgm:spPr/>
      <dgm:t>
        <a:bodyPr/>
        <a:lstStyle/>
        <a:p>
          <a:endParaRPr lang="fr-FR"/>
        </a:p>
      </dgm:t>
    </dgm:pt>
    <dgm:pt modelId="{C8E9F82F-8948-4BEE-ABD8-3BDCAA2115AB}">
      <dgm:prSet/>
      <dgm:spPr/>
      <dgm:t>
        <a:bodyPr/>
        <a:lstStyle/>
        <a:p>
          <a:r>
            <a:rPr lang="fr-FR" err="1"/>
            <a:t>Somalia</a:t>
          </a:r>
          <a:endParaRPr lang="fr-FR"/>
        </a:p>
      </dgm:t>
    </dgm:pt>
    <dgm:pt modelId="{E6E7FBEA-AAAF-47B4-8379-3D7C48C5A06D}" type="parTrans" cxnId="{58D78312-9E27-476C-A98A-B95603BDF567}">
      <dgm:prSet/>
      <dgm:spPr/>
      <dgm:t>
        <a:bodyPr/>
        <a:lstStyle/>
        <a:p>
          <a:endParaRPr lang="fr-FR"/>
        </a:p>
      </dgm:t>
    </dgm:pt>
    <dgm:pt modelId="{FCD8D84C-F795-47F9-B379-3A7521FBFA08}" type="sibTrans" cxnId="{58D78312-9E27-476C-A98A-B95603BDF567}">
      <dgm:prSet/>
      <dgm:spPr/>
      <dgm:t>
        <a:bodyPr/>
        <a:lstStyle/>
        <a:p>
          <a:endParaRPr lang="fr-FR"/>
        </a:p>
      </dgm:t>
    </dgm:pt>
    <dgm:pt modelId="{676B73AB-8FCC-4124-B24F-CD7E1C898EC0}">
      <dgm:prSet/>
      <dgm:spPr/>
      <dgm:t>
        <a:bodyPr/>
        <a:lstStyle/>
        <a:p>
          <a:r>
            <a:rPr lang="fr-FR" err="1"/>
            <a:t>Sudan</a:t>
          </a:r>
          <a:endParaRPr lang="fr-FR"/>
        </a:p>
      </dgm:t>
    </dgm:pt>
    <dgm:pt modelId="{BAC9DFB4-9D39-4D1B-84EC-FC78E287E17C}" type="parTrans" cxnId="{386BE89B-5E56-4F81-894E-7583479E6361}">
      <dgm:prSet/>
      <dgm:spPr/>
      <dgm:t>
        <a:bodyPr/>
        <a:lstStyle/>
        <a:p>
          <a:endParaRPr lang="fr-FR"/>
        </a:p>
      </dgm:t>
    </dgm:pt>
    <dgm:pt modelId="{AD82F604-6D15-48DB-8E84-227CCFCE005A}" type="sibTrans" cxnId="{386BE89B-5E56-4F81-894E-7583479E6361}">
      <dgm:prSet/>
      <dgm:spPr/>
      <dgm:t>
        <a:bodyPr/>
        <a:lstStyle/>
        <a:p>
          <a:endParaRPr lang="fr-FR"/>
        </a:p>
      </dgm:t>
    </dgm:pt>
    <dgm:pt modelId="{A5B5976A-8088-4F5B-B9CB-2127034D36FC}">
      <dgm:prSet/>
      <dgm:spPr/>
      <dgm:t>
        <a:bodyPr/>
        <a:lstStyle/>
        <a:p>
          <a:r>
            <a:rPr lang="fr-FR" err="1"/>
            <a:t>Tunisia</a:t>
          </a:r>
          <a:r>
            <a:rPr lang="fr-FR"/>
            <a:t> </a:t>
          </a:r>
        </a:p>
      </dgm:t>
    </dgm:pt>
    <dgm:pt modelId="{4164BF35-E5CA-4A17-821B-18C48C6FE045}" type="parTrans" cxnId="{69A42717-4F63-4E5B-90F2-464AD733A5FD}">
      <dgm:prSet/>
      <dgm:spPr/>
      <dgm:t>
        <a:bodyPr/>
        <a:lstStyle/>
        <a:p>
          <a:endParaRPr lang="fr-FR"/>
        </a:p>
      </dgm:t>
    </dgm:pt>
    <dgm:pt modelId="{5DE42FAF-357D-4D45-A0C9-032874A1A946}" type="sibTrans" cxnId="{69A42717-4F63-4E5B-90F2-464AD733A5FD}">
      <dgm:prSet/>
      <dgm:spPr/>
      <dgm:t>
        <a:bodyPr/>
        <a:lstStyle/>
        <a:p>
          <a:endParaRPr lang="fr-FR"/>
        </a:p>
      </dgm:t>
    </dgm:pt>
    <dgm:pt modelId="{23D051AE-5702-4EFA-A6B5-3445762A19C3}">
      <dgm:prSet/>
      <dgm:spPr/>
      <dgm:t>
        <a:bodyPr/>
        <a:lstStyle/>
        <a:p>
          <a:r>
            <a:rPr lang="fr-FR"/>
            <a:t>The UAE</a:t>
          </a:r>
        </a:p>
      </dgm:t>
    </dgm:pt>
    <dgm:pt modelId="{9E5794F3-A267-4EFE-BD27-90760B148BB6}" type="parTrans" cxnId="{24E75367-E176-427A-8965-D5D32C36615A}">
      <dgm:prSet/>
      <dgm:spPr/>
      <dgm:t>
        <a:bodyPr/>
        <a:lstStyle/>
        <a:p>
          <a:endParaRPr lang="fr-FR"/>
        </a:p>
      </dgm:t>
    </dgm:pt>
    <dgm:pt modelId="{2347D27E-0801-413C-85FB-6A957FCF79DF}" type="sibTrans" cxnId="{24E75367-E176-427A-8965-D5D32C36615A}">
      <dgm:prSet/>
      <dgm:spPr/>
      <dgm:t>
        <a:bodyPr/>
        <a:lstStyle/>
        <a:p>
          <a:endParaRPr lang="fr-FR"/>
        </a:p>
      </dgm:t>
    </dgm:pt>
    <dgm:pt modelId="{747884A4-B421-4287-91AD-1F0C45FF2EC8}">
      <dgm:prSet/>
      <dgm:spPr/>
      <dgm:t>
        <a:bodyPr/>
        <a:lstStyle/>
        <a:p>
          <a:r>
            <a:rPr lang="fr-FR" err="1"/>
            <a:t>Yemen</a:t>
          </a:r>
          <a:endParaRPr lang="fr-FR"/>
        </a:p>
      </dgm:t>
    </dgm:pt>
    <dgm:pt modelId="{66280938-739F-48B2-8ED1-4C539AD42EE4}" type="parTrans" cxnId="{7D13273A-7A75-40C9-B449-A836BD5D7073}">
      <dgm:prSet/>
      <dgm:spPr/>
      <dgm:t>
        <a:bodyPr/>
        <a:lstStyle/>
        <a:p>
          <a:endParaRPr lang="fr-FR"/>
        </a:p>
      </dgm:t>
    </dgm:pt>
    <dgm:pt modelId="{32727864-0023-4F19-8282-B5D1D13D3D32}" type="sibTrans" cxnId="{7D13273A-7A75-40C9-B449-A836BD5D7073}">
      <dgm:prSet/>
      <dgm:spPr/>
      <dgm:t>
        <a:bodyPr/>
        <a:lstStyle/>
        <a:p>
          <a:endParaRPr lang="fr-FR"/>
        </a:p>
      </dgm:t>
    </dgm:pt>
    <dgm:pt modelId="{44232A7C-9518-482A-BBA3-21BC7A06A135}" type="pres">
      <dgm:prSet presAssocID="{C75E0AB1-4CAA-4C2B-951F-13FC2AEED178}" presName="diagram" presStyleCnt="0">
        <dgm:presLayoutVars>
          <dgm:dir/>
          <dgm:resizeHandles val="exact"/>
        </dgm:presLayoutVars>
      </dgm:prSet>
      <dgm:spPr/>
    </dgm:pt>
    <dgm:pt modelId="{2B5ED473-86A0-4B93-A3F5-77BEA39C4253}" type="pres">
      <dgm:prSet presAssocID="{97EE6D21-9CE1-4787-829B-D12CF1CFFB2A}" presName="node" presStyleLbl="node1" presStyleIdx="0" presStyleCnt="17" custLinFactNeighborX="592" custLinFactNeighborY="-949">
        <dgm:presLayoutVars>
          <dgm:bulletEnabled val="1"/>
        </dgm:presLayoutVars>
      </dgm:prSet>
      <dgm:spPr/>
    </dgm:pt>
    <dgm:pt modelId="{3A967FE2-B349-41AE-A668-44CD20C5491D}" type="pres">
      <dgm:prSet presAssocID="{3430059E-5758-4067-B901-42B8779128A3}" presName="sibTrans" presStyleCnt="0"/>
      <dgm:spPr/>
    </dgm:pt>
    <dgm:pt modelId="{10A54F6D-A360-4E90-8222-E6C6A5CA7CC2}" type="pres">
      <dgm:prSet presAssocID="{2E6055D1-8D82-4C10-815C-B631F7D253C0}" presName="node" presStyleLbl="node1" presStyleIdx="1" presStyleCnt="17">
        <dgm:presLayoutVars>
          <dgm:bulletEnabled val="1"/>
        </dgm:presLayoutVars>
      </dgm:prSet>
      <dgm:spPr/>
    </dgm:pt>
    <dgm:pt modelId="{3FF313A0-2459-4C10-9770-261F6989C2BC}" type="pres">
      <dgm:prSet presAssocID="{4F97B584-8DA9-4FCA-B0B6-B8B74E3B5879}" presName="sibTrans" presStyleCnt="0"/>
      <dgm:spPr/>
    </dgm:pt>
    <dgm:pt modelId="{7F3E3AF6-E4A0-4DE8-BB92-5991099CD826}" type="pres">
      <dgm:prSet presAssocID="{0C10E2DA-D05D-4E5C-AA5C-947956858630}" presName="node" presStyleLbl="node1" presStyleIdx="2" presStyleCnt="17">
        <dgm:presLayoutVars>
          <dgm:bulletEnabled val="1"/>
        </dgm:presLayoutVars>
      </dgm:prSet>
      <dgm:spPr/>
    </dgm:pt>
    <dgm:pt modelId="{B4EA0C7B-781C-401E-A870-D08C772F9D1D}" type="pres">
      <dgm:prSet presAssocID="{B17A88F7-8617-4356-9B0D-82CB305ECD3E}" presName="sibTrans" presStyleCnt="0"/>
      <dgm:spPr/>
    </dgm:pt>
    <dgm:pt modelId="{6CC9FB44-84AC-4181-8437-1F4B249D027E}" type="pres">
      <dgm:prSet presAssocID="{A6A1E1E5-15DB-4E32-B0F2-2CF70B6778C3}" presName="node" presStyleLbl="node1" presStyleIdx="3" presStyleCnt="17">
        <dgm:presLayoutVars>
          <dgm:bulletEnabled val="1"/>
        </dgm:presLayoutVars>
      </dgm:prSet>
      <dgm:spPr/>
    </dgm:pt>
    <dgm:pt modelId="{61C482C4-A441-4F85-9DBB-1A0D372CC2F5}" type="pres">
      <dgm:prSet presAssocID="{DC1B66AC-382F-4FC4-BA87-38E536D1EBA8}" presName="sibTrans" presStyleCnt="0"/>
      <dgm:spPr/>
    </dgm:pt>
    <dgm:pt modelId="{3AE5032B-F11F-457C-AE75-EDD3B2074D9F}" type="pres">
      <dgm:prSet presAssocID="{75DB087A-89D1-43A6-A402-4F0F9A91092A}" presName="node" presStyleLbl="node1" presStyleIdx="4" presStyleCnt="17">
        <dgm:presLayoutVars>
          <dgm:bulletEnabled val="1"/>
        </dgm:presLayoutVars>
      </dgm:prSet>
      <dgm:spPr/>
    </dgm:pt>
    <dgm:pt modelId="{6A0DBF09-C1C3-425C-8594-E0AB4012FAC6}" type="pres">
      <dgm:prSet presAssocID="{19E8B9D5-D96D-491E-9775-9FF824389A83}" presName="sibTrans" presStyleCnt="0"/>
      <dgm:spPr/>
    </dgm:pt>
    <dgm:pt modelId="{1391CEA7-C1D5-4CA6-BCCC-4371A091F67B}" type="pres">
      <dgm:prSet presAssocID="{FF501B52-43ED-4870-8AA9-0974F5DD2970}" presName="node" presStyleLbl="node1" presStyleIdx="5" presStyleCnt="17">
        <dgm:presLayoutVars>
          <dgm:bulletEnabled val="1"/>
        </dgm:presLayoutVars>
      </dgm:prSet>
      <dgm:spPr/>
    </dgm:pt>
    <dgm:pt modelId="{3048B7BE-836A-4B9F-ABFE-AF31072D7AD0}" type="pres">
      <dgm:prSet presAssocID="{D1F7A1B5-4D6F-4027-930E-D3D9CE2F375D}" presName="sibTrans" presStyleCnt="0"/>
      <dgm:spPr/>
    </dgm:pt>
    <dgm:pt modelId="{F8444A52-307B-46D8-BDDC-D6F90732920B}" type="pres">
      <dgm:prSet presAssocID="{B963B3DF-76EE-4007-9479-6536040C7AD6}" presName="node" presStyleLbl="node1" presStyleIdx="6" presStyleCnt="17">
        <dgm:presLayoutVars>
          <dgm:bulletEnabled val="1"/>
        </dgm:presLayoutVars>
      </dgm:prSet>
      <dgm:spPr/>
    </dgm:pt>
    <dgm:pt modelId="{1C922551-94BF-4D27-A4C8-957CFFC5C434}" type="pres">
      <dgm:prSet presAssocID="{C6AE0161-879F-4D50-9E2D-8CDDEFDCCBE3}" presName="sibTrans" presStyleCnt="0"/>
      <dgm:spPr/>
    </dgm:pt>
    <dgm:pt modelId="{170E75AB-D32F-4462-955A-19407A6AE481}" type="pres">
      <dgm:prSet presAssocID="{1442B3E8-2629-4277-A1AD-F1A21FAF589E}" presName="node" presStyleLbl="node1" presStyleIdx="7" presStyleCnt="17">
        <dgm:presLayoutVars>
          <dgm:bulletEnabled val="1"/>
        </dgm:presLayoutVars>
      </dgm:prSet>
      <dgm:spPr/>
    </dgm:pt>
    <dgm:pt modelId="{8ED5493D-9428-4BD9-8CEB-157F734DCD3D}" type="pres">
      <dgm:prSet presAssocID="{48460899-9E78-4A52-A351-05340A952EF9}" presName="sibTrans" presStyleCnt="0"/>
      <dgm:spPr/>
    </dgm:pt>
    <dgm:pt modelId="{1B6E85D7-745D-4A0C-86D0-ABB12DDD422B}" type="pres">
      <dgm:prSet presAssocID="{DE3A7D4A-E129-4B8B-8B45-2D0D7DCC7276}" presName="node" presStyleLbl="node1" presStyleIdx="8" presStyleCnt="17">
        <dgm:presLayoutVars>
          <dgm:bulletEnabled val="1"/>
        </dgm:presLayoutVars>
      </dgm:prSet>
      <dgm:spPr/>
    </dgm:pt>
    <dgm:pt modelId="{F9727357-3F05-47B3-8279-231708700E46}" type="pres">
      <dgm:prSet presAssocID="{A9414420-5F75-4BF2-AD88-E8AB384E06C9}" presName="sibTrans" presStyleCnt="0"/>
      <dgm:spPr/>
    </dgm:pt>
    <dgm:pt modelId="{1425EFCB-0A00-494B-AC9E-47C08AC34A6D}" type="pres">
      <dgm:prSet presAssocID="{342FB5F6-EE4E-45FE-91FC-EB69CF1D1108}" presName="node" presStyleLbl="node1" presStyleIdx="9" presStyleCnt="17">
        <dgm:presLayoutVars>
          <dgm:bulletEnabled val="1"/>
        </dgm:presLayoutVars>
      </dgm:prSet>
      <dgm:spPr/>
    </dgm:pt>
    <dgm:pt modelId="{158E0C6B-78CE-421A-9A67-A3D721838377}" type="pres">
      <dgm:prSet presAssocID="{175B55FB-EFF6-458D-A1FA-F04398BF41DE}" presName="sibTrans" presStyleCnt="0"/>
      <dgm:spPr/>
    </dgm:pt>
    <dgm:pt modelId="{5471B629-B53F-481E-89E7-B3BE1BEE330A}" type="pres">
      <dgm:prSet presAssocID="{2B1F25D7-FD9F-44F6-B8E6-4D2CA9CE41B3}" presName="node" presStyleLbl="node1" presStyleIdx="10" presStyleCnt="17">
        <dgm:presLayoutVars>
          <dgm:bulletEnabled val="1"/>
        </dgm:presLayoutVars>
      </dgm:prSet>
      <dgm:spPr/>
    </dgm:pt>
    <dgm:pt modelId="{F6772E27-1310-4B3E-8E72-6355A8544B5E}" type="pres">
      <dgm:prSet presAssocID="{17562DF0-C0D5-4BC3-B6B5-681092B19748}" presName="sibTrans" presStyleCnt="0"/>
      <dgm:spPr/>
    </dgm:pt>
    <dgm:pt modelId="{D17F8915-38A9-490A-A3A5-2F8B5178ACCF}" type="pres">
      <dgm:prSet presAssocID="{14BE87C4-43D7-4B17-9655-436F78B37693}" presName="node" presStyleLbl="node1" presStyleIdx="11" presStyleCnt="17">
        <dgm:presLayoutVars>
          <dgm:bulletEnabled val="1"/>
        </dgm:presLayoutVars>
      </dgm:prSet>
      <dgm:spPr/>
    </dgm:pt>
    <dgm:pt modelId="{2F17A3A7-5E62-460A-B9DB-E411453C9336}" type="pres">
      <dgm:prSet presAssocID="{7CCF74C1-0011-45C8-978A-6B6A90DB6709}" presName="sibTrans" presStyleCnt="0"/>
      <dgm:spPr/>
    </dgm:pt>
    <dgm:pt modelId="{747C41C4-5C9F-41DC-B31E-E25155B52184}" type="pres">
      <dgm:prSet presAssocID="{C8E9F82F-8948-4BEE-ABD8-3BDCAA2115AB}" presName="node" presStyleLbl="node1" presStyleIdx="12" presStyleCnt="17">
        <dgm:presLayoutVars>
          <dgm:bulletEnabled val="1"/>
        </dgm:presLayoutVars>
      </dgm:prSet>
      <dgm:spPr/>
    </dgm:pt>
    <dgm:pt modelId="{78E6D8E3-0975-4207-89CD-10A63E86792D}" type="pres">
      <dgm:prSet presAssocID="{FCD8D84C-F795-47F9-B379-3A7521FBFA08}" presName="sibTrans" presStyleCnt="0"/>
      <dgm:spPr/>
    </dgm:pt>
    <dgm:pt modelId="{F240AC8B-9F62-4A60-9F11-CA552C7449AF}" type="pres">
      <dgm:prSet presAssocID="{676B73AB-8FCC-4124-B24F-CD7E1C898EC0}" presName="node" presStyleLbl="node1" presStyleIdx="13" presStyleCnt="17">
        <dgm:presLayoutVars>
          <dgm:bulletEnabled val="1"/>
        </dgm:presLayoutVars>
      </dgm:prSet>
      <dgm:spPr/>
    </dgm:pt>
    <dgm:pt modelId="{BD1D9EC0-88B5-43D9-9E2C-A982910E5018}" type="pres">
      <dgm:prSet presAssocID="{AD82F604-6D15-48DB-8E84-227CCFCE005A}" presName="sibTrans" presStyleCnt="0"/>
      <dgm:spPr/>
    </dgm:pt>
    <dgm:pt modelId="{E7A474CA-7C65-43CA-8F4F-32B3992354A7}" type="pres">
      <dgm:prSet presAssocID="{A5B5976A-8088-4F5B-B9CB-2127034D36FC}" presName="node" presStyleLbl="node1" presStyleIdx="14" presStyleCnt="17">
        <dgm:presLayoutVars>
          <dgm:bulletEnabled val="1"/>
        </dgm:presLayoutVars>
      </dgm:prSet>
      <dgm:spPr/>
    </dgm:pt>
    <dgm:pt modelId="{3C5A3E99-1AAE-40DD-952F-DE2AF42787B7}" type="pres">
      <dgm:prSet presAssocID="{5DE42FAF-357D-4D45-A0C9-032874A1A946}" presName="sibTrans" presStyleCnt="0"/>
      <dgm:spPr/>
    </dgm:pt>
    <dgm:pt modelId="{DF46A9E6-EA28-426C-9BBC-2ED35BFF6C9E}" type="pres">
      <dgm:prSet presAssocID="{23D051AE-5702-4EFA-A6B5-3445762A19C3}" presName="node" presStyleLbl="node1" presStyleIdx="15" presStyleCnt="17" custLinFactNeighborX="179" custLinFactNeighborY="1658">
        <dgm:presLayoutVars>
          <dgm:bulletEnabled val="1"/>
        </dgm:presLayoutVars>
      </dgm:prSet>
      <dgm:spPr/>
    </dgm:pt>
    <dgm:pt modelId="{78D9A4C9-6BC6-4D2B-A820-6ACE8361F2AD}" type="pres">
      <dgm:prSet presAssocID="{2347D27E-0801-413C-85FB-6A957FCF79DF}" presName="sibTrans" presStyleCnt="0"/>
      <dgm:spPr/>
    </dgm:pt>
    <dgm:pt modelId="{6DD1F3A6-84E8-44A4-84A6-A470D47D8DAE}" type="pres">
      <dgm:prSet presAssocID="{747884A4-B421-4287-91AD-1F0C45FF2EC8}" presName="node" presStyleLbl="node1" presStyleIdx="16" presStyleCnt="17">
        <dgm:presLayoutVars>
          <dgm:bulletEnabled val="1"/>
        </dgm:presLayoutVars>
      </dgm:prSet>
      <dgm:spPr/>
    </dgm:pt>
  </dgm:ptLst>
  <dgm:cxnLst>
    <dgm:cxn modelId="{0285BE05-6647-40C7-BB10-B83900A1F895}" type="presOf" srcId="{FF501B52-43ED-4870-8AA9-0974F5DD2970}" destId="{1391CEA7-C1D5-4CA6-BCCC-4371A091F67B}" srcOrd="0" destOrd="0" presId="urn:microsoft.com/office/officeart/2005/8/layout/default"/>
    <dgm:cxn modelId="{6D420712-CEF7-47F1-A187-09E3E8E10832}" srcId="{C75E0AB1-4CAA-4C2B-951F-13FC2AEED178}" destId="{75DB087A-89D1-43A6-A402-4F0F9A91092A}" srcOrd="4" destOrd="0" parTransId="{DD4A8E03-7B6B-4A96-ADC4-8B59CBF1D7B5}" sibTransId="{19E8B9D5-D96D-491E-9775-9FF824389A83}"/>
    <dgm:cxn modelId="{58D78312-9E27-476C-A98A-B95603BDF567}" srcId="{C75E0AB1-4CAA-4C2B-951F-13FC2AEED178}" destId="{C8E9F82F-8948-4BEE-ABD8-3BDCAA2115AB}" srcOrd="12" destOrd="0" parTransId="{E6E7FBEA-AAAF-47B4-8379-3D7C48C5A06D}" sibTransId="{FCD8D84C-F795-47F9-B379-3A7521FBFA08}"/>
    <dgm:cxn modelId="{1100B014-FF48-4DB9-AABD-1E7F42D6BF44}" type="presOf" srcId="{342FB5F6-EE4E-45FE-91FC-EB69CF1D1108}" destId="{1425EFCB-0A00-494B-AC9E-47C08AC34A6D}" srcOrd="0" destOrd="0" presId="urn:microsoft.com/office/officeart/2005/8/layout/default"/>
    <dgm:cxn modelId="{69A42717-4F63-4E5B-90F2-464AD733A5FD}" srcId="{C75E0AB1-4CAA-4C2B-951F-13FC2AEED178}" destId="{A5B5976A-8088-4F5B-B9CB-2127034D36FC}" srcOrd="14" destOrd="0" parTransId="{4164BF35-E5CA-4A17-821B-18C48C6FE045}" sibTransId="{5DE42FAF-357D-4D45-A0C9-032874A1A946}"/>
    <dgm:cxn modelId="{5CA60F20-0754-4A73-A6CF-42108C9F66B0}" type="presOf" srcId="{676B73AB-8FCC-4124-B24F-CD7E1C898EC0}" destId="{F240AC8B-9F62-4A60-9F11-CA552C7449AF}" srcOrd="0" destOrd="0" presId="urn:microsoft.com/office/officeart/2005/8/layout/default"/>
    <dgm:cxn modelId="{08100323-7A95-47C2-9134-F8DBAE319C31}" type="presOf" srcId="{2E6055D1-8D82-4C10-815C-B631F7D253C0}" destId="{10A54F6D-A360-4E90-8222-E6C6A5CA7CC2}" srcOrd="0" destOrd="0" presId="urn:microsoft.com/office/officeart/2005/8/layout/default"/>
    <dgm:cxn modelId="{7EFE0B27-E6F2-4952-9DF2-BC5C9B7F9DD9}" type="presOf" srcId="{B963B3DF-76EE-4007-9479-6536040C7AD6}" destId="{F8444A52-307B-46D8-BDDC-D6F90732920B}" srcOrd="0" destOrd="0" presId="urn:microsoft.com/office/officeart/2005/8/layout/default"/>
    <dgm:cxn modelId="{18FEB939-B8B8-4D42-A8E2-0CA019D4882D}" srcId="{C75E0AB1-4CAA-4C2B-951F-13FC2AEED178}" destId="{DE3A7D4A-E129-4B8B-8B45-2D0D7DCC7276}" srcOrd="8" destOrd="0" parTransId="{06696FBE-3E91-4EBC-8AEC-AFC2D6222075}" sibTransId="{A9414420-5F75-4BF2-AD88-E8AB384E06C9}"/>
    <dgm:cxn modelId="{7D13273A-7A75-40C9-B449-A836BD5D7073}" srcId="{C75E0AB1-4CAA-4C2B-951F-13FC2AEED178}" destId="{747884A4-B421-4287-91AD-1F0C45FF2EC8}" srcOrd="16" destOrd="0" parTransId="{66280938-739F-48B2-8ED1-4C539AD42EE4}" sibTransId="{32727864-0023-4F19-8282-B5D1D13D3D32}"/>
    <dgm:cxn modelId="{FBEF953B-E00F-49D2-96E2-0538B11FEF5C}" type="presOf" srcId="{DE3A7D4A-E129-4B8B-8B45-2D0D7DCC7276}" destId="{1B6E85D7-745D-4A0C-86D0-ABB12DDD422B}" srcOrd="0" destOrd="0" presId="urn:microsoft.com/office/officeart/2005/8/layout/default"/>
    <dgm:cxn modelId="{4A3DF03F-56F4-4830-9E01-3706CE80D354}" type="presOf" srcId="{23D051AE-5702-4EFA-A6B5-3445762A19C3}" destId="{DF46A9E6-EA28-426C-9BBC-2ED35BFF6C9E}" srcOrd="0" destOrd="0" presId="urn:microsoft.com/office/officeart/2005/8/layout/default"/>
    <dgm:cxn modelId="{2976F13F-F2D6-4D2C-83B9-20725BED7564}" srcId="{C75E0AB1-4CAA-4C2B-951F-13FC2AEED178}" destId="{FF501B52-43ED-4870-8AA9-0974F5DD2970}" srcOrd="5" destOrd="0" parTransId="{023BF11B-B480-434A-B7D8-F914D04A86E3}" sibTransId="{D1F7A1B5-4D6F-4027-930E-D3D9CE2F375D}"/>
    <dgm:cxn modelId="{FCE74B5B-9FFE-411F-BC2E-6779FCACCFDA}" type="presOf" srcId="{C75E0AB1-4CAA-4C2B-951F-13FC2AEED178}" destId="{44232A7C-9518-482A-BBA3-21BC7A06A135}" srcOrd="0" destOrd="0" presId="urn:microsoft.com/office/officeart/2005/8/layout/default"/>
    <dgm:cxn modelId="{5ADF735F-3B22-4FAE-9464-E31DF9991ADD}" srcId="{C75E0AB1-4CAA-4C2B-951F-13FC2AEED178}" destId="{1442B3E8-2629-4277-A1AD-F1A21FAF589E}" srcOrd="7" destOrd="0" parTransId="{EE7F70C0-1BC4-4A1E-8132-76FEFD548348}" sibTransId="{48460899-9E78-4A52-A351-05340A952EF9}"/>
    <dgm:cxn modelId="{16BD6C46-71D0-4AED-B424-B2D0DE5174CF}" type="presOf" srcId="{C8E9F82F-8948-4BEE-ABD8-3BDCAA2115AB}" destId="{747C41C4-5C9F-41DC-B31E-E25155B52184}" srcOrd="0" destOrd="0" presId="urn:microsoft.com/office/officeart/2005/8/layout/default"/>
    <dgm:cxn modelId="{24E75367-E176-427A-8965-D5D32C36615A}" srcId="{C75E0AB1-4CAA-4C2B-951F-13FC2AEED178}" destId="{23D051AE-5702-4EFA-A6B5-3445762A19C3}" srcOrd="15" destOrd="0" parTransId="{9E5794F3-A267-4EFE-BD27-90760B148BB6}" sibTransId="{2347D27E-0801-413C-85FB-6A957FCF79DF}"/>
    <dgm:cxn modelId="{0E0D3D68-3036-4458-A852-284E53B59429}" type="presOf" srcId="{2B1F25D7-FD9F-44F6-B8E6-4D2CA9CE41B3}" destId="{5471B629-B53F-481E-89E7-B3BE1BEE330A}" srcOrd="0" destOrd="0" presId="urn:microsoft.com/office/officeart/2005/8/layout/default"/>
    <dgm:cxn modelId="{81B7C56F-D796-44C6-941A-86F9D688239B}" srcId="{C75E0AB1-4CAA-4C2B-951F-13FC2AEED178}" destId="{A6A1E1E5-15DB-4E32-B0F2-2CF70B6778C3}" srcOrd="3" destOrd="0" parTransId="{71531AC6-6C26-4516-B1FC-352DB802B75B}" sibTransId="{DC1B66AC-382F-4FC4-BA87-38E536D1EBA8}"/>
    <dgm:cxn modelId="{427FCC75-2666-4EB5-AEB4-8A586B8F4063}" type="presOf" srcId="{A6A1E1E5-15DB-4E32-B0F2-2CF70B6778C3}" destId="{6CC9FB44-84AC-4181-8437-1F4B249D027E}" srcOrd="0" destOrd="0" presId="urn:microsoft.com/office/officeart/2005/8/layout/default"/>
    <dgm:cxn modelId="{BB83257B-DFB4-4F69-8117-27858ABC3C7A}" type="presOf" srcId="{747884A4-B421-4287-91AD-1F0C45FF2EC8}" destId="{6DD1F3A6-84E8-44A4-84A6-A470D47D8DAE}" srcOrd="0" destOrd="0" presId="urn:microsoft.com/office/officeart/2005/8/layout/default"/>
    <dgm:cxn modelId="{61C7687F-DAE1-45B8-BEDF-7957E1977D09}" srcId="{C75E0AB1-4CAA-4C2B-951F-13FC2AEED178}" destId="{97EE6D21-9CE1-4787-829B-D12CF1CFFB2A}" srcOrd="0" destOrd="0" parTransId="{7701D0D3-E908-46D1-9DC5-2731A56B56B7}" sibTransId="{3430059E-5758-4067-B901-42B8779128A3}"/>
    <dgm:cxn modelId="{BD914392-E491-47EE-A62D-B958D0BAF0B2}" type="presOf" srcId="{0C10E2DA-D05D-4E5C-AA5C-947956858630}" destId="{7F3E3AF6-E4A0-4DE8-BB92-5991099CD826}" srcOrd="0" destOrd="0" presId="urn:microsoft.com/office/officeart/2005/8/layout/default"/>
    <dgm:cxn modelId="{386BE89B-5E56-4F81-894E-7583479E6361}" srcId="{C75E0AB1-4CAA-4C2B-951F-13FC2AEED178}" destId="{676B73AB-8FCC-4124-B24F-CD7E1C898EC0}" srcOrd="13" destOrd="0" parTransId="{BAC9DFB4-9D39-4D1B-84EC-FC78E287E17C}" sibTransId="{AD82F604-6D15-48DB-8E84-227CCFCE005A}"/>
    <dgm:cxn modelId="{0764F3A3-2CA9-4B5D-B061-FFA7ADCEB0B4}" type="presOf" srcId="{14BE87C4-43D7-4B17-9655-436F78B37693}" destId="{D17F8915-38A9-490A-A3A5-2F8B5178ACCF}" srcOrd="0" destOrd="0" presId="urn:microsoft.com/office/officeart/2005/8/layout/default"/>
    <dgm:cxn modelId="{FAD4DAA5-3807-4D69-8595-BBD58416120F}" srcId="{C75E0AB1-4CAA-4C2B-951F-13FC2AEED178}" destId="{2B1F25D7-FD9F-44F6-B8E6-4D2CA9CE41B3}" srcOrd="10" destOrd="0" parTransId="{D464B947-B539-49A9-89C4-6964E24A072F}" sibTransId="{17562DF0-C0D5-4BC3-B6B5-681092B19748}"/>
    <dgm:cxn modelId="{4E27F2B8-8984-4A03-96FF-E54B33E82710}" srcId="{C75E0AB1-4CAA-4C2B-951F-13FC2AEED178}" destId="{342FB5F6-EE4E-45FE-91FC-EB69CF1D1108}" srcOrd="9" destOrd="0" parTransId="{2EFBC47A-49AC-4B46-9FF7-0FE2DB728563}" sibTransId="{175B55FB-EFF6-458D-A1FA-F04398BF41DE}"/>
    <dgm:cxn modelId="{A21E64BF-3AC1-40BE-9B2D-0E7C2216529A}" type="presOf" srcId="{A5B5976A-8088-4F5B-B9CB-2127034D36FC}" destId="{E7A474CA-7C65-43CA-8F4F-32B3992354A7}" srcOrd="0" destOrd="0" presId="urn:microsoft.com/office/officeart/2005/8/layout/default"/>
    <dgm:cxn modelId="{DC79A9CF-D8A3-4D6E-8D26-01F9E46706C0}" srcId="{C75E0AB1-4CAA-4C2B-951F-13FC2AEED178}" destId="{2E6055D1-8D82-4C10-815C-B631F7D253C0}" srcOrd="1" destOrd="0" parTransId="{DC6CA48F-56FB-4988-AF5F-C88B83B36A24}" sibTransId="{4F97B584-8DA9-4FCA-B0B6-B8B74E3B5879}"/>
    <dgm:cxn modelId="{359ECAD2-6386-4277-B885-C533F856828F}" type="presOf" srcId="{75DB087A-89D1-43A6-A402-4F0F9A91092A}" destId="{3AE5032B-F11F-457C-AE75-EDD3B2074D9F}" srcOrd="0" destOrd="0" presId="urn:microsoft.com/office/officeart/2005/8/layout/default"/>
    <dgm:cxn modelId="{D068FBD4-B991-4C5C-8089-F6C9F0CE476B}" srcId="{C75E0AB1-4CAA-4C2B-951F-13FC2AEED178}" destId="{0C10E2DA-D05D-4E5C-AA5C-947956858630}" srcOrd="2" destOrd="0" parTransId="{B1A3363D-C6D5-4A0A-A328-9C4776F5527B}" sibTransId="{B17A88F7-8617-4356-9B0D-82CB305ECD3E}"/>
    <dgm:cxn modelId="{8F16D6E3-428D-491B-A615-2E33D4BFC518}" srcId="{C75E0AB1-4CAA-4C2B-951F-13FC2AEED178}" destId="{B963B3DF-76EE-4007-9479-6536040C7AD6}" srcOrd="6" destOrd="0" parTransId="{EFEEA53F-1728-4050-A87D-F355B8A3D7A1}" sibTransId="{C6AE0161-879F-4D50-9E2D-8CDDEFDCCBE3}"/>
    <dgm:cxn modelId="{056251E6-D0EF-4A26-B5DB-558B87E89922}" srcId="{C75E0AB1-4CAA-4C2B-951F-13FC2AEED178}" destId="{14BE87C4-43D7-4B17-9655-436F78B37693}" srcOrd="11" destOrd="0" parTransId="{E25674DB-7D06-42C1-BAD9-B6717A421866}" sibTransId="{7CCF74C1-0011-45C8-978A-6B6A90DB6709}"/>
    <dgm:cxn modelId="{6DBAB2E6-4AF6-4FA4-9B42-5A6455DAE6C7}" type="presOf" srcId="{97EE6D21-9CE1-4787-829B-D12CF1CFFB2A}" destId="{2B5ED473-86A0-4B93-A3F5-77BEA39C4253}" srcOrd="0" destOrd="0" presId="urn:microsoft.com/office/officeart/2005/8/layout/default"/>
    <dgm:cxn modelId="{946BD5F0-6228-42D7-BF58-A6D49D0EE113}" type="presOf" srcId="{1442B3E8-2629-4277-A1AD-F1A21FAF589E}" destId="{170E75AB-D32F-4462-955A-19407A6AE481}" srcOrd="0" destOrd="0" presId="urn:microsoft.com/office/officeart/2005/8/layout/default"/>
    <dgm:cxn modelId="{BA644115-ACE9-45F3-BC44-EE25BF44ADA9}" type="presParOf" srcId="{44232A7C-9518-482A-BBA3-21BC7A06A135}" destId="{2B5ED473-86A0-4B93-A3F5-77BEA39C4253}" srcOrd="0" destOrd="0" presId="urn:microsoft.com/office/officeart/2005/8/layout/default"/>
    <dgm:cxn modelId="{80A32AA5-4290-410B-BF40-8DFA8A184200}" type="presParOf" srcId="{44232A7C-9518-482A-BBA3-21BC7A06A135}" destId="{3A967FE2-B349-41AE-A668-44CD20C5491D}" srcOrd="1" destOrd="0" presId="urn:microsoft.com/office/officeart/2005/8/layout/default"/>
    <dgm:cxn modelId="{AC4B9405-9738-49A5-AEFA-6FD1465F3EF6}" type="presParOf" srcId="{44232A7C-9518-482A-BBA3-21BC7A06A135}" destId="{10A54F6D-A360-4E90-8222-E6C6A5CA7CC2}" srcOrd="2" destOrd="0" presId="urn:microsoft.com/office/officeart/2005/8/layout/default"/>
    <dgm:cxn modelId="{D8310159-A7E0-47A1-8008-4DB5E068B6C4}" type="presParOf" srcId="{44232A7C-9518-482A-BBA3-21BC7A06A135}" destId="{3FF313A0-2459-4C10-9770-261F6989C2BC}" srcOrd="3" destOrd="0" presId="urn:microsoft.com/office/officeart/2005/8/layout/default"/>
    <dgm:cxn modelId="{668473DB-7DA2-4791-A8D4-BE19C4E8CFC9}" type="presParOf" srcId="{44232A7C-9518-482A-BBA3-21BC7A06A135}" destId="{7F3E3AF6-E4A0-4DE8-BB92-5991099CD826}" srcOrd="4" destOrd="0" presId="urn:microsoft.com/office/officeart/2005/8/layout/default"/>
    <dgm:cxn modelId="{10C7FC78-EF8A-431C-8666-2FAA058885E3}" type="presParOf" srcId="{44232A7C-9518-482A-BBA3-21BC7A06A135}" destId="{B4EA0C7B-781C-401E-A870-D08C772F9D1D}" srcOrd="5" destOrd="0" presId="urn:microsoft.com/office/officeart/2005/8/layout/default"/>
    <dgm:cxn modelId="{7B2A072F-A598-47FC-A4C0-7C2E2FA339DC}" type="presParOf" srcId="{44232A7C-9518-482A-BBA3-21BC7A06A135}" destId="{6CC9FB44-84AC-4181-8437-1F4B249D027E}" srcOrd="6" destOrd="0" presId="urn:microsoft.com/office/officeart/2005/8/layout/default"/>
    <dgm:cxn modelId="{46546EA0-D6BB-452C-BAD6-090F03BAFE51}" type="presParOf" srcId="{44232A7C-9518-482A-BBA3-21BC7A06A135}" destId="{61C482C4-A441-4F85-9DBB-1A0D372CC2F5}" srcOrd="7" destOrd="0" presId="urn:microsoft.com/office/officeart/2005/8/layout/default"/>
    <dgm:cxn modelId="{94F75471-F13C-4980-B72F-A024EC6714FE}" type="presParOf" srcId="{44232A7C-9518-482A-BBA3-21BC7A06A135}" destId="{3AE5032B-F11F-457C-AE75-EDD3B2074D9F}" srcOrd="8" destOrd="0" presId="urn:microsoft.com/office/officeart/2005/8/layout/default"/>
    <dgm:cxn modelId="{11215306-E23F-46B5-B919-2BABEB5DC23B}" type="presParOf" srcId="{44232A7C-9518-482A-BBA3-21BC7A06A135}" destId="{6A0DBF09-C1C3-425C-8594-E0AB4012FAC6}" srcOrd="9" destOrd="0" presId="urn:microsoft.com/office/officeart/2005/8/layout/default"/>
    <dgm:cxn modelId="{3E0F43D0-A540-4193-BB0D-BF1275829B28}" type="presParOf" srcId="{44232A7C-9518-482A-BBA3-21BC7A06A135}" destId="{1391CEA7-C1D5-4CA6-BCCC-4371A091F67B}" srcOrd="10" destOrd="0" presId="urn:microsoft.com/office/officeart/2005/8/layout/default"/>
    <dgm:cxn modelId="{2A9A5283-20A5-487D-BF0D-4018551C1316}" type="presParOf" srcId="{44232A7C-9518-482A-BBA3-21BC7A06A135}" destId="{3048B7BE-836A-4B9F-ABFE-AF31072D7AD0}" srcOrd="11" destOrd="0" presId="urn:microsoft.com/office/officeart/2005/8/layout/default"/>
    <dgm:cxn modelId="{89CE1EA8-0BAB-42DE-9A32-F17AC4DE8B44}" type="presParOf" srcId="{44232A7C-9518-482A-BBA3-21BC7A06A135}" destId="{F8444A52-307B-46D8-BDDC-D6F90732920B}" srcOrd="12" destOrd="0" presId="urn:microsoft.com/office/officeart/2005/8/layout/default"/>
    <dgm:cxn modelId="{917102C0-C674-4F3B-8A48-C09D5CFB3144}" type="presParOf" srcId="{44232A7C-9518-482A-BBA3-21BC7A06A135}" destId="{1C922551-94BF-4D27-A4C8-957CFFC5C434}" srcOrd="13" destOrd="0" presId="urn:microsoft.com/office/officeart/2005/8/layout/default"/>
    <dgm:cxn modelId="{66626863-711E-49D8-91A2-674A65EE34DC}" type="presParOf" srcId="{44232A7C-9518-482A-BBA3-21BC7A06A135}" destId="{170E75AB-D32F-4462-955A-19407A6AE481}" srcOrd="14" destOrd="0" presId="urn:microsoft.com/office/officeart/2005/8/layout/default"/>
    <dgm:cxn modelId="{9525B9F5-85AF-472C-8DC4-F0E8EF017F2D}" type="presParOf" srcId="{44232A7C-9518-482A-BBA3-21BC7A06A135}" destId="{8ED5493D-9428-4BD9-8CEB-157F734DCD3D}" srcOrd="15" destOrd="0" presId="urn:microsoft.com/office/officeart/2005/8/layout/default"/>
    <dgm:cxn modelId="{CC5244AD-A248-48E9-A213-51B5569150E3}" type="presParOf" srcId="{44232A7C-9518-482A-BBA3-21BC7A06A135}" destId="{1B6E85D7-745D-4A0C-86D0-ABB12DDD422B}" srcOrd="16" destOrd="0" presId="urn:microsoft.com/office/officeart/2005/8/layout/default"/>
    <dgm:cxn modelId="{8D654EB9-57D8-4432-808F-3A064DB2A674}" type="presParOf" srcId="{44232A7C-9518-482A-BBA3-21BC7A06A135}" destId="{F9727357-3F05-47B3-8279-231708700E46}" srcOrd="17" destOrd="0" presId="urn:microsoft.com/office/officeart/2005/8/layout/default"/>
    <dgm:cxn modelId="{E626A6B2-2669-47C6-BFFA-5EA36832913C}" type="presParOf" srcId="{44232A7C-9518-482A-BBA3-21BC7A06A135}" destId="{1425EFCB-0A00-494B-AC9E-47C08AC34A6D}" srcOrd="18" destOrd="0" presId="urn:microsoft.com/office/officeart/2005/8/layout/default"/>
    <dgm:cxn modelId="{10D0B41E-DC7E-4898-999C-B97BB0706A3B}" type="presParOf" srcId="{44232A7C-9518-482A-BBA3-21BC7A06A135}" destId="{158E0C6B-78CE-421A-9A67-A3D721838377}" srcOrd="19" destOrd="0" presId="urn:microsoft.com/office/officeart/2005/8/layout/default"/>
    <dgm:cxn modelId="{0A91F5E8-9D0C-4942-A8EE-2D552C1A4F3A}" type="presParOf" srcId="{44232A7C-9518-482A-BBA3-21BC7A06A135}" destId="{5471B629-B53F-481E-89E7-B3BE1BEE330A}" srcOrd="20" destOrd="0" presId="urn:microsoft.com/office/officeart/2005/8/layout/default"/>
    <dgm:cxn modelId="{E2BFF4D8-2E52-4DDD-B024-149D1A2F2A87}" type="presParOf" srcId="{44232A7C-9518-482A-BBA3-21BC7A06A135}" destId="{F6772E27-1310-4B3E-8E72-6355A8544B5E}" srcOrd="21" destOrd="0" presId="urn:microsoft.com/office/officeart/2005/8/layout/default"/>
    <dgm:cxn modelId="{399E1E33-234A-4DC6-8F1C-AE59D1C579BE}" type="presParOf" srcId="{44232A7C-9518-482A-BBA3-21BC7A06A135}" destId="{D17F8915-38A9-490A-A3A5-2F8B5178ACCF}" srcOrd="22" destOrd="0" presId="urn:microsoft.com/office/officeart/2005/8/layout/default"/>
    <dgm:cxn modelId="{FEBF583B-7769-456C-AAEB-11CFDEAB5B9E}" type="presParOf" srcId="{44232A7C-9518-482A-BBA3-21BC7A06A135}" destId="{2F17A3A7-5E62-460A-B9DB-E411453C9336}" srcOrd="23" destOrd="0" presId="urn:microsoft.com/office/officeart/2005/8/layout/default"/>
    <dgm:cxn modelId="{8AEF8515-5585-4A07-9D44-D232BC1E7266}" type="presParOf" srcId="{44232A7C-9518-482A-BBA3-21BC7A06A135}" destId="{747C41C4-5C9F-41DC-B31E-E25155B52184}" srcOrd="24" destOrd="0" presId="urn:microsoft.com/office/officeart/2005/8/layout/default"/>
    <dgm:cxn modelId="{50CFC693-D7BD-4A3E-8008-AE08932E156C}" type="presParOf" srcId="{44232A7C-9518-482A-BBA3-21BC7A06A135}" destId="{78E6D8E3-0975-4207-89CD-10A63E86792D}" srcOrd="25" destOrd="0" presId="urn:microsoft.com/office/officeart/2005/8/layout/default"/>
    <dgm:cxn modelId="{5D4328A1-CDF1-4CB2-B9D5-3B91DC145D0C}" type="presParOf" srcId="{44232A7C-9518-482A-BBA3-21BC7A06A135}" destId="{F240AC8B-9F62-4A60-9F11-CA552C7449AF}" srcOrd="26" destOrd="0" presId="urn:microsoft.com/office/officeart/2005/8/layout/default"/>
    <dgm:cxn modelId="{3EF5E83D-EA6A-4972-B445-AF8C12C5E05B}" type="presParOf" srcId="{44232A7C-9518-482A-BBA3-21BC7A06A135}" destId="{BD1D9EC0-88B5-43D9-9E2C-A982910E5018}" srcOrd="27" destOrd="0" presId="urn:microsoft.com/office/officeart/2005/8/layout/default"/>
    <dgm:cxn modelId="{C21ADF4C-F093-48E5-9387-C4EEBFF55FA0}" type="presParOf" srcId="{44232A7C-9518-482A-BBA3-21BC7A06A135}" destId="{E7A474CA-7C65-43CA-8F4F-32B3992354A7}" srcOrd="28" destOrd="0" presId="urn:microsoft.com/office/officeart/2005/8/layout/default"/>
    <dgm:cxn modelId="{C7E8AF3E-1538-4079-BDBF-956467CE1490}" type="presParOf" srcId="{44232A7C-9518-482A-BBA3-21BC7A06A135}" destId="{3C5A3E99-1AAE-40DD-952F-DE2AF42787B7}" srcOrd="29" destOrd="0" presId="urn:microsoft.com/office/officeart/2005/8/layout/default"/>
    <dgm:cxn modelId="{412C8C1F-5A52-4958-B25C-9D7EDD05CB54}" type="presParOf" srcId="{44232A7C-9518-482A-BBA3-21BC7A06A135}" destId="{DF46A9E6-EA28-426C-9BBC-2ED35BFF6C9E}" srcOrd="30" destOrd="0" presId="urn:microsoft.com/office/officeart/2005/8/layout/default"/>
    <dgm:cxn modelId="{EF2BE31B-472C-4A94-9892-B87F752A07AC}" type="presParOf" srcId="{44232A7C-9518-482A-BBA3-21BC7A06A135}" destId="{78D9A4C9-6BC6-4D2B-A820-6ACE8361F2AD}" srcOrd="31" destOrd="0" presId="urn:microsoft.com/office/officeart/2005/8/layout/default"/>
    <dgm:cxn modelId="{145C259E-39A0-44F4-8074-113CE6853CC4}" type="presParOf" srcId="{44232A7C-9518-482A-BBA3-21BC7A06A135}" destId="{6DD1F3A6-84E8-44A4-84A6-A470D47D8DAE}" srcOrd="3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0CA078-52F7-4A48-8BB3-AECBC79D22BB}" type="doc">
      <dgm:prSet loTypeId="urn:microsoft.com/office/officeart/2005/8/layout/orgChart1" loCatId="hierarchy" qsTypeId="urn:microsoft.com/office/officeart/2005/8/quickstyle/simple4" qsCatId="simple" csTypeId="urn:microsoft.com/office/officeart/2005/8/colors/accent5_2" csCatId="accent5" phldr="1"/>
      <dgm:spPr/>
      <dgm:t>
        <a:bodyPr/>
        <a:lstStyle/>
        <a:p>
          <a:endParaRPr lang="en-US"/>
        </a:p>
      </dgm:t>
    </dgm:pt>
    <dgm:pt modelId="{630777C2-546B-44D6-B8C3-4CD7A68AAC87}">
      <dgm:prSet phldrT="[Text]"/>
      <dgm:spPr/>
      <dgm:t>
        <a:bodyPr/>
        <a:lstStyle/>
        <a:p>
          <a:r>
            <a:rPr lang="en-US" dirty="0"/>
            <a:t>INTER-AGENCY WORKING GROUP (IAWG)</a:t>
          </a:r>
        </a:p>
      </dgm:t>
    </dgm:pt>
    <dgm:pt modelId="{48F6D13A-A567-4010-BD6C-872940A60F25}" type="sibTrans" cxnId="{98071D4E-9D8B-484C-90BC-BEFDE45720B7}">
      <dgm:prSet/>
      <dgm:spPr/>
      <dgm:t>
        <a:bodyPr/>
        <a:lstStyle/>
        <a:p>
          <a:endParaRPr lang="en-US"/>
        </a:p>
      </dgm:t>
    </dgm:pt>
    <dgm:pt modelId="{8A7A9013-9183-42FE-9127-5CE802D6E7B6}" type="parTrans" cxnId="{98071D4E-9D8B-484C-90BC-BEFDE45720B7}">
      <dgm:prSet/>
      <dgm:spPr/>
      <dgm:t>
        <a:bodyPr/>
        <a:lstStyle/>
        <a:p>
          <a:endParaRPr lang="en-US"/>
        </a:p>
      </dgm:t>
    </dgm:pt>
    <dgm:pt modelId="{FBB35E3D-385C-4772-A52F-ACDD62DA28D0}" type="asst">
      <dgm:prSet phldrT="[Text]"/>
      <dgm:spPr/>
      <dgm:t>
        <a:bodyPr/>
        <a:lstStyle/>
        <a:p>
          <a:r>
            <a:rPr lang="en-US" dirty="0"/>
            <a:t>INTER-SECTOR WORKING GROUP (ISWG)</a:t>
          </a:r>
        </a:p>
      </dgm:t>
    </dgm:pt>
    <dgm:pt modelId="{DD5F09EC-AD0F-46C6-9405-0A9138E41DA8}" type="sibTrans" cxnId="{88999401-D613-4B1A-A4D7-9AE1B3D025A5}">
      <dgm:prSet/>
      <dgm:spPr/>
      <dgm:t>
        <a:bodyPr/>
        <a:lstStyle/>
        <a:p>
          <a:endParaRPr lang="en-US"/>
        </a:p>
      </dgm:t>
    </dgm:pt>
    <dgm:pt modelId="{F2B41A05-34AC-4138-AF87-FA72D3F8D0C7}" type="parTrans" cxnId="{88999401-D613-4B1A-A4D7-9AE1B3D025A5}">
      <dgm:prSet/>
      <dgm:spPr/>
      <dgm:t>
        <a:bodyPr/>
        <a:lstStyle/>
        <a:p>
          <a:endParaRPr lang="en-US"/>
        </a:p>
      </dgm:t>
    </dgm:pt>
    <dgm:pt modelId="{01D95177-2511-4843-A997-17F14D179161}">
      <dgm:prSet phldrT="[Text]"/>
      <dgm:spPr/>
      <dgm:t>
        <a:bodyPr/>
        <a:lstStyle/>
        <a:p>
          <a:r>
            <a:rPr lang="en-US" dirty="0"/>
            <a:t>PROTECTION (UNHCR)</a:t>
          </a:r>
        </a:p>
      </dgm:t>
    </dgm:pt>
    <dgm:pt modelId="{0BFB9A24-C79E-4950-8172-5A673F6AEF95}" type="sibTrans" cxnId="{F4EE2348-C039-44B9-B8F6-F7D917F57AB6}">
      <dgm:prSet/>
      <dgm:spPr/>
      <dgm:t>
        <a:bodyPr/>
        <a:lstStyle/>
        <a:p>
          <a:endParaRPr lang="en-US"/>
        </a:p>
      </dgm:t>
    </dgm:pt>
    <dgm:pt modelId="{70549EF6-A742-4D89-B3B5-5691A6A83261}" type="parTrans" cxnId="{F4EE2348-C039-44B9-B8F6-F7D917F57AB6}">
      <dgm:prSet/>
      <dgm:spPr/>
      <dgm:t>
        <a:bodyPr/>
        <a:lstStyle/>
        <a:p>
          <a:endParaRPr lang="en-US"/>
        </a:p>
      </dgm:t>
    </dgm:pt>
    <dgm:pt modelId="{BDE2FA93-D844-4DFA-A5E4-629D2FCEA59D}">
      <dgm:prSet/>
      <dgm:spPr/>
      <dgm:t>
        <a:bodyPr/>
        <a:lstStyle/>
        <a:p>
          <a:r>
            <a:rPr lang="en-US" dirty="0"/>
            <a:t>CHILD PROTECTION (UNHCR/UNICEF)</a:t>
          </a:r>
        </a:p>
      </dgm:t>
    </dgm:pt>
    <dgm:pt modelId="{E61B8A1A-5508-4804-BF97-08251C5BF13F}" type="sibTrans" cxnId="{5FAC5F11-61E7-4676-B59C-5D76100FA602}">
      <dgm:prSet/>
      <dgm:spPr/>
      <dgm:t>
        <a:bodyPr/>
        <a:lstStyle/>
        <a:p>
          <a:endParaRPr lang="en-US"/>
        </a:p>
      </dgm:t>
    </dgm:pt>
    <dgm:pt modelId="{BE710034-D0FE-4CA7-A87A-6DC0F1238A98}" type="parTrans" cxnId="{5FAC5F11-61E7-4676-B59C-5D76100FA602}">
      <dgm:prSet/>
      <dgm:spPr/>
      <dgm:t>
        <a:bodyPr/>
        <a:lstStyle/>
        <a:p>
          <a:endParaRPr lang="en-US"/>
        </a:p>
      </dgm:t>
    </dgm:pt>
    <dgm:pt modelId="{2585DFDB-45BD-440B-B21F-0D7E546B84C9}">
      <dgm:prSet/>
      <dgm:spPr/>
      <dgm:t>
        <a:bodyPr/>
        <a:lstStyle/>
        <a:p>
          <a:r>
            <a:rPr lang="en-US" dirty="0"/>
            <a:t>GBV (UNHCR/UNFPA)</a:t>
          </a:r>
        </a:p>
      </dgm:t>
    </dgm:pt>
    <dgm:pt modelId="{42C72736-8D02-43CD-A9D8-FDF823AA163E}" type="sibTrans" cxnId="{C7366FC7-16EB-4658-A8AD-E663B17D05B0}">
      <dgm:prSet/>
      <dgm:spPr/>
      <dgm:t>
        <a:bodyPr/>
        <a:lstStyle/>
        <a:p>
          <a:endParaRPr lang="en-US"/>
        </a:p>
      </dgm:t>
    </dgm:pt>
    <dgm:pt modelId="{D698594F-8E7D-4C2C-B822-E9B53727AC68}" type="parTrans" cxnId="{C7366FC7-16EB-4658-A8AD-E663B17D05B0}">
      <dgm:prSet/>
      <dgm:spPr/>
      <dgm:t>
        <a:bodyPr/>
        <a:lstStyle/>
        <a:p>
          <a:endParaRPr lang="en-US"/>
        </a:p>
      </dgm:t>
    </dgm:pt>
    <dgm:pt modelId="{AB8FFCCF-AFB7-46EE-A95E-6DE861785052}">
      <dgm:prSet/>
      <dgm:spPr/>
      <dgm:t>
        <a:bodyPr/>
        <a:lstStyle/>
        <a:p>
          <a:r>
            <a:rPr lang="en-US" dirty="0"/>
            <a:t>COMMUNICATION WITH COMMUNITIES (UNHCR)</a:t>
          </a:r>
        </a:p>
      </dgm:t>
    </dgm:pt>
    <dgm:pt modelId="{3AEB0B0C-51DF-47D7-A491-7D3CF03C862A}" type="sibTrans" cxnId="{992C1B00-588D-4A55-8277-6A6B08A5C3EF}">
      <dgm:prSet/>
      <dgm:spPr/>
      <dgm:t>
        <a:bodyPr/>
        <a:lstStyle/>
        <a:p>
          <a:endParaRPr lang="en-US"/>
        </a:p>
      </dgm:t>
    </dgm:pt>
    <dgm:pt modelId="{F1E022FE-66B8-40E6-8A94-21A428C7FC51}" type="parTrans" cxnId="{992C1B00-588D-4A55-8277-6A6B08A5C3EF}">
      <dgm:prSet/>
      <dgm:spPr/>
      <dgm:t>
        <a:bodyPr/>
        <a:lstStyle/>
        <a:p>
          <a:endParaRPr lang="en-US"/>
        </a:p>
      </dgm:t>
    </dgm:pt>
    <dgm:pt modelId="{1D56C112-60BE-4F4A-B428-30D824852963}">
      <dgm:prSet phldrT="[Text]"/>
      <dgm:spPr/>
      <dgm:t>
        <a:bodyPr/>
        <a:lstStyle/>
        <a:p>
          <a:r>
            <a:rPr lang="en-US" dirty="0"/>
            <a:t>HEALTH (UNHCR/WHO)</a:t>
          </a:r>
        </a:p>
      </dgm:t>
    </dgm:pt>
    <dgm:pt modelId="{6EFD14BE-9BDC-454B-9B0D-4B0B38620390}" type="sibTrans" cxnId="{712F59EC-CABC-496D-99E3-A0F680916F2B}">
      <dgm:prSet/>
      <dgm:spPr/>
      <dgm:t>
        <a:bodyPr/>
        <a:lstStyle/>
        <a:p>
          <a:endParaRPr lang="en-US"/>
        </a:p>
      </dgm:t>
    </dgm:pt>
    <dgm:pt modelId="{CC4A2FB7-7C49-4528-93BE-3F28597D4909}" type="parTrans" cxnId="{712F59EC-CABC-496D-99E3-A0F680916F2B}">
      <dgm:prSet/>
      <dgm:spPr/>
      <dgm:t>
        <a:bodyPr/>
        <a:lstStyle/>
        <a:p>
          <a:endParaRPr lang="en-US"/>
        </a:p>
      </dgm:t>
    </dgm:pt>
    <dgm:pt modelId="{09B90E35-47D6-4781-A548-62E5EA992E33}">
      <dgm:prSet phldrT="[Text]"/>
      <dgm:spPr/>
      <dgm:t>
        <a:bodyPr/>
        <a:lstStyle/>
        <a:p>
          <a:r>
            <a:rPr lang="en-US" dirty="0"/>
            <a:t>EDUCATION (UNHCR/UNICEF)</a:t>
          </a:r>
        </a:p>
      </dgm:t>
    </dgm:pt>
    <dgm:pt modelId="{0265FA19-D1ED-454C-B4DF-20DAB00D2E3C}" type="sibTrans" cxnId="{E7851B5C-9BE0-4F92-99E3-7815F8E0777D}">
      <dgm:prSet/>
      <dgm:spPr/>
      <dgm:t>
        <a:bodyPr/>
        <a:lstStyle/>
        <a:p>
          <a:endParaRPr lang="en-US"/>
        </a:p>
      </dgm:t>
    </dgm:pt>
    <dgm:pt modelId="{C5424FA8-D547-403E-94F6-566FD251D864}" type="parTrans" cxnId="{E7851B5C-9BE0-4F92-99E3-7815F8E0777D}">
      <dgm:prSet/>
      <dgm:spPr/>
      <dgm:t>
        <a:bodyPr/>
        <a:lstStyle/>
        <a:p>
          <a:endParaRPr lang="en-US"/>
        </a:p>
      </dgm:t>
    </dgm:pt>
    <dgm:pt modelId="{56721E48-B30D-457B-B38B-BE91731C8C99}">
      <dgm:prSet/>
      <dgm:spPr/>
      <dgm:t>
        <a:bodyPr/>
        <a:lstStyle/>
        <a:p>
          <a:r>
            <a:rPr lang="en-US" dirty="0"/>
            <a:t>BASIC NEEDS AND CASH BASED INTERVENTIONS  (UNHCR/IOM)</a:t>
          </a:r>
        </a:p>
      </dgm:t>
    </dgm:pt>
    <dgm:pt modelId="{7F62B615-699C-4A00-A9D0-BC6A3B230166}" type="sibTrans" cxnId="{BDD0BF9E-EA9D-4E03-9922-15C02706A87C}">
      <dgm:prSet/>
      <dgm:spPr/>
      <dgm:t>
        <a:bodyPr/>
        <a:lstStyle/>
        <a:p>
          <a:endParaRPr lang="en-US"/>
        </a:p>
      </dgm:t>
    </dgm:pt>
    <dgm:pt modelId="{F3E4276A-D51C-463F-A3F0-A8C69DBFA509}" type="parTrans" cxnId="{BDD0BF9E-EA9D-4E03-9922-15C02706A87C}">
      <dgm:prSet/>
      <dgm:spPr/>
      <dgm:t>
        <a:bodyPr/>
        <a:lstStyle/>
        <a:p>
          <a:endParaRPr lang="en-US"/>
        </a:p>
      </dgm:t>
    </dgm:pt>
    <dgm:pt modelId="{E03FD22B-58A1-4246-9BB7-0DEE0D401690}">
      <dgm:prSet/>
      <dgm:spPr/>
      <dgm:t>
        <a:bodyPr/>
        <a:lstStyle/>
        <a:p>
          <a:r>
            <a:rPr lang="en-US" dirty="0"/>
            <a:t>NFIs</a:t>
          </a:r>
        </a:p>
      </dgm:t>
    </dgm:pt>
    <dgm:pt modelId="{848CDBA4-D1B9-4FBE-9136-91E220EE2DEF}" type="sibTrans" cxnId="{A228155A-FB3B-4AA4-8FDE-CEFFE352C654}">
      <dgm:prSet/>
      <dgm:spPr/>
      <dgm:t>
        <a:bodyPr/>
        <a:lstStyle/>
        <a:p>
          <a:endParaRPr lang="en-US"/>
        </a:p>
      </dgm:t>
    </dgm:pt>
    <dgm:pt modelId="{DC79E810-9DD0-4C88-A702-2E5A01FCEC67}" type="parTrans" cxnId="{A228155A-FB3B-4AA4-8FDE-CEFFE352C654}">
      <dgm:prSet/>
      <dgm:spPr/>
      <dgm:t>
        <a:bodyPr/>
        <a:lstStyle/>
        <a:p>
          <a:endParaRPr lang="en-US"/>
        </a:p>
      </dgm:t>
    </dgm:pt>
    <dgm:pt modelId="{9A0BC978-2120-481C-B964-2931CEDBBEFA}">
      <dgm:prSet/>
      <dgm:spPr/>
      <dgm:t>
        <a:bodyPr/>
        <a:lstStyle/>
        <a:p>
          <a:r>
            <a:rPr lang="en-US" dirty="0"/>
            <a:t>LIVELIHOODS (UNHCR/UNDP)</a:t>
          </a:r>
        </a:p>
      </dgm:t>
    </dgm:pt>
    <dgm:pt modelId="{9A37EFAF-E9F8-4E3E-B1BE-859A464D2BFB}" type="sibTrans" cxnId="{5DB78F61-5605-4504-A6E9-F96C8DB85502}">
      <dgm:prSet/>
      <dgm:spPr/>
      <dgm:t>
        <a:bodyPr/>
        <a:lstStyle/>
        <a:p>
          <a:endParaRPr lang="en-US"/>
        </a:p>
      </dgm:t>
    </dgm:pt>
    <dgm:pt modelId="{4E845A9A-DF2E-4463-8CF5-5582AE571EF1}" type="parTrans" cxnId="{5DB78F61-5605-4504-A6E9-F96C8DB85502}">
      <dgm:prSet/>
      <dgm:spPr/>
      <dgm:t>
        <a:bodyPr/>
        <a:lstStyle/>
        <a:p>
          <a:endParaRPr lang="en-US"/>
        </a:p>
      </dgm:t>
    </dgm:pt>
    <dgm:pt modelId="{B9930C94-7D89-4643-9C03-32FA06884E36}">
      <dgm:prSet/>
      <dgm:spPr/>
      <dgm:t>
        <a:bodyPr/>
        <a:lstStyle/>
        <a:p>
          <a:r>
            <a:rPr lang="en-US" dirty="0"/>
            <a:t>FOOD SECURITY (WFP)</a:t>
          </a:r>
        </a:p>
      </dgm:t>
    </dgm:pt>
    <dgm:pt modelId="{1C7340DC-3D00-4260-A51C-83CFFFCEA120}" type="sibTrans" cxnId="{A6BAB0C9-1233-42C2-AEFF-68065E0CD25C}">
      <dgm:prSet/>
      <dgm:spPr/>
      <dgm:t>
        <a:bodyPr/>
        <a:lstStyle/>
        <a:p>
          <a:endParaRPr lang="en-US"/>
        </a:p>
      </dgm:t>
    </dgm:pt>
    <dgm:pt modelId="{C8A6BBF9-C244-409A-81D9-17DFDF054CB7}" type="parTrans" cxnId="{A6BAB0C9-1233-42C2-AEFF-68065E0CD25C}">
      <dgm:prSet/>
      <dgm:spPr/>
      <dgm:t>
        <a:bodyPr/>
        <a:lstStyle/>
        <a:p>
          <a:endParaRPr lang="en-US"/>
        </a:p>
      </dgm:t>
    </dgm:pt>
    <dgm:pt modelId="{2242EAAF-1003-4205-A186-4B3BECAB260F}">
      <dgm:prSet/>
      <dgm:spPr/>
      <dgm:t>
        <a:bodyPr/>
        <a:lstStyle/>
        <a:p>
          <a:r>
            <a:rPr lang="en-US" dirty="0"/>
            <a:t>LOGISTICS/ICT (WFP/UNHCR)</a:t>
          </a:r>
        </a:p>
      </dgm:t>
    </dgm:pt>
    <dgm:pt modelId="{608C534B-87E1-4BE7-B433-5970E0C0C0EF}" type="sibTrans" cxnId="{565ABD94-FA96-434A-850F-0E89F39EEA40}">
      <dgm:prSet/>
      <dgm:spPr/>
      <dgm:t>
        <a:bodyPr/>
        <a:lstStyle/>
        <a:p>
          <a:endParaRPr lang="en-US"/>
        </a:p>
      </dgm:t>
    </dgm:pt>
    <dgm:pt modelId="{4BFAB615-E22B-4AD3-B878-D2C7A5DE67BD}" type="parTrans" cxnId="{565ABD94-FA96-434A-850F-0E89F39EEA40}">
      <dgm:prSet/>
      <dgm:spPr/>
      <dgm:t>
        <a:bodyPr/>
        <a:lstStyle/>
        <a:p>
          <a:endParaRPr lang="en-US"/>
        </a:p>
      </dgm:t>
    </dgm:pt>
    <dgm:pt modelId="{FE21AF99-2FA9-48E7-AB92-4AA06188FF6F}">
      <dgm:prSet/>
      <dgm:spPr/>
      <dgm:t>
        <a:bodyPr/>
        <a:lstStyle/>
        <a:p>
          <a:r>
            <a:rPr lang="en-US" dirty="0"/>
            <a:t>WASH (UNICEF)</a:t>
          </a:r>
        </a:p>
      </dgm:t>
    </dgm:pt>
    <dgm:pt modelId="{F99A603A-8377-4ECA-960C-DD97107D9365}" type="sibTrans" cxnId="{C4CF0877-4A8F-4006-A84E-002A7AE7D6E4}">
      <dgm:prSet/>
      <dgm:spPr/>
      <dgm:t>
        <a:bodyPr/>
        <a:lstStyle/>
        <a:p>
          <a:endParaRPr lang="en-US"/>
        </a:p>
      </dgm:t>
    </dgm:pt>
    <dgm:pt modelId="{E58546E8-F1CF-4A58-AB9C-A21AC81C7C21}" type="parTrans" cxnId="{C4CF0877-4A8F-4006-A84E-002A7AE7D6E4}">
      <dgm:prSet/>
      <dgm:spPr/>
      <dgm:t>
        <a:bodyPr/>
        <a:lstStyle/>
        <a:p>
          <a:endParaRPr lang="en-US"/>
        </a:p>
      </dgm:t>
    </dgm:pt>
    <dgm:pt modelId="{246FC16F-D2E5-4C6D-A348-6A379D40FBDB}">
      <dgm:prSet/>
      <dgm:spPr/>
      <dgm:t>
        <a:bodyPr/>
        <a:lstStyle/>
        <a:p>
          <a:r>
            <a:rPr lang="en-US"/>
            <a:t>NUTRITION (UNICEF)</a:t>
          </a:r>
          <a:endParaRPr lang="en-US" dirty="0"/>
        </a:p>
      </dgm:t>
    </dgm:pt>
    <dgm:pt modelId="{8BCAE611-F41C-4302-A910-F393A74E5F51}" type="parTrans" cxnId="{97CDDA14-B35C-46F0-9921-DDC3954DDF1A}">
      <dgm:prSet/>
      <dgm:spPr/>
      <dgm:t>
        <a:bodyPr/>
        <a:lstStyle/>
        <a:p>
          <a:endParaRPr lang="en-US"/>
        </a:p>
      </dgm:t>
    </dgm:pt>
    <dgm:pt modelId="{8AA3D9F7-939A-4EC8-B5C9-74F6C12D9531}" type="sibTrans" cxnId="{97CDDA14-B35C-46F0-9921-DDC3954DDF1A}">
      <dgm:prSet/>
      <dgm:spPr/>
      <dgm:t>
        <a:bodyPr/>
        <a:lstStyle/>
        <a:p>
          <a:endParaRPr lang="en-US"/>
        </a:p>
      </dgm:t>
    </dgm:pt>
    <dgm:pt modelId="{386E64F1-7933-46F8-B0A9-DF2894E92CB0}" type="pres">
      <dgm:prSet presAssocID="{A20CA078-52F7-4A48-8BB3-AECBC79D22BB}" presName="hierChild1" presStyleCnt="0">
        <dgm:presLayoutVars>
          <dgm:orgChart val="1"/>
          <dgm:chPref val="1"/>
          <dgm:dir/>
          <dgm:animOne val="branch"/>
          <dgm:animLvl val="lvl"/>
          <dgm:resizeHandles/>
        </dgm:presLayoutVars>
      </dgm:prSet>
      <dgm:spPr/>
    </dgm:pt>
    <dgm:pt modelId="{1F9C99AB-70DC-44F7-A5E6-582A5F6B68A5}" type="pres">
      <dgm:prSet presAssocID="{630777C2-546B-44D6-B8C3-4CD7A68AAC87}" presName="hierRoot1" presStyleCnt="0">
        <dgm:presLayoutVars>
          <dgm:hierBranch val="init"/>
        </dgm:presLayoutVars>
      </dgm:prSet>
      <dgm:spPr/>
    </dgm:pt>
    <dgm:pt modelId="{19481534-A9D3-49CC-8F40-781B8A800F5A}" type="pres">
      <dgm:prSet presAssocID="{630777C2-546B-44D6-B8C3-4CD7A68AAC87}" presName="rootComposite1" presStyleCnt="0"/>
      <dgm:spPr/>
    </dgm:pt>
    <dgm:pt modelId="{2C72432A-82A7-4E3D-AE59-28B85E2D7705}" type="pres">
      <dgm:prSet presAssocID="{630777C2-546B-44D6-B8C3-4CD7A68AAC87}" presName="rootText1" presStyleLbl="node0" presStyleIdx="0" presStyleCnt="1">
        <dgm:presLayoutVars>
          <dgm:chPref val="3"/>
        </dgm:presLayoutVars>
      </dgm:prSet>
      <dgm:spPr/>
    </dgm:pt>
    <dgm:pt modelId="{EBD74318-1360-4FC8-AF8B-77AD660AAC14}" type="pres">
      <dgm:prSet presAssocID="{630777C2-546B-44D6-B8C3-4CD7A68AAC87}" presName="rootConnector1" presStyleLbl="node1" presStyleIdx="0" presStyleCnt="0"/>
      <dgm:spPr/>
    </dgm:pt>
    <dgm:pt modelId="{35B25C9B-6C28-407D-ABA2-22C9875A8FF7}" type="pres">
      <dgm:prSet presAssocID="{630777C2-546B-44D6-B8C3-4CD7A68AAC87}" presName="hierChild2" presStyleCnt="0"/>
      <dgm:spPr/>
    </dgm:pt>
    <dgm:pt modelId="{98CDDF48-01D8-4E42-A16E-0C286BF33582}" type="pres">
      <dgm:prSet presAssocID="{70549EF6-A742-4D89-B3B5-5691A6A83261}" presName="Name37" presStyleLbl="parChTrans1D2" presStyleIdx="0" presStyleCnt="9"/>
      <dgm:spPr/>
    </dgm:pt>
    <dgm:pt modelId="{9808B3AC-94DD-4D55-8032-F94B71930487}" type="pres">
      <dgm:prSet presAssocID="{01D95177-2511-4843-A997-17F14D179161}" presName="hierRoot2" presStyleCnt="0">
        <dgm:presLayoutVars>
          <dgm:hierBranch val="init"/>
        </dgm:presLayoutVars>
      </dgm:prSet>
      <dgm:spPr/>
    </dgm:pt>
    <dgm:pt modelId="{79351532-C479-4EB2-AC2C-C7A779DF3EC6}" type="pres">
      <dgm:prSet presAssocID="{01D95177-2511-4843-A997-17F14D179161}" presName="rootComposite" presStyleCnt="0"/>
      <dgm:spPr/>
    </dgm:pt>
    <dgm:pt modelId="{E765813B-D49D-4CBA-B308-4BD33C8BFE7C}" type="pres">
      <dgm:prSet presAssocID="{01D95177-2511-4843-A997-17F14D179161}" presName="rootText" presStyleLbl="node2" presStyleIdx="0" presStyleCnt="8">
        <dgm:presLayoutVars>
          <dgm:chPref val="3"/>
        </dgm:presLayoutVars>
      </dgm:prSet>
      <dgm:spPr/>
    </dgm:pt>
    <dgm:pt modelId="{5454F7B3-F4A1-4F6A-9C54-75C87ACF2A51}" type="pres">
      <dgm:prSet presAssocID="{01D95177-2511-4843-A997-17F14D179161}" presName="rootConnector" presStyleLbl="node2" presStyleIdx="0" presStyleCnt="8"/>
      <dgm:spPr/>
    </dgm:pt>
    <dgm:pt modelId="{6F7D9BA2-DE58-4F43-9F69-F668E6EE571C}" type="pres">
      <dgm:prSet presAssocID="{01D95177-2511-4843-A997-17F14D179161}" presName="hierChild4" presStyleCnt="0"/>
      <dgm:spPr/>
    </dgm:pt>
    <dgm:pt modelId="{D705D86D-3669-4096-82BF-6D54F9D8634E}" type="pres">
      <dgm:prSet presAssocID="{BE710034-D0FE-4CA7-A87A-6DC0F1238A98}" presName="Name37" presStyleLbl="parChTrans1D3" presStyleIdx="0" presStyleCnt="5"/>
      <dgm:spPr/>
    </dgm:pt>
    <dgm:pt modelId="{C3075CFF-82E5-44B5-8984-490B88FCB9D3}" type="pres">
      <dgm:prSet presAssocID="{BDE2FA93-D844-4DFA-A5E4-629D2FCEA59D}" presName="hierRoot2" presStyleCnt="0">
        <dgm:presLayoutVars>
          <dgm:hierBranch val="init"/>
        </dgm:presLayoutVars>
      </dgm:prSet>
      <dgm:spPr/>
    </dgm:pt>
    <dgm:pt modelId="{D6F4239B-F503-4E00-BD1E-C2F6530D9BFB}" type="pres">
      <dgm:prSet presAssocID="{BDE2FA93-D844-4DFA-A5E4-629D2FCEA59D}" presName="rootComposite" presStyleCnt="0"/>
      <dgm:spPr/>
    </dgm:pt>
    <dgm:pt modelId="{98BCDBE0-EE03-4C6C-B77F-2559371E78AA}" type="pres">
      <dgm:prSet presAssocID="{BDE2FA93-D844-4DFA-A5E4-629D2FCEA59D}" presName="rootText" presStyleLbl="node3" presStyleIdx="0" presStyleCnt="5">
        <dgm:presLayoutVars>
          <dgm:chPref val="3"/>
        </dgm:presLayoutVars>
      </dgm:prSet>
      <dgm:spPr/>
    </dgm:pt>
    <dgm:pt modelId="{C0FF21BA-AA5B-4F67-9913-AA184EE06676}" type="pres">
      <dgm:prSet presAssocID="{BDE2FA93-D844-4DFA-A5E4-629D2FCEA59D}" presName="rootConnector" presStyleLbl="node3" presStyleIdx="0" presStyleCnt="5"/>
      <dgm:spPr/>
    </dgm:pt>
    <dgm:pt modelId="{B9D7F54A-D8F1-4B92-AF21-3280AD9DDF5E}" type="pres">
      <dgm:prSet presAssocID="{BDE2FA93-D844-4DFA-A5E4-629D2FCEA59D}" presName="hierChild4" presStyleCnt="0"/>
      <dgm:spPr/>
    </dgm:pt>
    <dgm:pt modelId="{8F38BCB7-E4A6-446E-81E4-40012E695818}" type="pres">
      <dgm:prSet presAssocID="{BDE2FA93-D844-4DFA-A5E4-629D2FCEA59D}" presName="hierChild5" presStyleCnt="0"/>
      <dgm:spPr/>
    </dgm:pt>
    <dgm:pt modelId="{E79ACC38-CF99-432E-BE36-2F674B4BFA5F}" type="pres">
      <dgm:prSet presAssocID="{D698594F-8E7D-4C2C-B822-E9B53727AC68}" presName="Name37" presStyleLbl="parChTrans1D3" presStyleIdx="1" presStyleCnt="5"/>
      <dgm:spPr/>
    </dgm:pt>
    <dgm:pt modelId="{42D00AFA-E84B-4A2D-BCDB-D57DD0C0A216}" type="pres">
      <dgm:prSet presAssocID="{2585DFDB-45BD-440B-B21F-0D7E546B84C9}" presName="hierRoot2" presStyleCnt="0">
        <dgm:presLayoutVars>
          <dgm:hierBranch val="init"/>
        </dgm:presLayoutVars>
      </dgm:prSet>
      <dgm:spPr/>
    </dgm:pt>
    <dgm:pt modelId="{8C2B063D-3019-496A-9934-33105B8729CB}" type="pres">
      <dgm:prSet presAssocID="{2585DFDB-45BD-440B-B21F-0D7E546B84C9}" presName="rootComposite" presStyleCnt="0"/>
      <dgm:spPr/>
    </dgm:pt>
    <dgm:pt modelId="{315B1C1A-4743-4F79-9FC1-CD4A2C0BFA8B}" type="pres">
      <dgm:prSet presAssocID="{2585DFDB-45BD-440B-B21F-0D7E546B84C9}" presName="rootText" presStyleLbl="node3" presStyleIdx="1" presStyleCnt="5">
        <dgm:presLayoutVars>
          <dgm:chPref val="3"/>
        </dgm:presLayoutVars>
      </dgm:prSet>
      <dgm:spPr/>
    </dgm:pt>
    <dgm:pt modelId="{16E20389-C8B1-4F9E-B59A-959B24943CAA}" type="pres">
      <dgm:prSet presAssocID="{2585DFDB-45BD-440B-B21F-0D7E546B84C9}" presName="rootConnector" presStyleLbl="node3" presStyleIdx="1" presStyleCnt="5"/>
      <dgm:spPr/>
    </dgm:pt>
    <dgm:pt modelId="{1024FBDC-0955-45C5-925D-083CB2C1337C}" type="pres">
      <dgm:prSet presAssocID="{2585DFDB-45BD-440B-B21F-0D7E546B84C9}" presName="hierChild4" presStyleCnt="0"/>
      <dgm:spPr/>
    </dgm:pt>
    <dgm:pt modelId="{F1041A80-2CEC-4126-B155-77043F73E609}" type="pres">
      <dgm:prSet presAssocID="{2585DFDB-45BD-440B-B21F-0D7E546B84C9}" presName="hierChild5" presStyleCnt="0"/>
      <dgm:spPr/>
    </dgm:pt>
    <dgm:pt modelId="{4F9DCA7C-C7EB-4C08-BAEF-96333213A7D8}" type="pres">
      <dgm:prSet presAssocID="{F1E022FE-66B8-40E6-8A94-21A428C7FC51}" presName="Name37" presStyleLbl="parChTrans1D3" presStyleIdx="2" presStyleCnt="5"/>
      <dgm:spPr/>
    </dgm:pt>
    <dgm:pt modelId="{DB87A302-0C0E-4BF1-B236-79D5CBBFEFAD}" type="pres">
      <dgm:prSet presAssocID="{AB8FFCCF-AFB7-46EE-A95E-6DE861785052}" presName="hierRoot2" presStyleCnt="0">
        <dgm:presLayoutVars>
          <dgm:hierBranch val="init"/>
        </dgm:presLayoutVars>
      </dgm:prSet>
      <dgm:spPr/>
    </dgm:pt>
    <dgm:pt modelId="{1D88A577-FA40-4745-819D-3056D32310E1}" type="pres">
      <dgm:prSet presAssocID="{AB8FFCCF-AFB7-46EE-A95E-6DE861785052}" presName="rootComposite" presStyleCnt="0"/>
      <dgm:spPr/>
    </dgm:pt>
    <dgm:pt modelId="{1B85F2B1-F3AF-44EB-A8DA-1489EDCAC87E}" type="pres">
      <dgm:prSet presAssocID="{AB8FFCCF-AFB7-46EE-A95E-6DE861785052}" presName="rootText" presStyleLbl="node3" presStyleIdx="2" presStyleCnt="5">
        <dgm:presLayoutVars>
          <dgm:chPref val="3"/>
        </dgm:presLayoutVars>
      </dgm:prSet>
      <dgm:spPr/>
    </dgm:pt>
    <dgm:pt modelId="{749E5518-8A44-4616-BCCD-D54B27F23092}" type="pres">
      <dgm:prSet presAssocID="{AB8FFCCF-AFB7-46EE-A95E-6DE861785052}" presName="rootConnector" presStyleLbl="node3" presStyleIdx="2" presStyleCnt="5"/>
      <dgm:spPr/>
    </dgm:pt>
    <dgm:pt modelId="{19754238-C6FD-4526-868B-A2857765FCBB}" type="pres">
      <dgm:prSet presAssocID="{AB8FFCCF-AFB7-46EE-A95E-6DE861785052}" presName="hierChild4" presStyleCnt="0"/>
      <dgm:spPr/>
    </dgm:pt>
    <dgm:pt modelId="{F04488FC-06E9-45E4-A069-A84EB3BFE26F}" type="pres">
      <dgm:prSet presAssocID="{AB8FFCCF-AFB7-46EE-A95E-6DE861785052}" presName="hierChild5" presStyleCnt="0"/>
      <dgm:spPr/>
    </dgm:pt>
    <dgm:pt modelId="{78C9058C-BAC1-490B-ABDB-5A0EBE671DFE}" type="pres">
      <dgm:prSet presAssocID="{01D95177-2511-4843-A997-17F14D179161}" presName="hierChild5" presStyleCnt="0"/>
      <dgm:spPr/>
    </dgm:pt>
    <dgm:pt modelId="{40E299A9-8258-4CE5-9AAF-B46060898228}" type="pres">
      <dgm:prSet presAssocID="{CC4A2FB7-7C49-4528-93BE-3F28597D4909}" presName="Name37" presStyleLbl="parChTrans1D2" presStyleIdx="1" presStyleCnt="9"/>
      <dgm:spPr/>
    </dgm:pt>
    <dgm:pt modelId="{380832BC-0305-4266-9552-6E69C71B0DF1}" type="pres">
      <dgm:prSet presAssocID="{1D56C112-60BE-4F4A-B428-30D824852963}" presName="hierRoot2" presStyleCnt="0">
        <dgm:presLayoutVars>
          <dgm:hierBranch val="init"/>
        </dgm:presLayoutVars>
      </dgm:prSet>
      <dgm:spPr/>
    </dgm:pt>
    <dgm:pt modelId="{CD68D56C-6719-4E80-BE3C-EC7FE4CEA10F}" type="pres">
      <dgm:prSet presAssocID="{1D56C112-60BE-4F4A-B428-30D824852963}" presName="rootComposite" presStyleCnt="0"/>
      <dgm:spPr/>
    </dgm:pt>
    <dgm:pt modelId="{D11E1383-E438-4FD2-8A28-2F4271491D9B}" type="pres">
      <dgm:prSet presAssocID="{1D56C112-60BE-4F4A-B428-30D824852963}" presName="rootText" presStyleLbl="node2" presStyleIdx="1" presStyleCnt="8">
        <dgm:presLayoutVars>
          <dgm:chPref val="3"/>
        </dgm:presLayoutVars>
      </dgm:prSet>
      <dgm:spPr/>
    </dgm:pt>
    <dgm:pt modelId="{5F288DFD-DB37-4AE9-A1CD-14131FB66035}" type="pres">
      <dgm:prSet presAssocID="{1D56C112-60BE-4F4A-B428-30D824852963}" presName="rootConnector" presStyleLbl="node2" presStyleIdx="1" presStyleCnt="8"/>
      <dgm:spPr/>
    </dgm:pt>
    <dgm:pt modelId="{9D8C9523-0377-420A-A7F4-B7B4B3B58756}" type="pres">
      <dgm:prSet presAssocID="{1D56C112-60BE-4F4A-B428-30D824852963}" presName="hierChild4" presStyleCnt="0"/>
      <dgm:spPr/>
    </dgm:pt>
    <dgm:pt modelId="{40B88831-48A8-48A3-91E2-53AD2124FC73}" type="pres">
      <dgm:prSet presAssocID="{1D56C112-60BE-4F4A-B428-30D824852963}" presName="hierChild5" presStyleCnt="0"/>
      <dgm:spPr/>
    </dgm:pt>
    <dgm:pt modelId="{E5EF7FE1-4CA9-4AE6-9166-E984F2DA31FD}" type="pres">
      <dgm:prSet presAssocID="{C5424FA8-D547-403E-94F6-566FD251D864}" presName="Name37" presStyleLbl="parChTrans1D2" presStyleIdx="2" presStyleCnt="9"/>
      <dgm:spPr/>
    </dgm:pt>
    <dgm:pt modelId="{B07CC144-9F67-41DC-89E7-AC3D98BAA7B2}" type="pres">
      <dgm:prSet presAssocID="{09B90E35-47D6-4781-A548-62E5EA992E33}" presName="hierRoot2" presStyleCnt="0">
        <dgm:presLayoutVars>
          <dgm:hierBranch val="init"/>
        </dgm:presLayoutVars>
      </dgm:prSet>
      <dgm:spPr/>
    </dgm:pt>
    <dgm:pt modelId="{3B535F93-646E-47A0-8215-176FC0AB7177}" type="pres">
      <dgm:prSet presAssocID="{09B90E35-47D6-4781-A548-62E5EA992E33}" presName="rootComposite" presStyleCnt="0"/>
      <dgm:spPr/>
    </dgm:pt>
    <dgm:pt modelId="{5B4AA47E-AD6B-4BA5-96D4-864DD606D8A6}" type="pres">
      <dgm:prSet presAssocID="{09B90E35-47D6-4781-A548-62E5EA992E33}" presName="rootText" presStyleLbl="node2" presStyleIdx="2" presStyleCnt="8">
        <dgm:presLayoutVars>
          <dgm:chPref val="3"/>
        </dgm:presLayoutVars>
      </dgm:prSet>
      <dgm:spPr/>
    </dgm:pt>
    <dgm:pt modelId="{CA1E63E8-88AA-4992-BA03-44F08E2D4F01}" type="pres">
      <dgm:prSet presAssocID="{09B90E35-47D6-4781-A548-62E5EA992E33}" presName="rootConnector" presStyleLbl="node2" presStyleIdx="2" presStyleCnt="8"/>
      <dgm:spPr/>
    </dgm:pt>
    <dgm:pt modelId="{163A2869-2DA0-4F52-ADEB-CC2B6CD60C68}" type="pres">
      <dgm:prSet presAssocID="{09B90E35-47D6-4781-A548-62E5EA992E33}" presName="hierChild4" presStyleCnt="0"/>
      <dgm:spPr/>
    </dgm:pt>
    <dgm:pt modelId="{A12F9506-B42D-4EF3-A17E-F6A964E05BEE}" type="pres">
      <dgm:prSet presAssocID="{09B90E35-47D6-4781-A548-62E5EA992E33}" presName="hierChild5" presStyleCnt="0"/>
      <dgm:spPr/>
    </dgm:pt>
    <dgm:pt modelId="{33422257-7CFB-4DD8-80AE-EE7DC2C4C49E}" type="pres">
      <dgm:prSet presAssocID="{F3E4276A-D51C-463F-A3F0-A8C69DBFA509}" presName="Name37" presStyleLbl="parChTrans1D2" presStyleIdx="3" presStyleCnt="9"/>
      <dgm:spPr/>
    </dgm:pt>
    <dgm:pt modelId="{AC2C2FC8-1F3B-450B-89FB-E5A476C9CBD9}" type="pres">
      <dgm:prSet presAssocID="{56721E48-B30D-457B-B38B-BE91731C8C99}" presName="hierRoot2" presStyleCnt="0">
        <dgm:presLayoutVars>
          <dgm:hierBranch val="init"/>
        </dgm:presLayoutVars>
      </dgm:prSet>
      <dgm:spPr/>
    </dgm:pt>
    <dgm:pt modelId="{4BDDDA3D-E59C-41D0-B061-23646531930A}" type="pres">
      <dgm:prSet presAssocID="{56721E48-B30D-457B-B38B-BE91731C8C99}" presName="rootComposite" presStyleCnt="0"/>
      <dgm:spPr/>
    </dgm:pt>
    <dgm:pt modelId="{064D9DB3-B501-4661-BEB7-A785CF7C1E7F}" type="pres">
      <dgm:prSet presAssocID="{56721E48-B30D-457B-B38B-BE91731C8C99}" presName="rootText" presStyleLbl="node2" presStyleIdx="3" presStyleCnt="8">
        <dgm:presLayoutVars>
          <dgm:chPref val="3"/>
        </dgm:presLayoutVars>
      </dgm:prSet>
      <dgm:spPr/>
    </dgm:pt>
    <dgm:pt modelId="{77A2C698-3880-45F3-8949-4C1E1C3711B2}" type="pres">
      <dgm:prSet presAssocID="{56721E48-B30D-457B-B38B-BE91731C8C99}" presName="rootConnector" presStyleLbl="node2" presStyleIdx="3" presStyleCnt="8"/>
      <dgm:spPr/>
    </dgm:pt>
    <dgm:pt modelId="{41205B13-671E-4444-A501-1EB1DD51FAAE}" type="pres">
      <dgm:prSet presAssocID="{56721E48-B30D-457B-B38B-BE91731C8C99}" presName="hierChild4" presStyleCnt="0"/>
      <dgm:spPr/>
    </dgm:pt>
    <dgm:pt modelId="{8B4D48A3-C63D-4891-8CFC-89B5CCF076D6}" type="pres">
      <dgm:prSet presAssocID="{DC79E810-9DD0-4C88-A702-2E5A01FCEC67}" presName="Name37" presStyleLbl="parChTrans1D3" presStyleIdx="3" presStyleCnt="5"/>
      <dgm:spPr/>
    </dgm:pt>
    <dgm:pt modelId="{D7A76EF7-76DF-499E-9779-418F3D0A8BCA}" type="pres">
      <dgm:prSet presAssocID="{E03FD22B-58A1-4246-9BB7-0DEE0D401690}" presName="hierRoot2" presStyleCnt="0">
        <dgm:presLayoutVars>
          <dgm:hierBranch val="init"/>
        </dgm:presLayoutVars>
      </dgm:prSet>
      <dgm:spPr/>
    </dgm:pt>
    <dgm:pt modelId="{06D26BB7-246F-4B50-90B3-5ACA9D2B1013}" type="pres">
      <dgm:prSet presAssocID="{E03FD22B-58A1-4246-9BB7-0DEE0D401690}" presName="rootComposite" presStyleCnt="0"/>
      <dgm:spPr/>
    </dgm:pt>
    <dgm:pt modelId="{20BD94A8-DC74-4E70-A18C-D8286AAA194C}" type="pres">
      <dgm:prSet presAssocID="{E03FD22B-58A1-4246-9BB7-0DEE0D401690}" presName="rootText" presStyleLbl="node3" presStyleIdx="3" presStyleCnt="5">
        <dgm:presLayoutVars>
          <dgm:chPref val="3"/>
        </dgm:presLayoutVars>
      </dgm:prSet>
      <dgm:spPr/>
    </dgm:pt>
    <dgm:pt modelId="{144F604B-6655-45BD-B479-A9483E4918DE}" type="pres">
      <dgm:prSet presAssocID="{E03FD22B-58A1-4246-9BB7-0DEE0D401690}" presName="rootConnector" presStyleLbl="node3" presStyleIdx="3" presStyleCnt="5"/>
      <dgm:spPr/>
    </dgm:pt>
    <dgm:pt modelId="{908D8FAF-D5EB-42EB-839B-56DAC5091AEB}" type="pres">
      <dgm:prSet presAssocID="{E03FD22B-58A1-4246-9BB7-0DEE0D401690}" presName="hierChild4" presStyleCnt="0"/>
      <dgm:spPr/>
    </dgm:pt>
    <dgm:pt modelId="{45E20878-0D8C-465A-B6C7-9B28013A78D9}" type="pres">
      <dgm:prSet presAssocID="{E03FD22B-58A1-4246-9BB7-0DEE0D401690}" presName="hierChild5" presStyleCnt="0"/>
      <dgm:spPr/>
    </dgm:pt>
    <dgm:pt modelId="{61351326-83C5-459B-A0C5-E3C7676EC465}" type="pres">
      <dgm:prSet presAssocID="{56721E48-B30D-457B-B38B-BE91731C8C99}" presName="hierChild5" presStyleCnt="0"/>
      <dgm:spPr/>
    </dgm:pt>
    <dgm:pt modelId="{F6B00B75-9491-4294-A6D8-B939096207B0}" type="pres">
      <dgm:prSet presAssocID="{4E845A9A-DF2E-4463-8CF5-5582AE571EF1}" presName="Name37" presStyleLbl="parChTrans1D2" presStyleIdx="4" presStyleCnt="9"/>
      <dgm:spPr/>
    </dgm:pt>
    <dgm:pt modelId="{FC123A87-F940-46C5-B060-AD6C5BCA70FC}" type="pres">
      <dgm:prSet presAssocID="{9A0BC978-2120-481C-B964-2931CEDBBEFA}" presName="hierRoot2" presStyleCnt="0">
        <dgm:presLayoutVars>
          <dgm:hierBranch val="init"/>
        </dgm:presLayoutVars>
      </dgm:prSet>
      <dgm:spPr/>
    </dgm:pt>
    <dgm:pt modelId="{EE7D4D6B-6F02-41A5-8E47-BDB3D4F5D389}" type="pres">
      <dgm:prSet presAssocID="{9A0BC978-2120-481C-B964-2931CEDBBEFA}" presName="rootComposite" presStyleCnt="0"/>
      <dgm:spPr/>
    </dgm:pt>
    <dgm:pt modelId="{89E7DBF7-0634-44B0-958F-EE5F7538D3C1}" type="pres">
      <dgm:prSet presAssocID="{9A0BC978-2120-481C-B964-2931CEDBBEFA}" presName="rootText" presStyleLbl="node2" presStyleIdx="4" presStyleCnt="8">
        <dgm:presLayoutVars>
          <dgm:chPref val="3"/>
        </dgm:presLayoutVars>
      </dgm:prSet>
      <dgm:spPr/>
    </dgm:pt>
    <dgm:pt modelId="{D8EA5FBE-9256-4E6D-BB57-313B01485DA7}" type="pres">
      <dgm:prSet presAssocID="{9A0BC978-2120-481C-B964-2931CEDBBEFA}" presName="rootConnector" presStyleLbl="node2" presStyleIdx="4" presStyleCnt="8"/>
      <dgm:spPr/>
    </dgm:pt>
    <dgm:pt modelId="{D0AF4FA5-1A04-424B-AD0A-A4D64F23FACE}" type="pres">
      <dgm:prSet presAssocID="{9A0BC978-2120-481C-B964-2931CEDBBEFA}" presName="hierChild4" presStyleCnt="0"/>
      <dgm:spPr/>
    </dgm:pt>
    <dgm:pt modelId="{AAACD571-FB93-46D8-8738-D4A7893F38A6}" type="pres">
      <dgm:prSet presAssocID="{9A0BC978-2120-481C-B964-2931CEDBBEFA}" presName="hierChild5" presStyleCnt="0"/>
      <dgm:spPr/>
    </dgm:pt>
    <dgm:pt modelId="{C26A9CA5-F7DE-427A-9FB9-2DA48F6A41CD}" type="pres">
      <dgm:prSet presAssocID="{C8A6BBF9-C244-409A-81D9-17DFDF054CB7}" presName="Name37" presStyleLbl="parChTrans1D2" presStyleIdx="5" presStyleCnt="9"/>
      <dgm:spPr/>
    </dgm:pt>
    <dgm:pt modelId="{CB543719-E6AB-474B-861E-0F3849F621B1}" type="pres">
      <dgm:prSet presAssocID="{B9930C94-7D89-4643-9C03-32FA06884E36}" presName="hierRoot2" presStyleCnt="0">
        <dgm:presLayoutVars>
          <dgm:hierBranch val="init"/>
        </dgm:presLayoutVars>
      </dgm:prSet>
      <dgm:spPr/>
    </dgm:pt>
    <dgm:pt modelId="{E719D5F9-5CDC-4513-A860-657845A75D54}" type="pres">
      <dgm:prSet presAssocID="{B9930C94-7D89-4643-9C03-32FA06884E36}" presName="rootComposite" presStyleCnt="0"/>
      <dgm:spPr/>
    </dgm:pt>
    <dgm:pt modelId="{9CCFE757-9769-402A-B5CB-58CD42657CE4}" type="pres">
      <dgm:prSet presAssocID="{B9930C94-7D89-4643-9C03-32FA06884E36}" presName="rootText" presStyleLbl="node2" presStyleIdx="5" presStyleCnt="8">
        <dgm:presLayoutVars>
          <dgm:chPref val="3"/>
        </dgm:presLayoutVars>
      </dgm:prSet>
      <dgm:spPr/>
    </dgm:pt>
    <dgm:pt modelId="{ACC6A366-0B5C-4E3D-8F53-DFF4112A7356}" type="pres">
      <dgm:prSet presAssocID="{B9930C94-7D89-4643-9C03-32FA06884E36}" presName="rootConnector" presStyleLbl="node2" presStyleIdx="5" presStyleCnt="8"/>
      <dgm:spPr/>
    </dgm:pt>
    <dgm:pt modelId="{AE2986DC-82D9-4C5E-AABF-2988D143A064}" type="pres">
      <dgm:prSet presAssocID="{B9930C94-7D89-4643-9C03-32FA06884E36}" presName="hierChild4" presStyleCnt="0"/>
      <dgm:spPr/>
    </dgm:pt>
    <dgm:pt modelId="{F3E0F471-8B4A-4A79-BED0-C0C188CAA312}" type="pres">
      <dgm:prSet presAssocID="{8BCAE611-F41C-4302-A910-F393A74E5F51}" presName="Name37" presStyleLbl="parChTrans1D3" presStyleIdx="4" presStyleCnt="5"/>
      <dgm:spPr/>
    </dgm:pt>
    <dgm:pt modelId="{F067CA31-8771-4247-91E1-71D2D145E724}" type="pres">
      <dgm:prSet presAssocID="{246FC16F-D2E5-4C6D-A348-6A379D40FBDB}" presName="hierRoot2" presStyleCnt="0">
        <dgm:presLayoutVars>
          <dgm:hierBranch val="init"/>
        </dgm:presLayoutVars>
      </dgm:prSet>
      <dgm:spPr/>
    </dgm:pt>
    <dgm:pt modelId="{C84A4E99-62CF-43AB-88CB-5796CC89AEE9}" type="pres">
      <dgm:prSet presAssocID="{246FC16F-D2E5-4C6D-A348-6A379D40FBDB}" presName="rootComposite" presStyleCnt="0"/>
      <dgm:spPr/>
    </dgm:pt>
    <dgm:pt modelId="{02633128-783E-4158-874C-B823EDAE9C43}" type="pres">
      <dgm:prSet presAssocID="{246FC16F-D2E5-4C6D-A348-6A379D40FBDB}" presName="rootText" presStyleLbl="node3" presStyleIdx="4" presStyleCnt="5">
        <dgm:presLayoutVars>
          <dgm:chPref val="3"/>
        </dgm:presLayoutVars>
      </dgm:prSet>
      <dgm:spPr/>
    </dgm:pt>
    <dgm:pt modelId="{42EB2194-6024-4DAA-B1C6-7AB486DDD7B2}" type="pres">
      <dgm:prSet presAssocID="{246FC16F-D2E5-4C6D-A348-6A379D40FBDB}" presName="rootConnector" presStyleLbl="node3" presStyleIdx="4" presStyleCnt="5"/>
      <dgm:spPr/>
    </dgm:pt>
    <dgm:pt modelId="{EF985F89-D77A-4DB6-A915-DBBD3EA122D7}" type="pres">
      <dgm:prSet presAssocID="{246FC16F-D2E5-4C6D-A348-6A379D40FBDB}" presName="hierChild4" presStyleCnt="0"/>
      <dgm:spPr/>
    </dgm:pt>
    <dgm:pt modelId="{C501CCCE-C28A-4D78-A242-41F1F8170DFC}" type="pres">
      <dgm:prSet presAssocID="{246FC16F-D2E5-4C6D-A348-6A379D40FBDB}" presName="hierChild5" presStyleCnt="0"/>
      <dgm:spPr/>
    </dgm:pt>
    <dgm:pt modelId="{7C7D14BA-C1CB-4706-AD56-B65AB203B4D0}" type="pres">
      <dgm:prSet presAssocID="{B9930C94-7D89-4643-9C03-32FA06884E36}" presName="hierChild5" presStyleCnt="0"/>
      <dgm:spPr/>
    </dgm:pt>
    <dgm:pt modelId="{43A97F0C-F315-4689-A49F-B9B2EA372225}" type="pres">
      <dgm:prSet presAssocID="{4BFAB615-E22B-4AD3-B878-D2C7A5DE67BD}" presName="Name37" presStyleLbl="parChTrans1D2" presStyleIdx="6" presStyleCnt="9"/>
      <dgm:spPr/>
    </dgm:pt>
    <dgm:pt modelId="{6E04AE71-1E49-4965-9F9F-8C0AA2ED1F02}" type="pres">
      <dgm:prSet presAssocID="{2242EAAF-1003-4205-A186-4B3BECAB260F}" presName="hierRoot2" presStyleCnt="0">
        <dgm:presLayoutVars>
          <dgm:hierBranch val="init"/>
        </dgm:presLayoutVars>
      </dgm:prSet>
      <dgm:spPr/>
    </dgm:pt>
    <dgm:pt modelId="{47B306D7-E27F-46AD-831F-EE3107B1E8B5}" type="pres">
      <dgm:prSet presAssocID="{2242EAAF-1003-4205-A186-4B3BECAB260F}" presName="rootComposite" presStyleCnt="0"/>
      <dgm:spPr/>
    </dgm:pt>
    <dgm:pt modelId="{F200CFD0-32B4-47CA-85F8-7ACB39ABE956}" type="pres">
      <dgm:prSet presAssocID="{2242EAAF-1003-4205-A186-4B3BECAB260F}" presName="rootText" presStyleLbl="node2" presStyleIdx="6" presStyleCnt="8">
        <dgm:presLayoutVars>
          <dgm:chPref val="3"/>
        </dgm:presLayoutVars>
      </dgm:prSet>
      <dgm:spPr/>
    </dgm:pt>
    <dgm:pt modelId="{2769418C-65FB-4ADC-AA3F-F4E4A1A1942A}" type="pres">
      <dgm:prSet presAssocID="{2242EAAF-1003-4205-A186-4B3BECAB260F}" presName="rootConnector" presStyleLbl="node2" presStyleIdx="6" presStyleCnt="8"/>
      <dgm:spPr/>
    </dgm:pt>
    <dgm:pt modelId="{D0D4F9CC-9607-4107-8E03-81CEA0E5AE80}" type="pres">
      <dgm:prSet presAssocID="{2242EAAF-1003-4205-A186-4B3BECAB260F}" presName="hierChild4" presStyleCnt="0"/>
      <dgm:spPr/>
    </dgm:pt>
    <dgm:pt modelId="{6A23B80B-08DA-4FAD-9856-B89A2D44ED30}" type="pres">
      <dgm:prSet presAssocID="{2242EAAF-1003-4205-A186-4B3BECAB260F}" presName="hierChild5" presStyleCnt="0"/>
      <dgm:spPr/>
    </dgm:pt>
    <dgm:pt modelId="{AC0CFDB6-077A-4DA7-98B5-D8B1EE973251}" type="pres">
      <dgm:prSet presAssocID="{E58546E8-F1CF-4A58-AB9C-A21AC81C7C21}" presName="Name37" presStyleLbl="parChTrans1D2" presStyleIdx="7" presStyleCnt="9"/>
      <dgm:spPr/>
    </dgm:pt>
    <dgm:pt modelId="{4922B489-25A3-4D79-AAC7-6A64181AA8FB}" type="pres">
      <dgm:prSet presAssocID="{FE21AF99-2FA9-48E7-AB92-4AA06188FF6F}" presName="hierRoot2" presStyleCnt="0">
        <dgm:presLayoutVars>
          <dgm:hierBranch val="init"/>
        </dgm:presLayoutVars>
      </dgm:prSet>
      <dgm:spPr/>
    </dgm:pt>
    <dgm:pt modelId="{60CE06DF-7EE0-4931-921B-6F686193ED63}" type="pres">
      <dgm:prSet presAssocID="{FE21AF99-2FA9-48E7-AB92-4AA06188FF6F}" presName="rootComposite" presStyleCnt="0"/>
      <dgm:spPr/>
    </dgm:pt>
    <dgm:pt modelId="{4583C07F-C4D9-4555-8909-48CE7014908D}" type="pres">
      <dgm:prSet presAssocID="{FE21AF99-2FA9-48E7-AB92-4AA06188FF6F}" presName="rootText" presStyleLbl="node2" presStyleIdx="7" presStyleCnt="8">
        <dgm:presLayoutVars>
          <dgm:chPref val="3"/>
        </dgm:presLayoutVars>
      </dgm:prSet>
      <dgm:spPr/>
    </dgm:pt>
    <dgm:pt modelId="{F9452C5C-3489-4FAB-AABF-04B83A0D5D3E}" type="pres">
      <dgm:prSet presAssocID="{FE21AF99-2FA9-48E7-AB92-4AA06188FF6F}" presName="rootConnector" presStyleLbl="node2" presStyleIdx="7" presStyleCnt="8"/>
      <dgm:spPr/>
    </dgm:pt>
    <dgm:pt modelId="{88052C48-E5D6-4A00-ADFD-AD8026718091}" type="pres">
      <dgm:prSet presAssocID="{FE21AF99-2FA9-48E7-AB92-4AA06188FF6F}" presName="hierChild4" presStyleCnt="0"/>
      <dgm:spPr/>
    </dgm:pt>
    <dgm:pt modelId="{2F226FD4-0BBB-4C64-AFC2-373E312CD3C6}" type="pres">
      <dgm:prSet presAssocID="{FE21AF99-2FA9-48E7-AB92-4AA06188FF6F}" presName="hierChild5" presStyleCnt="0"/>
      <dgm:spPr/>
    </dgm:pt>
    <dgm:pt modelId="{8AEFAD33-57BC-430B-B79A-9ED6F46FC31A}" type="pres">
      <dgm:prSet presAssocID="{630777C2-546B-44D6-B8C3-4CD7A68AAC87}" presName="hierChild3" presStyleCnt="0"/>
      <dgm:spPr/>
    </dgm:pt>
    <dgm:pt modelId="{5A3AFAB5-3634-4237-AE76-6AFCF598804F}" type="pres">
      <dgm:prSet presAssocID="{F2B41A05-34AC-4138-AF87-FA72D3F8D0C7}" presName="Name111" presStyleLbl="parChTrans1D2" presStyleIdx="8" presStyleCnt="9"/>
      <dgm:spPr/>
    </dgm:pt>
    <dgm:pt modelId="{FFFD6880-B9FE-452E-ADE6-B94FA7E8CFC6}" type="pres">
      <dgm:prSet presAssocID="{FBB35E3D-385C-4772-A52F-ACDD62DA28D0}" presName="hierRoot3" presStyleCnt="0">
        <dgm:presLayoutVars>
          <dgm:hierBranch val="init"/>
        </dgm:presLayoutVars>
      </dgm:prSet>
      <dgm:spPr/>
    </dgm:pt>
    <dgm:pt modelId="{E9158F34-4EC8-441B-8079-7546982C46B2}" type="pres">
      <dgm:prSet presAssocID="{FBB35E3D-385C-4772-A52F-ACDD62DA28D0}" presName="rootComposite3" presStyleCnt="0"/>
      <dgm:spPr/>
    </dgm:pt>
    <dgm:pt modelId="{570A2590-09F9-43F2-8357-B328E1F5166F}" type="pres">
      <dgm:prSet presAssocID="{FBB35E3D-385C-4772-A52F-ACDD62DA28D0}" presName="rootText3" presStyleLbl="asst1" presStyleIdx="0" presStyleCnt="1">
        <dgm:presLayoutVars>
          <dgm:chPref val="3"/>
        </dgm:presLayoutVars>
      </dgm:prSet>
      <dgm:spPr/>
    </dgm:pt>
    <dgm:pt modelId="{F5BB85FF-4179-44BF-9EC8-36FBD1B2D8BC}" type="pres">
      <dgm:prSet presAssocID="{FBB35E3D-385C-4772-A52F-ACDD62DA28D0}" presName="rootConnector3" presStyleLbl="asst1" presStyleIdx="0" presStyleCnt="1"/>
      <dgm:spPr/>
    </dgm:pt>
    <dgm:pt modelId="{773D5225-0B98-4123-9BE6-95F30C0306BD}" type="pres">
      <dgm:prSet presAssocID="{FBB35E3D-385C-4772-A52F-ACDD62DA28D0}" presName="hierChild6" presStyleCnt="0"/>
      <dgm:spPr/>
    </dgm:pt>
    <dgm:pt modelId="{1AEFF8AD-7B3E-4216-B258-63ED43C49C06}" type="pres">
      <dgm:prSet presAssocID="{FBB35E3D-385C-4772-A52F-ACDD62DA28D0}" presName="hierChild7" presStyleCnt="0"/>
      <dgm:spPr/>
    </dgm:pt>
  </dgm:ptLst>
  <dgm:cxnLst>
    <dgm:cxn modelId="{992C1B00-588D-4A55-8277-6A6B08A5C3EF}" srcId="{01D95177-2511-4843-A997-17F14D179161}" destId="{AB8FFCCF-AFB7-46EE-A95E-6DE861785052}" srcOrd="2" destOrd="0" parTransId="{F1E022FE-66B8-40E6-8A94-21A428C7FC51}" sibTransId="{3AEB0B0C-51DF-47D7-A491-7D3CF03C862A}"/>
    <dgm:cxn modelId="{88999401-D613-4B1A-A4D7-9AE1B3D025A5}" srcId="{630777C2-546B-44D6-B8C3-4CD7A68AAC87}" destId="{FBB35E3D-385C-4772-A52F-ACDD62DA28D0}" srcOrd="0" destOrd="0" parTransId="{F2B41A05-34AC-4138-AF87-FA72D3F8D0C7}" sibTransId="{DD5F09EC-AD0F-46C6-9405-0A9138E41DA8}"/>
    <dgm:cxn modelId="{5515110A-19BB-482B-99C1-0EACFA6C19BC}" type="presOf" srcId="{9A0BC978-2120-481C-B964-2931CEDBBEFA}" destId="{89E7DBF7-0634-44B0-958F-EE5F7538D3C1}" srcOrd="0" destOrd="0" presId="urn:microsoft.com/office/officeart/2005/8/layout/orgChart1"/>
    <dgm:cxn modelId="{1F637010-A687-41DD-908D-2738448051BB}" type="presOf" srcId="{4BFAB615-E22B-4AD3-B878-D2C7A5DE67BD}" destId="{43A97F0C-F315-4689-A49F-B9B2EA372225}" srcOrd="0" destOrd="0" presId="urn:microsoft.com/office/officeart/2005/8/layout/orgChart1"/>
    <dgm:cxn modelId="{5FAC5F11-61E7-4676-B59C-5D76100FA602}" srcId="{01D95177-2511-4843-A997-17F14D179161}" destId="{BDE2FA93-D844-4DFA-A5E4-629D2FCEA59D}" srcOrd="0" destOrd="0" parTransId="{BE710034-D0FE-4CA7-A87A-6DC0F1238A98}" sibTransId="{E61B8A1A-5508-4804-BF97-08251C5BF13F}"/>
    <dgm:cxn modelId="{DA89A611-A9A4-423F-B798-41FBFC44E16D}" type="presOf" srcId="{E58546E8-F1CF-4A58-AB9C-A21AC81C7C21}" destId="{AC0CFDB6-077A-4DA7-98B5-D8B1EE973251}" srcOrd="0" destOrd="0" presId="urn:microsoft.com/office/officeart/2005/8/layout/orgChart1"/>
    <dgm:cxn modelId="{61A3BC11-C514-4378-A9AF-F7ED094DE068}" type="presOf" srcId="{630777C2-546B-44D6-B8C3-4CD7A68AAC87}" destId="{2C72432A-82A7-4E3D-AE59-28B85E2D7705}" srcOrd="0" destOrd="0" presId="urn:microsoft.com/office/officeart/2005/8/layout/orgChart1"/>
    <dgm:cxn modelId="{A481C312-0F22-4F46-987E-8229D2531F3E}" type="presOf" srcId="{FE21AF99-2FA9-48E7-AB92-4AA06188FF6F}" destId="{4583C07F-C4D9-4555-8909-48CE7014908D}" srcOrd="0" destOrd="0" presId="urn:microsoft.com/office/officeart/2005/8/layout/orgChart1"/>
    <dgm:cxn modelId="{97CDDA14-B35C-46F0-9921-DDC3954DDF1A}" srcId="{B9930C94-7D89-4643-9C03-32FA06884E36}" destId="{246FC16F-D2E5-4C6D-A348-6A379D40FBDB}" srcOrd="0" destOrd="0" parTransId="{8BCAE611-F41C-4302-A910-F393A74E5F51}" sibTransId="{8AA3D9F7-939A-4EC8-B5C9-74F6C12D9531}"/>
    <dgm:cxn modelId="{2F462315-807B-4B4D-BFA8-E86F0E8C67BB}" type="presOf" srcId="{9A0BC978-2120-481C-B964-2931CEDBBEFA}" destId="{D8EA5FBE-9256-4E6D-BB57-313B01485DA7}" srcOrd="1" destOrd="0" presId="urn:microsoft.com/office/officeart/2005/8/layout/orgChart1"/>
    <dgm:cxn modelId="{572AC915-AD5A-49BB-B3CC-8F82F820F8D2}" type="presOf" srcId="{246FC16F-D2E5-4C6D-A348-6A379D40FBDB}" destId="{42EB2194-6024-4DAA-B1C6-7AB486DDD7B2}" srcOrd="1" destOrd="0" presId="urn:microsoft.com/office/officeart/2005/8/layout/orgChart1"/>
    <dgm:cxn modelId="{2A09F716-A44B-406C-8499-D2D0CF1F41A6}" type="presOf" srcId="{8BCAE611-F41C-4302-A910-F393A74E5F51}" destId="{F3E0F471-8B4A-4A79-BED0-C0C188CAA312}" srcOrd="0" destOrd="0" presId="urn:microsoft.com/office/officeart/2005/8/layout/orgChart1"/>
    <dgm:cxn modelId="{69228719-38C7-4F85-BCB5-0189CF62C614}" type="presOf" srcId="{2242EAAF-1003-4205-A186-4B3BECAB260F}" destId="{2769418C-65FB-4ADC-AA3F-F4E4A1A1942A}" srcOrd="1" destOrd="0" presId="urn:microsoft.com/office/officeart/2005/8/layout/orgChart1"/>
    <dgm:cxn modelId="{F229FF1E-C6B4-4F69-991E-F9FC7F7CE8BC}" type="presOf" srcId="{E03FD22B-58A1-4246-9BB7-0DEE0D401690}" destId="{20BD94A8-DC74-4E70-A18C-D8286AAA194C}" srcOrd="0" destOrd="0" presId="urn:microsoft.com/office/officeart/2005/8/layout/orgChart1"/>
    <dgm:cxn modelId="{58A6D222-94DB-43B0-97DF-C70FABCFDB32}" type="presOf" srcId="{B9930C94-7D89-4643-9C03-32FA06884E36}" destId="{ACC6A366-0B5C-4E3D-8F53-DFF4112A7356}" srcOrd="1" destOrd="0" presId="urn:microsoft.com/office/officeart/2005/8/layout/orgChart1"/>
    <dgm:cxn modelId="{4945F523-C849-4936-B779-6108B1A16FE6}" type="presOf" srcId="{D698594F-8E7D-4C2C-B822-E9B53727AC68}" destId="{E79ACC38-CF99-432E-BE36-2F674B4BFA5F}" srcOrd="0" destOrd="0" presId="urn:microsoft.com/office/officeart/2005/8/layout/orgChart1"/>
    <dgm:cxn modelId="{09180826-A684-4FF3-A0BB-2A0675FCD95C}" type="presOf" srcId="{CC4A2FB7-7C49-4528-93BE-3F28597D4909}" destId="{40E299A9-8258-4CE5-9AAF-B46060898228}" srcOrd="0" destOrd="0" presId="urn:microsoft.com/office/officeart/2005/8/layout/orgChart1"/>
    <dgm:cxn modelId="{EB544C2A-F0C3-45BE-8883-EE68B41025BE}" type="presOf" srcId="{01D95177-2511-4843-A997-17F14D179161}" destId="{E765813B-D49D-4CBA-B308-4BD33C8BFE7C}" srcOrd="0" destOrd="0" presId="urn:microsoft.com/office/officeart/2005/8/layout/orgChart1"/>
    <dgm:cxn modelId="{A07AAE36-F133-44C8-ABB8-065FE777448B}" type="presOf" srcId="{AB8FFCCF-AFB7-46EE-A95E-6DE861785052}" destId="{749E5518-8A44-4616-BCCD-D54B27F23092}" srcOrd="1" destOrd="0" presId="urn:microsoft.com/office/officeart/2005/8/layout/orgChart1"/>
    <dgm:cxn modelId="{F08EE15B-646D-4EEC-99A3-591E01B331A1}" type="presOf" srcId="{BE710034-D0FE-4CA7-A87A-6DC0F1238A98}" destId="{D705D86D-3669-4096-82BF-6D54F9D8634E}" srcOrd="0" destOrd="0" presId="urn:microsoft.com/office/officeart/2005/8/layout/orgChart1"/>
    <dgm:cxn modelId="{E7851B5C-9BE0-4F92-99E3-7815F8E0777D}" srcId="{630777C2-546B-44D6-B8C3-4CD7A68AAC87}" destId="{09B90E35-47D6-4781-A548-62E5EA992E33}" srcOrd="3" destOrd="0" parTransId="{C5424FA8-D547-403E-94F6-566FD251D864}" sibTransId="{0265FA19-D1ED-454C-B4DF-20DAB00D2E3C}"/>
    <dgm:cxn modelId="{5DB78F61-5605-4504-A6E9-F96C8DB85502}" srcId="{630777C2-546B-44D6-B8C3-4CD7A68AAC87}" destId="{9A0BC978-2120-481C-B964-2931CEDBBEFA}" srcOrd="5" destOrd="0" parTransId="{4E845A9A-DF2E-4463-8CF5-5582AE571EF1}" sibTransId="{9A37EFAF-E9F8-4E3E-B1BE-859A464D2BFB}"/>
    <dgm:cxn modelId="{69B0EA64-54D9-4C1A-B0BE-D59DEFBA4383}" type="presOf" srcId="{B9930C94-7D89-4643-9C03-32FA06884E36}" destId="{9CCFE757-9769-402A-B5CB-58CD42657CE4}" srcOrd="0" destOrd="0" presId="urn:microsoft.com/office/officeart/2005/8/layout/orgChart1"/>
    <dgm:cxn modelId="{F4EE2348-C039-44B9-B8F6-F7D917F57AB6}" srcId="{630777C2-546B-44D6-B8C3-4CD7A68AAC87}" destId="{01D95177-2511-4843-A997-17F14D179161}" srcOrd="1" destOrd="0" parTransId="{70549EF6-A742-4D89-B3B5-5691A6A83261}" sibTransId="{0BFB9A24-C79E-4950-8172-5A673F6AEF95}"/>
    <dgm:cxn modelId="{BC9D1D4C-7CCE-49CC-94D2-CF98DF549F49}" type="presOf" srcId="{C5424FA8-D547-403E-94F6-566FD251D864}" destId="{E5EF7FE1-4CA9-4AE6-9166-E984F2DA31FD}" srcOrd="0" destOrd="0" presId="urn:microsoft.com/office/officeart/2005/8/layout/orgChart1"/>
    <dgm:cxn modelId="{98071D4E-9D8B-484C-90BC-BEFDE45720B7}" srcId="{A20CA078-52F7-4A48-8BB3-AECBC79D22BB}" destId="{630777C2-546B-44D6-B8C3-4CD7A68AAC87}" srcOrd="0" destOrd="0" parTransId="{8A7A9013-9183-42FE-9127-5CE802D6E7B6}" sibTransId="{48F6D13A-A567-4010-BD6C-872940A60F25}"/>
    <dgm:cxn modelId="{5011814E-C0C8-48DF-92B8-BF44F449865D}" type="presOf" srcId="{BDE2FA93-D844-4DFA-A5E4-629D2FCEA59D}" destId="{C0FF21BA-AA5B-4F67-9913-AA184EE06676}" srcOrd="1" destOrd="0" presId="urn:microsoft.com/office/officeart/2005/8/layout/orgChart1"/>
    <dgm:cxn modelId="{1F53A051-D68C-43C8-BBBE-06C40B436197}" type="presOf" srcId="{BDE2FA93-D844-4DFA-A5E4-629D2FCEA59D}" destId="{98BCDBE0-EE03-4C6C-B77F-2559371E78AA}" srcOrd="0" destOrd="0" presId="urn:microsoft.com/office/officeart/2005/8/layout/orgChart1"/>
    <dgm:cxn modelId="{3B51F652-E680-41C0-94B1-EF717C9E2442}" type="presOf" srcId="{4E845A9A-DF2E-4463-8CF5-5582AE571EF1}" destId="{F6B00B75-9491-4294-A6D8-B939096207B0}" srcOrd="0" destOrd="0" presId="urn:microsoft.com/office/officeart/2005/8/layout/orgChart1"/>
    <dgm:cxn modelId="{C4CF0877-4A8F-4006-A84E-002A7AE7D6E4}" srcId="{630777C2-546B-44D6-B8C3-4CD7A68AAC87}" destId="{FE21AF99-2FA9-48E7-AB92-4AA06188FF6F}" srcOrd="8" destOrd="0" parTransId="{E58546E8-F1CF-4A58-AB9C-A21AC81C7C21}" sibTransId="{F99A603A-8377-4ECA-960C-DD97107D9365}"/>
    <dgm:cxn modelId="{441C3078-DEF4-4E9F-870F-AE937F9616A6}" type="presOf" srcId="{1D56C112-60BE-4F4A-B428-30D824852963}" destId="{D11E1383-E438-4FD2-8A28-2F4271491D9B}" srcOrd="0" destOrd="0" presId="urn:microsoft.com/office/officeart/2005/8/layout/orgChart1"/>
    <dgm:cxn modelId="{A228155A-FB3B-4AA4-8FDE-CEFFE352C654}" srcId="{56721E48-B30D-457B-B38B-BE91731C8C99}" destId="{E03FD22B-58A1-4246-9BB7-0DEE0D401690}" srcOrd="0" destOrd="0" parTransId="{DC79E810-9DD0-4C88-A702-2E5A01FCEC67}" sibTransId="{848CDBA4-D1B9-4FBE-9136-91E220EE2DEF}"/>
    <dgm:cxn modelId="{7C2CFC86-FCD1-4EE1-853F-BD7B14BD12FE}" type="presOf" srcId="{56721E48-B30D-457B-B38B-BE91731C8C99}" destId="{064D9DB3-B501-4661-BEB7-A785CF7C1E7F}" srcOrd="0" destOrd="0" presId="urn:microsoft.com/office/officeart/2005/8/layout/orgChart1"/>
    <dgm:cxn modelId="{805D628E-5C6F-47E7-9AA5-B8CD5A10BEC6}" type="presOf" srcId="{2242EAAF-1003-4205-A186-4B3BECAB260F}" destId="{F200CFD0-32B4-47CA-85F8-7ACB39ABE956}" srcOrd="0" destOrd="0" presId="urn:microsoft.com/office/officeart/2005/8/layout/orgChart1"/>
    <dgm:cxn modelId="{051FC88F-FDB0-49BE-8AB3-8E3D49D9327B}" type="presOf" srcId="{01D95177-2511-4843-A997-17F14D179161}" destId="{5454F7B3-F4A1-4F6A-9C54-75C87ACF2A51}" srcOrd="1" destOrd="0" presId="urn:microsoft.com/office/officeart/2005/8/layout/orgChart1"/>
    <dgm:cxn modelId="{D7FB7A90-995E-4A4D-A9EC-C4FA897A86C1}" type="presOf" srcId="{F1E022FE-66B8-40E6-8A94-21A428C7FC51}" destId="{4F9DCA7C-C7EB-4C08-BAEF-96333213A7D8}" srcOrd="0" destOrd="0" presId="urn:microsoft.com/office/officeart/2005/8/layout/orgChart1"/>
    <dgm:cxn modelId="{D6C71293-54A8-44D8-9338-0D59F1E637F4}" type="presOf" srcId="{630777C2-546B-44D6-B8C3-4CD7A68AAC87}" destId="{EBD74318-1360-4FC8-AF8B-77AD660AAC14}" srcOrd="1" destOrd="0" presId="urn:microsoft.com/office/officeart/2005/8/layout/orgChart1"/>
    <dgm:cxn modelId="{565ABD94-FA96-434A-850F-0E89F39EEA40}" srcId="{630777C2-546B-44D6-B8C3-4CD7A68AAC87}" destId="{2242EAAF-1003-4205-A186-4B3BECAB260F}" srcOrd="7" destOrd="0" parTransId="{4BFAB615-E22B-4AD3-B878-D2C7A5DE67BD}" sibTransId="{608C534B-87E1-4BE7-B433-5970E0C0C0EF}"/>
    <dgm:cxn modelId="{B5D24295-60FE-498E-820D-18F552C8ED3D}" type="presOf" srcId="{FBB35E3D-385C-4772-A52F-ACDD62DA28D0}" destId="{570A2590-09F9-43F2-8357-B328E1F5166F}" srcOrd="0" destOrd="0" presId="urn:microsoft.com/office/officeart/2005/8/layout/orgChart1"/>
    <dgm:cxn modelId="{3C0A619B-8FCC-4949-A8D7-745FBB31CD7C}" type="presOf" srcId="{F2B41A05-34AC-4138-AF87-FA72D3F8D0C7}" destId="{5A3AFAB5-3634-4237-AE76-6AFCF598804F}" srcOrd="0" destOrd="0" presId="urn:microsoft.com/office/officeart/2005/8/layout/orgChart1"/>
    <dgm:cxn modelId="{BDD0BF9E-EA9D-4E03-9922-15C02706A87C}" srcId="{630777C2-546B-44D6-B8C3-4CD7A68AAC87}" destId="{56721E48-B30D-457B-B38B-BE91731C8C99}" srcOrd="4" destOrd="0" parTransId="{F3E4276A-D51C-463F-A3F0-A8C69DBFA509}" sibTransId="{7F62B615-699C-4A00-A9D0-BC6A3B230166}"/>
    <dgm:cxn modelId="{BD5E1DA1-FC48-4AC4-90E6-F7ACE5D254F9}" type="presOf" srcId="{2585DFDB-45BD-440B-B21F-0D7E546B84C9}" destId="{16E20389-C8B1-4F9E-B59A-959B24943CAA}" srcOrd="1" destOrd="0" presId="urn:microsoft.com/office/officeart/2005/8/layout/orgChart1"/>
    <dgm:cxn modelId="{73ACB7A2-484D-4788-99A9-6A5B0A635C8A}" type="presOf" srcId="{AB8FFCCF-AFB7-46EE-A95E-6DE861785052}" destId="{1B85F2B1-F3AF-44EB-A8DA-1489EDCAC87E}" srcOrd="0" destOrd="0" presId="urn:microsoft.com/office/officeart/2005/8/layout/orgChart1"/>
    <dgm:cxn modelId="{9E3449AB-F85B-4ADB-98AF-9A7DCA681416}" type="presOf" srcId="{70549EF6-A742-4D89-B3B5-5691A6A83261}" destId="{98CDDF48-01D8-4E42-A16E-0C286BF33582}" srcOrd="0" destOrd="0" presId="urn:microsoft.com/office/officeart/2005/8/layout/orgChart1"/>
    <dgm:cxn modelId="{89C914AE-6879-4384-9B32-E74FFA14C4C5}" type="presOf" srcId="{09B90E35-47D6-4781-A548-62E5EA992E33}" destId="{CA1E63E8-88AA-4992-BA03-44F08E2D4F01}" srcOrd="1" destOrd="0" presId="urn:microsoft.com/office/officeart/2005/8/layout/orgChart1"/>
    <dgm:cxn modelId="{E7AB07B0-C11F-4696-B8E7-1082BA04BE6E}" type="presOf" srcId="{56721E48-B30D-457B-B38B-BE91731C8C99}" destId="{77A2C698-3880-45F3-8949-4C1E1C3711B2}" srcOrd="1" destOrd="0" presId="urn:microsoft.com/office/officeart/2005/8/layout/orgChart1"/>
    <dgm:cxn modelId="{A4E1ADB2-A2CC-4805-9D2C-D711BB88029E}" type="presOf" srcId="{E03FD22B-58A1-4246-9BB7-0DEE0D401690}" destId="{144F604B-6655-45BD-B479-A9483E4918DE}" srcOrd="1" destOrd="0" presId="urn:microsoft.com/office/officeart/2005/8/layout/orgChart1"/>
    <dgm:cxn modelId="{E6DAEDB5-5A17-4072-8698-BB31EFCA1247}" type="presOf" srcId="{DC79E810-9DD0-4C88-A702-2E5A01FCEC67}" destId="{8B4D48A3-C63D-4891-8CFC-89B5CCF076D6}" srcOrd="0" destOrd="0" presId="urn:microsoft.com/office/officeart/2005/8/layout/orgChart1"/>
    <dgm:cxn modelId="{A1BF76B8-7972-40FA-9E11-328A997C3E94}" type="presOf" srcId="{FBB35E3D-385C-4772-A52F-ACDD62DA28D0}" destId="{F5BB85FF-4179-44BF-9EC8-36FBD1B2D8BC}" srcOrd="1" destOrd="0" presId="urn:microsoft.com/office/officeart/2005/8/layout/orgChart1"/>
    <dgm:cxn modelId="{B1EC30BF-AB0E-44FF-BAEF-066D2AAD4151}" type="presOf" srcId="{F3E4276A-D51C-463F-A3F0-A8C69DBFA509}" destId="{33422257-7CFB-4DD8-80AE-EE7DC2C4C49E}" srcOrd="0" destOrd="0" presId="urn:microsoft.com/office/officeart/2005/8/layout/orgChart1"/>
    <dgm:cxn modelId="{C7366FC7-16EB-4658-A8AD-E663B17D05B0}" srcId="{01D95177-2511-4843-A997-17F14D179161}" destId="{2585DFDB-45BD-440B-B21F-0D7E546B84C9}" srcOrd="1" destOrd="0" parTransId="{D698594F-8E7D-4C2C-B822-E9B53727AC68}" sibTransId="{42C72736-8D02-43CD-A9D8-FDF823AA163E}"/>
    <dgm:cxn modelId="{A6BAB0C9-1233-42C2-AEFF-68065E0CD25C}" srcId="{630777C2-546B-44D6-B8C3-4CD7A68AAC87}" destId="{B9930C94-7D89-4643-9C03-32FA06884E36}" srcOrd="6" destOrd="0" parTransId="{C8A6BBF9-C244-409A-81D9-17DFDF054CB7}" sibTransId="{1C7340DC-3D00-4260-A51C-83CFFFCEA120}"/>
    <dgm:cxn modelId="{349E10CB-D0C8-4BCB-A50D-7230FDA0907A}" type="presOf" srcId="{1D56C112-60BE-4F4A-B428-30D824852963}" destId="{5F288DFD-DB37-4AE9-A1CD-14131FB66035}" srcOrd="1" destOrd="0" presId="urn:microsoft.com/office/officeart/2005/8/layout/orgChart1"/>
    <dgm:cxn modelId="{D3CC3BCD-3F38-4BB4-AA5B-3C370EC18417}" type="presOf" srcId="{09B90E35-47D6-4781-A548-62E5EA992E33}" destId="{5B4AA47E-AD6B-4BA5-96D4-864DD606D8A6}" srcOrd="0" destOrd="0" presId="urn:microsoft.com/office/officeart/2005/8/layout/orgChart1"/>
    <dgm:cxn modelId="{44FF29D4-B39C-43FA-B412-47A66D08AFF0}" type="presOf" srcId="{FE21AF99-2FA9-48E7-AB92-4AA06188FF6F}" destId="{F9452C5C-3489-4FAB-AABF-04B83A0D5D3E}" srcOrd="1" destOrd="0" presId="urn:microsoft.com/office/officeart/2005/8/layout/orgChart1"/>
    <dgm:cxn modelId="{4B49C5D5-BE1B-4BA9-89F1-176F40E7275C}" type="presOf" srcId="{246FC16F-D2E5-4C6D-A348-6A379D40FBDB}" destId="{02633128-783E-4158-874C-B823EDAE9C43}" srcOrd="0" destOrd="0" presId="urn:microsoft.com/office/officeart/2005/8/layout/orgChart1"/>
    <dgm:cxn modelId="{B83CEADD-9133-46F6-A6AF-829A6A0432DE}" type="presOf" srcId="{C8A6BBF9-C244-409A-81D9-17DFDF054CB7}" destId="{C26A9CA5-F7DE-427A-9FB9-2DA48F6A41CD}" srcOrd="0" destOrd="0" presId="urn:microsoft.com/office/officeart/2005/8/layout/orgChart1"/>
    <dgm:cxn modelId="{24DD0BE4-7184-423C-B3BE-26BADDC85539}" type="presOf" srcId="{2585DFDB-45BD-440B-B21F-0D7E546B84C9}" destId="{315B1C1A-4743-4F79-9FC1-CD4A2C0BFA8B}" srcOrd="0" destOrd="0" presId="urn:microsoft.com/office/officeart/2005/8/layout/orgChart1"/>
    <dgm:cxn modelId="{712F59EC-CABC-496D-99E3-A0F680916F2B}" srcId="{630777C2-546B-44D6-B8C3-4CD7A68AAC87}" destId="{1D56C112-60BE-4F4A-B428-30D824852963}" srcOrd="2" destOrd="0" parTransId="{CC4A2FB7-7C49-4528-93BE-3F28597D4909}" sibTransId="{6EFD14BE-9BDC-454B-9B0D-4B0B38620390}"/>
    <dgm:cxn modelId="{1124B6F0-2F61-437D-B0F0-C06ABD609F27}" type="presOf" srcId="{A20CA078-52F7-4A48-8BB3-AECBC79D22BB}" destId="{386E64F1-7933-46F8-B0A9-DF2894E92CB0}" srcOrd="0" destOrd="0" presId="urn:microsoft.com/office/officeart/2005/8/layout/orgChart1"/>
    <dgm:cxn modelId="{01C79D0E-0E94-445C-B67F-C70C45674804}" type="presParOf" srcId="{386E64F1-7933-46F8-B0A9-DF2894E92CB0}" destId="{1F9C99AB-70DC-44F7-A5E6-582A5F6B68A5}" srcOrd="0" destOrd="0" presId="urn:microsoft.com/office/officeart/2005/8/layout/orgChart1"/>
    <dgm:cxn modelId="{0B11F91D-32E2-4396-B310-BA7D61187393}" type="presParOf" srcId="{1F9C99AB-70DC-44F7-A5E6-582A5F6B68A5}" destId="{19481534-A9D3-49CC-8F40-781B8A800F5A}" srcOrd="0" destOrd="0" presId="urn:microsoft.com/office/officeart/2005/8/layout/orgChart1"/>
    <dgm:cxn modelId="{343E0F5F-8097-46F5-BB44-A4A4D8FA918D}" type="presParOf" srcId="{19481534-A9D3-49CC-8F40-781B8A800F5A}" destId="{2C72432A-82A7-4E3D-AE59-28B85E2D7705}" srcOrd="0" destOrd="0" presId="urn:microsoft.com/office/officeart/2005/8/layout/orgChart1"/>
    <dgm:cxn modelId="{CE8615D5-13C1-4CA2-8F9F-078CEC2A1F48}" type="presParOf" srcId="{19481534-A9D3-49CC-8F40-781B8A800F5A}" destId="{EBD74318-1360-4FC8-AF8B-77AD660AAC14}" srcOrd="1" destOrd="0" presId="urn:microsoft.com/office/officeart/2005/8/layout/orgChart1"/>
    <dgm:cxn modelId="{03D8AF7F-E8A5-4C92-B0A2-734953AF1A0C}" type="presParOf" srcId="{1F9C99AB-70DC-44F7-A5E6-582A5F6B68A5}" destId="{35B25C9B-6C28-407D-ABA2-22C9875A8FF7}" srcOrd="1" destOrd="0" presId="urn:microsoft.com/office/officeart/2005/8/layout/orgChart1"/>
    <dgm:cxn modelId="{F112D004-1F3B-4338-B2F9-39FF9CA4B63F}" type="presParOf" srcId="{35B25C9B-6C28-407D-ABA2-22C9875A8FF7}" destId="{98CDDF48-01D8-4E42-A16E-0C286BF33582}" srcOrd="0" destOrd="0" presId="urn:microsoft.com/office/officeart/2005/8/layout/orgChart1"/>
    <dgm:cxn modelId="{2BC9D330-7273-49CE-8086-C934D0A17A30}" type="presParOf" srcId="{35B25C9B-6C28-407D-ABA2-22C9875A8FF7}" destId="{9808B3AC-94DD-4D55-8032-F94B71930487}" srcOrd="1" destOrd="0" presId="urn:microsoft.com/office/officeart/2005/8/layout/orgChart1"/>
    <dgm:cxn modelId="{3F05F28F-C1CA-4814-B32F-7FC3CE674F25}" type="presParOf" srcId="{9808B3AC-94DD-4D55-8032-F94B71930487}" destId="{79351532-C479-4EB2-AC2C-C7A779DF3EC6}" srcOrd="0" destOrd="0" presId="urn:microsoft.com/office/officeart/2005/8/layout/orgChart1"/>
    <dgm:cxn modelId="{4D080CE1-C266-4789-A5CC-7942040277E8}" type="presParOf" srcId="{79351532-C479-4EB2-AC2C-C7A779DF3EC6}" destId="{E765813B-D49D-4CBA-B308-4BD33C8BFE7C}" srcOrd="0" destOrd="0" presId="urn:microsoft.com/office/officeart/2005/8/layout/orgChart1"/>
    <dgm:cxn modelId="{8B0A83E8-7781-4441-8D46-691903DE48CF}" type="presParOf" srcId="{79351532-C479-4EB2-AC2C-C7A779DF3EC6}" destId="{5454F7B3-F4A1-4F6A-9C54-75C87ACF2A51}" srcOrd="1" destOrd="0" presId="urn:microsoft.com/office/officeart/2005/8/layout/orgChart1"/>
    <dgm:cxn modelId="{41F9BC40-0D55-4D3F-B1D2-2989E331EFF3}" type="presParOf" srcId="{9808B3AC-94DD-4D55-8032-F94B71930487}" destId="{6F7D9BA2-DE58-4F43-9F69-F668E6EE571C}" srcOrd="1" destOrd="0" presId="urn:microsoft.com/office/officeart/2005/8/layout/orgChart1"/>
    <dgm:cxn modelId="{E80A9E40-7424-4F65-A280-F9F6ED566689}" type="presParOf" srcId="{6F7D9BA2-DE58-4F43-9F69-F668E6EE571C}" destId="{D705D86D-3669-4096-82BF-6D54F9D8634E}" srcOrd="0" destOrd="0" presId="urn:microsoft.com/office/officeart/2005/8/layout/orgChart1"/>
    <dgm:cxn modelId="{2332C538-3996-4E9D-B77C-301803393DA7}" type="presParOf" srcId="{6F7D9BA2-DE58-4F43-9F69-F668E6EE571C}" destId="{C3075CFF-82E5-44B5-8984-490B88FCB9D3}" srcOrd="1" destOrd="0" presId="urn:microsoft.com/office/officeart/2005/8/layout/orgChart1"/>
    <dgm:cxn modelId="{9D7C66E3-79A8-497D-B557-FE9A409823E5}" type="presParOf" srcId="{C3075CFF-82E5-44B5-8984-490B88FCB9D3}" destId="{D6F4239B-F503-4E00-BD1E-C2F6530D9BFB}" srcOrd="0" destOrd="0" presId="urn:microsoft.com/office/officeart/2005/8/layout/orgChart1"/>
    <dgm:cxn modelId="{4BD38854-8FAA-4CB2-8BE3-C1443D3313A3}" type="presParOf" srcId="{D6F4239B-F503-4E00-BD1E-C2F6530D9BFB}" destId="{98BCDBE0-EE03-4C6C-B77F-2559371E78AA}" srcOrd="0" destOrd="0" presId="urn:microsoft.com/office/officeart/2005/8/layout/orgChart1"/>
    <dgm:cxn modelId="{52D58683-B09F-4CB5-8502-FC5CA1900A72}" type="presParOf" srcId="{D6F4239B-F503-4E00-BD1E-C2F6530D9BFB}" destId="{C0FF21BA-AA5B-4F67-9913-AA184EE06676}" srcOrd="1" destOrd="0" presId="urn:microsoft.com/office/officeart/2005/8/layout/orgChart1"/>
    <dgm:cxn modelId="{40AA5020-656E-47B7-B481-1F2B518DDD18}" type="presParOf" srcId="{C3075CFF-82E5-44B5-8984-490B88FCB9D3}" destId="{B9D7F54A-D8F1-4B92-AF21-3280AD9DDF5E}" srcOrd="1" destOrd="0" presId="urn:microsoft.com/office/officeart/2005/8/layout/orgChart1"/>
    <dgm:cxn modelId="{308A515F-4C0E-4EAD-A6D9-17AECE35F1A0}" type="presParOf" srcId="{C3075CFF-82E5-44B5-8984-490B88FCB9D3}" destId="{8F38BCB7-E4A6-446E-81E4-40012E695818}" srcOrd="2" destOrd="0" presId="urn:microsoft.com/office/officeart/2005/8/layout/orgChart1"/>
    <dgm:cxn modelId="{79205320-3A1A-431B-AB6C-783D94547150}" type="presParOf" srcId="{6F7D9BA2-DE58-4F43-9F69-F668E6EE571C}" destId="{E79ACC38-CF99-432E-BE36-2F674B4BFA5F}" srcOrd="2" destOrd="0" presId="urn:microsoft.com/office/officeart/2005/8/layout/orgChart1"/>
    <dgm:cxn modelId="{1F4327E0-4861-4793-9A61-1003C3CF5833}" type="presParOf" srcId="{6F7D9BA2-DE58-4F43-9F69-F668E6EE571C}" destId="{42D00AFA-E84B-4A2D-BCDB-D57DD0C0A216}" srcOrd="3" destOrd="0" presId="urn:microsoft.com/office/officeart/2005/8/layout/orgChart1"/>
    <dgm:cxn modelId="{5BDC80BB-0521-47D5-AA1D-20D7AACC3DB2}" type="presParOf" srcId="{42D00AFA-E84B-4A2D-BCDB-D57DD0C0A216}" destId="{8C2B063D-3019-496A-9934-33105B8729CB}" srcOrd="0" destOrd="0" presId="urn:microsoft.com/office/officeart/2005/8/layout/orgChart1"/>
    <dgm:cxn modelId="{C789367B-3682-4132-81DC-AFFA71615104}" type="presParOf" srcId="{8C2B063D-3019-496A-9934-33105B8729CB}" destId="{315B1C1A-4743-4F79-9FC1-CD4A2C0BFA8B}" srcOrd="0" destOrd="0" presId="urn:microsoft.com/office/officeart/2005/8/layout/orgChart1"/>
    <dgm:cxn modelId="{E7FCE488-14E3-4EE1-ACAA-C6B2E1F79106}" type="presParOf" srcId="{8C2B063D-3019-496A-9934-33105B8729CB}" destId="{16E20389-C8B1-4F9E-B59A-959B24943CAA}" srcOrd="1" destOrd="0" presId="urn:microsoft.com/office/officeart/2005/8/layout/orgChart1"/>
    <dgm:cxn modelId="{1A318749-9B35-41F5-B893-055D2D14719A}" type="presParOf" srcId="{42D00AFA-E84B-4A2D-BCDB-D57DD0C0A216}" destId="{1024FBDC-0955-45C5-925D-083CB2C1337C}" srcOrd="1" destOrd="0" presId="urn:microsoft.com/office/officeart/2005/8/layout/orgChart1"/>
    <dgm:cxn modelId="{A4952C88-73D1-478F-BAB7-C03F41DEE917}" type="presParOf" srcId="{42D00AFA-E84B-4A2D-BCDB-D57DD0C0A216}" destId="{F1041A80-2CEC-4126-B155-77043F73E609}" srcOrd="2" destOrd="0" presId="urn:microsoft.com/office/officeart/2005/8/layout/orgChart1"/>
    <dgm:cxn modelId="{228D5ABE-A7EF-4945-8659-44C2A8C2A37E}" type="presParOf" srcId="{6F7D9BA2-DE58-4F43-9F69-F668E6EE571C}" destId="{4F9DCA7C-C7EB-4C08-BAEF-96333213A7D8}" srcOrd="4" destOrd="0" presId="urn:microsoft.com/office/officeart/2005/8/layout/orgChart1"/>
    <dgm:cxn modelId="{638AB0C3-2884-492D-9971-38230A6E792F}" type="presParOf" srcId="{6F7D9BA2-DE58-4F43-9F69-F668E6EE571C}" destId="{DB87A302-0C0E-4BF1-B236-79D5CBBFEFAD}" srcOrd="5" destOrd="0" presId="urn:microsoft.com/office/officeart/2005/8/layout/orgChart1"/>
    <dgm:cxn modelId="{70D0856A-329D-4421-8E52-471728D53661}" type="presParOf" srcId="{DB87A302-0C0E-4BF1-B236-79D5CBBFEFAD}" destId="{1D88A577-FA40-4745-819D-3056D32310E1}" srcOrd="0" destOrd="0" presId="urn:microsoft.com/office/officeart/2005/8/layout/orgChart1"/>
    <dgm:cxn modelId="{393494AD-698D-4978-82BF-85AB8D0BE632}" type="presParOf" srcId="{1D88A577-FA40-4745-819D-3056D32310E1}" destId="{1B85F2B1-F3AF-44EB-A8DA-1489EDCAC87E}" srcOrd="0" destOrd="0" presId="urn:microsoft.com/office/officeart/2005/8/layout/orgChart1"/>
    <dgm:cxn modelId="{3F6FDB33-3E84-47DE-903F-68CC7497CFF6}" type="presParOf" srcId="{1D88A577-FA40-4745-819D-3056D32310E1}" destId="{749E5518-8A44-4616-BCCD-D54B27F23092}" srcOrd="1" destOrd="0" presId="urn:microsoft.com/office/officeart/2005/8/layout/orgChart1"/>
    <dgm:cxn modelId="{F636B180-8B59-4EFC-83F4-C45AB2C95DA9}" type="presParOf" srcId="{DB87A302-0C0E-4BF1-B236-79D5CBBFEFAD}" destId="{19754238-C6FD-4526-868B-A2857765FCBB}" srcOrd="1" destOrd="0" presId="urn:microsoft.com/office/officeart/2005/8/layout/orgChart1"/>
    <dgm:cxn modelId="{6AEC417B-EDA9-419C-AA27-3017372160C3}" type="presParOf" srcId="{DB87A302-0C0E-4BF1-B236-79D5CBBFEFAD}" destId="{F04488FC-06E9-45E4-A069-A84EB3BFE26F}" srcOrd="2" destOrd="0" presId="urn:microsoft.com/office/officeart/2005/8/layout/orgChart1"/>
    <dgm:cxn modelId="{005A7308-7752-48A1-8BC4-2F61B317F7BA}" type="presParOf" srcId="{9808B3AC-94DD-4D55-8032-F94B71930487}" destId="{78C9058C-BAC1-490B-ABDB-5A0EBE671DFE}" srcOrd="2" destOrd="0" presId="urn:microsoft.com/office/officeart/2005/8/layout/orgChart1"/>
    <dgm:cxn modelId="{8606A685-AEFC-4DA0-9219-CE1B63592419}" type="presParOf" srcId="{35B25C9B-6C28-407D-ABA2-22C9875A8FF7}" destId="{40E299A9-8258-4CE5-9AAF-B46060898228}" srcOrd="2" destOrd="0" presId="urn:microsoft.com/office/officeart/2005/8/layout/orgChart1"/>
    <dgm:cxn modelId="{8C4C4169-0715-4050-98D6-4F3BEDAF929D}" type="presParOf" srcId="{35B25C9B-6C28-407D-ABA2-22C9875A8FF7}" destId="{380832BC-0305-4266-9552-6E69C71B0DF1}" srcOrd="3" destOrd="0" presId="urn:microsoft.com/office/officeart/2005/8/layout/orgChart1"/>
    <dgm:cxn modelId="{0A6F5F0A-3628-4531-B58A-A88E170E32D5}" type="presParOf" srcId="{380832BC-0305-4266-9552-6E69C71B0DF1}" destId="{CD68D56C-6719-4E80-BE3C-EC7FE4CEA10F}" srcOrd="0" destOrd="0" presId="urn:microsoft.com/office/officeart/2005/8/layout/orgChart1"/>
    <dgm:cxn modelId="{EAED5740-0F47-4B8E-BE30-0501F7843722}" type="presParOf" srcId="{CD68D56C-6719-4E80-BE3C-EC7FE4CEA10F}" destId="{D11E1383-E438-4FD2-8A28-2F4271491D9B}" srcOrd="0" destOrd="0" presId="urn:microsoft.com/office/officeart/2005/8/layout/orgChart1"/>
    <dgm:cxn modelId="{F4052A95-27CD-4859-B6C0-86688051A976}" type="presParOf" srcId="{CD68D56C-6719-4E80-BE3C-EC7FE4CEA10F}" destId="{5F288DFD-DB37-4AE9-A1CD-14131FB66035}" srcOrd="1" destOrd="0" presId="urn:microsoft.com/office/officeart/2005/8/layout/orgChart1"/>
    <dgm:cxn modelId="{4367B8EF-AF15-4311-9979-74C8C6465AB1}" type="presParOf" srcId="{380832BC-0305-4266-9552-6E69C71B0DF1}" destId="{9D8C9523-0377-420A-A7F4-B7B4B3B58756}" srcOrd="1" destOrd="0" presId="urn:microsoft.com/office/officeart/2005/8/layout/orgChart1"/>
    <dgm:cxn modelId="{296CD506-D095-4FEA-80F0-27390553DF40}" type="presParOf" srcId="{380832BC-0305-4266-9552-6E69C71B0DF1}" destId="{40B88831-48A8-48A3-91E2-53AD2124FC73}" srcOrd="2" destOrd="0" presId="urn:microsoft.com/office/officeart/2005/8/layout/orgChart1"/>
    <dgm:cxn modelId="{1D37E790-2ED6-4D09-9FC7-BC4B5064E586}" type="presParOf" srcId="{35B25C9B-6C28-407D-ABA2-22C9875A8FF7}" destId="{E5EF7FE1-4CA9-4AE6-9166-E984F2DA31FD}" srcOrd="4" destOrd="0" presId="urn:microsoft.com/office/officeart/2005/8/layout/orgChart1"/>
    <dgm:cxn modelId="{314DCC45-C1E7-4E4E-B6FA-81571B6A8A76}" type="presParOf" srcId="{35B25C9B-6C28-407D-ABA2-22C9875A8FF7}" destId="{B07CC144-9F67-41DC-89E7-AC3D98BAA7B2}" srcOrd="5" destOrd="0" presId="urn:microsoft.com/office/officeart/2005/8/layout/orgChart1"/>
    <dgm:cxn modelId="{1A9CE97B-5A57-4413-8EEF-E02FA9BA8F3C}" type="presParOf" srcId="{B07CC144-9F67-41DC-89E7-AC3D98BAA7B2}" destId="{3B535F93-646E-47A0-8215-176FC0AB7177}" srcOrd="0" destOrd="0" presId="urn:microsoft.com/office/officeart/2005/8/layout/orgChart1"/>
    <dgm:cxn modelId="{3BDC297E-480E-49AB-93F3-8D806998FF3D}" type="presParOf" srcId="{3B535F93-646E-47A0-8215-176FC0AB7177}" destId="{5B4AA47E-AD6B-4BA5-96D4-864DD606D8A6}" srcOrd="0" destOrd="0" presId="urn:microsoft.com/office/officeart/2005/8/layout/orgChart1"/>
    <dgm:cxn modelId="{4D66DC32-E97A-4DF2-9543-3B331307B7A5}" type="presParOf" srcId="{3B535F93-646E-47A0-8215-176FC0AB7177}" destId="{CA1E63E8-88AA-4992-BA03-44F08E2D4F01}" srcOrd="1" destOrd="0" presId="urn:microsoft.com/office/officeart/2005/8/layout/orgChart1"/>
    <dgm:cxn modelId="{4490A20D-7842-427E-A7AA-5404D55D1247}" type="presParOf" srcId="{B07CC144-9F67-41DC-89E7-AC3D98BAA7B2}" destId="{163A2869-2DA0-4F52-ADEB-CC2B6CD60C68}" srcOrd="1" destOrd="0" presId="urn:microsoft.com/office/officeart/2005/8/layout/orgChart1"/>
    <dgm:cxn modelId="{84498855-67E3-40E2-9FF5-FE7A92EFFEE9}" type="presParOf" srcId="{B07CC144-9F67-41DC-89E7-AC3D98BAA7B2}" destId="{A12F9506-B42D-4EF3-A17E-F6A964E05BEE}" srcOrd="2" destOrd="0" presId="urn:microsoft.com/office/officeart/2005/8/layout/orgChart1"/>
    <dgm:cxn modelId="{5BD12DBC-A976-45BC-9810-7F3C4D85C741}" type="presParOf" srcId="{35B25C9B-6C28-407D-ABA2-22C9875A8FF7}" destId="{33422257-7CFB-4DD8-80AE-EE7DC2C4C49E}" srcOrd="6" destOrd="0" presId="urn:microsoft.com/office/officeart/2005/8/layout/orgChart1"/>
    <dgm:cxn modelId="{DD6E80A5-097B-4FBB-9E3B-6BD62C0B7060}" type="presParOf" srcId="{35B25C9B-6C28-407D-ABA2-22C9875A8FF7}" destId="{AC2C2FC8-1F3B-450B-89FB-E5A476C9CBD9}" srcOrd="7" destOrd="0" presId="urn:microsoft.com/office/officeart/2005/8/layout/orgChart1"/>
    <dgm:cxn modelId="{0E67CE65-1821-4C41-B578-30D84AB08716}" type="presParOf" srcId="{AC2C2FC8-1F3B-450B-89FB-E5A476C9CBD9}" destId="{4BDDDA3D-E59C-41D0-B061-23646531930A}" srcOrd="0" destOrd="0" presId="urn:microsoft.com/office/officeart/2005/8/layout/orgChart1"/>
    <dgm:cxn modelId="{A36DFAE3-42F2-4AB2-B9ED-60AECCE02B2E}" type="presParOf" srcId="{4BDDDA3D-E59C-41D0-B061-23646531930A}" destId="{064D9DB3-B501-4661-BEB7-A785CF7C1E7F}" srcOrd="0" destOrd="0" presId="urn:microsoft.com/office/officeart/2005/8/layout/orgChart1"/>
    <dgm:cxn modelId="{75281E62-C122-46C8-8CF7-CBD17E294BC0}" type="presParOf" srcId="{4BDDDA3D-E59C-41D0-B061-23646531930A}" destId="{77A2C698-3880-45F3-8949-4C1E1C3711B2}" srcOrd="1" destOrd="0" presId="urn:microsoft.com/office/officeart/2005/8/layout/orgChart1"/>
    <dgm:cxn modelId="{58EA2661-F4F7-427E-A664-1E43D03C52F2}" type="presParOf" srcId="{AC2C2FC8-1F3B-450B-89FB-E5A476C9CBD9}" destId="{41205B13-671E-4444-A501-1EB1DD51FAAE}" srcOrd="1" destOrd="0" presId="urn:microsoft.com/office/officeart/2005/8/layout/orgChart1"/>
    <dgm:cxn modelId="{13BDC7C9-E840-4774-A9B1-1D5FFF8336A4}" type="presParOf" srcId="{41205B13-671E-4444-A501-1EB1DD51FAAE}" destId="{8B4D48A3-C63D-4891-8CFC-89B5CCF076D6}" srcOrd="0" destOrd="0" presId="urn:microsoft.com/office/officeart/2005/8/layout/orgChart1"/>
    <dgm:cxn modelId="{24B2AA34-9762-4517-B7DE-48D1A99E81AD}" type="presParOf" srcId="{41205B13-671E-4444-A501-1EB1DD51FAAE}" destId="{D7A76EF7-76DF-499E-9779-418F3D0A8BCA}" srcOrd="1" destOrd="0" presId="urn:microsoft.com/office/officeart/2005/8/layout/orgChart1"/>
    <dgm:cxn modelId="{FA61ADC7-BC35-4B18-A0B3-133935BD4215}" type="presParOf" srcId="{D7A76EF7-76DF-499E-9779-418F3D0A8BCA}" destId="{06D26BB7-246F-4B50-90B3-5ACA9D2B1013}" srcOrd="0" destOrd="0" presId="urn:microsoft.com/office/officeart/2005/8/layout/orgChart1"/>
    <dgm:cxn modelId="{41B581CA-8DFA-4904-8034-6D35F998131B}" type="presParOf" srcId="{06D26BB7-246F-4B50-90B3-5ACA9D2B1013}" destId="{20BD94A8-DC74-4E70-A18C-D8286AAA194C}" srcOrd="0" destOrd="0" presId="urn:microsoft.com/office/officeart/2005/8/layout/orgChart1"/>
    <dgm:cxn modelId="{661C44E0-E488-4689-BA6F-6689F7A41556}" type="presParOf" srcId="{06D26BB7-246F-4B50-90B3-5ACA9D2B1013}" destId="{144F604B-6655-45BD-B479-A9483E4918DE}" srcOrd="1" destOrd="0" presId="urn:microsoft.com/office/officeart/2005/8/layout/orgChart1"/>
    <dgm:cxn modelId="{DBBC36CA-6853-4CC4-8549-F375FEEEFA02}" type="presParOf" srcId="{D7A76EF7-76DF-499E-9779-418F3D0A8BCA}" destId="{908D8FAF-D5EB-42EB-839B-56DAC5091AEB}" srcOrd="1" destOrd="0" presId="urn:microsoft.com/office/officeart/2005/8/layout/orgChart1"/>
    <dgm:cxn modelId="{F8232C70-0034-4DD8-A3AC-8D6064E82759}" type="presParOf" srcId="{D7A76EF7-76DF-499E-9779-418F3D0A8BCA}" destId="{45E20878-0D8C-465A-B6C7-9B28013A78D9}" srcOrd="2" destOrd="0" presId="urn:microsoft.com/office/officeart/2005/8/layout/orgChart1"/>
    <dgm:cxn modelId="{197DB016-D589-4105-AAA5-331948801D41}" type="presParOf" srcId="{AC2C2FC8-1F3B-450B-89FB-E5A476C9CBD9}" destId="{61351326-83C5-459B-A0C5-E3C7676EC465}" srcOrd="2" destOrd="0" presId="urn:microsoft.com/office/officeart/2005/8/layout/orgChart1"/>
    <dgm:cxn modelId="{CBE6CCFC-2C00-4466-9ECB-1B42763E0D0C}" type="presParOf" srcId="{35B25C9B-6C28-407D-ABA2-22C9875A8FF7}" destId="{F6B00B75-9491-4294-A6D8-B939096207B0}" srcOrd="8" destOrd="0" presId="urn:microsoft.com/office/officeart/2005/8/layout/orgChart1"/>
    <dgm:cxn modelId="{DBD7B327-B3B7-4179-8AA8-BF3AE521885B}" type="presParOf" srcId="{35B25C9B-6C28-407D-ABA2-22C9875A8FF7}" destId="{FC123A87-F940-46C5-B060-AD6C5BCA70FC}" srcOrd="9" destOrd="0" presId="urn:microsoft.com/office/officeart/2005/8/layout/orgChart1"/>
    <dgm:cxn modelId="{F9B6963C-FDF3-4CC8-998D-C015340434AB}" type="presParOf" srcId="{FC123A87-F940-46C5-B060-AD6C5BCA70FC}" destId="{EE7D4D6B-6F02-41A5-8E47-BDB3D4F5D389}" srcOrd="0" destOrd="0" presId="urn:microsoft.com/office/officeart/2005/8/layout/orgChart1"/>
    <dgm:cxn modelId="{9D7DB4D2-267C-4702-ACED-59786410F585}" type="presParOf" srcId="{EE7D4D6B-6F02-41A5-8E47-BDB3D4F5D389}" destId="{89E7DBF7-0634-44B0-958F-EE5F7538D3C1}" srcOrd="0" destOrd="0" presId="urn:microsoft.com/office/officeart/2005/8/layout/orgChart1"/>
    <dgm:cxn modelId="{49BCF8E3-FE05-490B-9566-8177570828B5}" type="presParOf" srcId="{EE7D4D6B-6F02-41A5-8E47-BDB3D4F5D389}" destId="{D8EA5FBE-9256-4E6D-BB57-313B01485DA7}" srcOrd="1" destOrd="0" presId="urn:microsoft.com/office/officeart/2005/8/layout/orgChart1"/>
    <dgm:cxn modelId="{1FC08D56-AA8B-49C6-89BA-24F9CB816CAB}" type="presParOf" srcId="{FC123A87-F940-46C5-B060-AD6C5BCA70FC}" destId="{D0AF4FA5-1A04-424B-AD0A-A4D64F23FACE}" srcOrd="1" destOrd="0" presId="urn:microsoft.com/office/officeart/2005/8/layout/orgChart1"/>
    <dgm:cxn modelId="{91FBE5F4-74FD-4F8E-B967-F37906B5671A}" type="presParOf" srcId="{FC123A87-F940-46C5-B060-AD6C5BCA70FC}" destId="{AAACD571-FB93-46D8-8738-D4A7893F38A6}" srcOrd="2" destOrd="0" presId="urn:microsoft.com/office/officeart/2005/8/layout/orgChart1"/>
    <dgm:cxn modelId="{01980B3C-1FAE-46F7-B5FD-E7FCB550D845}" type="presParOf" srcId="{35B25C9B-6C28-407D-ABA2-22C9875A8FF7}" destId="{C26A9CA5-F7DE-427A-9FB9-2DA48F6A41CD}" srcOrd="10" destOrd="0" presId="urn:microsoft.com/office/officeart/2005/8/layout/orgChart1"/>
    <dgm:cxn modelId="{48AF906A-9CE4-4DFD-A5F3-834BEE237F7A}" type="presParOf" srcId="{35B25C9B-6C28-407D-ABA2-22C9875A8FF7}" destId="{CB543719-E6AB-474B-861E-0F3849F621B1}" srcOrd="11" destOrd="0" presId="urn:microsoft.com/office/officeart/2005/8/layout/orgChart1"/>
    <dgm:cxn modelId="{188405D6-2318-4162-8D65-692BFD639AB6}" type="presParOf" srcId="{CB543719-E6AB-474B-861E-0F3849F621B1}" destId="{E719D5F9-5CDC-4513-A860-657845A75D54}" srcOrd="0" destOrd="0" presId="urn:microsoft.com/office/officeart/2005/8/layout/orgChart1"/>
    <dgm:cxn modelId="{B72431EC-E01E-4CB7-9AD5-66E5F315155A}" type="presParOf" srcId="{E719D5F9-5CDC-4513-A860-657845A75D54}" destId="{9CCFE757-9769-402A-B5CB-58CD42657CE4}" srcOrd="0" destOrd="0" presId="urn:microsoft.com/office/officeart/2005/8/layout/orgChart1"/>
    <dgm:cxn modelId="{1500F164-EB5F-4E19-BA43-3E7A3681EF03}" type="presParOf" srcId="{E719D5F9-5CDC-4513-A860-657845A75D54}" destId="{ACC6A366-0B5C-4E3D-8F53-DFF4112A7356}" srcOrd="1" destOrd="0" presId="urn:microsoft.com/office/officeart/2005/8/layout/orgChart1"/>
    <dgm:cxn modelId="{0F8384F0-5B39-42E3-B11A-B419204DDE0A}" type="presParOf" srcId="{CB543719-E6AB-474B-861E-0F3849F621B1}" destId="{AE2986DC-82D9-4C5E-AABF-2988D143A064}" srcOrd="1" destOrd="0" presId="urn:microsoft.com/office/officeart/2005/8/layout/orgChart1"/>
    <dgm:cxn modelId="{558E1D9A-C2B4-468A-8F6E-6D88072B4C52}" type="presParOf" srcId="{AE2986DC-82D9-4C5E-AABF-2988D143A064}" destId="{F3E0F471-8B4A-4A79-BED0-C0C188CAA312}" srcOrd="0" destOrd="0" presId="urn:microsoft.com/office/officeart/2005/8/layout/orgChart1"/>
    <dgm:cxn modelId="{21AA86A6-1578-4F26-BD93-7B00BC817220}" type="presParOf" srcId="{AE2986DC-82D9-4C5E-AABF-2988D143A064}" destId="{F067CA31-8771-4247-91E1-71D2D145E724}" srcOrd="1" destOrd="0" presId="urn:microsoft.com/office/officeart/2005/8/layout/orgChart1"/>
    <dgm:cxn modelId="{FB992ECE-7FB6-4468-B2E2-7E471952F179}" type="presParOf" srcId="{F067CA31-8771-4247-91E1-71D2D145E724}" destId="{C84A4E99-62CF-43AB-88CB-5796CC89AEE9}" srcOrd="0" destOrd="0" presId="urn:microsoft.com/office/officeart/2005/8/layout/orgChart1"/>
    <dgm:cxn modelId="{9FB5D6C5-396E-430F-9F83-366BBCA08802}" type="presParOf" srcId="{C84A4E99-62CF-43AB-88CB-5796CC89AEE9}" destId="{02633128-783E-4158-874C-B823EDAE9C43}" srcOrd="0" destOrd="0" presId="urn:microsoft.com/office/officeart/2005/8/layout/orgChart1"/>
    <dgm:cxn modelId="{C33ADBEF-5FD3-457B-BB04-E00700BAEE2B}" type="presParOf" srcId="{C84A4E99-62CF-43AB-88CB-5796CC89AEE9}" destId="{42EB2194-6024-4DAA-B1C6-7AB486DDD7B2}" srcOrd="1" destOrd="0" presId="urn:microsoft.com/office/officeart/2005/8/layout/orgChart1"/>
    <dgm:cxn modelId="{732D0885-0EFF-46BE-B3B3-010A46405DBA}" type="presParOf" srcId="{F067CA31-8771-4247-91E1-71D2D145E724}" destId="{EF985F89-D77A-4DB6-A915-DBBD3EA122D7}" srcOrd="1" destOrd="0" presId="urn:microsoft.com/office/officeart/2005/8/layout/orgChart1"/>
    <dgm:cxn modelId="{4ED6E2DA-731A-4C18-988F-DA9C4D3D57D8}" type="presParOf" srcId="{F067CA31-8771-4247-91E1-71D2D145E724}" destId="{C501CCCE-C28A-4D78-A242-41F1F8170DFC}" srcOrd="2" destOrd="0" presId="urn:microsoft.com/office/officeart/2005/8/layout/orgChart1"/>
    <dgm:cxn modelId="{58A4D3FC-B27F-465E-BE14-B979D985428B}" type="presParOf" srcId="{CB543719-E6AB-474B-861E-0F3849F621B1}" destId="{7C7D14BA-C1CB-4706-AD56-B65AB203B4D0}" srcOrd="2" destOrd="0" presId="urn:microsoft.com/office/officeart/2005/8/layout/orgChart1"/>
    <dgm:cxn modelId="{FDFF3812-4408-4E3F-9C9B-81C5012AF6CD}" type="presParOf" srcId="{35B25C9B-6C28-407D-ABA2-22C9875A8FF7}" destId="{43A97F0C-F315-4689-A49F-B9B2EA372225}" srcOrd="12" destOrd="0" presId="urn:microsoft.com/office/officeart/2005/8/layout/orgChart1"/>
    <dgm:cxn modelId="{65057300-A557-448D-9F86-90305CDA30EE}" type="presParOf" srcId="{35B25C9B-6C28-407D-ABA2-22C9875A8FF7}" destId="{6E04AE71-1E49-4965-9F9F-8C0AA2ED1F02}" srcOrd="13" destOrd="0" presId="urn:microsoft.com/office/officeart/2005/8/layout/orgChart1"/>
    <dgm:cxn modelId="{5A65EF8F-4DA3-445A-879E-F247ED01B194}" type="presParOf" srcId="{6E04AE71-1E49-4965-9F9F-8C0AA2ED1F02}" destId="{47B306D7-E27F-46AD-831F-EE3107B1E8B5}" srcOrd="0" destOrd="0" presId="urn:microsoft.com/office/officeart/2005/8/layout/orgChart1"/>
    <dgm:cxn modelId="{7EB42A3B-CD8B-469F-A02A-87121B503052}" type="presParOf" srcId="{47B306D7-E27F-46AD-831F-EE3107B1E8B5}" destId="{F200CFD0-32B4-47CA-85F8-7ACB39ABE956}" srcOrd="0" destOrd="0" presId="urn:microsoft.com/office/officeart/2005/8/layout/orgChart1"/>
    <dgm:cxn modelId="{979C050D-8357-433B-ACF0-CD02CAF35278}" type="presParOf" srcId="{47B306D7-E27F-46AD-831F-EE3107B1E8B5}" destId="{2769418C-65FB-4ADC-AA3F-F4E4A1A1942A}" srcOrd="1" destOrd="0" presId="urn:microsoft.com/office/officeart/2005/8/layout/orgChart1"/>
    <dgm:cxn modelId="{9E2C55DD-C733-4857-B95D-5B47BF81F841}" type="presParOf" srcId="{6E04AE71-1E49-4965-9F9F-8C0AA2ED1F02}" destId="{D0D4F9CC-9607-4107-8E03-81CEA0E5AE80}" srcOrd="1" destOrd="0" presId="urn:microsoft.com/office/officeart/2005/8/layout/orgChart1"/>
    <dgm:cxn modelId="{4B5650E7-6B1C-4E62-B147-07EB652F3323}" type="presParOf" srcId="{6E04AE71-1E49-4965-9F9F-8C0AA2ED1F02}" destId="{6A23B80B-08DA-4FAD-9856-B89A2D44ED30}" srcOrd="2" destOrd="0" presId="urn:microsoft.com/office/officeart/2005/8/layout/orgChart1"/>
    <dgm:cxn modelId="{542B6B11-90CB-446F-9594-95A503ACF1E7}" type="presParOf" srcId="{35B25C9B-6C28-407D-ABA2-22C9875A8FF7}" destId="{AC0CFDB6-077A-4DA7-98B5-D8B1EE973251}" srcOrd="14" destOrd="0" presId="urn:microsoft.com/office/officeart/2005/8/layout/orgChart1"/>
    <dgm:cxn modelId="{4BCCDD60-BA05-4DA4-816B-449BC3CE2402}" type="presParOf" srcId="{35B25C9B-6C28-407D-ABA2-22C9875A8FF7}" destId="{4922B489-25A3-4D79-AAC7-6A64181AA8FB}" srcOrd="15" destOrd="0" presId="urn:microsoft.com/office/officeart/2005/8/layout/orgChart1"/>
    <dgm:cxn modelId="{CEE1C5D2-EA73-44AA-A619-B88FB73A0203}" type="presParOf" srcId="{4922B489-25A3-4D79-AAC7-6A64181AA8FB}" destId="{60CE06DF-7EE0-4931-921B-6F686193ED63}" srcOrd="0" destOrd="0" presId="urn:microsoft.com/office/officeart/2005/8/layout/orgChart1"/>
    <dgm:cxn modelId="{8BD18275-FEDC-4FC3-BFEF-18378070A394}" type="presParOf" srcId="{60CE06DF-7EE0-4931-921B-6F686193ED63}" destId="{4583C07F-C4D9-4555-8909-48CE7014908D}" srcOrd="0" destOrd="0" presId="urn:microsoft.com/office/officeart/2005/8/layout/orgChart1"/>
    <dgm:cxn modelId="{D6844905-6FCC-4A10-9772-386D7C9AE240}" type="presParOf" srcId="{60CE06DF-7EE0-4931-921B-6F686193ED63}" destId="{F9452C5C-3489-4FAB-AABF-04B83A0D5D3E}" srcOrd="1" destOrd="0" presId="urn:microsoft.com/office/officeart/2005/8/layout/orgChart1"/>
    <dgm:cxn modelId="{B3C0ECF2-6003-4F13-96A2-F3C1672C9073}" type="presParOf" srcId="{4922B489-25A3-4D79-AAC7-6A64181AA8FB}" destId="{88052C48-E5D6-4A00-ADFD-AD8026718091}" srcOrd="1" destOrd="0" presId="urn:microsoft.com/office/officeart/2005/8/layout/orgChart1"/>
    <dgm:cxn modelId="{6280D256-E879-43BC-A967-120695F40C09}" type="presParOf" srcId="{4922B489-25A3-4D79-AAC7-6A64181AA8FB}" destId="{2F226FD4-0BBB-4C64-AFC2-373E312CD3C6}" srcOrd="2" destOrd="0" presId="urn:microsoft.com/office/officeart/2005/8/layout/orgChart1"/>
    <dgm:cxn modelId="{937E3174-B1DA-4E57-A2EE-B352B9DF6D02}" type="presParOf" srcId="{1F9C99AB-70DC-44F7-A5E6-582A5F6B68A5}" destId="{8AEFAD33-57BC-430B-B79A-9ED6F46FC31A}" srcOrd="2" destOrd="0" presId="urn:microsoft.com/office/officeart/2005/8/layout/orgChart1"/>
    <dgm:cxn modelId="{BACF21EB-58DB-4478-8756-F6066B192FC0}" type="presParOf" srcId="{8AEFAD33-57BC-430B-B79A-9ED6F46FC31A}" destId="{5A3AFAB5-3634-4237-AE76-6AFCF598804F}" srcOrd="0" destOrd="0" presId="urn:microsoft.com/office/officeart/2005/8/layout/orgChart1"/>
    <dgm:cxn modelId="{08243E81-5CE7-4212-BD3C-7C9D8ED36093}" type="presParOf" srcId="{8AEFAD33-57BC-430B-B79A-9ED6F46FC31A}" destId="{FFFD6880-B9FE-452E-ADE6-B94FA7E8CFC6}" srcOrd="1" destOrd="0" presId="urn:microsoft.com/office/officeart/2005/8/layout/orgChart1"/>
    <dgm:cxn modelId="{B36EFA4B-BDD6-4874-8245-4EDBD6A8F0BE}" type="presParOf" srcId="{FFFD6880-B9FE-452E-ADE6-B94FA7E8CFC6}" destId="{E9158F34-4EC8-441B-8079-7546982C46B2}" srcOrd="0" destOrd="0" presId="urn:microsoft.com/office/officeart/2005/8/layout/orgChart1"/>
    <dgm:cxn modelId="{10BB9D48-32D2-4FCE-849A-2A06EFF70B1C}" type="presParOf" srcId="{E9158F34-4EC8-441B-8079-7546982C46B2}" destId="{570A2590-09F9-43F2-8357-B328E1F5166F}" srcOrd="0" destOrd="0" presId="urn:microsoft.com/office/officeart/2005/8/layout/orgChart1"/>
    <dgm:cxn modelId="{7F5067E7-B5A4-42B9-AC9D-82D37B8E1BED}" type="presParOf" srcId="{E9158F34-4EC8-441B-8079-7546982C46B2}" destId="{F5BB85FF-4179-44BF-9EC8-36FBD1B2D8BC}" srcOrd="1" destOrd="0" presId="urn:microsoft.com/office/officeart/2005/8/layout/orgChart1"/>
    <dgm:cxn modelId="{171271D9-B0F0-49DC-B1EC-C8141885F8B8}" type="presParOf" srcId="{FFFD6880-B9FE-452E-ADE6-B94FA7E8CFC6}" destId="{773D5225-0B98-4123-9BE6-95F30C0306BD}" srcOrd="1" destOrd="0" presId="urn:microsoft.com/office/officeart/2005/8/layout/orgChart1"/>
    <dgm:cxn modelId="{987EADF9-410D-4560-BB8F-E21880275A54}" type="presParOf" srcId="{FFFD6880-B9FE-452E-ADE6-B94FA7E8CFC6}" destId="{1AEFF8AD-7B3E-4216-B258-63ED43C49C0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76D606-F035-4A12-9EBC-045144EB9B51}"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ED90CAE5-ADBE-4679-A226-47774926C721}">
      <dgm:prSet phldrT="[Text]"/>
      <dgm:spPr/>
      <dgm:t>
        <a:bodyPr/>
        <a:lstStyle/>
        <a:p>
          <a:r>
            <a:rPr lang="en-US" dirty="0"/>
            <a:t>RCM</a:t>
          </a:r>
          <a:endParaRPr lang="en-GB" dirty="0"/>
        </a:p>
      </dgm:t>
    </dgm:pt>
    <dgm:pt modelId="{8EF595A7-E044-4F23-8FF4-32B547B05CFA}" type="parTrans" cxnId="{87899627-0F26-43BC-883A-22CC26E32B68}">
      <dgm:prSet/>
      <dgm:spPr/>
      <dgm:t>
        <a:bodyPr/>
        <a:lstStyle/>
        <a:p>
          <a:endParaRPr lang="en-GB"/>
        </a:p>
      </dgm:t>
    </dgm:pt>
    <dgm:pt modelId="{44F31BFE-33C1-47DD-9A69-01BBAF5AC9B6}" type="sibTrans" cxnId="{87899627-0F26-43BC-883A-22CC26E32B68}">
      <dgm:prSet/>
      <dgm:spPr/>
      <dgm:t>
        <a:bodyPr/>
        <a:lstStyle/>
        <a:p>
          <a:endParaRPr lang="en-GB"/>
        </a:p>
      </dgm:t>
    </dgm:pt>
    <dgm:pt modelId="{5E8E820F-AD67-4208-B766-70E32A912FB3}">
      <dgm:prSet phldrT="[Text]"/>
      <dgm:spPr/>
      <dgm:t>
        <a:bodyPr/>
        <a:lstStyle/>
        <a:p>
          <a:r>
            <a:rPr lang="en-US" dirty="0"/>
            <a:t>RRP</a:t>
          </a:r>
          <a:endParaRPr lang="en-GB" dirty="0"/>
        </a:p>
      </dgm:t>
    </dgm:pt>
    <dgm:pt modelId="{182121E8-D2CE-406E-ABF3-481B3ABF5905}" type="parTrans" cxnId="{AD007C18-D27A-4D32-A000-E82721FD732D}">
      <dgm:prSet/>
      <dgm:spPr/>
      <dgm:t>
        <a:bodyPr/>
        <a:lstStyle/>
        <a:p>
          <a:endParaRPr lang="en-GB"/>
        </a:p>
      </dgm:t>
    </dgm:pt>
    <dgm:pt modelId="{AE102E75-E165-403A-A2A9-332FBBCB1D25}" type="sibTrans" cxnId="{AD007C18-D27A-4D32-A000-E82721FD732D}">
      <dgm:prSet/>
      <dgm:spPr/>
      <dgm:t>
        <a:bodyPr/>
        <a:lstStyle/>
        <a:p>
          <a:endParaRPr lang="en-GB"/>
        </a:p>
      </dgm:t>
    </dgm:pt>
    <dgm:pt modelId="{37B8ADB3-C9F5-469E-BE07-54460D4BE2FA}" type="pres">
      <dgm:prSet presAssocID="{2376D606-F035-4A12-9EBC-045144EB9B51}" presName="Name0" presStyleCnt="0">
        <dgm:presLayoutVars>
          <dgm:chMax val="7"/>
          <dgm:chPref val="7"/>
          <dgm:dir/>
          <dgm:animLvl val="lvl"/>
        </dgm:presLayoutVars>
      </dgm:prSet>
      <dgm:spPr/>
    </dgm:pt>
    <dgm:pt modelId="{E96FF6B0-A194-442E-9B41-2967B513509D}" type="pres">
      <dgm:prSet presAssocID="{ED90CAE5-ADBE-4679-A226-47774926C721}" presName="Accent1" presStyleCnt="0"/>
      <dgm:spPr/>
    </dgm:pt>
    <dgm:pt modelId="{9CF9893C-10C7-4FCF-B792-05D0126986AA}" type="pres">
      <dgm:prSet presAssocID="{ED90CAE5-ADBE-4679-A226-47774926C721}" presName="Accent" presStyleLbl="node1" presStyleIdx="0" presStyleCnt="2" custLinFactNeighborX="7156" custLinFactNeighborY="-10419"/>
      <dgm:spPr/>
    </dgm:pt>
    <dgm:pt modelId="{064F890B-0C43-4485-82E2-01D0052D6ADF}" type="pres">
      <dgm:prSet presAssocID="{ED90CAE5-ADBE-4679-A226-47774926C721}" presName="Parent1" presStyleLbl="revTx" presStyleIdx="0" presStyleCnt="2" custLinFactNeighborX="13599" custLinFactNeighborY="-30481">
        <dgm:presLayoutVars>
          <dgm:chMax val="1"/>
          <dgm:chPref val="1"/>
          <dgm:bulletEnabled val="1"/>
        </dgm:presLayoutVars>
      </dgm:prSet>
      <dgm:spPr/>
    </dgm:pt>
    <dgm:pt modelId="{1DAD634C-549E-4BA2-93FA-72AAD0466336}" type="pres">
      <dgm:prSet presAssocID="{5E8E820F-AD67-4208-B766-70E32A912FB3}" presName="Accent2" presStyleCnt="0"/>
      <dgm:spPr/>
    </dgm:pt>
    <dgm:pt modelId="{D6F3F89F-AF2E-437E-9709-8936D4B15176}" type="pres">
      <dgm:prSet presAssocID="{5E8E820F-AD67-4208-B766-70E32A912FB3}" presName="Accent" presStyleLbl="node1" presStyleIdx="1" presStyleCnt="2"/>
      <dgm:spPr/>
    </dgm:pt>
    <dgm:pt modelId="{DA7557C9-EA1A-4658-BBED-03BDE5FDEEB6}" type="pres">
      <dgm:prSet presAssocID="{5E8E820F-AD67-4208-B766-70E32A912FB3}" presName="Parent2" presStyleLbl="revTx" presStyleIdx="1" presStyleCnt="2">
        <dgm:presLayoutVars>
          <dgm:chMax val="1"/>
          <dgm:chPref val="1"/>
          <dgm:bulletEnabled val="1"/>
        </dgm:presLayoutVars>
      </dgm:prSet>
      <dgm:spPr/>
    </dgm:pt>
  </dgm:ptLst>
  <dgm:cxnLst>
    <dgm:cxn modelId="{AD007C18-D27A-4D32-A000-E82721FD732D}" srcId="{2376D606-F035-4A12-9EBC-045144EB9B51}" destId="{5E8E820F-AD67-4208-B766-70E32A912FB3}" srcOrd="1" destOrd="0" parTransId="{182121E8-D2CE-406E-ABF3-481B3ABF5905}" sibTransId="{AE102E75-E165-403A-A2A9-332FBBCB1D25}"/>
    <dgm:cxn modelId="{38E2231B-22F3-432C-83DC-742DB802DD99}" type="presOf" srcId="{5E8E820F-AD67-4208-B766-70E32A912FB3}" destId="{DA7557C9-EA1A-4658-BBED-03BDE5FDEEB6}" srcOrd="0" destOrd="0" presId="urn:microsoft.com/office/officeart/2009/layout/CircleArrowProcess"/>
    <dgm:cxn modelId="{87899627-0F26-43BC-883A-22CC26E32B68}" srcId="{2376D606-F035-4A12-9EBC-045144EB9B51}" destId="{ED90CAE5-ADBE-4679-A226-47774926C721}" srcOrd="0" destOrd="0" parTransId="{8EF595A7-E044-4F23-8FF4-32B547B05CFA}" sibTransId="{44F31BFE-33C1-47DD-9A69-01BBAF5AC9B6}"/>
    <dgm:cxn modelId="{8DEE602F-C2E0-4328-A8CE-5ECA728E3EEF}" type="presOf" srcId="{2376D606-F035-4A12-9EBC-045144EB9B51}" destId="{37B8ADB3-C9F5-469E-BE07-54460D4BE2FA}" srcOrd="0" destOrd="0" presId="urn:microsoft.com/office/officeart/2009/layout/CircleArrowProcess"/>
    <dgm:cxn modelId="{9D8014A5-3051-4246-BFFD-C08D0DA1A135}" type="presOf" srcId="{ED90CAE5-ADBE-4679-A226-47774926C721}" destId="{064F890B-0C43-4485-82E2-01D0052D6ADF}" srcOrd="0" destOrd="0" presId="urn:microsoft.com/office/officeart/2009/layout/CircleArrowProcess"/>
    <dgm:cxn modelId="{95C3572C-BBED-4545-946B-E9C8481275B1}" type="presParOf" srcId="{37B8ADB3-C9F5-469E-BE07-54460D4BE2FA}" destId="{E96FF6B0-A194-442E-9B41-2967B513509D}" srcOrd="0" destOrd="0" presId="urn:microsoft.com/office/officeart/2009/layout/CircleArrowProcess"/>
    <dgm:cxn modelId="{C5BAA4AD-5FAF-447F-8992-9AA04CF1D56C}" type="presParOf" srcId="{E96FF6B0-A194-442E-9B41-2967B513509D}" destId="{9CF9893C-10C7-4FCF-B792-05D0126986AA}" srcOrd="0" destOrd="0" presId="urn:microsoft.com/office/officeart/2009/layout/CircleArrowProcess"/>
    <dgm:cxn modelId="{1FF0A293-5E1E-4704-9651-68FFC36C5E16}" type="presParOf" srcId="{37B8ADB3-C9F5-469E-BE07-54460D4BE2FA}" destId="{064F890B-0C43-4485-82E2-01D0052D6ADF}" srcOrd="1" destOrd="0" presId="urn:microsoft.com/office/officeart/2009/layout/CircleArrowProcess"/>
    <dgm:cxn modelId="{0801974B-896A-4D21-AA13-A03A92616133}" type="presParOf" srcId="{37B8ADB3-C9F5-469E-BE07-54460D4BE2FA}" destId="{1DAD634C-549E-4BA2-93FA-72AAD0466336}" srcOrd="2" destOrd="0" presId="urn:microsoft.com/office/officeart/2009/layout/CircleArrowProcess"/>
    <dgm:cxn modelId="{F935FB08-7E3D-4A61-AF7E-684601C7F612}" type="presParOf" srcId="{1DAD634C-549E-4BA2-93FA-72AAD0466336}" destId="{D6F3F89F-AF2E-437E-9709-8936D4B15176}" srcOrd="0" destOrd="0" presId="urn:microsoft.com/office/officeart/2009/layout/CircleArrowProcess"/>
    <dgm:cxn modelId="{6A19609D-23CB-48F8-995D-C0F9B667543C}" type="presParOf" srcId="{37B8ADB3-C9F5-469E-BE07-54460D4BE2FA}" destId="{DA7557C9-EA1A-4658-BBED-03BDE5FDEEB6}"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EA67D3-7324-4198-9469-D3C4F94B5C99}"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GB"/>
        </a:p>
      </dgm:t>
    </dgm:pt>
    <dgm:pt modelId="{4AD5C11F-D8D2-4092-A502-F49EB7D5B55F}">
      <dgm:prSet phldrT="[Text]"/>
      <dgm:spPr/>
      <dgm:t>
        <a:bodyPr/>
        <a:lstStyle/>
        <a:p>
          <a:r>
            <a:rPr lang="en-GB" b="1" dirty="0">
              <a:solidFill>
                <a:schemeClr val="bg2"/>
              </a:solidFill>
              <a:highlight>
                <a:srgbClr val="0000FF"/>
              </a:highlight>
            </a:rPr>
            <a:t>Regional </a:t>
          </a:r>
        </a:p>
        <a:p>
          <a:r>
            <a:rPr lang="en-GB" b="1" dirty="0">
              <a:solidFill>
                <a:schemeClr val="bg2"/>
              </a:solidFill>
              <a:highlight>
                <a:srgbClr val="0000FF"/>
              </a:highlight>
            </a:rPr>
            <a:t>Refugee Response Plans </a:t>
          </a:r>
          <a:endParaRPr lang="en-GB" dirty="0">
            <a:solidFill>
              <a:schemeClr val="bg2"/>
            </a:solidFill>
            <a:highlight>
              <a:srgbClr val="0000FF"/>
            </a:highlight>
          </a:endParaRPr>
        </a:p>
      </dgm:t>
    </dgm:pt>
    <dgm:pt modelId="{F7C27BFE-3DC9-4A3C-AB09-1BF619D94B76}" type="parTrans" cxnId="{6BFBAB0F-D27F-4E53-A7AE-325A9820C374}">
      <dgm:prSet/>
      <dgm:spPr/>
      <dgm:t>
        <a:bodyPr/>
        <a:lstStyle/>
        <a:p>
          <a:endParaRPr lang="en-GB"/>
        </a:p>
      </dgm:t>
    </dgm:pt>
    <dgm:pt modelId="{E5EF664C-9107-48A8-940A-EEBF994FC4A9}" type="sibTrans" cxnId="{6BFBAB0F-D27F-4E53-A7AE-325A9820C374}">
      <dgm:prSet/>
      <dgm:spPr/>
      <dgm:t>
        <a:bodyPr/>
        <a:lstStyle/>
        <a:p>
          <a:endParaRPr lang="en-GB"/>
        </a:p>
      </dgm:t>
    </dgm:pt>
    <dgm:pt modelId="{F9B807F2-81C0-40E4-B427-720BF7752330}">
      <dgm:prSet phldrT="[Text]"/>
      <dgm:spPr/>
      <dgm:t>
        <a:bodyPr/>
        <a:lstStyle/>
        <a:p>
          <a:r>
            <a:rPr lang="en-GB" b="1" dirty="0">
              <a:solidFill>
                <a:schemeClr val="bg2"/>
              </a:solidFill>
              <a:highlight>
                <a:srgbClr val="0000FF"/>
              </a:highlight>
            </a:rPr>
            <a:t>Country</a:t>
          </a:r>
          <a:r>
            <a:rPr lang="en-GB" b="1" dirty="0">
              <a:solidFill>
                <a:schemeClr val="tx1"/>
              </a:solidFill>
              <a:highlight>
                <a:srgbClr val="0000FF"/>
              </a:highlight>
            </a:rPr>
            <a:t> </a:t>
          </a:r>
        </a:p>
        <a:p>
          <a:r>
            <a:rPr lang="en-GB" b="1" dirty="0">
              <a:solidFill>
                <a:schemeClr val="bg2"/>
              </a:solidFill>
              <a:highlight>
                <a:srgbClr val="0000FF"/>
              </a:highlight>
            </a:rPr>
            <a:t>Refugee Response Plans </a:t>
          </a:r>
          <a:endParaRPr lang="en-GB" dirty="0">
            <a:solidFill>
              <a:schemeClr val="bg2"/>
            </a:solidFill>
            <a:highlight>
              <a:srgbClr val="0000FF"/>
            </a:highlight>
          </a:endParaRPr>
        </a:p>
      </dgm:t>
    </dgm:pt>
    <dgm:pt modelId="{18E5081E-F118-4B2C-81F8-0760CF64EBB0}" type="parTrans" cxnId="{D9E72F09-A992-4803-B47F-25E902BE6E3D}">
      <dgm:prSet/>
      <dgm:spPr/>
      <dgm:t>
        <a:bodyPr/>
        <a:lstStyle/>
        <a:p>
          <a:endParaRPr lang="en-GB"/>
        </a:p>
      </dgm:t>
    </dgm:pt>
    <dgm:pt modelId="{2288EBAB-9645-41FF-B7AB-0166972F5D60}" type="sibTrans" cxnId="{D9E72F09-A992-4803-B47F-25E902BE6E3D}">
      <dgm:prSet/>
      <dgm:spPr/>
      <dgm:t>
        <a:bodyPr/>
        <a:lstStyle/>
        <a:p>
          <a:endParaRPr lang="en-GB"/>
        </a:p>
      </dgm:t>
    </dgm:pt>
    <dgm:pt modelId="{E96EF5CE-C613-4193-981E-A3EBF58C5BF7}" type="pres">
      <dgm:prSet presAssocID="{1EEA67D3-7324-4198-9469-D3C4F94B5C99}" presName="Name0" presStyleCnt="0">
        <dgm:presLayoutVars>
          <dgm:chMax val="7"/>
          <dgm:chPref val="7"/>
          <dgm:dir/>
        </dgm:presLayoutVars>
      </dgm:prSet>
      <dgm:spPr/>
    </dgm:pt>
    <dgm:pt modelId="{E8A1396B-2DFF-4D03-B4B3-ECB4F6A72223}" type="pres">
      <dgm:prSet presAssocID="{1EEA67D3-7324-4198-9469-D3C4F94B5C99}" presName="Name1" presStyleCnt="0"/>
      <dgm:spPr/>
    </dgm:pt>
    <dgm:pt modelId="{3014CCC0-454F-4220-83A2-213257CA91FC}" type="pres">
      <dgm:prSet presAssocID="{1EEA67D3-7324-4198-9469-D3C4F94B5C99}" presName="cycle" presStyleCnt="0"/>
      <dgm:spPr/>
    </dgm:pt>
    <dgm:pt modelId="{04B76D71-0578-4962-A6E2-F34392606FD9}" type="pres">
      <dgm:prSet presAssocID="{1EEA67D3-7324-4198-9469-D3C4F94B5C99}" presName="srcNode" presStyleLbl="node1" presStyleIdx="0" presStyleCnt="2"/>
      <dgm:spPr/>
    </dgm:pt>
    <dgm:pt modelId="{485BCCEA-8244-4862-8300-83A9A2BF552B}" type="pres">
      <dgm:prSet presAssocID="{1EEA67D3-7324-4198-9469-D3C4F94B5C99}" presName="conn" presStyleLbl="parChTrans1D2" presStyleIdx="0" presStyleCnt="1"/>
      <dgm:spPr/>
    </dgm:pt>
    <dgm:pt modelId="{822E9ABD-1D53-40F5-AC7F-88ACC413E5E9}" type="pres">
      <dgm:prSet presAssocID="{1EEA67D3-7324-4198-9469-D3C4F94B5C99}" presName="extraNode" presStyleLbl="node1" presStyleIdx="0" presStyleCnt="2"/>
      <dgm:spPr/>
    </dgm:pt>
    <dgm:pt modelId="{780F73FF-3B9F-406F-BC1D-288FEDC3EEE2}" type="pres">
      <dgm:prSet presAssocID="{1EEA67D3-7324-4198-9469-D3C4F94B5C99}" presName="dstNode" presStyleLbl="node1" presStyleIdx="0" presStyleCnt="2"/>
      <dgm:spPr/>
    </dgm:pt>
    <dgm:pt modelId="{C30BA626-622E-4013-8C5A-8596F3B2052C}" type="pres">
      <dgm:prSet presAssocID="{4AD5C11F-D8D2-4092-A502-F49EB7D5B55F}" presName="text_1" presStyleLbl="node1" presStyleIdx="0" presStyleCnt="2" custScaleX="70961" custLinFactNeighborX="-16539" custLinFactNeighborY="0">
        <dgm:presLayoutVars>
          <dgm:bulletEnabled val="1"/>
        </dgm:presLayoutVars>
      </dgm:prSet>
      <dgm:spPr/>
    </dgm:pt>
    <dgm:pt modelId="{DB3D56A9-756E-4F63-BE43-FFD402F4CCFE}" type="pres">
      <dgm:prSet presAssocID="{4AD5C11F-D8D2-4092-A502-F49EB7D5B55F}" presName="accent_1" presStyleCnt="0"/>
      <dgm:spPr/>
    </dgm:pt>
    <dgm:pt modelId="{0C3318FB-575A-4860-8033-7FEB4BF33D1C}" type="pres">
      <dgm:prSet presAssocID="{4AD5C11F-D8D2-4092-A502-F49EB7D5B55F}" presName="accentRepeatNode" presStyleLbl="solidFgAcc1" presStyleIdx="0" presStyleCnt="2"/>
      <dgm:spPr/>
    </dgm:pt>
    <dgm:pt modelId="{9650EA22-6641-4799-816E-68DF1E3D5425}" type="pres">
      <dgm:prSet presAssocID="{F9B807F2-81C0-40E4-B427-720BF7752330}" presName="text_2" presStyleLbl="node1" presStyleIdx="1" presStyleCnt="2" custScaleX="70128" custLinFactNeighborX="-16093" custLinFactNeighborY="-1275">
        <dgm:presLayoutVars>
          <dgm:bulletEnabled val="1"/>
        </dgm:presLayoutVars>
      </dgm:prSet>
      <dgm:spPr/>
    </dgm:pt>
    <dgm:pt modelId="{3B8C19C7-608B-4F7B-8D04-527761BE5581}" type="pres">
      <dgm:prSet presAssocID="{F9B807F2-81C0-40E4-B427-720BF7752330}" presName="accent_2" presStyleCnt="0"/>
      <dgm:spPr/>
    </dgm:pt>
    <dgm:pt modelId="{F28773CB-B91F-4A11-A34F-F6E23F002936}" type="pres">
      <dgm:prSet presAssocID="{F9B807F2-81C0-40E4-B427-720BF7752330}" presName="accentRepeatNode" presStyleLbl="solidFgAcc1" presStyleIdx="1" presStyleCnt="2"/>
      <dgm:spPr/>
    </dgm:pt>
  </dgm:ptLst>
  <dgm:cxnLst>
    <dgm:cxn modelId="{D9E72F09-A992-4803-B47F-25E902BE6E3D}" srcId="{1EEA67D3-7324-4198-9469-D3C4F94B5C99}" destId="{F9B807F2-81C0-40E4-B427-720BF7752330}" srcOrd="1" destOrd="0" parTransId="{18E5081E-F118-4B2C-81F8-0760CF64EBB0}" sibTransId="{2288EBAB-9645-41FF-B7AB-0166972F5D60}"/>
    <dgm:cxn modelId="{6BFBAB0F-D27F-4E53-A7AE-325A9820C374}" srcId="{1EEA67D3-7324-4198-9469-D3C4F94B5C99}" destId="{4AD5C11F-D8D2-4092-A502-F49EB7D5B55F}" srcOrd="0" destOrd="0" parTransId="{F7C27BFE-3DC9-4A3C-AB09-1BF619D94B76}" sibTransId="{E5EF664C-9107-48A8-940A-EEBF994FC4A9}"/>
    <dgm:cxn modelId="{147AE32B-9AFA-472D-A9A6-5A0148C45333}" type="presOf" srcId="{F9B807F2-81C0-40E4-B427-720BF7752330}" destId="{9650EA22-6641-4799-816E-68DF1E3D5425}" srcOrd="0" destOrd="0" presId="urn:microsoft.com/office/officeart/2008/layout/VerticalCurvedList"/>
    <dgm:cxn modelId="{39A3B54B-EC52-4498-97B9-7F7CE8367B9D}" type="presOf" srcId="{1EEA67D3-7324-4198-9469-D3C4F94B5C99}" destId="{E96EF5CE-C613-4193-981E-A3EBF58C5BF7}" srcOrd="0" destOrd="0" presId="urn:microsoft.com/office/officeart/2008/layout/VerticalCurvedList"/>
    <dgm:cxn modelId="{AA422F8A-CDA8-47E8-9655-9F542E033A88}" type="presOf" srcId="{4AD5C11F-D8D2-4092-A502-F49EB7D5B55F}" destId="{C30BA626-622E-4013-8C5A-8596F3B2052C}" srcOrd="0" destOrd="0" presId="urn:microsoft.com/office/officeart/2008/layout/VerticalCurvedList"/>
    <dgm:cxn modelId="{E4E0A2B0-635A-4146-96F9-180E899A6C53}" type="presOf" srcId="{E5EF664C-9107-48A8-940A-EEBF994FC4A9}" destId="{485BCCEA-8244-4862-8300-83A9A2BF552B}" srcOrd="0" destOrd="0" presId="urn:microsoft.com/office/officeart/2008/layout/VerticalCurvedList"/>
    <dgm:cxn modelId="{344E8379-93C3-4B70-86E2-AB87B00663F5}" type="presParOf" srcId="{E96EF5CE-C613-4193-981E-A3EBF58C5BF7}" destId="{E8A1396B-2DFF-4D03-B4B3-ECB4F6A72223}" srcOrd="0" destOrd="0" presId="urn:microsoft.com/office/officeart/2008/layout/VerticalCurvedList"/>
    <dgm:cxn modelId="{5308DEF4-1275-4623-AAB4-8EF409F6D8D3}" type="presParOf" srcId="{E8A1396B-2DFF-4D03-B4B3-ECB4F6A72223}" destId="{3014CCC0-454F-4220-83A2-213257CA91FC}" srcOrd="0" destOrd="0" presId="urn:microsoft.com/office/officeart/2008/layout/VerticalCurvedList"/>
    <dgm:cxn modelId="{651B8A3C-1D63-4B28-84A7-325A60A066B6}" type="presParOf" srcId="{3014CCC0-454F-4220-83A2-213257CA91FC}" destId="{04B76D71-0578-4962-A6E2-F34392606FD9}" srcOrd="0" destOrd="0" presId="urn:microsoft.com/office/officeart/2008/layout/VerticalCurvedList"/>
    <dgm:cxn modelId="{EB81D686-1696-4973-85C7-AD3143247EB7}" type="presParOf" srcId="{3014CCC0-454F-4220-83A2-213257CA91FC}" destId="{485BCCEA-8244-4862-8300-83A9A2BF552B}" srcOrd="1" destOrd="0" presId="urn:microsoft.com/office/officeart/2008/layout/VerticalCurvedList"/>
    <dgm:cxn modelId="{F5E3B7A4-04DD-4176-907F-D4773BEBC07B}" type="presParOf" srcId="{3014CCC0-454F-4220-83A2-213257CA91FC}" destId="{822E9ABD-1D53-40F5-AC7F-88ACC413E5E9}" srcOrd="2" destOrd="0" presId="urn:microsoft.com/office/officeart/2008/layout/VerticalCurvedList"/>
    <dgm:cxn modelId="{EDC6F7F6-6479-4E50-8C09-EBBD66F9A2F8}" type="presParOf" srcId="{3014CCC0-454F-4220-83A2-213257CA91FC}" destId="{780F73FF-3B9F-406F-BC1D-288FEDC3EEE2}" srcOrd="3" destOrd="0" presId="urn:microsoft.com/office/officeart/2008/layout/VerticalCurvedList"/>
    <dgm:cxn modelId="{853D5D01-9698-4F9B-A4DB-9E9BE0198644}" type="presParOf" srcId="{E8A1396B-2DFF-4D03-B4B3-ECB4F6A72223}" destId="{C30BA626-622E-4013-8C5A-8596F3B2052C}" srcOrd="1" destOrd="0" presId="urn:microsoft.com/office/officeart/2008/layout/VerticalCurvedList"/>
    <dgm:cxn modelId="{452A3262-DEC2-4877-AB31-2F455013210B}" type="presParOf" srcId="{E8A1396B-2DFF-4D03-B4B3-ECB4F6A72223}" destId="{DB3D56A9-756E-4F63-BE43-FFD402F4CCFE}" srcOrd="2" destOrd="0" presId="urn:microsoft.com/office/officeart/2008/layout/VerticalCurvedList"/>
    <dgm:cxn modelId="{94ED8FEE-D654-46D0-93E8-C2DF0D4C41ED}" type="presParOf" srcId="{DB3D56A9-756E-4F63-BE43-FFD402F4CCFE}" destId="{0C3318FB-575A-4860-8033-7FEB4BF33D1C}" srcOrd="0" destOrd="0" presId="urn:microsoft.com/office/officeart/2008/layout/VerticalCurvedList"/>
    <dgm:cxn modelId="{F64DBD16-6029-49A5-B02F-BF33C9BC5FF3}" type="presParOf" srcId="{E8A1396B-2DFF-4D03-B4B3-ECB4F6A72223}" destId="{9650EA22-6641-4799-816E-68DF1E3D5425}" srcOrd="3" destOrd="0" presId="urn:microsoft.com/office/officeart/2008/layout/VerticalCurvedList"/>
    <dgm:cxn modelId="{E5C224E2-A457-4A9F-9928-0129EDC9EA3A}" type="presParOf" srcId="{E8A1396B-2DFF-4D03-B4B3-ECB4F6A72223}" destId="{3B8C19C7-608B-4F7B-8D04-527761BE5581}" srcOrd="4" destOrd="0" presId="urn:microsoft.com/office/officeart/2008/layout/VerticalCurvedList"/>
    <dgm:cxn modelId="{FF6F0D04-249E-40AD-AFE7-F1B1711E689E}" type="presParOf" srcId="{3B8C19C7-608B-4F7B-8D04-527761BE5581}" destId="{F28773CB-B91F-4A11-A34F-F6E23F0029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0CA078-52F7-4A48-8BB3-AECBC79D22BB}" type="doc">
      <dgm:prSet loTypeId="urn:microsoft.com/office/officeart/2005/8/layout/orgChart1" loCatId="hierarchy" qsTypeId="urn:microsoft.com/office/officeart/2005/8/quickstyle/simple4" qsCatId="simple" csTypeId="urn:microsoft.com/office/officeart/2005/8/colors/accent5_2" csCatId="accent5" phldr="1"/>
      <dgm:spPr/>
      <dgm:t>
        <a:bodyPr/>
        <a:lstStyle/>
        <a:p>
          <a:endParaRPr lang="en-US"/>
        </a:p>
      </dgm:t>
    </dgm:pt>
    <dgm:pt modelId="{630777C2-546B-44D6-B8C3-4CD7A68AAC87}">
      <dgm:prSet phldrT="[Text]"/>
      <dgm:spPr/>
      <dgm:t>
        <a:bodyPr/>
        <a:lstStyle/>
        <a:p>
          <a:r>
            <a:rPr lang="en-US" b="1" dirty="0"/>
            <a:t>INTER-AGENCY WORKING GROUP (IAWG)</a:t>
          </a:r>
        </a:p>
      </dgm:t>
    </dgm:pt>
    <dgm:pt modelId="{48F6D13A-A567-4010-BD6C-872940A60F25}" type="sibTrans" cxnId="{98071D4E-9D8B-484C-90BC-BEFDE45720B7}">
      <dgm:prSet/>
      <dgm:spPr/>
      <dgm:t>
        <a:bodyPr/>
        <a:lstStyle/>
        <a:p>
          <a:endParaRPr lang="en-US"/>
        </a:p>
      </dgm:t>
    </dgm:pt>
    <dgm:pt modelId="{8A7A9013-9183-42FE-9127-5CE802D6E7B6}" type="parTrans" cxnId="{98071D4E-9D8B-484C-90BC-BEFDE45720B7}">
      <dgm:prSet/>
      <dgm:spPr/>
      <dgm:t>
        <a:bodyPr/>
        <a:lstStyle/>
        <a:p>
          <a:endParaRPr lang="en-US"/>
        </a:p>
      </dgm:t>
    </dgm:pt>
    <dgm:pt modelId="{FBB35E3D-385C-4772-A52F-ACDD62DA28D0}" type="asst">
      <dgm:prSet phldrT="[Text]"/>
      <dgm:spPr/>
      <dgm:t>
        <a:bodyPr/>
        <a:lstStyle/>
        <a:p>
          <a:r>
            <a:rPr lang="en-US" b="1" dirty="0"/>
            <a:t>INTER-SECTOR WORKING GROUP (ISWG)</a:t>
          </a:r>
        </a:p>
      </dgm:t>
    </dgm:pt>
    <dgm:pt modelId="{DD5F09EC-AD0F-46C6-9405-0A9138E41DA8}" type="sibTrans" cxnId="{88999401-D613-4B1A-A4D7-9AE1B3D025A5}">
      <dgm:prSet/>
      <dgm:spPr/>
      <dgm:t>
        <a:bodyPr/>
        <a:lstStyle/>
        <a:p>
          <a:endParaRPr lang="en-US"/>
        </a:p>
      </dgm:t>
    </dgm:pt>
    <dgm:pt modelId="{F2B41A05-34AC-4138-AF87-FA72D3F8D0C7}" type="parTrans" cxnId="{88999401-D613-4B1A-A4D7-9AE1B3D025A5}">
      <dgm:prSet/>
      <dgm:spPr/>
      <dgm:t>
        <a:bodyPr/>
        <a:lstStyle/>
        <a:p>
          <a:endParaRPr lang="en-US" b="1"/>
        </a:p>
      </dgm:t>
    </dgm:pt>
    <dgm:pt modelId="{01D95177-2511-4843-A997-17F14D179161}">
      <dgm:prSet phldrT="[Text]"/>
      <dgm:spPr/>
      <dgm:t>
        <a:bodyPr/>
        <a:lstStyle/>
        <a:p>
          <a:r>
            <a:rPr lang="en-US" b="1" dirty="0"/>
            <a:t>PROTECTION (UNHCR)</a:t>
          </a:r>
        </a:p>
      </dgm:t>
    </dgm:pt>
    <dgm:pt modelId="{0BFB9A24-C79E-4950-8172-5A673F6AEF95}" type="sibTrans" cxnId="{F4EE2348-C039-44B9-B8F6-F7D917F57AB6}">
      <dgm:prSet/>
      <dgm:spPr/>
      <dgm:t>
        <a:bodyPr/>
        <a:lstStyle/>
        <a:p>
          <a:endParaRPr lang="en-US"/>
        </a:p>
      </dgm:t>
    </dgm:pt>
    <dgm:pt modelId="{70549EF6-A742-4D89-B3B5-5691A6A83261}" type="parTrans" cxnId="{F4EE2348-C039-44B9-B8F6-F7D917F57AB6}">
      <dgm:prSet/>
      <dgm:spPr/>
      <dgm:t>
        <a:bodyPr/>
        <a:lstStyle/>
        <a:p>
          <a:endParaRPr lang="en-US" b="1"/>
        </a:p>
      </dgm:t>
    </dgm:pt>
    <dgm:pt modelId="{BDE2FA93-D844-4DFA-A5E4-629D2FCEA59D}">
      <dgm:prSet/>
      <dgm:spPr/>
      <dgm:t>
        <a:bodyPr/>
        <a:lstStyle/>
        <a:p>
          <a:r>
            <a:rPr lang="en-US" b="1" dirty="0"/>
            <a:t>CHILD PROTECTION (UNHCR/UNICEF)</a:t>
          </a:r>
        </a:p>
      </dgm:t>
    </dgm:pt>
    <dgm:pt modelId="{E61B8A1A-5508-4804-BF97-08251C5BF13F}" type="sibTrans" cxnId="{5FAC5F11-61E7-4676-B59C-5D76100FA602}">
      <dgm:prSet/>
      <dgm:spPr/>
      <dgm:t>
        <a:bodyPr/>
        <a:lstStyle/>
        <a:p>
          <a:endParaRPr lang="en-US"/>
        </a:p>
      </dgm:t>
    </dgm:pt>
    <dgm:pt modelId="{BE710034-D0FE-4CA7-A87A-6DC0F1238A98}" type="parTrans" cxnId="{5FAC5F11-61E7-4676-B59C-5D76100FA602}">
      <dgm:prSet/>
      <dgm:spPr/>
      <dgm:t>
        <a:bodyPr/>
        <a:lstStyle/>
        <a:p>
          <a:endParaRPr lang="en-US" b="1"/>
        </a:p>
      </dgm:t>
    </dgm:pt>
    <dgm:pt modelId="{2585DFDB-45BD-440B-B21F-0D7E546B84C9}">
      <dgm:prSet/>
      <dgm:spPr/>
      <dgm:t>
        <a:bodyPr/>
        <a:lstStyle/>
        <a:p>
          <a:r>
            <a:rPr lang="en-US" b="1" dirty="0"/>
            <a:t>GBV (UNHCR/UNFPA)</a:t>
          </a:r>
        </a:p>
      </dgm:t>
    </dgm:pt>
    <dgm:pt modelId="{42C72736-8D02-43CD-A9D8-FDF823AA163E}" type="sibTrans" cxnId="{C7366FC7-16EB-4658-A8AD-E663B17D05B0}">
      <dgm:prSet/>
      <dgm:spPr/>
      <dgm:t>
        <a:bodyPr/>
        <a:lstStyle/>
        <a:p>
          <a:endParaRPr lang="en-US"/>
        </a:p>
      </dgm:t>
    </dgm:pt>
    <dgm:pt modelId="{D698594F-8E7D-4C2C-B822-E9B53727AC68}" type="parTrans" cxnId="{C7366FC7-16EB-4658-A8AD-E663B17D05B0}">
      <dgm:prSet/>
      <dgm:spPr/>
      <dgm:t>
        <a:bodyPr/>
        <a:lstStyle/>
        <a:p>
          <a:endParaRPr lang="en-US" b="1"/>
        </a:p>
      </dgm:t>
    </dgm:pt>
    <dgm:pt modelId="{AB8FFCCF-AFB7-46EE-A95E-6DE861785052}">
      <dgm:prSet/>
      <dgm:spPr/>
      <dgm:t>
        <a:bodyPr/>
        <a:lstStyle/>
        <a:p>
          <a:r>
            <a:rPr lang="en-US" b="1" dirty="0"/>
            <a:t>CBP</a:t>
          </a:r>
          <a:r>
            <a:rPr lang="en-US" b="1"/>
            <a:t>/ CwC (</a:t>
          </a:r>
          <a:r>
            <a:rPr lang="en-US" b="1" dirty="0" err="1"/>
            <a:t>UNHCRl</a:t>
          </a:r>
          <a:r>
            <a:rPr lang="en-US" b="1" dirty="0"/>
            <a:t> </a:t>
          </a:r>
          <a:r>
            <a:rPr lang="en-US" b="1" dirty="0" err="1"/>
            <a:t>TdH</a:t>
          </a:r>
          <a:r>
            <a:rPr lang="en-US" b="1" dirty="0"/>
            <a:t>)</a:t>
          </a:r>
        </a:p>
      </dgm:t>
    </dgm:pt>
    <dgm:pt modelId="{3AEB0B0C-51DF-47D7-A491-7D3CF03C862A}" type="sibTrans" cxnId="{992C1B00-588D-4A55-8277-6A6B08A5C3EF}">
      <dgm:prSet/>
      <dgm:spPr/>
      <dgm:t>
        <a:bodyPr/>
        <a:lstStyle/>
        <a:p>
          <a:endParaRPr lang="en-US"/>
        </a:p>
      </dgm:t>
    </dgm:pt>
    <dgm:pt modelId="{F1E022FE-66B8-40E6-8A94-21A428C7FC51}" type="parTrans" cxnId="{992C1B00-588D-4A55-8277-6A6B08A5C3EF}">
      <dgm:prSet/>
      <dgm:spPr/>
      <dgm:t>
        <a:bodyPr/>
        <a:lstStyle/>
        <a:p>
          <a:endParaRPr lang="en-US" b="1"/>
        </a:p>
      </dgm:t>
    </dgm:pt>
    <dgm:pt modelId="{1D56C112-60BE-4F4A-B428-30D824852963}">
      <dgm:prSet phldrT="[Text]"/>
      <dgm:spPr/>
      <dgm:t>
        <a:bodyPr/>
        <a:lstStyle/>
        <a:p>
          <a:r>
            <a:rPr lang="en-US" b="1" dirty="0"/>
            <a:t>HEALTH (UNHCR/WHO)</a:t>
          </a:r>
        </a:p>
      </dgm:t>
    </dgm:pt>
    <dgm:pt modelId="{6EFD14BE-9BDC-454B-9B0D-4B0B38620390}" type="sibTrans" cxnId="{712F59EC-CABC-496D-99E3-A0F680916F2B}">
      <dgm:prSet/>
      <dgm:spPr/>
      <dgm:t>
        <a:bodyPr/>
        <a:lstStyle/>
        <a:p>
          <a:endParaRPr lang="en-US"/>
        </a:p>
      </dgm:t>
    </dgm:pt>
    <dgm:pt modelId="{CC4A2FB7-7C49-4528-93BE-3F28597D4909}" type="parTrans" cxnId="{712F59EC-CABC-496D-99E3-A0F680916F2B}">
      <dgm:prSet/>
      <dgm:spPr/>
      <dgm:t>
        <a:bodyPr/>
        <a:lstStyle/>
        <a:p>
          <a:endParaRPr lang="en-US" b="1"/>
        </a:p>
      </dgm:t>
    </dgm:pt>
    <dgm:pt modelId="{09B90E35-47D6-4781-A548-62E5EA992E33}">
      <dgm:prSet phldrT="[Text]"/>
      <dgm:spPr/>
      <dgm:t>
        <a:bodyPr/>
        <a:lstStyle/>
        <a:p>
          <a:r>
            <a:rPr lang="en-US" b="1" dirty="0"/>
            <a:t>EDUCATION (UNHCR/UNICEF)</a:t>
          </a:r>
        </a:p>
      </dgm:t>
    </dgm:pt>
    <dgm:pt modelId="{0265FA19-D1ED-454C-B4DF-20DAB00D2E3C}" type="sibTrans" cxnId="{E7851B5C-9BE0-4F92-99E3-7815F8E0777D}">
      <dgm:prSet/>
      <dgm:spPr/>
      <dgm:t>
        <a:bodyPr/>
        <a:lstStyle/>
        <a:p>
          <a:endParaRPr lang="en-US"/>
        </a:p>
      </dgm:t>
    </dgm:pt>
    <dgm:pt modelId="{C5424FA8-D547-403E-94F6-566FD251D864}" type="parTrans" cxnId="{E7851B5C-9BE0-4F92-99E3-7815F8E0777D}">
      <dgm:prSet/>
      <dgm:spPr/>
      <dgm:t>
        <a:bodyPr/>
        <a:lstStyle/>
        <a:p>
          <a:endParaRPr lang="en-US" b="1"/>
        </a:p>
      </dgm:t>
    </dgm:pt>
    <dgm:pt modelId="{56721E48-B30D-457B-B38B-BE91731C8C99}">
      <dgm:prSet/>
      <dgm:spPr/>
      <dgm:t>
        <a:bodyPr/>
        <a:lstStyle/>
        <a:p>
          <a:r>
            <a:rPr lang="en-US" b="1" dirty="0"/>
            <a:t>BASIC NEEDS (CASH) (UNHCR/WFP)</a:t>
          </a:r>
        </a:p>
      </dgm:t>
    </dgm:pt>
    <dgm:pt modelId="{7F62B615-699C-4A00-A9D0-BC6A3B230166}" type="sibTrans" cxnId="{BDD0BF9E-EA9D-4E03-9922-15C02706A87C}">
      <dgm:prSet/>
      <dgm:spPr/>
      <dgm:t>
        <a:bodyPr/>
        <a:lstStyle/>
        <a:p>
          <a:endParaRPr lang="en-US"/>
        </a:p>
      </dgm:t>
    </dgm:pt>
    <dgm:pt modelId="{F3E4276A-D51C-463F-A3F0-A8C69DBFA509}" type="parTrans" cxnId="{BDD0BF9E-EA9D-4E03-9922-15C02706A87C}">
      <dgm:prSet/>
      <dgm:spPr/>
      <dgm:t>
        <a:bodyPr/>
        <a:lstStyle/>
        <a:p>
          <a:endParaRPr lang="en-US" b="1"/>
        </a:p>
      </dgm:t>
    </dgm:pt>
    <dgm:pt modelId="{9A0BC978-2120-481C-B964-2931CEDBBEFA}">
      <dgm:prSet/>
      <dgm:spPr/>
      <dgm:t>
        <a:bodyPr/>
        <a:lstStyle/>
        <a:p>
          <a:r>
            <a:rPr lang="en-US" b="1" dirty="0"/>
            <a:t>LIVELIHOODS AND ECONOMIC INCLUSION (UNHCR/UNDP)</a:t>
          </a:r>
        </a:p>
      </dgm:t>
    </dgm:pt>
    <dgm:pt modelId="{9A37EFAF-E9F8-4E3E-B1BE-859A464D2BFB}" type="sibTrans" cxnId="{5DB78F61-5605-4504-A6E9-F96C8DB85502}">
      <dgm:prSet/>
      <dgm:spPr/>
      <dgm:t>
        <a:bodyPr/>
        <a:lstStyle/>
        <a:p>
          <a:endParaRPr lang="en-US"/>
        </a:p>
      </dgm:t>
    </dgm:pt>
    <dgm:pt modelId="{4E845A9A-DF2E-4463-8CF5-5582AE571EF1}" type="parTrans" cxnId="{5DB78F61-5605-4504-A6E9-F96C8DB85502}">
      <dgm:prSet/>
      <dgm:spPr/>
      <dgm:t>
        <a:bodyPr/>
        <a:lstStyle/>
        <a:p>
          <a:endParaRPr lang="en-US" b="1"/>
        </a:p>
      </dgm:t>
    </dgm:pt>
    <dgm:pt modelId="{B9930C94-7D89-4643-9C03-32FA06884E36}">
      <dgm:prSet/>
      <dgm:spPr/>
      <dgm:t>
        <a:bodyPr/>
        <a:lstStyle/>
        <a:p>
          <a:r>
            <a:rPr lang="en-US" b="1" dirty="0"/>
            <a:t>FOOD SECURITY (WFP)</a:t>
          </a:r>
        </a:p>
      </dgm:t>
    </dgm:pt>
    <dgm:pt modelId="{1C7340DC-3D00-4260-A51C-83CFFFCEA120}" type="sibTrans" cxnId="{A6BAB0C9-1233-42C2-AEFF-68065E0CD25C}">
      <dgm:prSet/>
      <dgm:spPr/>
      <dgm:t>
        <a:bodyPr/>
        <a:lstStyle/>
        <a:p>
          <a:endParaRPr lang="en-US"/>
        </a:p>
      </dgm:t>
    </dgm:pt>
    <dgm:pt modelId="{C8A6BBF9-C244-409A-81D9-17DFDF054CB7}" type="parTrans" cxnId="{A6BAB0C9-1233-42C2-AEFF-68065E0CD25C}">
      <dgm:prSet/>
      <dgm:spPr/>
      <dgm:t>
        <a:bodyPr/>
        <a:lstStyle/>
        <a:p>
          <a:endParaRPr lang="en-US" b="1"/>
        </a:p>
      </dgm:t>
    </dgm:pt>
    <dgm:pt modelId="{FE21AF99-2FA9-48E7-AB92-4AA06188FF6F}">
      <dgm:prSet/>
      <dgm:spPr/>
      <dgm:t>
        <a:bodyPr/>
        <a:lstStyle/>
        <a:p>
          <a:r>
            <a:rPr lang="en-US" b="1" dirty="0"/>
            <a:t>WASH (UNICEF)</a:t>
          </a:r>
        </a:p>
      </dgm:t>
    </dgm:pt>
    <dgm:pt modelId="{F99A603A-8377-4ECA-960C-DD97107D9365}" type="sibTrans" cxnId="{C4CF0877-4A8F-4006-A84E-002A7AE7D6E4}">
      <dgm:prSet/>
      <dgm:spPr/>
      <dgm:t>
        <a:bodyPr/>
        <a:lstStyle/>
        <a:p>
          <a:endParaRPr lang="en-US"/>
        </a:p>
      </dgm:t>
    </dgm:pt>
    <dgm:pt modelId="{E58546E8-F1CF-4A58-AB9C-A21AC81C7C21}" type="parTrans" cxnId="{C4CF0877-4A8F-4006-A84E-002A7AE7D6E4}">
      <dgm:prSet/>
      <dgm:spPr/>
      <dgm:t>
        <a:bodyPr/>
        <a:lstStyle/>
        <a:p>
          <a:endParaRPr lang="en-US" b="1"/>
        </a:p>
      </dgm:t>
    </dgm:pt>
    <dgm:pt modelId="{246FC16F-D2E5-4C6D-A348-6A379D40FBDB}">
      <dgm:prSet/>
      <dgm:spPr/>
      <dgm:t>
        <a:bodyPr/>
        <a:lstStyle/>
        <a:p>
          <a:r>
            <a:rPr lang="en-US" b="1" dirty="0"/>
            <a:t>NUTRITION (UNICEF)</a:t>
          </a:r>
        </a:p>
      </dgm:t>
    </dgm:pt>
    <dgm:pt modelId="{8BCAE611-F41C-4302-A910-F393A74E5F51}" type="parTrans" cxnId="{97CDDA14-B35C-46F0-9921-DDC3954DDF1A}">
      <dgm:prSet/>
      <dgm:spPr/>
      <dgm:t>
        <a:bodyPr/>
        <a:lstStyle/>
        <a:p>
          <a:endParaRPr lang="en-US" b="1"/>
        </a:p>
      </dgm:t>
    </dgm:pt>
    <dgm:pt modelId="{8AA3D9F7-939A-4EC8-B5C9-74F6C12D9531}" type="sibTrans" cxnId="{97CDDA14-B35C-46F0-9921-DDC3954DDF1A}">
      <dgm:prSet/>
      <dgm:spPr/>
      <dgm:t>
        <a:bodyPr/>
        <a:lstStyle/>
        <a:p>
          <a:endParaRPr lang="en-US"/>
        </a:p>
      </dgm:t>
    </dgm:pt>
    <dgm:pt modelId="{386E64F1-7933-46F8-B0A9-DF2894E92CB0}" type="pres">
      <dgm:prSet presAssocID="{A20CA078-52F7-4A48-8BB3-AECBC79D22BB}" presName="hierChild1" presStyleCnt="0">
        <dgm:presLayoutVars>
          <dgm:orgChart val="1"/>
          <dgm:chPref val="1"/>
          <dgm:dir/>
          <dgm:animOne val="branch"/>
          <dgm:animLvl val="lvl"/>
          <dgm:resizeHandles/>
        </dgm:presLayoutVars>
      </dgm:prSet>
      <dgm:spPr/>
    </dgm:pt>
    <dgm:pt modelId="{1F9C99AB-70DC-44F7-A5E6-582A5F6B68A5}" type="pres">
      <dgm:prSet presAssocID="{630777C2-546B-44D6-B8C3-4CD7A68AAC87}" presName="hierRoot1" presStyleCnt="0">
        <dgm:presLayoutVars>
          <dgm:hierBranch val="init"/>
        </dgm:presLayoutVars>
      </dgm:prSet>
      <dgm:spPr/>
    </dgm:pt>
    <dgm:pt modelId="{19481534-A9D3-49CC-8F40-781B8A800F5A}" type="pres">
      <dgm:prSet presAssocID="{630777C2-546B-44D6-B8C3-4CD7A68AAC87}" presName="rootComposite1" presStyleCnt="0"/>
      <dgm:spPr/>
    </dgm:pt>
    <dgm:pt modelId="{2C72432A-82A7-4E3D-AE59-28B85E2D7705}" type="pres">
      <dgm:prSet presAssocID="{630777C2-546B-44D6-B8C3-4CD7A68AAC87}" presName="rootText1" presStyleLbl="node0" presStyleIdx="0" presStyleCnt="1">
        <dgm:presLayoutVars>
          <dgm:chPref val="3"/>
        </dgm:presLayoutVars>
      </dgm:prSet>
      <dgm:spPr/>
    </dgm:pt>
    <dgm:pt modelId="{EBD74318-1360-4FC8-AF8B-77AD660AAC14}" type="pres">
      <dgm:prSet presAssocID="{630777C2-546B-44D6-B8C3-4CD7A68AAC87}" presName="rootConnector1" presStyleLbl="node1" presStyleIdx="0" presStyleCnt="0"/>
      <dgm:spPr/>
    </dgm:pt>
    <dgm:pt modelId="{35B25C9B-6C28-407D-ABA2-22C9875A8FF7}" type="pres">
      <dgm:prSet presAssocID="{630777C2-546B-44D6-B8C3-4CD7A68AAC87}" presName="hierChild2" presStyleCnt="0"/>
      <dgm:spPr/>
    </dgm:pt>
    <dgm:pt modelId="{98CDDF48-01D8-4E42-A16E-0C286BF33582}" type="pres">
      <dgm:prSet presAssocID="{70549EF6-A742-4D89-B3B5-5691A6A83261}" presName="Name37" presStyleLbl="parChTrans1D2" presStyleIdx="0" presStyleCnt="8"/>
      <dgm:spPr/>
    </dgm:pt>
    <dgm:pt modelId="{9808B3AC-94DD-4D55-8032-F94B71930487}" type="pres">
      <dgm:prSet presAssocID="{01D95177-2511-4843-A997-17F14D179161}" presName="hierRoot2" presStyleCnt="0">
        <dgm:presLayoutVars>
          <dgm:hierBranch val="init"/>
        </dgm:presLayoutVars>
      </dgm:prSet>
      <dgm:spPr/>
    </dgm:pt>
    <dgm:pt modelId="{79351532-C479-4EB2-AC2C-C7A779DF3EC6}" type="pres">
      <dgm:prSet presAssocID="{01D95177-2511-4843-A997-17F14D179161}" presName="rootComposite" presStyleCnt="0"/>
      <dgm:spPr/>
    </dgm:pt>
    <dgm:pt modelId="{E765813B-D49D-4CBA-B308-4BD33C8BFE7C}" type="pres">
      <dgm:prSet presAssocID="{01D95177-2511-4843-A997-17F14D179161}" presName="rootText" presStyleLbl="node2" presStyleIdx="0" presStyleCnt="7">
        <dgm:presLayoutVars>
          <dgm:chPref val="3"/>
        </dgm:presLayoutVars>
      </dgm:prSet>
      <dgm:spPr/>
    </dgm:pt>
    <dgm:pt modelId="{5454F7B3-F4A1-4F6A-9C54-75C87ACF2A51}" type="pres">
      <dgm:prSet presAssocID="{01D95177-2511-4843-A997-17F14D179161}" presName="rootConnector" presStyleLbl="node2" presStyleIdx="0" presStyleCnt="7"/>
      <dgm:spPr/>
    </dgm:pt>
    <dgm:pt modelId="{6F7D9BA2-DE58-4F43-9F69-F668E6EE571C}" type="pres">
      <dgm:prSet presAssocID="{01D95177-2511-4843-A997-17F14D179161}" presName="hierChild4" presStyleCnt="0"/>
      <dgm:spPr/>
    </dgm:pt>
    <dgm:pt modelId="{D705D86D-3669-4096-82BF-6D54F9D8634E}" type="pres">
      <dgm:prSet presAssocID="{BE710034-D0FE-4CA7-A87A-6DC0F1238A98}" presName="Name37" presStyleLbl="parChTrans1D3" presStyleIdx="0" presStyleCnt="4"/>
      <dgm:spPr/>
    </dgm:pt>
    <dgm:pt modelId="{C3075CFF-82E5-44B5-8984-490B88FCB9D3}" type="pres">
      <dgm:prSet presAssocID="{BDE2FA93-D844-4DFA-A5E4-629D2FCEA59D}" presName="hierRoot2" presStyleCnt="0">
        <dgm:presLayoutVars>
          <dgm:hierBranch val="init"/>
        </dgm:presLayoutVars>
      </dgm:prSet>
      <dgm:spPr/>
    </dgm:pt>
    <dgm:pt modelId="{D6F4239B-F503-4E00-BD1E-C2F6530D9BFB}" type="pres">
      <dgm:prSet presAssocID="{BDE2FA93-D844-4DFA-A5E4-629D2FCEA59D}" presName="rootComposite" presStyleCnt="0"/>
      <dgm:spPr/>
    </dgm:pt>
    <dgm:pt modelId="{98BCDBE0-EE03-4C6C-B77F-2559371E78AA}" type="pres">
      <dgm:prSet presAssocID="{BDE2FA93-D844-4DFA-A5E4-629D2FCEA59D}" presName="rootText" presStyleLbl="node3" presStyleIdx="0" presStyleCnt="4">
        <dgm:presLayoutVars>
          <dgm:chPref val="3"/>
        </dgm:presLayoutVars>
      </dgm:prSet>
      <dgm:spPr/>
    </dgm:pt>
    <dgm:pt modelId="{C0FF21BA-AA5B-4F67-9913-AA184EE06676}" type="pres">
      <dgm:prSet presAssocID="{BDE2FA93-D844-4DFA-A5E4-629D2FCEA59D}" presName="rootConnector" presStyleLbl="node3" presStyleIdx="0" presStyleCnt="4"/>
      <dgm:spPr/>
    </dgm:pt>
    <dgm:pt modelId="{B9D7F54A-D8F1-4B92-AF21-3280AD9DDF5E}" type="pres">
      <dgm:prSet presAssocID="{BDE2FA93-D844-4DFA-A5E4-629D2FCEA59D}" presName="hierChild4" presStyleCnt="0"/>
      <dgm:spPr/>
    </dgm:pt>
    <dgm:pt modelId="{8F38BCB7-E4A6-446E-81E4-40012E695818}" type="pres">
      <dgm:prSet presAssocID="{BDE2FA93-D844-4DFA-A5E4-629D2FCEA59D}" presName="hierChild5" presStyleCnt="0"/>
      <dgm:spPr/>
    </dgm:pt>
    <dgm:pt modelId="{E79ACC38-CF99-432E-BE36-2F674B4BFA5F}" type="pres">
      <dgm:prSet presAssocID="{D698594F-8E7D-4C2C-B822-E9B53727AC68}" presName="Name37" presStyleLbl="parChTrans1D3" presStyleIdx="1" presStyleCnt="4"/>
      <dgm:spPr/>
    </dgm:pt>
    <dgm:pt modelId="{42D00AFA-E84B-4A2D-BCDB-D57DD0C0A216}" type="pres">
      <dgm:prSet presAssocID="{2585DFDB-45BD-440B-B21F-0D7E546B84C9}" presName="hierRoot2" presStyleCnt="0">
        <dgm:presLayoutVars>
          <dgm:hierBranch val="init"/>
        </dgm:presLayoutVars>
      </dgm:prSet>
      <dgm:spPr/>
    </dgm:pt>
    <dgm:pt modelId="{8C2B063D-3019-496A-9934-33105B8729CB}" type="pres">
      <dgm:prSet presAssocID="{2585DFDB-45BD-440B-B21F-0D7E546B84C9}" presName="rootComposite" presStyleCnt="0"/>
      <dgm:spPr/>
    </dgm:pt>
    <dgm:pt modelId="{315B1C1A-4743-4F79-9FC1-CD4A2C0BFA8B}" type="pres">
      <dgm:prSet presAssocID="{2585DFDB-45BD-440B-B21F-0D7E546B84C9}" presName="rootText" presStyleLbl="node3" presStyleIdx="1" presStyleCnt="4">
        <dgm:presLayoutVars>
          <dgm:chPref val="3"/>
        </dgm:presLayoutVars>
      </dgm:prSet>
      <dgm:spPr/>
    </dgm:pt>
    <dgm:pt modelId="{16E20389-C8B1-4F9E-B59A-959B24943CAA}" type="pres">
      <dgm:prSet presAssocID="{2585DFDB-45BD-440B-B21F-0D7E546B84C9}" presName="rootConnector" presStyleLbl="node3" presStyleIdx="1" presStyleCnt="4"/>
      <dgm:spPr/>
    </dgm:pt>
    <dgm:pt modelId="{1024FBDC-0955-45C5-925D-083CB2C1337C}" type="pres">
      <dgm:prSet presAssocID="{2585DFDB-45BD-440B-B21F-0D7E546B84C9}" presName="hierChild4" presStyleCnt="0"/>
      <dgm:spPr/>
    </dgm:pt>
    <dgm:pt modelId="{F1041A80-2CEC-4126-B155-77043F73E609}" type="pres">
      <dgm:prSet presAssocID="{2585DFDB-45BD-440B-B21F-0D7E546B84C9}" presName="hierChild5" presStyleCnt="0"/>
      <dgm:spPr/>
    </dgm:pt>
    <dgm:pt modelId="{4F9DCA7C-C7EB-4C08-BAEF-96333213A7D8}" type="pres">
      <dgm:prSet presAssocID="{F1E022FE-66B8-40E6-8A94-21A428C7FC51}" presName="Name37" presStyleLbl="parChTrans1D3" presStyleIdx="2" presStyleCnt="4"/>
      <dgm:spPr/>
    </dgm:pt>
    <dgm:pt modelId="{DB87A302-0C0E-4BF1-B236-79D5CBBFEFAD}" type="pres">
      <dgm:prSet presAssocID="{AB8FFCCF-AFB7-46EE-A95E-6DE861785052}" presName="hierRoot2" presStyleCnt="0">
        <dgm:presLayoutVars>
          <dgm:hierBranch val="init"/>
        </dgm:presLayoutVars>
      </dgm:prSet>
      <dgm:spPr/>
    </dgm:pt>
    <dgm:pt modelId="{1D88A577-FA40-4745-819D-3056D32310E1}" type="pres">
      <dgm:prSet presAssocID="{AB8FFCCF-AFB7-46EE-A95E-6DE861785052}" presName="rootComposite" presStyleCnt="0"/>
      <dgm:spPr/>
    </dgm:pt>
    <dgm:pt modelId="{1B85F2B1-F3AF-44EB-A8DA-1489EDCAC87E}" type="pres">
      <dgm:prSet presAssocID="{AB8FFCCF-AFB7-46EE-A95E-6DE861785052}" presName="rootText" presStyleLbl="node3" presStyleIdx="2" presStyleCnt="4">
        <dgm:presLayoutVars>
          <dgm:chPref val="3"/>
        </dgm:presLayoutVars>
      </dgm:prSet>
      <dgm:spPr/>
    </dgm:pt>
    <dgm:pt modelId="{749E5518-8A44-4616-BCCD-D54B27F23092}" type="pres">
      <dgm:prSet presAssocID="{AB8FFCCF-AFB7-46EE-A95E-6DE861785052}" presName="rootConnector" presStyleLbl="node3" presStyleIdx="2" presStyleCnt="4"/>
      <dgm:spPr/>
    </dgm:pt>
    <dgm:pt modelId="{19754238-C6FD-4526-868B-A2857765FCBB}" type="pres">
      <dgm:prSet presAssocID="{AB8FFCCF-AFB7-46EE-A95E-6DE861785052}" presName="hierChild4" presStyleCnt="0"/>
      <dgm:spPr/>
    </dgm:pt>
    <dgm:pt modelId="{F04488FC-06E9-45E4-A069-A84EB3BFE26F}" type="pres">
      <dgm:prSet presAssocID="{AB8FFCCF-AFB7-46EE-A95E-6DE861785052}" presName="hierChild5" presStyleCnt="0"/>
      <dgm:spPr/>
    </dgm:pt>
    <dgm:pt modelId="{78C9058C-BAC1-490B-ABDB-5A0EBE671DFE}" type="pres">
      <dgm:prSet presAssocID="{01D95177-2511-4843-A997-17F14D179161}" presName="hierChild5" presStyleCnt="0"/>
      <dgm:spPr/>
    </dgm:pt>
    <dgm:pt modelId="{40E299A9-8258-4CE5-9AAF-B46060898228}" type="pres">
      <dgm:prSet presAssocID="{CC4A2FB7-7C49-4528-93BE-3F28597D4909}" presName="Name37" presStyleLbl="parChTrans1D2" presStyleIdx="1" presStyleCnt="8"/>
      <dgm:spPr/>
    </dgm:pt>
    <dgm:pt modelId="{380832BC-0305-4266-9552-6E69C71B0DF1}" type="pres">
      <dgm:prSet presAssocID="{1D56C112-60BE-4F4A-B428-30D824852963}" presName="hierRoot2" presStyleCnt="0">
        <dgm:presLayoutVars>
          <dgm:hierBranch val="init"/>
        </dgm:presLayoutVars>
      </dgm:prSet>
      <dgm:spPr/>
    </dgm:pt>
    <dgm:pt modelId="{CD68D56C-6719-4E80-BE3C-EC7FE4CEA10F}" type="pres">
      <dgm:prSet presAssocID="{1D56C112-60BE-4F4A-B428-30D824852963}" presName="rootComposite" presStyleCnt="0"/>
      <dgm:spPr/>
    </dgm:pt>
    <dgm:pt modelId="{D11E1383-E438-4FD2-8A28-2F4271491D9B}" type="pres">
      <dgm:prSet presAssocID="{1D56C112-60BE-4F4A-B428-30D824852963}" presName="rootText" presStyleLbl="node2" presStyleIdx="1" presStyleCnt="7">
        <dgm:presLayoutVars>
          <dgm:chPref val="3"/>
        </dgm:presLayoutVars>
      </dgm:prSet>
      <dgm:spPr/>
    </dgm:pt>
    <dgm:pt modelId="{5F288DFD-DB37-4AE9-A1CD-14131FB66035}" type="pres">
      <dgm:prSet presAssocID="{1D56C112-60BE-4F4A-B428-30D824852963}" presName="rootConnector" presStyleLbl="node2" presStyleIdx="1" presStyleCnt="7"/>
      <dgm:spPr/>
    </dgm:pt>
    <dgm:pt modelId="{9D8C9523-0377-420A-A7F4-B7B4B3B58756}" type="pres">
      <dgm:prSet presAssocID="{1D56C112-60BE-4F4A-B428-30D824852963}" presName="hierChild4" presStyleCnt="0"/>
      <dgm:spPr/>
    </dgm:pt>
    <dgm:pt modelId="{40B88831-48A8-48A3-91E2-53AD2124FC73}" type="pres">
      <dgm:prSet presAssocID="{1D56C112-60BE-4F4A-B428-30D824852963}" presName="hierChild5" presStyleCnt="0"/>
      <dgm:spPr/>
    </dgm:pt>
    <dgm:pt modelId="{E5EF7FE1-4CA9-4AE6-9166-E984F2DA31FD}" type="pres">
      <dgm:prSet presAssocID="{C5424FA8-D547-403E-94F6-566FD251D864}" presName="Name37" presStyleLbl="parChTrans1D2" presStyleIdx="2" presStyleCnt="8"/>
      <dgm:spPr/>
    </dgm:pt>
    <dgm:pt modelId="{B07CC144-9F67-41DC-89E7-AC3D98BAA7B2}" type="pres">
      <dgm:prSet presAssocID="{09B90E35-47D6-4781-A548-62E5EA992E33}" presName="hierRoot2" presStyleCnt="0">
        <dgm:presLayoutVars>
          <dgm:hierBranch val="init"/>
        </dgm:presLayoutVars>
      </dgm:prSet>
      <dgm:spPr/>
    </dgm:pt>
    <dgm:pt modelId="{3B535F93-646E-47A0-8215-176FC0AB7177}" type="pres">
      <dgm:prSet presAssocID="{09B90E35-47D6-4781-A548-62E5EA992E33}" presName="rootComposite" presStyleCnt="0"/>
      <dgm:spPr/>
    </dgm:pt>
    <dgm:pt modelId="{5B4AA47E-AD6B-4BA5-96D4-864DD606D8A6}" type="pres">
      <dgm:prSet presAssocID="{09B90E35-47D6-4781-A548-62E5EA992E33}" presName="rootText" presStyleLbl="node2" presStyleIdx="2" presStyleCnt="7">
        <dgm:presLayoutVars>
          <dgm:chPref val="3"/>
        </dgm:presLayoutVars>
      </dgm:prSet>
      <dgm:spPr/>
    </dgm:pt>
    <dgm:pt modelId="{CA1E63E8-88AA-4992-BA03-44F08E2D4F01}" type="pres">
      <dgm:prSet presAssocID="{09B90E35-47D6-4781-A548-62E5EA992E33}" presName="rootConnector" presStyleLbl="node2" presStyleIdx="2" presStyleCnt="7"/>
      <dgm:spPr/>
    </dgm:pt>
    <dgm:pt modelId="{163A2869-2DA0-4F52-ADEB-CC2B6CD60C68}" type="pres">
      <dgm:prSet presAssocID="{09B90E35-47D6-4781-A548-62E5EA992E33}" presName="hierChild4" presStyleCnt="0"/>
      <dgm:spPr/>
    </dgm:pt>
    <dgm:pt modelId="{A12F9506-B42D-4EF3-A17E-F6A964E05BEE}" type="pres">
      <dgm:prSet presAssocID="{09B90E35-47D6-4781-A548-62E5EA992E33}" presName="hierChild5" presStyleCnt="0"/>
      <dgm:spPr/>
    </dgm:pt>
    <dgm:pt modelId="{33422257-7CFB-4DD8-80AE-EE7DC2C4C49E}" type="pres">
      <dgm:prSet presAssocID="{F3E4276A-D51C-463F-A3F0-A8C69DBFA509}" presName="Name37" presStyleLbl="parChTrans1D2" presStyleIdx="3" presStyleCnt="8"/>
      <dgm:spPr/>
    </dgm:pt>
    <dgm:pt modelId="{AC2C2FC8-1F3B-450B-89FB-E5A476C9CBD9}" type="pres">
      <dgm:prSet presAssocID="{56721E48-B30D-457B-B38B-BE91731C8C99}" presName="hierRoot2" presStyleCnt="0">
        <dgm:presLayoutVars>
          <dgm:hierBranch val="init"/>
        </dgm:presLayoutVars>
      </dgm:prSet>
      <dgm:spPr/>
    </dgm:pt>
    <dgm:pt modelId="{4BDDDA3D-E59C-41D0-B061-23646531930A}" type="pres">
      <dgm:prSet presAssocID="{56721E48-B30D-457B-B38B-BE91731C8C99}" presName="rootComposite" presStyleCnt="0"/>
      <dgm:spPr/>
    </dgm:pt>
    <dgm:pt modelId="{064D9DB3-B501-4661-BEB7-A785CF7C1E7F}" type="pres">
      <dgm:prSet presAssocID="{56721E48-B30D-457B-B38B-BE91731C8C99}" presName="rootText" presStyleLbl="node2" presStyleIdx="3" presStyleCnt="7">
        <dgm:presLayoutVars>
          <dgm:chPref val="3"/>
        </dgm:presLayoutVars>
      </dgm:prSet>
      <dgm:spPr/>
    </dgm:pt>
    <dgm:pt modelId="{77A2C698-3880-45F3-8949-4C1E1C3711B2}" type="pres">
      <dgm:prSet presAssocID="{56721E48-B30D-457B-B38B-BE91731C8C99}" presName="rootConnector" presStyleLbl="node2" presStyleIdx="3" presStyleCnt="7"/>
      <dgm:spPr/>
    </dgm:pt>
    <dgm:pt modelId="{41205B13-671E-4444-A501-1EB1DD51FAAE}" type="pres">
      <dgm:prSet presAssocID="{56721E48-B30D-457B-B38B-BE91731C8C99}" presName="hierChild4" presStyleCnt="0"/>
      <dgm:spPr/>
    </dgm:pt>
    <dgm:pt modelId="{61351326-83C5-459B-A0C5-E3C7676EC465}" type="pres">
      <dgm:prSet presAssocID="{56721E48-B30D-457B-B38B-BE91731C8C99}" presName="hierChild5" presStyleCnt="0"/>
      <dgm:spPr/>
    </dgm:pt>
    <dgm:pt modelId="{F6B00B75-9491-4294-A6D8-B939096207B0}" type="pres">
      <dgm:prSet presAssocID="{4E845A9A-DF2E-4463-8CF5-5582AE571EF1}" presName="Name37" presStyleLbl="parChTrans1D2" presStyleIdx="4" presStyleCnt="8"/>
      <dgm:spPr/>
    </dgm:pt>
    <dgm:pt modelId="{FC123A87-F940-46C5-B060-AD6C5BCA70FC}" type="pres">
      <dgm:prSet presAssocID="{9A0BC978-2120-481C-B964-2931CEDBBEFA}" presName="hierRoot2" presStyleCnt="0">
        <dgm:presLayoutVars>
          <dgm:hierBranch val="init"/>
        </dgm:presLayoutVars>
      </dgm:prSet>
      <dgm:spPr/>
    </dgm:pt>
    <dgm:pt modelId="{EE7D4D6B-6F02-41A5-8E47-BDB3D4F5D389}" type="pres">
      <dgm:prSet presAssocID="{9A0BC978-2120-481C-B964-2931CEDBBEFA}" presName="rootComposite" presStyleCnt="0"/>
      <dgm:spPr/>
    </dgm:pt>
    <dgm:pt modelId="{89E7DBF7-0634-44B0-958F-EE5F7538D3C1}" type="pres">
      <dgm:prSet presAssocID="{9A0BC978-2120-481C-B964-2931CEDBBEFA}" presName="rootText" presStyleLbl="node2" presStyleIdx="4" presStyleCnt="7">
        <dgm:presLayoutVars>
          <dgm:chPref val="3"/>
        </dgm:presLayoutVars>
      </dgm:prSet>
      <dgm:spPr/>
    </dgm:pt>
    <dgm:pt modelId="{D8EA5FBE-9256-4E6D-BB57-313B01485DA7}" type="pres">
      <dgm:prSet presAssocID="{9A0BC978-2120-481C-B964-2931CEDBBEFA}" presName="rootConnector" presStyleLbl="node2" presStyleIdx="4" presStyleCnt="7"/>
      <dgm:spPr/>
    </dgm:pt>
    <dgm:pt modelId="{D0AF4FA5-1A04-424B-AD0A-A4D64F23FACE}" type="pres">
      <dgm:prSet presAssocID="{9A0BC978-2120-481C-B964-2931CEDBBEFA}" presName="hierChild4" presStyleCnt="0"/>
      <dgm:spPr/>
    </dgm:pt>
    <dgm:pt modelId="{AAACD571-FB93-46D8-8738-D4A7893F38A6}" type="pres">
      <dgm:prSet presAssocID="{9A0BC978-2120-481C-B964-2931CEDBBEFA}" presName="hierChild5" presStyleCnt="0"/>
      <dgm:spPr/>
    </dgm:pt>
    <dgm:pt modelId="{C26A9CA5-F7DE-427A-9FB9-2DA48F6A41CD}" type="pres">
      <dgm:prSet presAssocID="{C8A6BBF9-C244-409A-81D9-17DFDF054CB7}" presName="Name37" presStyleLbl="parChTrans1D2" presStyleIdx="5" presStyleCnt="8"/>
      <dgm:spPr/>
    </dgm:pt>
    <dgm:pt modelId="{CB543719-E6AB-474B-861E-0F3849F621B1}" type="pres">
      <dgm:prSet presAssocID="{B9930C94-7D89-4643-9C03-32FA06884E36}" presName="hierRoot2" presStyleCnt="0">
        <dgm:presLayoutVars>
          <dgm:hierBranch val="init"/>
        </dgm:presLayoutVars>
      </dgm:prSet>
      <dgm:spPr/>
    </dgm:pt>
    <dgm:pt modelId="{E719D5F9-5CDC-4513-A860-657845A75D54}" type="pres">
      <dgm:prSet presAssocID="{B9930C94-7D89-4643-9C03-32FA06884E36}" presName="rootComposite" presStyleCnt="0"/>
      <dgm:spPr/>
    </dgm:pt>
    <dgm:pt modelId="{9CCFE757-9769-402A-B5CB-58CD42657CE4}" type="pres">
      <dgm:prSet presAssocID="{B9930C94-7D89-4643-9C03-32FA06884E36}" presName="rootText" presStyleLbl="node2" presStyleIdx="5" presStyleCnt="7">
        <dgm:presLayoutVars>
          <dgm:chPref val="3"/>
        </dgm:presLayoutVars>
      </dgm:prSet>
      <dgm:spPr/>
    </dgm:pt>
    <dgm:pt modelId="{ACC6A366-0B5C-4E3D-8F53-DFF4112A7356}" type="pres">
      <dgm:prSet presAssocID="{B9930C94-7D89-4643-9C03-32FA06884E36}" presName="rootConnector" presStyleLbl="node2" presStyleIdx="5" presStyleCnt="7"/>
      <dgm:spPr/>
    </dgm:pt>
    <dgm:pt modelId="{AE2986DC-82D9-4C5E-AABF-2988D143A064}" type="pres">
      <dgm:prSet presAssocID="{B9930C94-7D89-4643-9C03-32FA06884E36}" presName="hierChild4" presStyleCnt="0"/>
      <dgm:spPr/>
    </dgm:pt>
    <dgm:pt modelId="{F3E0F471-8B4A-4A79-BED0-C0C188CAA312}" type="pres">
      <dgm:prSet presAssocID="{8BCAE611-F41C-4302-A910-F393A74E5F51}" presName="Name37" presStyleLbl="parChTrans1D3" presStyleIdx="3" presStyleCnt="4"/>
      <dgm:spPr/>
    </dgm:pt>
    <dgm:pt modelId="{F067CA31-8771-4247-91E1-71D2D145E724}" type="pres">
      <dgm:prSet presAssocID="{246FC16F-D2E5-4C6D-A348-6A379D40FBDB}" presName="hierRoot2" presStyleCnt="0">
        <dgm:presLayoutVars>
          <dgm:hierBranch val="init"/>
        </dgm:presLayoutVars>
      </dgm:prSet>
      <dgm:spPr/>
    </dgm:pt>
    <dgm:pt modelId="{C84A4E99-62CF-43AB-88CB-5796CC89AEE9}" type="pres">
      <dgm:prSet presAssocID="{246FC16F-D2E5-4C6D-A348-6A379D40FBDB}" presName="rootComposite" presStyleCnt="0"/>
      <dgm:spPr/>
    </dgm:pt>
    <dgm:pt modelId="{02633128-783E-4158-874C-B823EDAE9C43}" type="pres">
      <dgm:prSet presAssocID="{246FC16F-D2E5-4C6D-A348-6A379D40FBDB}" presName="rootText" presStyleLbl="node3" presStyleIdx="3" presStyleCnt="4">
        <dgm:presLayoutVars>
          <dgm:chPref val="3"/>
        </dgm:presLayoutVars>
      </dgm:prSet>
      <dgm:spPr/>
    </dgm:pt>
    <dgm:pt modelId="{42EB2194-6024-4DAA-B1C6-7AB486DDD7B2}" type="pres">
      <dgm:prSet presAssocID="{246FC16F-D2E5-4C6D-A348-6A379D40FBDB}" presName="rootConnector" presStyleLbl="node3" presStyleIdx="3" presStyleCnt="4"/>
      <dgm:spPr/>
    </dgm:pt>
    <dgm:pt modelId="{EF985F89-D77A-4DB6-A915-DBBD3EA122D7}" type="pres">
      <dgm:prSet presAssocID="{246FC16F-D2E5-4C6D-A348-6A379D40FBDB}" presName="hierChild4" presStyleCnt="0"/>
      <dgm:spPr/>
    </dgm:pt>
    <dgm:pt modelId="{C501CCCE-C28A-4D78-A242-41F1F8170DFC}" type="pres">
      <dgm:prSet presAssocID="{246FC16F-D2E5-4C6D-A348-6A379D40FBDB}" presName="hierChild5" presStyleCnt="0"/>
      <dgm:spPr/>
    </dgm:pt>
    <dgm:pt modelId="{7C7D14BA-C1CB-4706-AD56-B65AB203B4D0}" type="pres">
      <dgm:prSet presAssocID="{B9930C94-7D89-4643-9C03-32FA06884E36}" presName="hierChild5" presStyleCnt="0"/>
      <dgm:spPr/>
    </dgm:pt>
    <dgm:pt modelId="{AC0CFDB6-077A-4DA7-98B5-D8B1EE973251}" type="pres">
      <dgm:prSet presAssocID="{E58546E8-F1CF-4A58-AB9C-A21AC81C7C21}" presName="Name37" presStyleLbl="parChTrans1D2" presStyleIdx="6" presStyleCnt="8"/>
      <dgm:spPr/>
    </dgm:pt>
    <dgm:pt modelId="{4922B489-25A3-4D79-AAC7-6A64181AA8FB}" type="pres">
      <dgm:prSet presAssocID="{FE21AF99-2FA9-48E7-AB92-4AA06188FF6F}" presName="hierRoot2" presStyleCnt="0">
        <dgm:presLayoutVars>
          <dgm:hierBranch val="init"/>
        </dgm:presLayoutVars>
      </dgm:prSet>
      <dgm:spPr/>
    </dgm:pt>
    <dgm:pt modelId="{60CE06DF-7EE0-4931-921B-6F686193ED63}" type="pres">
      <dgm:prSet presAssocID="{FE21AF99-2FA9-48E7-AB92-4AA06188FF6F}" presName="rootComposite" presStyleCnt="0"/>
      <dgm:spPr/>
    </dgm:pt>
    <dgm:pt modelId="{4583C07F-C4D9-4555-8909-48CE7014908D}" type="pres">
      <dgm:prSet presAssocID="{FE21AF99-2FA9-48E7-AB92-4AA06188FF6F}" presName="rootText" presStyleLbl="node2" presStyleIdx="6" presStyleCnt="7">
        <dgm:presLayoutVars>
          <dgm:chPref val="3"/>
        </dgm:presLayoutVars>
      </dgm:prSet>
      <dgm:spPr/>
    </dgm:pt>
    <dgm:pt modelId="{F9452C5C-3489-4FAB-AABF-04B83A0D5D3E}" type="pres">
      <dgm:prSet presAssocID="{FE21AF99-2FA9-48E7-AB92-4AA06188FF6F}" presName="rootConnector" presStyleLbl="node2" presStyleIdx="6" presStyleCnt="7"/>
      <dgm:spPr/>
    </dgm:pt>
    <dgm:pt modelId="{88052C48-E5D6-4A00-ADFD-AD8026718091}" type="pres">
      <dgm:prSet presAssocID="{FE21AF99-2FA9-48E7-AB92-4AA06188FF6F}" presName="hierChild4" presStyleCnt="0"/>
      <dgm:spPr/>
    </dgm:pt>
    <dgm:pt modelId="{2F226FD4-0BBB-4C64-AFC2-373E312CD3C6}" type="pres">
      <dgm:prSet presAssocID="{FE21AF99-2FA9-48E7-AB92-4AA06188FF6F}" presName="hierChild5" presStyleCnt="0"/>
      <dgm:spPr/>
    </dgm:pt>
    <dgm:pt modelId="{8AEFAD33-57BC-430B-B79A-9ED6F46FC31A}" type="pres">
      <dgm:prSet presAssocID="{630777C2-546B-44D6-B8C3-4CD7A68AAC87}" presName="hierChild3" presStyleCnt="0"/>
      <dgm:spPr/>
    </dgm:pt>
    <dgm:pt modelId="{5A3AFAB5-3634-4237-AE76-6AFCF598804F}" type="pres">
      <dgm:prSet presAssocID="{F2B41A05-34AC-4138-AF87-FA72D3F8D0C7}" presName="Name111" presStyleLbl="parChTrans1D2" presStyleIdx="7" presStyleCnt="8"/>
      <dgm:spPr/>
    </dgm:pt>
    <dgm:pt modelId="{FFFD6880-B9FE-452E-ADE6-B94FA7E8CFC6}" type="pres">
      <dgm:prSet presAssocID="{FBB35E3D-385C-4772-A52F-ACDD62DA28D0}" presName="hierRoot3" presStyleCnt="0">
        <dgm:presLayoutVars>
          <dgm:hierBranch val="init"/>
        </dgm:presLayoutVars>
      </dgm:prSet>
      <dgm:spPr/>
    </dgm:pt>
    <dgm:pt modelId="{E9158F34-4EC8-441B-8079-7546982C46B2}" type="pres">
      <dgm:prSet presAssocID="{FBB35E3D-385C-4772-A52F-ACDD62DA28D0}" presName="rootComposite3" presStyleCnt="0"/>
      <dgm:spPr/>
    </dgm:pt>
    <dgm:pt modelId="{570A2590-09F9-43F2-8357-B328E1F5166F}" type="pres">
      <dgm:prSet presAssocID="{FBB35E3D-385C-4772-A52F-ACDD62DA28D0}" presName="rootText3" presStyleLbl="asst1" presStyleIdx="0" presStyleCnt="1">
        <dgm:presLayoutVars>
          <dgm:chPref val="3"/>
        </dgm:presLayoutVars>
      </dgm:prSet>
      <dgm:spPr/>
    </dgm:pt>
    <dgm:pt modelId="{F5BB85FF-4179-44BF-9EC8-36FBD1B2D8BC}" type="pres">
      <dgm:prSet presAssocID="{FBB35E3D-385C-4772-A52F-ACDD62DA28D0}" presName="rootConnector3" presStyleLbl="asst1" presStyleIdx="0" presStyleCnt="1"/>
      <dgm:spPr/>
    </dgm:pt>
    <dgm:pt modelId="{773D5225-0B98-4123-9BE6-95F30C0306BD}" type="pres">
      <dgm:prSet presAssocID="{FBB35E3D-385C-4772-A52F-ACDD62DA28D0}" presName="hierChild6" presStyleCnt="0"/>
      <dgm:spPr/>
    </dgm:pt>
    <dgm:pt modelId="{1AEFF8AD-7B3E-4216-B258-63ED43C49C06}" type="pres">
      <dgm:prSet presAssocID="{FBB35E3D-385C-4772-A52F-ACDD62DA28D0}" presName="hierChild7" presStyleCnt="0"/>
      <dgm:spPr/>
    </dgm:pt>
  </dgm:ptLst>
  <dgm:cxnLst>
    <dgm:cxn modelId="{992C1B00-588D-4A55-8277-6A6B08A5C3EF}" srcId="{01D95177-2511-4843-A997-17F14D179161}" destId="{AB8FFCCF-AFB7-46EE-A95E-6DE861785052}" srcOrd="2" destOrd="0" parTransId="{F1E022FE-66B8-40E6-8A94-21A428C7FC51}" sibTransId="{3AEB0B0C-51DF-47D7-A491-7D3CF03C862A}"/>
    <dgm:cxn modelId="{88999401-D613-4B1A-A4D7-9AE1B3D025A5}" srcId="{630777C2-546B-44D6-B8C3-4CD7A68AAC87}" destId="{FBB35E3D-385C-4772-A52F-ACDD62DA28D0}" srcOrd="0" destOrd="0" parTransId="{F2B41A05-34AC-4138-AF87-FA72D3F8D0C7}" sibTransId="{DD5F09EC-AD0F-46C6-9405-0A9138E41DA8}"/>
    <dgm:cxn modelId="{5515110A-19BB-482B-99C1-0EACFA6C19BC}" type="presOf" srcId="{9A0BC978-2120-481C-B964-2931CEDBBEFA}" destId="{89E7DBF7-0634-44B0-958F-EE5F7538D3C1}" srcOrd="0" destOrd="0" presId="urn:microsoft.com/office/officeart/2005/8/layout/orgChart1"/>
    <dgm:cxn modelId="{5FAC5F11-61E7-4676-B59C-5D76100FA602}" srcId="{01D95177-2511-4843-A997-17F14D179161}" destId="{BDE2FA93-D844-4DFA-A5E4-629D2FCEA59D}" srcOrd="0" destOrd="0" parTransId="{BE710034-D0FE-4CA7-A87A-6DC0F1238A98}" sibTransId="{E61B8A1A-5508-4804-BF97-08251C5BF13F}"/>
    <dgm:cxn modelId="{DA89A611-A9A4-423F-B798-41FBFC44E16D}" type="presOf" srcId="{E58546E8-F1CF-4A58-AB9C-A21AC81C7C21}" destId="{AC0CFDB6-077A-4DA7-98B5-D8B1EE973251}" srcOrd="0" destOrd="0" presId="urn:microsoft.com/office/officeart/2005/8/layout/orgChart1"/>
    <dgm:cxn modelId="{61A3BC11-C514-4378-A9AF-F7ED094DE068}" type="presOf" srcId="{630777C2-546B-44D6-B8C3-4CD7A68AAC87}" destId="{2C72432A-82A7-4E3D-AE59-28B85E2D7705}" srcOrd="0" destOrd="0" presId="urn:microsoft.com/office/officeart/2005/8/layout/orgChart1"/>
    <dgm:cxn modelId="{A481C312-0F22-4F46-987E-8229D2531F3E}" type="presOf" srcId="{FE21AF99-2FA9-48E7-AB92-4AA06188FF6F}" destId="{4583C07F-C4D9-4555-8909-48CE7014908D}" srcOrd="0" destOrd="0" presId="urn:microsoft.com/office/officeart/2005/8/layout/orgChart1"/>
    <dgm:cxn modelId="{97CDDA14-B35C-46F0-9921-DDC3954DDF1A}" srcId="{B9930C94-7D89-4643-9C03-32FA06884E36}" destId="{246FC16F-D2E5-4C6D-A348-6A379D40FBDB}" srcOrd="0" destOrd="0" parTransId="{8BCAE611-F41C-4302-A910-F393A74E5F51}" sibTransId="{8AA3D9F7-939A-4EC8-B5C9-74F6C12D9531}"/>
    <dgm:cxn modelId="{2F462315-807B-4B4D-BFA8-E86F0E8C67BB}" type="presOf" srcId="{9A0BC978-2120-481C-B964-2931CEDBBEFA}" destId="{D8EA5FBE-9256-4E6D-BB57-313B01485DA7}" srcOrd="1" destOrd="0" presId="urn:microsoft.com/office/officeart/2005/8/layout/orgChart1"/>
    <dgm:cxn modelId="{572AC915-AD5A-49BB-B3CC-8F82F820F8D2}" type="presOf" srcId="{246FC16F-D2E5-4C6D-A348-6A379D40FBDB}" destId="{42EB2194-6024-4DAA-B1C6-7AB486DDD7B2}" srcOrd="1" destOrd="0" presId="urn:microsoft.com/office/officeart/2005/8/layout/orgChart1"/>
    <dgm:cxn modelId="{2A09F716-A44B-406C-8499-D2D0CF1F41A6}" type="presOf" srcId="{8BCAE611-F41C-4302-A910-F393A74E5F51}" destId="{F3E0F471-8B4A-4A79-BED0-C0C188CAA312}" srcOrd="0" destOrd="0" presId="urn:microsoft.com/office/officeart/2005/8/layout/orgChart1"/>
    <dgm:cxn modelId="{58A6D222-94DB-43B0-97DF-C70FABCFDB32}" type="presOf" srcId="{B9930C94-7D89-4643-9C03-32FA06884E36}" destId="{ACC6A366-0B5C-4E3D-8F53-DFF4112A7356}" srcOrd="1" destOrd="0" presId="urn:microsoft.com/office/officeart/2005/8/layout/orgChart1"/>
    <dgm:cxn modelId="{4945F523-C849-4936-B779-6108B1A16FE6}" type="presOf" srcId="{D698594F-8E7D-4C2C-B822-E9B53727AC68}" destId="{E79ACC38-CF99-432E-BE36-2F674B4BFA5F}" srcOrd="0" destOrd="0" presId="urn:microsoft.com/office/officeart/2005/8/layout/orgChart1"/>
    <dgm:cxn modelId="{09180826-A684-4FF3-A0BB-2A0675FCD95C}" type="presOf" srcId="{CC4A2FB7-7C49-4528-93BE-3F28597D4909}" destId="{40E299A9-8258-4CE5-9AAF-B46060898228}" srcOrd="0" destOrd="0" presId="urn:microsoft.com/office/officeart/2005/8/layout/orgChart1"/>
    <dgm:cxn modelId="{EB544C2A-F0C3-45BE-8883-EE68B41025BE}" type="presOf" srcId="{01D95177-2511-4843-A997-17F14D179161}" destId="{E765813B-D49D-4CBA-B308-4BD33C8BFE7C}" srcOrd="0" destOrd="0" presId="urn:microsoft.com/office/officeart/2005/8/layout/orgChart1"/>
    <dgm:cxn modelId="{A07AAE36-F133-44C8-ABB8-065FE777448B}" type="presOf" srcId="{AB8FFCCF-AFB7-46EE-A95E-6DE861785052}" destId="{749E5518-8A44-4616-BCCD-D54B27F23092}" srcOrd="1" destOrd="0" presId="urn:microsoft.com/office/officeart/2005/8/layout/orgChart1"/>
    <dgm:cxn modelId="{F08EE15B-646D-4EEC-99A3-591E01B331A1}" type="presOf" srcId="{BE710034-D0FE-4CA7-A87A-6DC0F1238A98}" destId="{D705D86D-3669-4096-82BF-6D54F9D8634E}" srcOrd="0" destOrd="0" presId="urn:microsoft.com/office/officeart/2005/8/layout/orgChart1"/>
    <dgm:cxn modelId="{E7851B5C-9BE0-4F92-99E3-7815F8E0777D}" srcId="{630777C2-546B-44D6-B8C3-4CD7A68AAC87}" destId="{09B90E35-47D6-4781-A548-62E5EA992E33}" srcOrd="3" destOrd="0" parTransId="{C5424FA8-D547-403E-94F6-566FD251D864}" sibTransId="{0265FA19-D1ED-454C-B4DF-20DAB00D2E3C}"/>
    <dgm:cxn modelId="{5DB78F61-5605-4504-A6E9-F96C8DB85502}" srcId="{630777C2-546B-44D6-B8C3-4CD7A68AAC87}" destId="{9A0BC978-2120-481C-B964-2931CEDBBEFA}" srcOrd="5" destOrd="0" parTransId="{4E845A9A-DF2E-4463-8CF5-5582AE571EF1}" sibTransId="{9A37EFAF-E9F8-4E3E-B1BE-859A464D2BFB}"/>
    <dgm:cxn modelId="{69B0EA64-54D9-4C1A-B0BE-D59DEFBA4383}" type="presOf" srcId="{B9930C94-7D89-4643-9C03-32FA06884E36}" destId="{9CCFE757-9769-402A-B5CB-58CD42657CE4}" srcOrd="0" destOrd="0" presId="urn:microsoft.com/office/officeart/2005/8/layout/orgChart1"/>
    <dgm:cxn modelId="{F4EE2348-C039-44B9-B8F6-F7D917F57AB6}" srcId="{630777C2-546B-44D6-B8C3-4CD7A68AAC87}" destId="{01D95177-2511-4843-A997-17F14D179161}" srcOrd="1" destOrd="0" parTransId="{70549EF6-A742-4D89-B3B5-5691A6A83261}" sibTransId="{0BFB9A24-C79E-4950-8172-5A673F6AEF95}"/>
    <dgm:cxn modelId="{BC9D1D4C-7CCE-49CC-94D2-CF98DF549F49}" type="presOf" srcId="{C5424FA8-D547-403E-94F6-566FD251D864}" destId="{E5EF7FE1-4CA9-4AE6-9166-E984F2DA31FD}" srcOrd="0" destOrd="0" presId="urn:microsoft.com/office/officeart/2005/8/layout/orgChart1"/>
    <dgm:cxn modelId="{98071D4E-9D8B-484C-90BC-BEFDE45720B7}" srcId="{A20CA078-52F7-4A48-8BB3-AECBC79D22BB}" destId="{630777C2-546B-44D6-B8C3-4CD7A68AAC87}" srcOrd="0" destOrd="0" parTransId="{8A7A9013-9183-42FE-9127-5CE802D6E7B6}" sibTransId="{48F6D13A-A567-4010-BD6C-872940A60F25}"/>
    <dgm:cxn modelId="{5011814E-C0C8-48DF-92B8-BF44F449865D}" type="presOf" srcId="{BDE2FA93-D844-4DFA-A5E4-629D2FCEA59D}" destId="{C0FF21BA-AA5B-4F67-9913-AA184EE06676}" srcOrd="1" destOrd="0" presId="urn:microsoft.com/office/officeart/2005/8/layout/orgChart1"/>
    <dgm:cxn modelId="{1F53A051-D68C-43C8-BBBE-06C40B436197}" type="presOf" srcId="{BDE2FA93-D844-4DFA-A5E4-629D2FCEA59D}" destId="{98BCDBE0-EE03-4C6C-B77F-2559371E78AA}" srcOrd="0" destOrd="0" presId="urn:microsoft.com/office/officeart/2005/8/layout/orgChart1"/>
    <dgm:cxn modelId="{3B51F652-E680-41C0-94B1-EF717C9E2442}" type="presOf" srcId="{4E845A9A-DF2E-4463-8CF5-5582AE571EF1}" destId="{F6B00B75-9491-4294-A6D8-B939096207B0}" srcOrd="0" destOrd="0" presId="urn:microsoft.com/office/officeart/2005/8/layout/orgChart1"/>
    <dgm:cxn modelId="{C4CF0877-4A8F-4006-A84E-002A7AE7D6E4}" srcId="{630777C2-546B-44D6-B8C3-4CD7A68AAC87}" destId="{FE21AF99-2FA9-48E7-AB92-4AA06188FF6F}" srcOrd="7" destOrd="0" parTransId="{E58546E8-F1CF-4A58-AB9C-A21AC81C7C21}" sibTransId="{F99A603A-8377-4ECA-960C-DD97107D9365}"/>
    <dgm:cxn modelId="{441C3078-DEF4-4E9F-870F-AE937F9616A6}" type="presOf" srcId="{1D56C112-60BE-4F4A-B428-30D824852963}" destId="{D11E1383-E438-4FD2-8A28-2F4271491D9B}" srcOrd="0" destOrd="0" presId="urn:microsoft.com/office/officeart/2005/8/layout/orgChart1"/>
    <dgm:cxn modelId="{7C2CFC86-FCD1-4EE1-853F-BD7B14BD12FE}" type="presOf" srcId="{56721E48-B30D-457B-B38B-BE91731C8C99}" destId="{064D9DB3-B501-4661-BEB7-A785CF7C1E7F}" srcOrd="0" destOrd="0" presId="urn:microsoft.com/office/officeart/2005/8/layout/orgChart1"/>
    <dgm:cxn modelId="{051FC88F-FDB0-49BE-8AB3-8E3D49D9327B}" type="presOf" srcId="{01D95177-2511-4843-A997-17F14D179161}" destId="{5454F7B3-F4A1-4F6A-9C54-75C87ACF2A51}" srcOrd="1" destOrd="0" presId="urn:microsoft.com/office/officeart/2005/8/layout/orgChart1"/>
    <dgm:cxn modelId="{D7FB7A90-995E-4A4D-A9EC-C4FA897A86C1}" type="presOf" srcId="{F1E022FE-66B8-40E6-8A94-21A428C7FC51}" destId="{4F9DCA7C-C7EB-4C08-BAEF-96333213A7D8}" srcOrd="0" destOrd="0" presId="urn:microsoft.com/office/officeart/2005/8/layout/orgChart1"/>
    <dgm:cxn modelId="{D6C71293-54A8-44D8-9338-0D59F1E637F4}" type="presOf" srcId="{630777C2-546B-44D6-B8C3-4CD7A68AAC87}" destId="{EBD74318-1360-4FC8-AF8B-77AD660AAC14}" srcOrd="1" destOrd="0" presId="urn:microsoft.com/office/officeart/2005/8/layout/orgChart1"/>
    <dgm:cxn modelId="{B5D24295-60FE-498E-820D-18F552C8ED3D}" type="presOf" srcId="{FBB35E3D-385C-4772-A52F-ACDD62DA28D0}" destId="{570A2590-09F9-43F2-8357-B328E1F5166F}" srcOrd="0" destOrd="0" presId="urn:microsoft.com/office/officeart/2005/8/layout/orgChart1"/>
    <dgm:cxn modelId="{3C0A619B-8FCC-4949-A8D7-745FBB31CD7C}" type="presOf" srcId="{F2B41A05-34AC-4138-AF87-FA72D3F8D0C7}" destId="{5A3AFAB5-3634-4237-AE76-6AFCF598804F}" srcOrd="0" destOrd="0" presId="urn:microsoft.com/office/officeart/2005/8/layout/orgChart1"/>
    <dgm:cxn modelId="{BDD0BF9E-EA9D-4E03-9922-15C02706A87C}" srcId="{630777C2-546B-44D6-B8C3-4CD7A68AAC87}" destId="{56721E48-B30D-457B-B38B-BE91731C8C99}" srcOrd="4" destOrd="0" parTransId="{F3E4276A-D51C-463F-A3F0-A8C69DBFA509}" sibTransId="{7F62B615-699C-4A00-A9D0-BC6A3B230166}"/>
    <dgm:cxn modelId="{BD5E1DA1-FC48-4AC4-90E6-F7ACE5D254F9}" type="presOf" srcId="{2585DFDB-45BD-440B-B21F-0D7E546B84C9}" destId="{16E20389-C8B1-4F9E-B59A-959B24943CAA}" srcOrd="1" destOrd="0" presId="urn:microsoft.com/office/officeart/2005/8/layout/orgChart1"/>
    <dgm:cxn modelId="{73ACB7A2-484D-4788-99A9-6A5B0A635C8A}" type="presOf" srcId="{AB8FFCCF-AFB7-46EE-A95E-6DE861785052}" destId="{1B85F2B1-F3AF-44EB-A8DA-1489EDCAC87E}" srcOrd="0" destOrd="0" presId="urn:microsoft.com/office/officeart/2005/8/layout/orgChart1"/>
    <dgm:cxn modelId="{9E3449AB-F85B-4ADB-98AF-9A7DCA681416}" type="presOf" srcId="{70549EF6-A742-4D89-B3B5-5691A6A83261}" destId="{98CDDF48-01D8-4E42-A16E-0C286BF33582}" srcOrd="0" destOrd="0" presId="urn:microsoft.com/office/officeart/2005/8/layout/orgChart1"/>
    <dgm:cxn modelId="{89C914AE-6879-4384-9B32-E74FFA14C4C5}" type="presOf" srcId="{09B90E35-47D6-4781-A548-62E5EA992E33}" destId="{CA1E63E8-88AA-4992-BA03-44F08E2D4F01}" srcOrd="1" destOrd="0" presId="urn:microsoft.com/office/officeart/2005/8/layout/orgChart1"/>
    <dgm:cxn modelId="{E7AB07B0-C11F-4696-B8E7-1082BA04BE6E}" type="presOf" srcId="{56721E48-B30D-457B-B38B-BE91731C8C99}" destId="{77A2C698-3880-45F3-8949-4C1E1C3711B2}" srcOrd="1" destOrd="0" presId="urn:microsoft.com/office/officeart/2005/8/layout/orgChart1"/>
    <dgm:cxn modelId="{A1BF76B8-7972-40FA-9E11-328A997C3E94}" type="presOf" srcId="{FBB35E3D-385C-4772-A52F-ACDD62DA28D0}" destId="{F5BB85FF-4179-44BF-9EC8-36FBD1B2D8BC}" srcOrd="1" destOrd="0" presId="urn:microsoft.com/office/officeart/2005/8/layout/orgChart1"/>
    <dgm:cxn modelId="{B1EC30BF-AB0E-44FF-BAEF-066D2AAD4151}" type="presOf" srcId="{F3E4276A-D51C-463F-A3F0-A8C69DBFA509}" destId="{33422257-7CFB-4DD8-80AE-EE7DC2C4C49E}" srcOrd="0" destOrd="0" presId="urn:microsoft.com/office/officeart/2005/8/layout/orgChart1"/>
    <dgm:cxn modelId="{C7366FC7-16EB-4658-A8AD-E663B17D05B0}" srcId="{01D95177-2511-4843-A997-17F14D179161}" destId="{2585DFDB-45BD-440B-B21F-0D7E546B84C9}" srcOrd="1" destOrd="0" parTransId="{D698594F-8E7D-4C2C-B822-E9B53727AC68}" sibTransId="{42C72736-8D02-43CD-A9D8-FDF823AA163E}"/>
    <dgm:cxn modelId="{A6BAB0C9-1233-42C2-AEFF-68065E0CD25C}" srcId="{630777C2-546B-44D6-B8C3-4CD7A68AAC87}" destId="{B9930C94-7D89-4643-9C03-32FA06884E36}" srcOrd="6" destOrd="0" parTransId="{C8A6BBF9-C244-409A-81D9-17DFDF054CB7}" sibTransId="{1C7340DC-3D00-4260-A51C-83CFFFCEA120}"/>
    <dgm:cxn modelId="{349E10CB-D0C8-4BCB-A50D-7230FDA0907A}" type="presOf" srcId="{1D56C112-60BE-4F4A-B428-30D824852963}" destId="{5F288DFD-DB37-4AE9-A1CD-14131FB66035}" srcOrd="1" destOrd="0" presId="urn:microsoft.com/office/officeart/2005/8/layout/orgChart1"/>
    <dgm:cxn modelId="{D3CC3BCD-3F38-4BB4-AA5B-3C370EC18417}" type="presOf" srcId="{09B90E35-47D6-4781-A548-62E5EA992E33}" destId="{5B4AA47E-AD6B-4BA5-96D4-864DD606D8A6}" srcOrd="0" destOrd="0" presId="urn:microsoft.com/office/officeart/2005/8/layout/orgChart1"/>
    <dgm:cxn modelId="{44FF29D4-B39C-43FA-B412-47A66D08AFF0}" type="presOf" srcId="{FE21AF99-2FA9-48E7-AB92-4AA06188FF6F}" destId="{F9452C5C-3489-4FAB-AABF-04B83A0D5D3E}" srcOrd="1" destOrd="0" presId="urn:microsoft.com/office/officeart/2005/8/layout/orgChart1"/>
    <dgm:cxn modelId="{4B49C5D5-BE1B-4BA9-89F1-176F40E7275C}" type="presOf" srcId="{246FC16F-D2E5-4C6D-A348-6A379D40FBDB}" destId="{02633128-783E-4158-874C-B823EDAE9C43}" srcOrd="0" destOrd="0" presId="urn:microsoft.com/office/officeart/2005/8/layout/orgChart1"/>
    <dgm:cxn modelId="{B83CEADD-9133-46F6-A6AF-829A6A0432DE}" type="presOf" srcId="{C8A6BBF9-C244-409A-81D9-17DFDF054CB7}" destId="{C26A9CA5-F7DE-427A-9FB9-2DA48F6A41CD}" srcOrd="0" destOrd="0" presId="urn:microsoft.com/office/officeart/2005/8/layout/orgChart1"/>
    <dgm:cxn modelId="{24DD0BE4-7184-423C-B3BE-26BADDC85539}" type="presOf" srcId="{2585DFDB-45BD-440B-B21F-0D7E546B84C9}" destId="{315B1C1A-4743-4F79-9FC1-CD4A2C0BFA8B}" srcOrd="0" destOrd="0" presId="urn:microsoft.com/office/officeart/2005/8/layout/orgChart1"/>
    <dgm:cxn modelId="{712F59EC-CABC-496D-99E3-A0F680916F2B}" srcId="{630777C2-546B-44D6-B8C3-4CD7A68AAC87}" destId="{1D56C112-60BE-4F4A-B428-30D824852963}" srcOrd="2" destOrd="0" parTransId="{CC4A2FB7-7C49-4528-93BE-3F28597D4909}" sibTransId="{6EFD14BE-9BDC-454B-9B0D-4B0B38620390}"/>
    <dgm:cxn modelId="{1124B6F0-2F61-437D-B0F0-C06ABD609F27}" type="presOf" srcId="{A20CA078-52F7-4A48-8BB3-AECBC79D22BB}" destId="{386E64F1-7933-46F8-B0A9-DF2894E92CB0}" srcOrd="0" destOrd="0" presId="urn:microsoft.com/office/officeart/2005/8/layout/orgChart1"/>
    <dgm:cxn modelId="{01C79D0E-0E94-445C-B67F-C70C45674804}" type="presParOf" srcId="{386E64F1-7933-46F8-B0A9-DF2894E92CB0}" destId="{1F9C99AB-70DC-44F7-A5E6-582A5F6B68A5}" srcOrd="0" destOrd="0" presId="urn:microsoft.com/office/officeart/2005/8/layout/orgChart1"/>
    <dgm:cxn modelId="{0B11F91D-32E2-4396-B310-BA7D61187393}" type="presParOf" srcId="{1F9C99AB-70DC-44F7-A5E6-582A5F6B68A5}" destId="{19481534-A9D3-49CC-8F40-781B8A800F5A}" srcOrd="0" destOrd="0" presId="urn:microsoft.com/office/officeart/2005/8/layout/orgChart1"/>
    <dgm:cxn modelId="{343E0F5F-8097-46F5-BB44-A4A4D8FA918D}" type="presParOf" srcId="{19481534-A9D3-49CC-8F40-781B8A800F5A}" destId="{2C72432A-82A7-4E3D-AE59-28B85E2D7705}" srcOrd="0" destOrd="0" presId="urn:microsoft.com/office/officeart/2005/8/layout/orgChart1"/>
    <dgm:cxn modelId="{CE8615D5-13C1-4CA2-8F9F-078CEC2A1F48}" type="presParOf" srcId="{19481534-A9D3-49CC-8F40-781B8A800F5A}" destId="{EBD74318-1360-4FC8-AF8B-77AD660AAC14}" srcOrd="1" destOrd="0" presId="urn:microsoft.com/office/officeart/2005/8/layout/orgChart1"/>
    <dgm:cxn modelId="{03D8AF7F-E8A5-4C92-B0A2-734953AF1A0C}" type="presParOf" srcId="{1F9C99AB-70DC-44F7-A5E6-582A5F6B68A5}" destId="{35B25C9B-6C28-407D-ABA2-22C9875A8FF7}" srcOrd="1" destOrd="0" presId="urn:microsoft.com/office/officeart/2005/8/layout/orgChart1"/>
    <dgm:cxn modelId="{F112D004-1F3B-4338-B2F9-39FF9CA4B63F}" type="presParOf" srcId="{35B25C9B-6C28-407D-ABA2-22C9875A8FF7}" destId="{98CDDF48-01D8-4E42-A16E-0C286BF33582}" srcOrd="0" destOrd="0" presId="urn:microsoft.com/office/officeart/2005/8/layout/orgChart1"/>
    <dgm:cxn modelId="{2BC9D330-7273-49CE-8086-C934D0A17A30}" type="presParOf" srcId="{35B25C9B-6C28-407D-ABA2-22C9875A8FF7}" destId="{9808B3AC-94DD-4D55-8032-F94B71930487}" srcOrd="1" destOrd="0" presId="urn:microsoft.com/office/officeart/2005/8/layout/orgChart1"/>
    <dgm:cxn modelId="{3F05F28F-C1CA-4814-B32F-7FC3CE674F25}" type="presParOf" srcId="{9808B3AC-94DD-4D55-8032-F94B71930487}" destId="{79351532-C479-4EB2-AC2C-C7A779DF3EC6}" srcOrd="0" destOrd="0" presId="urn:microsoft.com/office/officeart/2005/8/layout/orgChart1"/>
    <dgm:cxn modelId="{4D080CE1-C266-4789-A5CC-7942040277E8}" type="presParOf" srcId="{79351532-C479-4EB2-AC2C-C7A779DF3EC6}" destId="{E765813B-D49D-4CBA-B308-4BD33C8BFE7C}" srcOrd="0" destOrd="0" presId="urn:microsoft.com/office/officeart/2005/8/layout/orgChart1"/>
    <dgm:cxn modelId="{8B0A83E8-7781-4441-8D46-691903DE48CF}" type="presParOf" srcId="{79351532-C479-4EB2-AC2C-C7A779DF3EC6}" destId="{5454F7B3-F4A1-4F6A-9C54-75C87ACF2A51}" srcOrd="1" destOrd="0" presId="urn:microsoft.com/office/officeart/2005/8/layout/orgChart1"/>
    <dgm:cxn modelId="{41F9BC40-0D55-4D3F-B1D2-2989E331EFF3}" type="presParOf" srcId="{9808B3AC-94DD-4D55-8032-F94B71930487}" destId="{6F7D9BA2-DE58-4F43-9F69-F668E6EE571C}" srcOrd="1" destOrd="0" presId="urn:microsoft.com/office/officeart/2005/8/layout/orgChart1"/>
    <dgm:cxn modelId="{E80A9E40-7424-4F65-A280-F9F6ED566689}" type="presParOf" srcId="{6F7D9BA2-DE58-4F43-9F69-F668E6EE571C}" destId="{D705D86D-3669-4096-82BF-6D54F9D8634E}" srcOrd="0" destOrd="0" presId="urn:microsoft.com/office/officeart/2005/8/layout/orgChart1"/>
    <dgm:cxn modelId="{2332C538-3996-4E9D-B77C-301803393DA7}" type="presParOf" srcId="{6F7D9BA2-DE58-4F43-9F69-F668E6EE571C}" destId="{C3075CFF-82E5-44B5-8984-490B88FCB9D3}" srcOrd="1" destOrd="0" presId="urn:microsoft.com/office/officeart/2005/8/layout/orgChart1"/>
    <dgm:cxn modelId="{9D7C66E3-79A8-497D-B557-FE9A409823E5}" type="presParOf" srcId="{C3075CFF-82E5-44B5-8984-490B88FCB9D3}" destId="{D6F4239B-F503-4E00-BD1E-C2F6530D9BFB}" srcOrd="0" destOrd="0" presId="urn:microsoft.com/office/officeart/2005/8/layout/orgChart1"/>
    <dgm:cxn modelId="{4BD38854-8FAA-4CB2-8BE3-C1443D3313A3}" type="presParOf" srcId="{D6F4239B-F503-4E00-BD1E-C2F6530D9BFB}" destId="{98BCDBE0-EE03-4C6C-B77F-2559371E78AA}" srcOrd="0" destOrd="0" presId="urn:microsoft.com/office/officeart/2005/8/layout/orgChart1"/>
    <dgm:cxn modelId="{52D58683-B09F-4CB5-8502-FC5CA1900A72}" type="presParOf" srcId="{D6F4239B-F503-4E00-BD1E-C2F6530D9BFB}" destId="{C0FF21BA-AA5B-4F67-9913-AA184EE06676}" srcOrd="1" destOrd="0" presId="urn:microsoft.com/office/officeart/2005/8/layout/orgChart1"/>
    <dgm:cxn modelId="{40AA5020-656E-47B7-B481-1F2B518DDD18}" type="presParOf" srcId="{C3075CFF-82E5-44B5-8984-490B88FCB9D3}" destId="{B9D7F54A-D8F1-4B92-AF21-3280AD9DDF5E}" srcOrd="1" destOrd="0" presId="urn:microsoft.com/office/officeart/2005/8/layout/orgChart1"/>
    <dgm:cxn modelId="{308A515F-4C0E-4EAD-A6D9-17AECE35F1A0}" type="presParOf" srcId="{C3075CFF-82E5-44B5-8984-490B88FCB9D3}" destId="{8F38BCB7-E4A6-446E-81E4-40012E695818}" srcOrd="2" destOrd="0" presId="urn:microsoft.com/office/officeart/2005/8/layout/orgChart1"/>
    <dgm:cxn modelId="{79205320-3A1A-431B-AB6C-783D94547150}" type="presParOf" srcId="{6F7D9BA2-DE58-4F43-9F69-F668E6EE571C}" destId="{E79ACC38-CF99-432E-BE36-2F674B4BFA5F}" srcOrd="2" destOrd="0" presId="urn:microsoft.com/office/officeart/2005/8/layout/orgChart1"/>
    <dgm:cxn modelId="{1F4327E0-4861-4793-9A61-1003C3CF5833}" type="presParOf" srcId="{6F7D9BA2-DE58-4F43-9F69-F668E6EE571C}" destId="{42D00AFA-E84B-4A2D-BCDB-D57DD0C0A216}" srcOrd="3" destOrd="0" presId="urn:microsoft.com/office/officeart/2005/8/layout/orgChart1"/>
    <dgm:cxn modelId="{5BDC80BB-0521-47D5-AA1D-20D7AACC3DB2}" type="presParOf" srcId="{42D00AFA-E84B-4A2D-BCDB-D57DD0C0A216}" destId="{8C2B063D-3019-496A-9934-33105B8729CB}" srcOrd="0" destOrd="0" presId="urn:microsoft.com/office/officeart/2005/8/layout/orgChart1"/>
    <dgm:cxn modelId="{C789367B-3682-4132-81DC-AFFA71615104}" type="presParOf" srcId="{8C2B063D-3019-496A-9934-33105B8729CB}" destId="{315B1C1A-4743-4F79-9FC1-CD4A2C0BFA8B}" srcOrd="0" destOrd="0" presId="urn:microsoft.com/office/officeart/2005/8/layout/orgChart1"/>
    <dgm:cxn modelId="{E7FCE488-14E3-4EE1-ACAA-C6B2E1F79106}" type="presParOf" srcId="{8C2B063D-3019-496A-9934-33105B8729CB}" destId="{16E20389-C8B1-4F9E-B59A-959B24943CAA}" srcOrd="1" destOrd="0" presId="urn:microsoft.com/office/officeart/2005/8/layout/orgChart1"/>
    <dgm:cxn modelId="{1A318749-9B35-41F5-B893-055D2D14719A}" type="presParOf" srcId="{42D00AFA-E84B-4A2D-BCDB-D57DD0C0A216}" destId="{1024FBDC-0955-45C5-925D-083CB2C1337C}" srcOrd="1" destOrd="0" presId="urn:microsoft.com/office/officeart/2005/8/layout/orgChart1"/>
    <dgm:cxn modelId="{A4952C88-73D1-478F-BAB7-C03F41DEE917}" type="presParOf" srcId="{42D00AFA-E84B-4A2D-BCDB-D57DD0C0A216}" destId="{F1041A80-2CEC-4126-B155-77043F73E609}" srcOrd="2" destOrd="0" presId="urn:microsoft.com/office/officeart/2005/8/layout/orgChart1"/>
    <dgm:cxn modelId="{228D5ABE-A7EF-4945-8659-44C2A8C2A37E}" type="presParOf" srcId="{6F7D9BA2-DE58-4F43-9F69-F668E6EE571C}" destId="{4F9DCA7C-C7EB-4C08-BAEF-96333213A7D8}" srcOrd="4" destOrd="0" presId="urn:microsoft.com/office/officeart/2005/8/layout/orgChart1"/>
    <dgm:cxn modelId="{638AB0C3-2884-492D-9971-38230A6E792F}" type="presParOf" srcId="{6F7D9BA2-DE58-4F43-9F69-F668E6EE571C}" destId="{DB87A302-0C0E-4BF1-B236-79D5CBBFEFAD}" srcOrd="5" destOrd="0" presId="urn:microsoft.com/office/officeart/2005/8/layout/orgChart1"/>
    <dgm:cxn modelId="{70D0856A-329D-4421-8E52-471728D53661}" type="presParOf" srcId="{DB87A302-0C0E-4BF1-B236-79D5CBBFEFAD}" destId="{1D88A577-FA40-4745-819D-3056D32310E1}" srcOrd="0" destOrd="0" presId="urn:microsoft.com/office/officeart/2005/8/layout/orgChart1"/>
    <dgm:cxn modelId="{393494AD-698D-4978-82BF-85AB8D0BE632}" type="presParOf" srcId="{1D88A577-FA40-4745-819D-3056D32310E1}" destId="{1B85F2B1-F3AF-44EB-A8DA-1489EDCAC87E}" srcOrd="0" destOrd="0" presId="urn:microsoft.com/office/officeart/2005/8/layout/orgChart1"/>
    <dgm:cxn modelId="{3F6FDB33-3E84-47DE-903F-68CC7497CFF6}" type="presParOf" srcId="{1D88A577-FA40-4745-819D-3056D32310E1}" destId="{749E5518-8A44-4616-BCCD-D54B27F23092}" srcOrd="1" destOrd="0" presId="urn:microsoft.com/office/officeart/2005/8/layout/orgChart1"/>
    <dgm:cxn modelId="{F636B180-8B59-4EFC-83F4-C45AB2C95DA9}" type="presParOf" srcId="{DB87A302-0C0E-4BF1-B236-79D5CBBFEFAD}" destId="{19754238-C6FD-4526-868B-A2857765FCBB}" srcOrd="1" destOrd="0" presId="urn:microsoft.com/office/officeart/2005/8/layout/orgChart1"/>
    <dgm:cxn modelId="{6AEC417B-EDA9-419C-AA27-3017372160C3}" type="presParOf" srcId="{DB87A302-0C0E-4BF1-B236-79D5CBBFEFAD}" destId="{F04488FC-06E9-45E4-A069-A84EB3BFE26F}" srcOrd="2" destOrd="0" presId="urn:microsoft.com/office/officeart/2005/8/layout/orgChart1"/>
    <dgm:cxn modelId="{005A7308-7752-48A1-8BC4-2F61B317F7BA}" type="presParOf" srcId="{9808B3AC-94DD-4D55-8032-F94B71930487}" destId="{78C9058C-BAC1-490B-ABDB-5A0EBE671DFE}" srcOrd="2" destOrd="0" presId="urn:microsoft.com/office/officeart/2005/8/layout/orgChart1"/>
    <dgm:cxn modelId="{8606A685-AEFC-4DA0-9219-CE1B63592419}" type="presParOf" srcId="{35B25C9B-6C28-407D-ABA2-22C9875A8FF7}" destId="{40E299A9-8258-4CE5-9AAF-B46060898228}" srcOrd="2" destOrd="0" presId="urn:microsoft.com/office/officeart/2005/8/layout/orgChart1"/>
    <dgm:cxn modelId="{8C4C4169-0715-4050-98D6-4F3BEDAF929D}" type="presParOf" srcId="{35B25C9B-6C28-407D-ABA2-22C9875A8FF7}" destId="{380832BC-0305-4266-9552-6E69C71B0DF1}" srcOrd="3" destOrd="0" presId="urn:microsoft.com/office/officeart/2005/8/layout/orgChart1"/>
    <dgm:cxn modelId="{0A6F5F0A-3628-4531-B58A-A88E170E32D5}" type="presParOf" srcId="{380832BC-0305-4266-9552-6E69C71B0DF1}" destId="{CD68D56C-6719-4E80-BE3C-EC7FE4CEA10F}" srcOrd="0" destOrd="0" presId="urn:microsoft.com/office/officeart/2005/8/layout/orgChart1"/>
    <dgm:cxn modelId="{EAED5740-0F47-4B8E-BE30-0501F7843722}" type="presParOf" srcId="{CD68D56C-6719-4E80-BE3C-EC7FE4CEA10F}" destId="{D11E1383-E438-4FD2-8A28-2F4271491D9B}" srcOrd="0" destOrd="0" presId="urn:microsoft.com/office/officeart/2005/8/layout/orgChart1"/>
    <dgm:cxn modelId="{F4052A95-27CD-4859-B6C0-86688051A976}" type="presParOf" srcId="{CD68D56C-6719-4E80-BE3C-EC7FE4CEA10F}" destId="{5F288DFD-DB37-4AE9-A1CD-14131FB66035}" srcOrd="1" destOrd="0" presId="urn:microsoft.com/office/officeart/2005/8/layout/orgChart1"/>
    <dgm:cxn modelId="{4367B8EF-AF15-4311-9979-74C8C6465AB1}" type="presParOf" srcId="{380832BC-0305-4266-9552-6E69C71B0DF1}" destId="{9D8C9523-0377-420A-A7F4-B7B4B3B58756}" srcOrd="1" destOrd="0" presId="urn:microsoft.com/office/officeart/2005/8/layout/orgChart1"/>
    <dgm:cxn modelId="{296CD506-D095-4FEA-80F0-27390553DF40}" type="presParOf" srcId="{380832BC-0305-4266-9552-6E69C71B0DF1}" destId="{40B88831-48A8-48A3-91E2-53AD2124FC73}" srcOrd="2" destOrd="0" presId="urn:microsoft.com/office/officeart/2005/8/layout/orgChart1"/>
    <dgm:cxn modelId="{1D37E790-2ED6-4D09-9FC7-BC4B5064E586}" type="presParOf" srcId="{35B25C9B-6C28-407D-ABA2-22C9875A8FF7}" destId="{E5EF7FE1-4CA9-4AE6-9166-E984F2DA31FD}" srcOrd="4" destOrd="0" presId="urn:microsoft.com/office/officeart/2005/8/layout/orgChart1"/>
    <dgm:cxn modelId="{314DCC45-C1E7-4E4E-B6FA-81571B6A8A76}" type="presParOf" srcId="{35B25C9B-6C28-407D-ABA2-22C9875A8FF7}" destId="{B07CC144-9F67-41DC-89E7-AC3D98BAA7B2}" srcOrd="5" destOrd="0" presId="urn:microsoft.com/office/officeart/2005/8/layout/orgChart1"/>
    <dgm:cxn modelId="{1A9CE97B-5A57-4413-8EEF-E02FA9BA8F3C}" type="presParOf" srcId="{B07CC144-9F67-41DC-89E7-AC3D98BAA7B2}" destId="{3B535F93-646E-47A0-8215-176FC0AB7177}" srcOrd="0" destOrd="0" presId="urn:microsoft.com/office/officeart/2005/8/layout/orgChart1"/>
    <dgm:cxn modelId="{3BDC297E-480E-49AB-93F3-8D806998FF3D}" type="presParOf" srcId="{3B535F93-646E-47A0-8215-176FC0AB7177}" destId="{5B4AA47E-AD6B-4BA5-96D4-864DD606D8A6}" srcOrd="0" destOrd="0" presId="urn:microsoft.com/office/officeart/2005/8/layout/orgChart1"/>
    <dgm:cxn modelId="{4D66DC32-E97A-4DF2-9543-3B331307B7A5}" type="presParOf" srcId="{3B535F93-646E-47A0-8215-176FC0AB7177}" destId="{CA1E63E8-88AA-4992-BA03-44F08E2D4F01}" srcOrd="1" destOrd="0" presId="urn:microsoft.com/office/officeart/2005/8/layout/orgChart1"/>
    <dgm:cxn modelId="{4490A20D-7842-427E-A7AA-5404D55D1247}" type="presParOf" srcId="{B07CC144-9F67-41DC-89E7-AC3D98BAA7B2}" destId="{163A2869-2DA0-4F52-ADEB-CC2B6CD60C68}" srcOrd="1" destOrd="0" presId="urn:microsoft.com/office/officeart/2005/8/layout/orgChart1"/>
    <dgm:cxn modelId="{84498855-67E3-40E2-9FF5-FE7A92EFFEE9}" type="presParOf" srcId="{B07CC144-9F67-41DC-89E7-AC3D98BAA7B2}" destId="{A12F9506-B42D-4EF3-A17E-F6A964E05BEE}" srcOrd="2" destOrd="0" presId="urn:microsoft.com/office/officeart/2005/8/layout/orgChart1"/>
    <dgm:cxn modelId="{5BD12DBC-A976-45BC-9810-7F3C4D85C741}" type="presParOf" srcId="{35B25C9B-6C28-407D-ABA2-22C9875A8FF7}" destId="{33422257-7CFB-4DD8-80AE-EE7DC2C4C49E}" srcOrd="6" destOrd="0" presId="urn:microsoft.com/office/officeart/2005/8/layout/orgChart1"/>
    <dgm:cxn modelId="{DD6E80A5-097B-4FBB-9E3B-6BD62C0B7060}" type="presParOf" srcId="{35B25C9B-6C28-407D-ABA2-22C9875A8FF7}" destId="{AC2C2FC8-1F3B-450B-89FB-E5A476C9CBD9}" srcOrd="7" destOrd="0" presId="urn:microsoft.com/office/officeart/2005/8/layout/orgChart1"/>
    <dgm:cxn modelId="{0E67CE65-1821-4C41-B578-30D84AB08716}" type="presParOf" srcId="{AC2C2FC8-1F3B-450B-89FB-E5A476C9CBD9}" destId="{4BDDDA3D-E59C-41D0-B061-23646531930A}" srcOrd="0" destOrd="0" presId="urn:microsoft.com/office/officeart/2005/8/layout/orgChart1"/>
    <dgm:cxn modelId="{A36DFAE3-42F2-4AB2-B9ED-60AECCE02B2E}" type="presParOf" srcId="{4BDDDA3D-E59C-41D0-B061-23646531930A}" destId="{064D9DB3-B501-4661-BEB7-A785CF7C1E7F}" srcOrd="0" destOrd="0" presId="urn:microsoft.com/office/officeart/2005/8/layout/orgChart1"/>
    <dgm:cxn modelId="{75281E62-C122-46C8-8CF7-CBD17E294BC0}" type="presParOf" srcId="{4BDDDA3D-E59C-41D0-B061-23646531930A}" destId="{77A2C698-3880-45F3-8949-4C1E1C3711B2}" srcOrd="1" destOrd="0" presId="urn:microsoft.com/office/officeart/2005/8/layout/orgChart1"/>
    <dgm:cxn modelId="{58EA2661-F4F7-427E-A664-1E43D03C52F2}" type="presParOf" srcId="{AC2C2FC8-1F3B-450B-89FB-E5A476C9CBD9}" destId="{41205B13-671E-4444-A501-1EB1DD51FAAE}" srcOrd="1" destOrd="0" presId="urn:microsoft.com/office/officeart/2005/8/layout/orgChart1"/>
    <dgm:cxn modelId="{197DB016-D589-4105-AAA5-331948801D41}" type="presParOf" srcId="{AC2C2FC8-1F3B-450B-89FB-E5A476C9CBD9}" destId="{61351326-83C5-459B-A0C5-E3C7676EC465}" srcOrd="2" destOrd="0" presId="urn:microsoft.com/office/officeart/2005/8/layout/orgChart1"/>
    <dgm:cxn modelId="{CBE6CCFC-2C00-4466-9ECB-1B42763E0D0C}" type="presParOf" srcId="{35B25C9B-6C28-407D-ABA2-22C9875A8FF7}" destId="{F6B00B75-9491-4294-A6D8-B939096207B0}" srcOrd="8" destOrd="0" presId="urn:microsoft.com/office/officeart/2005/8/layout/orgChart1"/>
    <dgm:cxn modelId="{DBD7B327-B3B7-4179-8AA8-BF3AE521885B}" type="presParOf" srcId="{35B25C9B-6C28-407D-ABA2-22C9875A8FF7}" destId="{FC123A87-F940-46C5-B060-AD6C5BCA70FC}" srcOrd="9" destOrd="0" presId="urn:microsoft.com/office/officeart/2005/8/layout/orgChart1"/>
    <dgm:cxn modelId="{F9B6963C-FDF3-4CC8-998D-C015340434AB}" type="presParOf" srcId="{FC123A87-F940-46C5-B060-AD6C5BCA70FC}" destId="{EE7D4D6B-6F02-41A5-8E47-BDB3D4F5D389}" srcOrd="0" destOrd="0" presId="urn:microsoft.com/office/officeart/2005/8/layout/orgChart1"/>
    <dgm:cxn modelId="{9D7DB4D2-267C-4702-ACED-59786410F585}" type="presParOf" srcId="{EE7D4D6B-6F02-41A5-8E47-BDB3D4F5D389}" destId="{89E7DBF7-0634-44B0-958F-EE5F7538D3C1}" srcOrd="0" destOrd="0" presId="urn:microsoft.com/office/officeart/2005/8/layout/orgChart1"/>
    <dgm:cxn modelId="{49BCF8E3-FE05-490B-9566-8177570828B5}" type="presParOf" srcId="{EE7D4D6B-6F02-41A5-8E47-BDB3D4F5D389}" destId="{D8EA5FBE-9256-4E6D-BB57-313B01485DA7}" srcOrd="1" destOrd="0" presId="urn:microsoft.com/office/officeart/2005/8/layout/orgChart1"/>
    <dgm:cxn modelId="{1FC08D56-AA8B-49C6-89BA-24F9CB816CAB}" type="presParOf" srcId="{FC123A87-F940-46C5-B060-AD6C5BCA70FC}" destId="{D0AF4FA5-1A04-424B-AD0A-A4D64F23FACE}" srcOrd="1" destOrd="0" presId="urn:microsoft.com/office/officeart/2005/8/layout/orgChart1"/>
    <dgm:cxn modelId="{91FBE5F4-74FD-4F8E-B967-F37906B5671A}" type="presParOf" srcId="{FC123A87-F940-46C5-B060-AD6C5BCA70FC}" destId="{AAACD571-FB93-46D8-8738-D4A7893F38A6}" srcOrd="2" destOrd="0" presId="urn:microsoft.com/office/officeart/2005/8/layout/orgChart1"/>
    <dgm:cxn modelId="{01980B3C-1FAE-46F7-B5FD-E7FCB550D845}" type="presParOf" srcId="{35B25C9B-6C28-407D-ABA2-22C9875A8FF7}" destId="{C26A9CA5-F7DE-427A-9FB9-2DA48F6A41CD}" srcOrd="10" destOrd="0" presId="urn:microsoft.com/office/officeart/2005/8/layout/orgChart1"/>
    <dgm:cxn modelId="{48AF906A-9CE4-4DFD-A5F3-834BEE237F7A}" type="presParOf" srcId="{35B25C9B-6C28-407D-ABA2-22C9875A8FF7}" destId="{CB543719-E6AB-474B-861E-0F3849F621B1}" srcOrd="11" destOrd="0" presId="urn:microsoft.com/office/officeart/2005/8/layout/orgChart1"/>
    <dgm:cxn modelId="{188405D6-2318-4162-8D65-692BFD639AB6}" type="presParOf" srcId="{CB543719-E6AB-474B-861E-0F3849F621B1}" destId="{E719D5F9-5CDC-4513-A860-657845A75D54}" srcOrd="0" destOrd="0" presId="urn:microsoft.com/office/officeart/2005/8/layout/orgChart1"/>
    <dgm:cxn modelId="{B72431EC-E01E-4CB7-9AD5-66E5F315155A}" type="presParOf" srcId="{E719D5F9-5CDC-4513-A860-657845A75D54}" destId="{9CCFE757-9769-402A-B5CB-58CD42657CE4}" srcOrd="0" destOrd="0" presId="urn:microsoft.com/office/officeart/2005/8/layout/orgChart1"/>
    <dgm:cxn modelId="{1500F164-EB5F-4E19-BA43-3E7A3681EF03}" type="presParOf" srcId="{E719D5F9-5CDC-4513-A860-657845A75D54}" destId="{ACC6A366-0B5C-4E3D-8F53-DFF4112A7356}" srcOrd="1" destOrd="0" presId="urn:microsoft.com/office/officeart/2005/8/layout/orgChart1"/>
    <dgm:cxn modelId="{0F8384F0-5B39-42E3-B11A-B419204DDE0A}" type="presParOf" srcId="{CB543719-E6AB-474B-861E-0F3849F621B1}" destId="{AE2986DC-82D9-4C5E-AABF-2988D143A064}" srcOrd="1" destOrd="0" presId="urn:microsoft.com/office/officeart/2005/8/layout/orgChart1"/>
    <dgm:cxn modelId="{558E1D9A-C2B4-468A-8F6E-6D88072B4C52}" type="presParOf" srcId="{AE2986DC-82D9-4C5E-AABF-2988D143A064}" destId="{F3E0F471-8B4A-4A79-BED0-C0C188CAA312}" srcOrd="0" destOrd="0" presId="urn:microsoft.com/office/officeart/2005/8/layout/orgChart1"/>
    <dgm:cxn modelId="{21AA86A6-1578-4F26-BD93-7B00BC817220}" type="presParOf" srcId="{AE2986DC-82D9-4C5E-AABF-2988D143A064}" destId="{F067CA31-8771-4247-91E1-71D2D145E724}" srcOrd="1" destOrd="0" presId="urn:microsoft.com/office/officeart/2005/8/layout/orgChart1"/>
    <dgm:cxn modelId="{FB992ECE-7FB6-4468-B2E2-7E471952F179}" type="presParOf" srcId="{F067CA31-8771-4247-91E1-71D2D145E724}" destId="{C84A4E99-62CF-43AB-88CB-5796CC89AEE9}" srcOrd="0" destOrd="0" presId="urn:microsoft.com/office/officeart/2005/8/layout/orgChart1"/>
    <dgm:cxn modelId="{9FB5D6C5-396E-430F-9F83-366BBCA08802}" type="presParOf" srcId="{C84A4E99-62CF-43AB-88CB-5796CC89AEE9}" destId="{02633128-783E-4158-874C-B823EDAE9C43}" srcOrd="0" destOrd="0" presId="urn:microsoft.com/office/officeart/2005/8/layout/orgChart1"/>
    <dgm:cxn modelId="{C33ADBEF-5FD3-457B-BB04-E00700BAEE2B}" type="presParOf" srcId="{C84A4E99-62CF-43AB-88CB-5796CC89AEE9}" destId="{42EB2194-6024-4DAA-B1C6-7AB486DDD7B2}" srcOrd="1" destOrd="0" presId="urn:microsoft.com/office/officeart/2005/8/layout/orgChart1"/>
    <dgm:cxn modelId="{732D0885-0EFF-46BE-B3B3-010A46405DBA}" type="presParOf" srcId="{F067CA31-8771-4247-91E1-71D2D145E724}" destId="{EF985F89-D77A-4DB6-A915-DBBD3EA122D7}" srcOrd="1" destOrd="0" presId="urn:microsoft.com/office/officeart/2005/8/layout/orgChart1"/>
    <dgm:cxn modelId="{4ED6E2DA-731A-4C18-988F-DA9C4D3D57D8}" type="presParOf" srcId="{F067CA31-8771-4247-91E1-71D2D145E724}" destId="{C501CCCE-C28A-4D78-A242-41F1F8170DFC}" srcOrd="2" destOrd="0" presId="urn:microsoft.com/office/officeart/2005/8/layout/orgChart1"/>
    <dgm:cxn modelId="{58A4D3FC-B27F-465E-BE14-B979D985428B}" type="presParOf" srcId="{CB543719-E6AB-474B-861E-0F3849F621B1}" destId="{7C7D14BA-C1CB-4706-AD56-B65AB203B4D0}" srcOrd="2" destOrd="0" presId="urn:microsoft.com/office/officeart/2005/8/layout/orgChart1"/>
    <dgm:cxn modelId="{542B6B11-90CB-446F-9594-95A503ACF1E7}" type="presParOf" srcId="{35B25C9B-6C28-407D-ABA2-22C9875A8FF7}" destId="{AC0CFDB6-077A-4DA7-98B5-D8B1EE973251}" srcOrd="12" destOrd="0" presId="urn:microsoft.com/office/officeart/2005/8/layout/orgChart1"/>
    <dgm:cxn modelId="{4BCCDD60-BA05-4DA4-816B-449BC3CE2402}" type="presParOf" srcId="{35B25C9B-6C28-407D-ABA2-22C9875A8FF7}" destId="{4922B489-25A3-4D79-AAC7-6A64181AA8FB}" srcOrd="13" destOrd="0" presId="urn:microsoft.com/office/officeart/2005/8/layout/orgChart1"/>
    <dgm:cxn modelId="{CEE1C5D2-EA73-44AA-A619-B88FB73A0203}" type="presParOf" srcId="{4922B489-25A3-4D79-AAC7-6A64181AA8FB}" destId="{60CE06DF-7EE0-4931-921B-6F686193ED63}" srcOrd="0" destOrd="0" presId="urn:microsoft.com/office/officeart/2005/8/layout/orgChart1"/>
    <dgm:cxn modelId="{8BD18275-FEDC-4FC3-BFEF-18378070A394}" type="presParOf" srcId="{60CE06DF-7EE0-4931-921B-6F686193ED63}" destId="{4583C07F-C4D9-4555-8909-48CE7014908D}" srcOrd="0" destOrd="0" presId="urn:microsoft.com/office/officeart/2005/8/layout/orgChart1"/>
    <dgm:cxn modelId="{D6844905-6FCC-4A10-9772-386D7C9AE240}" type="presParOf" srcId="{60CE06DF-7EE0-4931-921B-6F686193ED63}" destId="{F9452C5C-3489-4FAB-AABF-04B83A0D5D3E}" srcOrd="1" destOrd="0" presId="urn:microsoft.com/office/officeart/2005/8/layout/orgChart1"/>
    <dgm:cxn modelId="{B3C0ECF2-6003-4F13-96A2-F3C1672C9073}" type="presParOf" srcId="{4922B489-25A3-4D79-AAC7-6A64181AA8FB}" destId="{88052C48-E5D6-4A00-ADFD-AD8026718091}" srcOrd="1" destOrd="0" presId="urn:microsoft.com/office/officeart/2005/8/layout/orgChart1"/>
    <dgm:cxn modelId="{6280D256-E879-43BC-A967-120695F40C09}" type="presParOf" srcId="{4922B489-25A3-4D79-AAC7-6A64181AA8FB}" destId="{2F226FD4-0BBB-4C64-AFC2-373E312CD3C6}" srcOrd="2" destOrd="0" presId="urn:microsoft.com/office/officeart/2005/8/layout/orgChart1"/>
    <dgm:cxn modelId="{937E3174-B1DA-4E57-A2EE-B352B9DF6D02}" type="presParOf" srcId="{1F9C99AB-70DC-44F7-A5E6-582A5F6B68A5}" destId="{8AEFAD33-57BC-430B-B79A-9ED6F46FC31A}" srcOrd="2" destOrd="0" presId="urn:microsoft.com/office/officeart/2005/8/layout/orgChart1"/>
    <dgm:cxn modelId="{BACF21EB-58DB-4478-8756-F6066B192FC0}" type="presParOf" srcId="{8AEFAD33-57BC-430B-B79A-9ED6F46FC31A}" destId="{5A3AFAB5-3634-4237-AE76-6AFCF598804F}" srcOrd="0" destOrd="0" presId="urn:microsoft.com/office/officeart/2005/8/layout/orgChart1"/>
    <dgm:cxn modelId="{08243E81-5CE7-4212-BD3C-7C9D8ED36093}" type="presParOf" srcId="{8AEFAD33-57BC-430B-B79A-9ED6F46FC31A}" destId="{FFFD6880-B9FE-452E-ADE6-B94FA7E8CFC6}" srcOrd="1" destOrd="0" presId="urn:microsoft.com/office/officeart/2005/8/layout/orgChart1"/>
    <dgm:cxn modelId="{B36EFA4B-BDD6-4874-8245-4EDBD6A8F0BE}" type="presParOf" srcId="{FFFD6880-B9FE-452E-ADE6-B94FA7E8CFC6}" destId="{E9158F34-4EC8-441B-8079-7546982C46B2}" srcOrd="0" destOrd="0" presId="urn:microsoft.com/office/officeart/2005/8/layout/orgChart1"/>
    <dgm:cxn modelId="{10BB9D48-32D2-4FCE-849A-2A06EFF70B1C}" type="presParOf" srcId="{E9158F34-4EC8-441B-8079-7546982C46B2}" destId="{570A2590-09F9-43F2-8357-B328E1F5166F}" srcOrd="0" destOrd="0" presId="urn:microsoft.com/office/officeart/2005/8/layout/orgChart1"/>
    <dgm:cxn modelId="{7F5067E7-B5A4-42B9-AC9D-82D37B8E1BED}" type="presParOf" srcId="{E9158F34-4EC8-441B-8079-7546982C46B2}" destId="{F5BB85FF-4179-44BF-9EC8-36FBD1B2D8BC}" srcOrd="1" destOrd="0" presId="urn:microsoft.com/office/officeart/2005/8/layout/orgChart1"/>
    <dgm:cxn modelId="{171271D9-B0F0-49DC-B1EC-C8141885F8B8}" type="presParOf" srcId="{FFFD6880-B9FE-452E-ADE6-B94FA7E8CFC6}" destId="{773D5225-0B98-4123-9BE6-95F30C0306BD}" srcOrd="1" destOrd="0" presId="urn:microsoft.com/office/officeart/2005/8/layout/orgChart1"/>
    <dgm:cxn modelId="{987EADF9-410D-4560-BB8F-E21880275A54}" type="presParOf" srcId="{FFFD6880-B9FE-452E-ADE6-B94FA7E8CFC6}" destId="{1AEFF8AD-7B3E-4216-B258-63ED43C49C0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CF33A6-12A6-45BB-A3CA-F4EADC098F36}"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72746E06-1926-45FF-B4A7-18C47DF43CE9}">
      <dgm:prSet phldrT="[Text]" phldr="0"/>
      <dgm:spPr/>
      <dgm:t>
        <a:bodyPr/>
        <a:lstStyle/>
        <a:p>
          <a:pPr rtl="0"/>
          <a:r>
            <a:rPr lang="en-US" b="1">
              <a:latin typeface="Calibri Light" panose="020F0302020204030204"/>
            </a:rPr>
            <a:t>Development Partners Group</a:t>
          </a:r>
          <a:endParaRPr lang="en-US" b="1"/>
        </a:p>
      </dgm:t>
    </dgm:pt>
    <dgm:pt modelId="{3921A71E-9385-4313-B1C8-266DD7F1B104}" type="parTrans" cxnId="{0B1533F4-8D60-4896-A85A-FCA935B1BBA9}">
      <dgm:prSet/>
      <dgm:spPr/>
      <dgm:t>
        <a:bodyPr/>
        <a:lstStyle/>
        <a:p>
          <a:endParaRPr lang="en-US"/>
        </a:p>
      </dgm:t>
    </dgm:pt>
    <dgm:pt modelId="{292CB85D-0ED6-46D1-93E4-A205AEF8FF7B}" type="sibTrans" cxnId="{0B1533F4-8D60-4896-A85A-FCA935B1BBA9}">
      <dgm:prSet/>
      <dgm:spPr/>
      <dgm:t>
        <a:bodyPr/>
        <a:lstStyle/>
        <a:p>
          <a:endParaRPr lang="en-US"/>
        </a:p>
      </dgm:t>
    </dgm:pt>
    <dgm:pt modelId="{ACF49C33-0169-4183-832F-D69F1BBF0210}">
      <dgm:prSet phldrT="[Text]" phldr="0"/>
      <dgm:spPr/>
      <dgm:t>
        <a:bodyPr/>
        <a:lstStyle/>
        <a:p>
          <a:pPr rtl="0"/>
          <a:r>
            <a:rPr lang="en-US">
              <a:latin typeface="Calibri Light" panose="020F0302020204030204"/>
            </a:rPr>
            <a:t>Representatives</a:t>
          </a:r>
          <a:r>
            <a:rPr lang="en-US"/>
            <a:t> from groups </a:t>
          </a:r>
          <a:r>
            <a:rPr lang="en-US" b="1"/>
            <a:t>which include donors</a:t>
          </a:r>
          <a:r>
            <a:rPr lang="en-US"/>
            <a:t>, UN agencies, </a:t>
          </a:r>
          <a:r>
            <a:rPr lang="en-US" b="1"/>
            <a:t>international/local NGOs, and/or governmental officials</a:t>
          </a:r>
          <a:r>
            <a:rPr lang="en-US"/>
            <a:t> based in Egypt</a:t>
          </a:r>
          <a:r>
            <a:rPr lang="en-US">
              <a:latin typeface="Calibri Light" panose="020F0302020204030204"/>
            </a:rPr>
            <a:t>.</a:t>
          </a:r>
          <a:endParaRPr lang="en-US"/>
        </a:p>
      </dgm:t>
    </dgm:pt>
    <dgm:pt modelId="{25F7FA85-C5D1-4671-83F6-63695DDF66E0}" type="parTrans" cxnId="{98ACD286-4B42-4C2C-859D-FB694606BA73}">
      <dgm:prSet/>
      <dgm:spPr/>
      <dgm:t>
        <a:bodyPr/>
        <a:lstStyle/>
        <a:p>
          <a:endParaRPr lang="en-US"/>
        </a:p>
      </dgm:t>
    </dgm:pt>
    <dgm:pt modelId="{9C3008FE-C26B-446B-BE4B-AF6A04E0A286}" type="sibTrans" cxnId="{98ACD286-4B42-4C2C-859D-FB694606BA73}">
      <dgm:prSet/>
      <dgm:spPr/>
      <dgm:t>
        <a:bodyPr/>
        <a:lstStyle/>
        <a:p>
          <a:endParaRPr lang="en-US"/>
        </a:p>
      </dgm:t>
    </dgm:pt>
    <dgm:pt modelId="{CF106DB2-5FA9-43DF-BBA4-B4234A5F0C78}">
      <dgm:prSet phldrT="[Text]" phldr="0"/>
      <dgm:spPr/>
      <dgm:t>
        <a:bodyPr/>
        <a:lstStyle/>
        <a:p>
          <a:pPr rtl="0"/>
          <a:r>
            <a:rPr lang="en-US"/>
            <a:t>The Thematic Group Migration and </a:t>
          </a:r>
          <a:r>
            <a:rPr lang="en-US">
              <a:latin typeface="Calibri Light" panose="020F0302020204030204"/>
            </a:rPr>
            <a:t>Protection  </a:t>
          </a:r>
          <a:r>
            <a:rPr lang="en-US"/>
            <a:t>aims to enhance the </a:t>
          </a:r>
          <a:r>
            <a:rPr lang="en-US" b="1"/>
            <a:t>coordination among Development Partners </a:t>
          </a:r>
          <a:r>
            <a:rPr lang="en-US"/>
            <a:t>in Egypt in the field of migration and protection, by way of</a:t>
          </a:r>
          <a:r>
            <a:rPr lang="en-US">
              <a:latin typeface="Calibri Light" panose="020F0302020204030204"/>
            </a:rPr>
            <a:t>:</a:t>
          </a:r>
        </a:p>
      </dgm:t>
    </dgm:pt>
    <dgm:pt modelId="{6DFB6B60-95FC-4383-9EC2-E181DE3B9A0B}" type="parTrans" cxnId="{2C956B9D-84C8-423A-B45C-D85A1CFCD82A}">
      <dgm:prSet/>
      <dgm:spPr/>
      <dgm:t>
        <a:bodyPr/>
        <a:lstStyle/>
        <a:p>
          <a:endParaRPr lang="en-US"/>
        </a:p>
      </dgm:t>
    </dgm:pt>
    <dgm:pt modelId="{53E7E408-A1EC-4C22-894C-66C6A9B39911}" type="sibTrans" cxnId="{2C956B9D-84C8-423A-B45C-D85A1CFCD82A}">
      <dgm:prSet/>
      <dgm:spPr/>
      <dgm:t>
        <a:bodyPr/>
        <a:lstStyle/>
        <a:p>
          <a:endParaRPr lang="en-US"/>
        </a:p>
      </dgm:t>
    </dgm:pt>
    <dgm:pt modelId="{088B1F51-F255-4CAB-BF52-B3D20417E8D5}">
      <dgm:prSet phldrT="[Text]" phldr="0"/>
      <dgm:spPr/>
      <dgm:t>
        <a:bodyPr/>
        <a:lstStyle/>
        <a:p>
          <a:pPr rtl="0"/>
          <a:r>
            <a:rPr lang="en-US" b="1">
              <a:latin typeface="Calibri Light" panose="020F0302020204030204"/>
            </a:rPr>
            <a:t>Mixed Movements WG</a:t>
          </a:r>
          <a:endParaRPr lang="en-US" b="1"/>
        </a:p>
      </dgm:t>
    </dgm:pt>
    <dgm:pt modelId="{CC865456-A9D4-438B-9C6F-71A214546CC8}" type="parTrans" cxnId="{FF55F027-4EE1-456D-8284-5C5209174CD7}">
      <dgm:prSet/>
      <dgm:spPr/>
      <dgm:t>
        <a:bodyPr/>
        <a:lstStyle/>
        <a:p>
          <a:endParaRPr lang="en-US"/>
        </a:p>
      </dgm:t>
    </dgm:pt>
    <dgm:pt modelId="{57B6102E-4BD0-4C4B-BF26-69DA734202C7}" type="sibTrans" cxnId="{FF55F027-4EE1-456D-8284-5C5209174CD7}">
      <dgm:prSet/>
      <dgm:spPr/>
      <dgm:t>
        <a:bodyPr/>
        <a:lstStyle/>
        <a:p>
          <a:endParaRPr lang="en-US"/>
        </a:p>
      </dgm:t>
    </dgm:pt>
    <dgm:pt modelId="{93D94231-6B8B-4FEA-BCE6-9E8A27ACA179}">
      <dgm:prSet phldrT="[Text]" phldr="0"/>
      <dgm:spPr/>
      <dgm:t>
        <a:bodyPr/>
        <a:lstStyle/>
        <a:p>
          <a:pPr rtl="0"/>
          <a:r>
            <a:rPr lang="en-US">
              <a:latin typeface="Calibri"/>
              <a:cs typeface="Calibri"/>
            </a:rPr>
            <a:t>Members are designated relevant technical agency leads;</a:t>
          </a:r>
        </a:p>
      </dgm:t>
    </dgm:pt>
    <dgm:pt modelId="{88AFEEC1-8A63-491F-9CB5-88940502B148}" type="parTrans" cxnId="{016F0F28-C8A3-4581-82B4-1F32CA822A28}">
      <dgm:prSet/>
      <dgm:spPr/>
      <dgm:t>
        <a:bodyPr/>
        <a:lstStyle/>
        <a:p>
          <a:endParaRPr lang="en-US"/>
        </a:p>
      </dgm:t>
    </dgm:pt>
    <dgm:pt modelId="{1BB368A8-2102-48BC-9DE8-51843E583C46}" type="sibTrans" cxnId="{016F0F28-C8A3-4581-82B4-1F32CA822A28}">
      <dgm:prSet/>
      <dgm:spPr/>
      <dgm:t>
        <a:bodyPr/>
        <a:lstStyle/>
        <a:p>
          <a:endParaRPr lang="en-US"/>
        </a:p>
      </dgm:t>
    </dgm:pt>
    <dgm:pt modelId="{71A3DEC8-A499-471E-92BE-402E658E1F13}">
      <dgm:prSet phldrT="[Text]" phldr="0"/>
      <dgm:spPr/>
      <dgm:t>
        <a:bodyPr/>
        <a:lstStyle/>
        <a:p>
          <a:pPr rtl="0"/>
          <a:r>
            <a:rPr lang="en-US" b="1">
              <a:latin typeface="Calibri Light" panose="020F0302020204030204"/>
            </a:rPr>
            <a:t>Joint Platform on Migration&amp;Refugees</a:t>
          </a:r>
          <a:endParaRPr lang="en-US" b="1"/>
        </a:p>
      </dgm:t>
    </dgm:pt>
    <dgm:pt modelId="{EF4FBA98-868E-44F3-B792-8E6EAC3893FB}" type="parTrans" cxnId="{1F73A970-DA42-448F-A9C8-25C188A99CCD}">
      <dgm:prSet/>
      <dgm:spPr/>
      <dgm:t>
        <a:bodyPr/>
        <a:lstStyle/>
        <a:p>
          <a:endParaRPr lang="en-US"/>
        </a:p>
      </dgm:t>
    </dgm:pt>
    <dgm:pt modelId="{9BF0FE68-6B8A-49C0-B6E8-847791B7C77B}" type="sibTrans" cxnId="{1F73A970-DA42-448F-A9C8-25C188A99CCD}">
      <dgm:prSet/>
      <dgm:spPr/>
      <dgm:t>
        <a:bodyPr/>
        <a:lstStyle/>
        <a:p>
          <a:endParaRPr lang="en-US"/>
        </a:p>
      </dgm:t>
    </dgm:pt>
    <dgm:pt modelId="{9543B6B7-B689-4BFD-B0AA-167E4C81E651}">
      <dgm:prSet phldrT="[Text]" phldr="0"/>
      <dgm:spPr/>
      <dgm:t>
        <a:bodyPr/>
        <a:lstStyle/>
        <a:p>
          <a:pPr rtl="0"/>
          <a:r>
            <a:rPr lang="en-US">
              <a:latin typeface="Calibri Light" panose="020F0302020204030204"/>
            </a:rPr>
            <a:t>Co-chaired</a:t>
          </a:r>
          <a:r>
            <a:rPr lang="en-US"/>
            <a:t> by the</a:t>
          </a:r>
          <a:r>
            <a:rPr lang="en-US" b="1"/>
            <a:t> Ministry of Foreign Affairs </a:t>
          </a:r>
          <a:r>
            <a:rPr lang="en-US"/>
            <a:t>and the United Nations </a:t>
          </a:r>
          <a:r>
            <a:rPr lang="en-US" b="1"/>
            <a:t>Resident Coordinator</a:t>
          </a:r>
          <a:r>
            <a:rPr lang="en-US"/>
            <a:t>.</a:t>
          </a:r>
          <a:r>
            <a:rPr lang="en-US">
              <a:latin typeface="Calibri Light" panose="020F0302020204030204"/>
            </a:rPr>
            <a:t> </a:t>
          </a:r>
        </a:p>
      </dgm:t>
    </dgm:pt>
    <dgm:pt modelId="{88DBBA67-E78F-4E39-9CF9-57988C7BA3B7}" type="parTrans" cxnId="{56C8AA10-9346-4292-B6B1-F042BF78169B}">
      <dgm:prSet/>
      <dgm:spPr/>
      <dgm:t>
        <a:bodyPr/>
        <a:lstStyle/>
        <a:p>
          <a:endParaRPr lang="en-US"/>
        </a:p>
      </dgm:t>
    </dgm:pt>
    <dgm:pt modelId="{17FB3E69-EBC2-4BA7-A139-1B86413D94C7}" type="sibTrans" cxnId="{56C8AA10-9346-4292-B6B1-F042BF78169B}">
      <dgm:prSet/>
      <dgm:spPr/>
      <dgm:t>
        <a:bodyPr/>
        <a:lstStyle/>
        <a:p>
          <a:endParaRPr lang="en-US"/>
        </a:p>
      </dgm:t>
    </dgm:pt>
    <dgm:pt modelId="{C2E4E020-0573-414B-8F30-F15EF0B88562}">
      <dgm:prSet phldr="0"/>
      <dgm:spPr/>
      <dgm:t>
        <a:bodyPr/>
        <a:lstStyle/>
        <a:p>
          <a:pPr rtl="0"/>
          <a:r>
            <a:rPr lang="en-US">
              <a:latin typeface="Calibri"/>
              <a:cs typeface="Calibri"/>
            </a:rPr>
            <a:t>MMWG is the main UN internal working group under the UNCT that is responsible for coordination and support to the Government in </a:t>
          </a:r>
          <a:r>
            <a:rPr lang="en-US" b="1">
              <a:latin typeface="Calibri"/>
              <a:cs typeface="Calibri"/>
            </a:rPr>
            <a:t>responding to mixed movements </a:t>
          </a:r>
          <a:r>
            <a:rPr lang="en-US">
              <a:latin typeface="Calibri"/>
              <a:cs typeface="Calibri"/>
            </a:rPr>
            <a:t>of migrants and forcibly displaced persons (FDPs). </a:t>
          </a:r>
        </a:p>
      </dgm:t>
    </dgm:pt>
    <dgm:pt modelId="{157BCC88-66A6-414F-A5E3-34C931D07562}" type="parTrans" cxnId="{ECE2BFCF-CF58-43A4-84E7-F1FCA96DC8C8}">
      <dgm:prSet/>
      <dgm:spPr/>
    </dgm:pt>
    <dgm:pt modelId="{29321242-2667-43FD-8C5E-CD77179AF339}" type="sibTrans" cxnId="{ECE2BFCF-CF58-43A4-84E7-F1FCA96DC8C8}">
      <dgm:prSet/>
      <dgm:spPr/>
    </dgm:pt>
    <dgm:pt modelId="{694BDEB7-6667-45B6-9F25-AE04C31C22A1}">
      <dgm:prSet phldr="0"/>
      <dgm:spPr/>
      <dgm:t>
        <a:bodyPr/>
        <a:lstStyle/>
        <a:p>
          <a:pPr rtl="0"/>
          <a:r>
            <a:rPr lang="en-US"/>
            <a:t>The </a:t>
          </a:r>
          <a:r>
            <a:rPr lang="en-US">
              <a:latin typeface="Calibri Light" panose="020F0302020204030204"/>
            </a:rPr>
            <a:t>JPMR</a:t>
          </a:r>
          <a:r>
            <a:rPr lang="en-US"/>
            <a:t> </a:t>
          </a:r>
          <a:r>
            <a:rPr lang="en-US">
              <a:latin typeface="Calibri Light" panose="020F0302020204030204"/>
            </a:rPr>
            <a:t>aims to bring</a:t>
          </a:r>
          <a:r>
            <a:rPr lang="en-US"/>
            <a:t> </a:t>
          </a:r>
          <a:r>
            <a:rPr lang="en-US" b="1"/>
            <a:t>evidence-based understanding</a:t>
          </a:r>
          <a:r>
            <a:rPr lang="en-US"/>
            <a:t> of the needs of migrants, refugees and their host communities.</a:t>
          </a:r>
          <a:r>
            <a:rPr lang="en-US">
              <a:latin typeface="Calibri Light" panose="020F0302020204030204"/>
            </a:rPr>
            <a:t> </a:t>
          </a:r>
        </a:p>
      </dgm:t>
    </dgm:pt>
    <dgm:pt modelId="{36773A93-B24B-4EB8-9260-AA2F44EDB00E}" type="parTrans" cxnId="{EE5B9A87-C246-47B6-8F62-D2E0A878C2E5}">
      <dgm:prSet/>
      <dgm:spPr/>
    </dgm:pt>
    <dgm:pt modelId="{70DAB081-8B81-4F56-B4CC-3FD448DA90F5}" type="sibTrans" cxnId="{EE5B9A87-C246-47B6-8F62-D2E0A878C2E5}">
      <dgm:prSet/>
      <dgm:spPr/>
    </dgm:pt>
    <dgm:pt modelId="{9CFFCF63-B79C-46DB-B31E-4254B3A1D2C3}">
      <dgm:prSet phldr="0"/>
      <dgm:spPr/>
      <dgm:t>
        <a:bodyPr/>
        <a:lstStyle/>
        <a:p>
          <a:pPr rtl="0"/>
          <a:r>
            <a:rPr lang="en-US"/>
            <a:t>policies, principles and priorities;</a:t>
          </a:r>
          <a:r>
            <a:rPr lang="en-US">
              <a:latin typeface="Calibri Light" panose="020F0302020204030204"/>
            </a:rPr>
            <a:t> </a:t>
          </a:r>
        </a:p>
      </dgm:t>
    </dgm:pt>
    <dgm:pt modelId="{E0CBF915-1920-4435-B1AC-16A1BDE22F2C}" type="parTrans" cxnId="{A0C51918-19D6-4C89-B659-D5278AE747CA}">
      <dgm:prSet/>
      <dgm:spPr/>
    </dgm:pt>
    <dgm:pt modelId="{1E8C252D-7850-486D-A8B8-41022D42764A}" type="sibTrans" cxnId="{A0C51918-19D6-4C89-B659-D5278AE747CA}">
      <dgm:prSet/>
      <dgm:spPr/>
    </dgm:pt>
    <dgm:pt modelId="{23A7E8DA-7478-465C-A6C0-5C4E2B38200A}">
      <dgm:prSet phldr="0"/>
      <dgm:spPr/>
      <dgm:t>
        <a:bodyPr/>
        <a:lstStyle/>
        <a:p>
          <a:r>
            <a:rPr lang="en-US"/>
            <a:t>procedures, and practices, as appropriate.</a:t>
          </a:r>
        </a:p>
      </dgm:t>
    </dgm:pt>
    <dgm:pt modelId="{D8E4E103-03E9-4F01-821E-F3FE820781BD}" type="parTrans" cxnId="{E75BA183-16D6-47EF-970F-2B6367277142}">
      <dgm:prSet/>
      <dgm:spPr/>
    </dgm:pt>
    <dgm:pt modelId="{F3F8B5F8-01CD-4D38-AC0F-F512008F408C}" type="sibTrans" cxnId="{E75BA183-16D6-47EF-970F-2B6367277142}">
      <dgm:prSet/>
      <dgm:spPr/>
    </dgm:pt>
    <dgm:pt modelId="{FC5EB8C3-697B-4CE2-A565-0AB0990B84CE}">
      <dgm:prSet phldr="0"/>
      <dgm:spPr/>
      <dgm:t>
        <a:bodyPr/>
        <a:lstStyle/>
        <a:p>
          <a:pPr rtl="0"/>
          <a:r>
            <a:rPr lang="en-US">
              <a:latin typeface="Calibri"/>
              <a:cs typeface="Calibri"/>
            </a:rPr>
            <a:t>Co-Chaired by the IOM and UNHCR Heads of Agency;</a:t>
          </a:r>
        </a:p>
      </dgm:t>
    </dgm:pt>
    <dgm:pt modelId="{7B6EA2DF-D978-466B-914A-85838F3B764E}" type="parTrans" cxnId="{C686C87C-14AB-4CE1-BB9E-9119D4E70793}">
      <dgm:prSet/>
      <dgm:spPr/>
    </dgm:pt>
    <dgm:pt modelId="{18DF1BE6-6E11-4937-A8F6-F28A945183AD}" type="sibTrans" cxnId="{C686C87C-14AB-4CE1-BB9E-9119D4E70793}">
      <dgm:prSet/>
      <dgm:spPr/>
    </dgm:pt>
    <dgm:pt modelId="{B995F0EE-45A0-44A1-B9C3-55B12520DA47}">
      <dgm:prSet phldr="0"/>
      <dgm:spPr/>
      <dgm:t>
        <a:bodyPr/>
        <a:lstStyle/>
        <a:p>
          <a:r>
            <a:rPr lang="en-US"/>
            <a:t>The following UN entities are invited to be members of the Joint Platform: IOM, UNDP, UNFPA, UNHCR, UNICEF, UNODC, UN-Women, WFP and other relevant government and UN agencies</a:t>
          </a:r>
          <a:r>
            <a:rPr lang="en-US">
              <a:latin typeface="Calibri Light" panose="020F0302020204030204"/>
            </a:rPr>
            <a:t>;</a:t>
          </a:r>
          <a:endParaRPr lang="en-US"/>
        </a:p>
      </dgm:t>
    </dgm:pt>
    <dgm:pt modelId="{F7C7B29F-869E-4F8B-AD83-08E3B397D277}" type="parTrans" cxnId="{E5F0FBBA-5024-4E38-95BC-38FF80E08584}">
      <dgm:prSet/>
      <dgm:spPr/>
    </dgm:pt>
    <dgm:pt modelId="{A26816F2-0045-47B7-92EF-CF8A5761AF28}" type="sibTrans" cxnId="{E5F0FBBA-5024-4E38-95BC-38FF80E08584}">
      <dgm:prSet/>
      <dgm:spPr/>
    </dgm:pt>
    <dgm:pt modelId="{43F29867-5172-4AF4-8EBA-900E704AA510}">
      <dgm:prSet phldr="0"/>
      <dgm:spPr/>
      <dgm:t>
        <a:bodyPr/>
        <a:lstStyle/>
        <a:p>
          <a:pPr rtl="0"/>
          <a:r>
            <a:rPr lang="en-US">
              <a:latin typeface="Calibri"/>
              <a:cs typeface="Calibri"/>
            </a:rPr>
            <a:t>The overall objectives are:</a:t>
          </a:r>
          <a:endParaRPr lang="en-US">
            <a:latin typeface="Calibri Light" panose="020F0302020204030204"/>
            <a:cs typeface="Calibri Light" panose="020F0302020204030204"/>
          </a:endParaRPr>
        </a:p>
      </dgm:t>
    </dgm:pt>
    <dgm:pt modelId="{2AA92B7D-3AFF-4735-A749-ACF26A0B485A}" type="parTrans" cxnId="{FBD85E4D-7294-41C5-A44E-C28F3347696B}">
      <dgm:prSet/>
      <dgm:spPr/>
    </dgm:pt>
    <dgm:pt modelId="{F0EEB78B-94D6-4BB8-A9BE-B066920177BF}" type="sibTrans" cxnId="{FBD85E4D-7294-41C5-A44E-C28F3347696B}">
      <dgm:prSet/>
      <dgm:spPr/>
    </dgm:pt>
    <dgm:pt modelId="{2FAFC963-E0B2-4A46-99C7-314969DCFCAD}">
      <dgm:prSet phldr="0"/>
      <dgm:spPr/>
      <dgm:t>
        <a:bodyPr/>
        <a:lstStyle/>
        <a:p>
          <a:r>
            <a:rPr lang="en-US">
              <a:latin typeface="Calibri Light" panose="020F0302020204030204"/>
            </a:rPr>
            <a:t>It</a:t>
          </a:r>
          <a:r>
            <a:rPr lang="en-US"/>
            <a:t> aims at contributing to durable solutions through sustainable financing and delivery modalities, supporting the implementation of Egypt’s Vision 2030 and the </a:t>
          </a:r>
          <a:r>
            <a:rPr lang="en-US">
              <a:latin typeface="Calibri Light" panose="020F0302020204030204"/>
            </a:rPr>
            <a:t>SDGs</a:t>
          </a:r>
          <a:endParaRPr lang="en-US"/>
        </a:p>
      </dgm:t>
    </dgm:pt>
    <dgm:pt modelId="{4B291412-40E9-42E3-BEE3-C96EFD248227}" type="parTrans" cxnId="{A22BCD5C-2201-4C85-B6CE-42ED2404024C}">
      <dgm:prSet/>
      <dgm:spPr/>
    </dgm:pt>
    <dgm:pt modelId="{DD326831-F077-4A8A-A25D-9D2A9C9F2FEB}" type="sibTrans" cxnId="{A22BCD5C-2201-4C85-B6CE-42ED2404024C}">
      <dgm:prSet/>
      <dgm:spPr/>
    </dgm:pt>
    <dgm:pt modelId="{B3EF896A-B9B9-40C1-8831-22711E0A6719}">
      <dgm:prSet phldr="0"/>
      <dgm:spPr/>
      <dgm:t>
        <a:bodyPr/>
        <a:lstStyle/>
        <a:p>
          <a:r>
            <a:rPr lang="en-US"/>
            <a:t>It constitutes a setting where a strategic discussion to identify and address the needs of migrants and refugees takes place, along with </a:t>
          </a:r>
          <a:r>
            <a:rPr lang="en-US" b="1"/>
            <a:t>mobilization additional resources </a:t>
          </a:r>
          <a:r>
            <a:rPr lang="en-US"/>
            <a:t>for migrants and refugees in Egypt.</a:t>
          </a:r>
        </a:p>
      </dgm:t>
    </dgm:pt>
    <dgm:pt modelId="{1CDB3AD2-5ED0-449E-9CF0-B1B17E05D082}" type="parTrans" cxnId="{612B18AD-7269-4E45-9B53-3ACF81F58BA2}">
      <dgm:prSet/>
      <dgm:spPr/>
    </dgm:pt>
    <dgm:pt modelId="{651B2D53-25B6-44E9-B584-CE722D69C51E}" type="sibTrans" cxnId="{612B18AD-7269-4E45-9B53-3ACF81F58BA2}">
      <dgm:prSet/>
      <dgm:spPr/>
    </dgm:pt>
    <dgm:pt modelId="{464BE506-186C-407C-A759-C4AEF864DBBD}">
      <dgm:prSet phldr="0"/>
      <dgm:spPr/>
      <dgm:t>
        <a:bodyPr/>
        <a:lstStyle/>
        <a:p>
          <a:endParaRPr lang="en-US">
            <a:latin typeface="Calibri Light" panose="020F0302020204030204"/>
          </a:endParaRPr>
        </a:p>
      </dgm:t>
    </dgm:pt>
    <dgm:pt modelId="{3AB64813-7F00-4A8F-8E3A-55A9DACE3965}" type="parTrans" cxnId="{0714DF8A-69FC-4F24-96C4-B82B9314BF62}">
      <dgm:prSet/>
      <dgm:spPr/>
    </dgm:pt>
    <dgm:pt modelId="{196A25DA-0CC5-4A65-92F3-07957461B771}" type="sibTrans" cxnId="{0714DF8A-69FC-4F24-96C4-B82B9314BF62}">
      <dgm:prSet/>
      <dgm:spPr/>
    </dgm:pt>
    <dgm:pt modelId="{5FBAA7BB-5DC5-4894-8B35-603C150FA38F}">
      <dgm:prSet phldr="0"/>
      <dgm:spPr/>
      <dgm:t>
        <a:bodyPr/>
        <a:lstStyle/>
        <a:p>
          <a:pPr rtl="0"/>
          <a:r>
            <a:rPr lang="en-US">
              <a:latin typeface="Calibri Light" panose="020F0302020204030204"/>
            </a:rPr>
            <a:t>2) cooperation</a:t>
          </a:r>
        </a:p>
      </dgm:t>
    </dgm:pt>
    <dgm:pt modelId="{D21B90FB-ACA0-4A2B-A7D6-699BBF2B25E8}" type="parTrans" cxnId="{0D6AB41C-0887-4232-BE2F-13ED285AD83C}">
      <dgm:prSet/>
      <dgm:spPr/>
    </dgm:pt>
    <dgm:pt modelId="{5E330F7A-0FBF-4827-92AB-3AF37A706408}" type="sibTrans" cxnId="{0D6AB41C-0887-4232-BE2F-13ED285AD83C}">
      <dgm:prSet/>
      <dgm:spPr/>
    </dgm:pt>
    <dgm:pt modelId="{4515FF7E-DC88-4D6B-8365-3D390D202040}">
      <dgm:prSet phldr="0"/>
      <dgm:spPr/>
      <dgm:t>
        <a:bodyPr/>
        <a:lstStyle/>
        <a:p>
          <a:pPr rtl="0"/>
          <a:r>
            <a:rPr lang="en-US">
              <a:latin typeface="Calibri Light" panose="020F0302020204030204"/>
            </a:rPr>
            <a:t>3) collaboration;</a:t>
          </a:r>
          <a:r>
            <a:rPr lang="en-US"/>
            <a:t> and</a:t>
          </a:r>
          <a:r>
            <a:rPr lang="en-US">
              <a:latin typeface="Calibri Light" panose="020F0302020204030204"/>
            </a:rPr>
            <a:t> </a:t>
          </a:r>
        </a:p>
      </dgm:t>
    </dgm:pt>
    <dgm:pt modelId="{E552C5A5-100D-4247-B877-9C5662BB9C57}" type="parTrans" cxnId="{7F8083D6-FFEB-4650-AA7A-7D0672007522}">
      <dgm:prSet/>
      <dgm:spPr/>
    </dgm:pt>
    <dgm:pt modelId="{9AB6B314-E57B-4D4D-A81E-1B193F72D200}" type="sibTrans" cxnId="{7F8083D6-FFEB-4650-AA7A-7D0672007522}">
      <dgm:prSet/>
      <dgm:spPr/>
    </dgm:pt>
    <dgm:pt modelId="{33F1C8F2-3EBE-4F87-A367-6DC143121BBC}">
      <dgm:prSet phldr="0"/>
      <dgm:spPr/>
      <dgm:t>
        <a:bodyPr/>
        <a:lstStyle/>
        <a:p>
          <a:pPr rtl="0"/>
          <a:r>
            <a:rPr lang="en-US">
              <a:latin typeface="Calibri Light" panose="020F0302020204030204"/>
            </a:rPr>
            <a:t>4) </a:t>
          </a:r>
          <a:r>
            <a:rPr lang="en-US"/>
            <a:t>alignment on</a:t>
          </a:r>
          <a:r>
            <a:rPr lang="en-US">
              <a:latin typeface="Calibri Light" panose="020F0302020204030204"/>
            </a:rPr>
            <a:t>:</a:t>
          </a:r>
        </a:p>
      </dgm:t>
    </dgm:pt>
    <dgm:pt modelId="{2F1EAD76-84CF-4C53-AB73-CDEA43F00A8F}" type="parTrans" cxnId="{8BA0C1DC-6CB9-4807-88DE-0C864D90C2F5}">
      <dgm:prSet/>
      <dgm:spPr/>
    </dgm:pt>
    <dgm:pt modelId="{216A4366-7AC7-4A7C-A037-CAED731FB004}" type="sibTrans" cxnId="{8BA0C1DC-6CB9-4807-88DE-0C864D90C2F5}">
      <dgm:prSet/>
      <dgm:spPr/>
    </dgm:pt>
    <dgm:pt modelId="{166CD4B8-138A-47C7-BA31-D00086F355B6}">
      <dgm:prSet phldr="0"/>
      <dgm:spPr/>
      <dgm:t>
        <a:bodyPr/>
        <a:lstStyle/>
        <a:p>
          <a:r>
            <a:rPr lang="en-US">
              <a:latin typeface="Calibri Light" panose="020F0302020204030204"/>
            </a:rPr>
            <a:t>1) consultation</a:t>
          </a:r>
          <a:endParaRPr lang="en-US"/>
        </a:p>
      </dgm:t>
    </dgm:pt>
    <dgm:pt modelId="{7BFB3F9A-2501-43DF-ABE0-82DD176F3EC4}" type="parTrans" cxnId="{1782C5B4-1A96-4BAA-8EA0-43212DC382ED}">
      <dgm:prSet/>
      <dgm:spPr/>
    </dgm:pt>
    <dgm:pt modelId="{A19A02E4-EC51-43E9-87D6-6575F8F79A51}" type="sibTrans" cxnId="{1782C5B4-1A96-4BAA-8EA0-43212DC382ED}">
      <dgm:prSet/>
      <dgm:spPr/>
    </dgm:pt>
    <dgm:pt modelId="{622ADD6F-A7D1-4A39-8A4B-33AC1A2E8A6B}">
      <dgm:prSet phldr="0"/>
      <dgm:spPr/>
      <dgm:t>
        <a:bodyPr/>
        <a:lstStyle/>
        <a:p>
          <a:pPr rtl="0"/>
          <a:r>
            <a:rPr lang="en-US">
              <a:latin typeface="Calibri"/>
              <a:cs typeface="Calibri"/>
            </a:rPr>
            <a:t>2) strengthening systems to prevent, mitigate and response to </a:t>
          </a:r>
          <a:r>
            <a:rPr lang="en-US" b="1">
              <a:latin typeface="Calibri"/>
              <a:cs typeface="Calibri"/>
            </a:rPr>
            <a:t>smuggling and trafficking</a:t>
          </a:r>
          <a:r>
            <a:rPr lang="en-US">
              <a:latin typeface="Calibri"/>
              <a:cs typeface="Calibri"/>
            </a:rPr>
            <a:t>; and </a:t>
          </a:r>
          <a:endParaRPr lang="en-US">
            <a:latin typeface="Calibri Light" panose="020F0302020204030204"/>
            <a:cs typeface="Calibri Light" panose="020F0302020204030204"/>
          </a:endParaRPr>
        </a:p>
      </dgm:t>
    </dgm:pt>
    <dgm:pt modelId="{FE319172-097D-447C-86CF-B5631A3DA867}" type="parTrans" cxnId="{E811ED5E-B11A-48E6-A80E-31334B1D85BE}">
      <dgm:prSet/>
      <dgm:spPr/>
    </dgm:pt>
    <dgm:pt modelId="{68804A2E-5343-4011-8F7C-FB625C8CF4A8}" type="sibTrans" cxnId="{E811ED5E-B11A-48E6-A80E-31334B1D85BE}">
      <dgm:prSet/>
      <dgm:spPr/>
    </dgm:pt>
    <dgm:pt modelId="{3C6FCFC5-F8E9-4020-9C52-895D3279B55C}">
      <dgm:prSet phldr="0"/>
      <dgm:spPr/>
      <dgm:t>
        <a:bodyPr/>
        <a:lstStyle/>
        <a:p>
          <a:r>
            <a:rPr lang="en-US">
              <a:latin typeface="Calibri"/>
              <a:cs typeface="Calibri"/>
            </a:rPr>
            <a:t> 1) ensuring consistent </a:t>
          </a:r>
          <a:r>
            <a:rPr lang="en-US" b="1">
              <a:latin typeface="Calibri"/>
              <a:cs typeface="Calibri"/>
            </a:rPr>
            <a:t>coordination and cooperation</a:t>
          </a:r>
          <a:r>
            <a:rPr lang="en-US">
              <a:latin typeface="Calibri"/>
              <a:cs typeface="Calibri"/>
            </a:rPr>
            <a:t> within the UN system in support of the Government of Egypt, on mixed movements responses; </a:t>
          </a:r>
          <a:endParaRPr lang="en-US"/>
        </a:p>
      </dgm:t>
    </dgm:pt>
    <dgm:pt modelId="{E5E5330C-D3DC-4896-B971-D8A8E44F133A}" type="parTrans" cxnId="{D4156D25-CA27-41BF-9851-5B36EC500FE0}">
      <dgm:prSet/>
      <dgm:spPr/>
    </dgm:pt>
    <dgm:pt modelId="{42A96EAB-A47F-4979-A4ED-7EA587C89CEB}" type="sibTrans" cxnId="{D4156D25-CA27-41BF-9851-5B36EC500FE0}">
      <dgm:prSet/>
      <dgm:spPr/>
    </dgm:pt>
    <dgm:pt modelId="{78F2EA91-3B87-4B2B-BE5E-174594738D2B}">
      <dgm:prSet phldr="0"/>
      <dgm:spPr/>
      <dgm:t>
        <a:bodyPr/>
        <a:lstStyle/>
        <a:p>
          <a:r>
            <a:rPr lang="en-US">
              <a:latin typeface="Calibri"/>
              <a:cs typeface="Calibri"/>
            </a:rPr>
            <a:t>3) addressing gaps in the </a:t>
          </a:r>
          <a:r>
            <a:rPr lang="en-US" b="1">
              <a:latin typeface="Calibri"/>
              <a:cs typeface="Calibri"/>
            </a:rPr>
            <a:t>protection and assistance</a:t>
          </a:r>
          <a:r>
            <a:rPr lang="en-US">
              <a:latin typeface="Calibri"/>
              <a:cs typeface="Calibri"/>
            </a:rPr>
            <a:t> provided to FDPs and migrants within the context of mixed movements. </a:t>
          </a:r>
          <a:endParaRPr lang="en-US"/>
        </a:p>
      </dgm:t>
    </dgm:pt>
    <dgm:pt modelId="{55637721-B1E3-4497-BED3-12FB03A9AD9E}" type="parTrans" cxnId="{0A676965-634B-4179-8A76-9D58D6DA2C83}">
      <dgm:prSet/>
      <dgm:spPr/>
    </dgm:pt>
    <dgm:pt modelId="{83E87A6E-C736-4050-B7A3-CF86B328AD3D}" type="sibTrans" cxnId="{0A676965-634B-4179-8A76-9D58D6DA2C83}">
      <dgm:prSet/>
      <dgm:spPr/>
    </dgm:pt>
    <dgm:pt modelId="{994D811A-2B70-416E-8EE3-8B3A19973C71}">
      <dgm:prSet phldr="0"/>
      <dgm:spPr/>
      <dgm:t>
        <a:bodyPr/>
        <a:lstStyle/>
        <a:p>
          <a:endParaRPr lang="en-US">
            <a:latin typeface="Calibri Light" panose="020F0302020204030204"/>
          </a:endParaRPr>
        </a:p>
      </dgm:t>
    </dgm:pt>
    <dgm:pt modelId="{6119E90E-DB57-4810-A1F8-59318124992D}" type="parTrans" cxnId="{8FDB20E8-0614-402E-B0F8-4B81E2C47AB9}">
      <dgm:prSet/>
      <dgm:spPr/>
    </dgm:pt>
    <dgm:pt modelId="{F7B2371F-E326-434B-99CF-5394911D35D8}" type="sibTrans" cxnId="{8FDB20E8-0614-402E-B0F8-4B81E2C47AB9}">
      <dgm:prSet/>
      <dgm:spPr/>
    </dgm:pt>
    <dgm:pt modelId="{B2F382D5-3188-4448-935A-4D46332FFF2F}" type="pres">
      <dgm:prSet presAssocID="{20CF33A6-12A6-45BB-A3CA-F4EADC098F36}" presName="Name0" presStyleCnt="0">
        <dgm:presLayoutVars>
          <dgm:dir/>
          <dgm:animLvl val="lvl"/>
          <dgm:resizeHandles val="exact"/>
        </dgm:presLayoutVars>
      </dgm:prSet>
      <dgm:spPr/>
    </dgm:pt>
    <dgm:pt modelId="{D03FDABD-B962-4917-8B36-E3B7C27BA284}" type="pres">
      <dgm:prSet presAssocID="{72746E06-1926-45FF-B4A7-18C47DF43CE9}" presName="composite" presStyleCnt="0"/>
      <dgm:spPr/>
    </dgm:pt>
    <dgm:pt modelId="{ECBB9B42-490C-4156-BBAD-86CCAFA79202}" type="pres">
      <dgm:prSet presAssocID="{72746E06-1926-45FF-B4A7-18C47DF43CE9}" presName="parTx" presStyleLbl="alignNode1" presStyleIdx="0" presStyleCnt="3">
        <dgm:presLayoutVars>
          <dgm:chMax val="0"/>
          <dgm:chPref val="0"/>
          <dgm:bulletEnabled val="1"/>
        </dgm:presLayoutVars>
      </dgm:prSet>
      <dgm:spPr/>
    </dgm:pt>
    <dgm:pt modelId="{882F07F6-60C7-4C3E-B30A-EB9B26EFD415}" type="pres">
      <dgm:prSet presAssocID="{72746E06-1926-45FF-B4A7-18C47DF43CE9}" presName="desTx" presStyleLbl="alignAccFollowNode1" presStyleIdx="0" presStyleCnt="3">
        <dgm:presLayoutVars>
          <dgm:bulletEnabled val="1"/>
        </dgm:presLayoutVars>
      </dgm:prSet>
      <dgm:spPr/>
    </dgm:pt>
    <dgm:pt modelId="{6019D0A5-B10D-4371-BA9D-FD9B18EEA017}" type="pres">
      <dgm:prSet presAssocID="{292CB85D-0ED6-46D1-93E4-A205AEF8FF7B}" presName="space" presStyleCnt="0"/>
      <dgm:spPr/>
    </dgm:pt>
    <dgm:pt modelId="{E6E70020-4E61-407A-8E89-D4545BE31B49}" type="pres">
      <dgm:prSet presAssocID="{088B1F51-F255-4CAB-BF52-B3D20417E8D5}" presName="composite" presStyleCnt="0"/>
      <dgm:spPr/>
    </dgm:pt>
    <dgm:pt modelId="{620E88B9-6FF7-426D-8A45-9AB23CCC1B17}" type="pres">
      <dgm:prSet presAssocID="{088B1F51-F255-4CAB-BF52-B3D20417E8D5}" presName="parTx" presStyleLbl="alignNode1" presStyleIdx="1" presStyleCnt="3">
        <dgm:presLayoutVars>
          <dgm:chMax val="0"/>
          <dgm:chPref val="0"/>
          <dgm:bulletEnabled val="1"/>
        </dgm:presLayoutVars>
      </dgm:prSet>
      <dgm:spPr/>
    </dgm:pt>
    <dgm:pt modelId="{96842E08-AA84-4592-A057-5C0149CAC633}" type="pres">
      <dgm:prSet presAssocID="{088B1F51-F255-4CAB-BF52-B3D20417E8D5}" presName="desTx" presStyleLbl="alignAccFollowNode1" presStyleIdx="1" presStyleCnt="3">
        <dgm:presLayoutVars>
          <dgm:bulletEnabled val="1"/>
        </dgm:presLayoutVars>
      </dgm:prSet>
      <dgm:spPr/>
    </dgm:pt>
    <dgm:pt modelId="{06201CD0-098E-4078-9D35-BE8422729DF4}" type="pres">
      <dgm:prSet presAssocID="{57B6102E-4BD0-4C4B-BF26-69DA734202C7}" presName="space" presStyleCnt="0"/>
      <dgm:spPr/>
    </dgm:pt>
    <dgm:pt modelId="{485AB800-3E43-43D7-A230-C7AAD164635A}" type="pres">
      <dgm:prSet presAssocID="{71A3DEC8-A499-471E-92BE-402E658E1F13}" presName="composite" presStyleCnt="0"/>
      <dgm:spPr/>
    </dgm:pt>
    <dgm:pt modelId="{B4223CDB-18E2-4771-8948-78A31DF532A9}" type="pres">
      <dgm:prSet presAssocID="{71A3DEC8-A499-471E-92BE-402E658E1F13}" presName="parTx" presStyleLbl="alignNode1" presStyleIdx="2" presStyleCnt="3">
        <dgm:presLayoutVars>
          <dgm:chMax val="0"/>
          <dgm:chPref val="0"/>
          <dgm:bulletEnabled val="1"/>
        </dgm:presLayoutVars>
      </dgm:prSet>
      <dgm:spPr/>
    </dgm:pt>
    <dgm:pt modelId="{E1DBAB9A-3347-4CD2-A2EF-1DDC688F9891}" type="pres">
      <dgm:prSet presAssocID="{71A3DEC8-A499-471E-92BE-402E658E1F13}" presName="desTx" presStyleLbl="alignAccFollowNode1" presStyleIdx="2" presStyleCnt="3">
        <dgm:presLayoutVars>
          <dgm:bulletEnabled val="1"/>
        </dgm:presLayoutVars>
      </dgm:prSet>
      <dgm:spPr/>
    </dgm:pt>
  </dgm:ptLst>
  <dgm:cxnLst>
    <dgm:cxn modelId="{56C8AA10-9346-4292-B6B1-F042BF78169B}" srcId="{71A3DEC8-A499-471E-92BE-402E658E1F13}" destId="{9543B6B7-B689-4BFD-B0AA-167E4C81E651}" srcOrd="0" destOrd="0" parTransId="{88DBBA67-E78F-4E39-9CF9-57988C7BA3B7}" sibTransId="{17FB3E69-EBC2-4BA7-A139-1B86413D94C7}"/>
    <dgm:cxn modelId="{3031FC14-75F0-4247-82ED-6E504E4EC6D5}" type="presOf" srcId="{93D94231-6B8B-4FEA-BCE6-9E8A27ACA179}" destId="{96842E08-AA84-4592-A057-5C0149CAC633}" srcOrd="0" destOrd="1" presId="urn:microsoft.com/office/officeart/2005/8/layout/hList1"/>
    <dgm:cxn modelId="{945D3B15-5678-49B6-B71C-5CBD3A986DEC}" type="presOf" srcId="{B3EF896A-B9B9-40C1-8831-22711E0A6719}" destId="{E1DBAB9A-3347-4CD2-A2EF-1DDC688F9891}" srcOrd="0" destOrd="4" presId="urn:microsoft.com/office/officeart/2005/8/layout/hList1"/>
    <dgm:cxn modelId="{F4339116-5196-45DB-85DE-258F65EB90A0}" type="presOf" srcId="{2FAFC963-E0B2-4A46-99C7-314969DCFCAD}" destId="{E1DBAB9A-3347-4CD2-A2EF-1DDC688F9891}" srcOrd="0" destOrd="5" presId="urn:microsoft.com/office/officeart/2005/8/layout/hList1"/>
    <dgm:cxn modelId="{E9104517-E40D-46B9-AE38-B252CDA95F98}" type="presOf" srcId="{72746E06-1926-45FF-B4A7-18C47DF43CE9}" destId="{ECBB9B42-490C-4156-BBAD-86CCAFA79202}" srcOrd="0" destOrd="0" presId="urn:microsoft.com/office/officeart/2005/8/layout/hList1"/>
    <dgm:cxn modelId="{55989117-4191-4A5C-9538-7D638AB19444}" type="presOf" srcId="{23A7E8DA-7478-465C-A6C0-5C4E2B38200A}" destId="{882F07F6-60C7-4C3E-B30A-EB9B26EFD415}" srcOrd="0" destOrd="8" presId="urn:microsoft.com/office/officeart/2005/8/layout/hList1"/>
    <dgm:cxn modelId="{A0C51918-19D6-4C89-B659-D5278AE747CA}" srcId="{72746E06-1926-45FF-B4A7-18C47DF43CE9}" destId="{9CFFCF63-B79C-46DB-B31E-4254B3A1D2C3}" srcOrd="3" destOrd="0" parTransId="{E0CBF915-1920-4435-B1AC-16A1BDE22F2C}" sibTransId="{1E8C252D-7850-486D-A8B8-41022D42764A}"/>
    <dgm:cxn modelId="{0D6AB41C-0887-4232-BE2F-13ED285AD83C}" srcId="{CF106DB2-5FA9-43DF-BBA4-B4234A5F0C78}" destId="{5FBAA7BB-5DC5-4894-8B35-603C150FA38F}" srcOrd="1" destOrd="0" parTransId="{D21B90FB-ACA0-4A2B-A7D6-699BBF2B25E8}" sibTransId="{5E330F7A-0FBF-4827-92AB-3AF37A706408}"/>
    <dgm:cxn modelId="{26E6291F-A5D2-4855-9028-7455FF2B6FFE}" type="presOf" srcId="{78F2EA91-3B87-4B2B-BE5E-174594738D2B}" destId="{96842E08-AA84-4592-A057-5C0149CAC633}" srcOrd="0" destOrd="6" presId="urn:microsoft.com/office/officeart/2005/8/layout/hList1"/>
    <dgm:cxn modelId="{D4156D25-CA27-41BF-9851-5B36EC500FE0}" srcId="{088B1F51-F255-4CAB-BF52-B3D20417E8D5}" destId="{3C6FCFC5-F8E9-4020-9C52-895D3279B55C}" srcOrd="4" destOrd="0" parTransId="{E5E5330C-D3DC-4896-B971-D8A8E44F133A}" sibTransId="{42A96EAB-A47F-4979-A4ED-7EA587C89CEB}"/>
    <dgm:cxn modelId="{FF55F027-4EE1-456D-8284-5C5209174CD7}" srcId="{20CF33A6-12A6-45BB-A3CA-F4EADC098F36}" destId="{088B1F51-F255-4CAB-BF52-B3D20417E8D5}" srcOrd="1" destOrd="0" parTransId="{CC865456-A9D4-438B-9C6F-71A214546CC8}" sibTransId="{57B6102E-4BD0-4C4B-BF26-69DA734202C7}"/>
    <dgm:cxn modelId="{016F0F28-C8A3-4581-82B4-1F32CA822A28}" srcId="{088B1F51-F255-4CAB-BF52-B3D20417E8D5}" destId="{93D94231-6B8B-4FEA-BCE6-9E8A27ACA179}" srcOrd="1" destOrd="0" parTransId="{88AFEEC1-8A63-491F-9CB5-88940502B148}" sibTransId="{1BB368A8-2102-48BC-9DE8-51843E583C46}"/>
    <dgm:cxn modelId="{A22BCD5C-2201-4C85-B6CE-42ED2404024C}" srcId="{71A3DEC8-A499-471E-92BE-402E658E1F13}" destId="{2FAFC963-E0B2-4A46-99C7-314969DCFCAD}" srcOrd="5" destOrd="0" parTransId="{4B291412-40E9-42E3-BEE3-C96EFD248227}" sibTransId="{DD326831-F077-4A8A-A25D-9D2A9C9F2FEB}"/>
    <dgm:cxn modelId="{E811ED5E-B11A-48E6-A80E-31334B1D85BE}" srcId="{088B1F51-F255-4CAB-BF52-B3D20417E8D5}" destId="{622ADD6F-A7D1-4A39-8A4B-33AC1A2E8A6B}" srcOrd="5" destOrd="0" parTransId="{FE319172-097D-447C-86CF-B5631A3DA867}" sibTransId="{68804A2E-5343-4011-8F7C-FB625C8CF4A8}"/>
    <dgm:cxn modelId="{ACAFEE5F-2065-45FC-8319-D16F99306603}" type="presOf" srcId="{33F1C8F2-3EBE-4F87-A367-6DC143121BBC}" destId="{882F07F6-60C7-4C3E-B30A-EB9B26EFD415}" srcOrd="0" destOrd="6" presId="urn:microsoft.com/office/officeart/2005/8/layout/hList1"/>
    <dgm:cxn modelId="{06F8DC62-EE7D-4F77-B2FB-F6E5211C8400}" type="presOf" srcId="{622ADD6F-A7D1-4A39-8A4B-33AC1A2E8A6B}" destId="{96842E08-AA84-4592-A057-5C0149CAC633}" srcOrd="0" destOrd="5" presId="urn:microsoft.com/office/officeart/2005/8/layout/hList1"/>
    <dgm:cxn modelId="{0A676965-634B-4179-8A76-9D58D6DA2C83}" srcId="{088B1F51-F255-4CAB-BF52-B3D20417E8D5}" destId="{78F2EA91-3B87-4B2B-BE5E-174594738D2B}" srcOrd="6" destOrd="0" parTransId="{55637721-B1E3-4497-BED3-12FB03A9AD9E}" sibTransId="{83E87A6E-C736-4050-B7A3-CF86B328AD3D}"/>
    <dgm:cxn modelId="{FBD85E4D-7294-41C5-A44E-C28F3347696B}" srcId="{088B1F51-F255-4CAB-BF52-B3D20417E8D5}" destId="{43F29867-5172-4AF4-8EBA-900E704AA510}" srcOrd="3" destOrd="0" parTransId="{2AA92B7D-3AFF-4735-A749-ACF26A0B485A}" sibTransId="{F0EEB78B-94D6-4BB8-A9BE-B066920177BF}"/>
    <dgm:cxn modelId="{9CE56B4E-6D85-4129-AE66-2174E0A74B1F}" type="presOf" srcId="{B995F0EE-45A0-44A1-B9C3-55B12520DA47}" destId="{E1DBAB9A-3347-4CD2-A2EF-1DDC688F9891}" srcOrd="0" destOrd="1" presId="urn:microsoft.com/office/officeart/2005/8/layout/hList1"/>
    <dgm:cxn modelId="{1F73A970-DA42-448F-A9C8-25C188A99CCD}" srcId="{20CF33A6-12A6-45BB-A3CA-F4EADC098F36}" destId="{71A3DEC8-A499-471E-92BE-402E658E1F13}" srcOrd="2" destOrd="0" parTransId="{EF4FBA98-868E-44F3-B792-8E6EAC3893FB}" sibTransId="{9BF0FE68-6B8A-49C0-B6E8-847791B7C77B}"/>
    <dgm:cxn modelId="{5A301755-2358-4171-87D6-F1A33AC68C8D}" type="presOf" srcId="{694BDEB7-6667-45B6-9F25-AE04C31C22A1}" destId="{E1DBAB9A-3347-4CD2-A2EF-1DDC688F9891}" srcOrd="0" destOrd="3" presId="urn:microsoft.com/office/officeart/2005/8/layout/hList1"/>
    <dgm:cxn modelId="{77EA6277-9BE0-4182-8EA8-FD75F1B0F083}" type="presOf" srcId="{C2E4E020-0573-414B-8F30-F15EF0B88562}" destId="{96842E08-AA84-4592-A057-5C0149CAC633}" srcOrd="0" destOrd="2" presId="urn:microsoft.com/office/officeart/2005/8/layout/hList1"/>
    <dgm:cxn modelId="{B83C2A58-AB7D-49BB-B3F5-FAFB8BBD56CD}" type="presOf" srcId="{994D811A-2B70-416E-8EE3-8B3A19973C71}" destId="{E1DBAB9A-3347-4CD2-A2EF-1DDC688F9891}" srcOrd="0" destOrd="2" presId="urn:microsoft.com/office/officeart/2005/8/layout/hList1"/>
    <dgm:cxn modelId="{1F193159-FE54-4985-BF50-E8E244E7D78A}" type="presOf" srcId="{166CD4B8-138A-47C7-BA31-D00086F355B6}" destId="{882F07F6-60C7-4C3E-B30A-EB9B26EFD415}" srcOrd="0" destOrd="3" presId="urn:microsoft.com/office/officeart/2005/8/layout/hList1"/>
    <dgm:cxn modelId="{70F9FD59-6419-48E5-B167-8B60F7795E32}" type="presOf" srcId="{3C6FCFC5-F8E9-4020-9C52-895D3279B55C}" destId="{96842E08-AA84-4592-A057-5C0149CAC633}" srcOrd="0" destOrd="4" presId="urn:microsoft.com/office/officeart/2005/8/layout/hList1"/>
    <dgm:cxn modelId="{C686C87C-14AB-4CE1-BB9E-9119D4E70793}" srcId="{088B1F51-F255-4CAB-BF52-B3D20417E8D5}" destId="{FC5EB8C3-697B-4CE2-A565-0AB0990B84CE}" srcOrd="0" destOrd="0" parTransId="{7B6EA2DF-D978-466B-914A-85838F3B764E}" sibTransId="{18DF1BE6-6E11-4937-A8F6-F28A945183AD}"/>
    <dgm:cxn modelId="{2838DB7C-3FB1-4DDA-9E36-65CAC271DDE7}" type="presOf" srcId="{FC5EB8C3-697B-4CE2-A565-0AB0990B84CE}" destId="{96842E08-AA84-4592-A057-5C0149CAC633}" srcOrd="0" destOrd="0" presId="urn:microsoft.com/office/officeart/2005/8/layout/hList1"/>
    <dgm:cxn modelId="{B861B87F-4E18-426D-89A6-4FC9CFCEA780}" type="presOf" srcId="{20CF33A6-12A6-45BB-A3CA-F4EADC098F36}" destId="{B2F382D5-3188-4448-935A-4D46332FFF2F}" srcOrd="0" destOrd="0" presId="urn:microsoft.com/office/officeart/2005/8/layout/hList1"/>
    <dgm:cxn modelId="{E75BA183-16D6-47EF-970F-2B6367277142}" srcId="{72746E06-1926-45FF-B4A7-18C47DF43CE9}" destId="{23A7E8DA-7478-465C-A6C0-5C4E2B38200A}" srcOrd="4" destOrd="0" parTransId="{D8E4E103-03E9-4F01-821E-F3FE820781BD}" sibTransId="{F3F8B5F8-01CD-4D38-AC0F-F512008F408C}"/>
    <dgm:cxn modelId="{4AF31685-2052-45E1-A2CD-3337C4ECB3BA}" type="presOf" srcId="{43F29867-5172-4AF4-8EBA-900E704AA510}" destId="{96842E08-AA84-4592-A057-5C0149CAC633}" srcOrd="0" destOrd="3" presId="urn:microsoft.com/office/officeart/2005/8/layout/hList1"/>
    <dgm:cxn modelId="{98ACD286-4B42-4C2C-859D-FB694606BA73}" srcId="{72746E06-1926-45FF-B4A7-18C47DF43CE9}" destId="{ACF49C33-0169-4183-832F-D69F1BBF0210}" srcOrd="0" destOrd="0" parTransId="{25F7FA85-C5D1-4671-83F6-63695DDF66E0}" sibTransId="{9C3008FE-C26B-446B-BE4B-AF6A04E0A286}"/>
    <dgm:cxn modelId="{EE5B9A87-C246-47B6-8F62-D2E0A878C2E5}" srcId="{71A3DEC8-A499-471E-92BE-402E658E1F13}" destId="{694BDEB7-6667-45B6-9F25-AE04C31C22A1}" srcOrd="3" destOrd="0" parTransId="{36773A93-B24B-4EB8-9260-AA2F44EDB00E}" sibTransId="{70DAB081-8B81-4F56-B4CC-3FD448DA90F5}"/>
    <dgm:cxn modelId="{0714DF8A-69FC-4F24-96C4-B82B9314BF62}" srcId="{72746E06-1926-45FF-B4A7-18C47DF43CE9}" destId="{464BE506-186C-407C-A759-C4AEF864DBBD}" srcOrd="1" destOrd="0" parTransId="{3AB64813-7F00-4A8F-8E3A-55A9DACE3965}" sibTransId="{196A25DA-0CC5-4A65-92F3-07957461B771}"/>
    <dgm:cxn modelId="{2C956B9D-84C8-423A-B45C-D85A1CFCD82A}" srcId="{72746E06-1926-45FF-B4A7-18C47DF43CE9}" destId="{CF106DB2-5FA9-43DF-BBA4-B4234A5F0C78}" srcOrd="2" destOrd="0" parTransId="{6DFB6B60-95FC-4383-9EC2-E181DE3B9A0B}" sibTransId="{53E7E408-A1EC-4C22-894C-66C6A9B39911}"/>
    <dgm:cxn modelId="{40BD4C9D-CB4C-4F55-A685-390DCAAB12C0}" type="presOf" srcId="{464BE506-186C-407C-A759-C4AEF864DBBD}" destId="{882F07F6-60C7-4C3E-B30A-EB9B26EFD415}" srcOrd="0" destOrd="1" presId="urn:microsoft.com/office/officeart/2005/8/layout/hList1"/>
    <dgm:cxn modelId="{612B18AD-7269-4E45-9B53-3ACF81F58BA2}" srcId="{71A3DEC8-A499-471E-92BE-402E658E1F13}" destId="{B3EF896A-B9B9-40C1-8831-22711E0A6719}" srcOrd="4" destOrd="0" parTransId="{1CDB3AD2-5ED0-449E-9CF0-B1B17E05D082}" sibTransId="{651B2D53-25B6-44E9-B584-CE722D69C51E}"/>
    <dgm:cxn modelId="{1782C5B4-1A96-4BAA-8EA0-43212DC382ED}" srcId="{CF106DB2-5FA9-43DF-BBA4-B4234A5F0C78}" destId="{166CD4B8-138A-47C7-BA31-D00086F355B6}" srcOrd="0" destOrd="0" parTransId="{7BFB3F9A-2501-43DF-ABE0-82DD176F3EC4}" sibTransId="{A19A02E4-EC51-43E9-87D6-6575F8F79A51}"/>
    <dgm:cxn modelId="{E5F0FBBA-5024-4E38-95BC-38FF80E08584}" srcId="{71A3DEC8-A499-471E-92BE-402E658E1F13}" destId="{B995F0EE-45A0-44A1-B9C3-55B12520DA47}" srcOrd="1" destOrd="0" parTransId="{F7C7B29F-869E-4F8B-AD83-08E3B397D277}" sibTransId="{A26816F2-0045-47B7-92EF-CF8A5761AF28}"/>
    <dgm:cxn modelId="{CC3289C8-E60D-4C22-AF86-CFD1ED222310}" type="presOf" srcId="{5FBAA7BB-5DC5-4894-8B35-603C150FA38F}" destId="{882F07F6-60C7-4C3E-B30A-EB9B26EFD415}" srcOrd="0" destOrd="4" presId="urn:microsoft.com/office/officeart/2005/8/layout/hList1"/>
    <dgm:cxn modelId="{1DCCFECA-CD4D-4701-811C-90B604184B24}" type="presOf" srcId="{71A3DEC8-A499-471E-92BE-402E658E1F13}" destId="{B4223CDB-18E2-4771-8948-78A31DF532A9}" srcOrd="0" destOrd="0" presId="urn:microsoft.com/office/officeart/2005/8/layout/hList1"/>
    <dgm:cxn modelId="{ECE2BFCF-CF58-43A4-84E7-F1FCA96DC8C8}" srcId="{088B1F51-F255-4CAB-BF52-B3D20417E8D5}" destId="{C2E4E020-0573-414B-8F30-F15EF0B88562}" srcOrd="2" destOrd="0" parTransId="{157BCC88-66A6-414F-A5E3-34C931D07562}" sibTransId="{29321242-2667-43FD-8C5E-CD77179AF339}"/>
    <dgm:cxn modelId="{16269DD0-6528-489C-892F-7446DBA86359}" type="presOf" srcId="{4515FF7E-DC88-4D6B-8365-3D390D202040}" destId="{882F07F6-60C7-4C3E-B30A-EB9B26EFD415}" srcOrd="0" destOrd="5" presId="urn:microsoft.com/office/officeart/2005/8/layout/hList1"/>
    <dgm:cxn modelId="{B59479D4-8976-40C7-9D87-DBC92F828B7C}" type="presOf" srcId="{CF106DB2-5FA9-43DF-BBA4-B4234A5F0C78}" destId="{882F07F6-60C7-4C3E-B30A-EB9B26EFD415}" srcOrd="0" destOrd="2" presId="urn:microsoft.com/office/officeart/2005/8/layout/hList1"/>
    <dgm:cxn modelId="{7F8083D6-FFEB-4650-AA7A-7D0672007522}" srcId="{CF106DB2-5FA9-43DF-BBA4-B4234A5F0C78}" destId="{4515FF7E-DC88-4D6B-8365-3D390D202040}" srcOrd="2" destOrd="0" parTransId="{E552C5A5-100D-4247-B877-9C5662BB9C57}" sibTransId="{9AB6B314-E57B-4D4D-A81E-1B193F72D200}"/>
    <dgm:cxn modelId="{A11659D7-0F16-48FD-B4B9-ECAA45DF42C5}" type="presOf" srcId="{088B1F51-F255-4CAB-BF52-B3D20417E8D5}" destId="{620E88B9-6FF7-426D-8A45-9AB23CCC1B17}" srcOrd="0" destOrd="0" presId="urn:microsoft.com/office/officeart/2005/8/layout/hList1"/>
    <dgm:cxn modelId="{8BA0C1DC-6CB9-4807-88DE-0C864D90C2F5}" srcId="{CF106DB2-5FA9-43DF-BBA4-B4234A5F0C78}" destId="{33F1C8F2-3EBE-4F87-A367-6DC143121BBC}" srcOrd="3" destOrd="0" parTransId="{2F1EAD76-84CF-4C53-AB73-CDEA43F00A8F}" sibTransId="{216A4366-7AC7-4A7C-A037-CAED731FB004}"/>
    <dgm:cxn modelId="{A2E91EE2-BE4F-409A-B05D-BB3B2EE28CA7}" type="presOf" srcId="{9CFFCF63-B79C-46DB-B31E-4254B3A1D2C3}" destId="{882F07F6-60C7-4C3E-B30A-EB9B26EFD415}" srcOrd="0" destOrd="7" presId="urn:microsoft.com/office/officeart/2005/8/layout/hList1"/>
    <dgm:cxn modelId="{8FDB20E8-0614-402E-B0F8-4B81E2C47AB9}" srcId="{71A3DEC8-A499-471E-92BE-402E658E1F13}" destId="{994D811A-2B70-416E-8EE3-8B3A19973C71}" srcOrd="2" destOrd="0" parTransId="{6119E90E-DB57-4810-A1F8-59318124992D}" sibTransId="{F7B2371F-E326-434B-99CF-5394911D35D8}"/>
    <dgm:cxn modelId="{0B1533F4-8D60-4896-A85A-FCA935B1BBA9}" srcId="{20CF33A6-12A6-45BB-A3CA-F4EADC098F36}" destId="{72746E06-1926-45FF-B4A7-18C47DF43CE9}" srcOrd="0" destOrd="0" parTransId="{3921A71E-9385-4313-B1C8-266DD7F1B104}" sibTransId="{292CB85D-0ED6-46D1-93E4-A205AEF8FF7B}"/>
    <dgm:cxn modelId="{E20358F4-4CA1-4A2E-AA4C-F01E271D878A}" type="presOf" srcId="{ACF49C33-0169-4183-832F-D69F1BBF0210}" destId="{882F07F6-60C7-4C3E-B30A-EB9B26EFD415}" srcOrd="0" destOrd="0" presId="urn:microsoft.com/office/officeart/2005/8/layout/hList1"/>
    <dgm:cxn modelId="{76CDBDF5-4A1E-4F11-821A-A0AF8D4CD51B}" type="presOf" srcId="{9543B6B7-B689-4BFD-B0AA-167E4C81E651}" destId="{E1DBAB9A-3347-4CD2-A2EF-1DDC688F9891}" srcOrd="0" destOrd="0" presId="urn:microsoft.com/office/officeart/2005/8/layout/hList1"/>
    <dgm:cxn modelId="{47EACF7D-4862-477D-B97C-F6AD3E2D22DA}" type="presParOf" srcId="{B2F382D5-3188-4448-935A-4D46332FFF2F}" destId="{D03FDABD-B962-4917-8B36-E3B7C27BA284}" srcOrd="0" destOrd="0" presId="urn:microsoft.com/office/officeart/2005/8/layout/hList1"/>
    <dgm:cxn modelId="{C64676EE-F717-4BA1-BCFE-3DD12946829E}" type="presParOf" srcId="{D03FDABD-B962-4917-8B36-E3B7C27BA284}" destId="{ECBB9B42-490C-4156-BBAD-86CCAFA79202}" srcOrd="0" destOrd="0" presId="urn:microsoft.com/office/officeart/2005/8/layout/hList1"/>
    <dgm:cxn modelId="{F1B66329-4BF6-4276-9756-797191C9E504}" type="presParOf" srcId="{D03FDABD-B962-4917-8B36-E3B7C27BA284}" destId="{882F07F6-60C7-4C3E-B30A-EB9B26EFD415}" srcOrd="1" destOrd="0" presId="urn:microsoft.com/office/officeart/2005/8/layout/hList1"/>
    <dgm:cxn modelId="{954722C4-E85D-4BE4-B387-0BF5C79971A1}" type="presParOf" srcId="{B2F382D5-3188-4448-935A-4D46332FFF2F}" destId="{6019D0A5-B10D-4371-BA9D-FD9B18EEA017}" srcOrd="1" destOrd="0" presId="urn:microsoft.com/office/officeart/2005/8/layout/hList1"/>
    <dgm:cxn modelId="{71CFB404-A799-4DC3-8B1A-BC0F02E9C9A8}" type="presParOf" srcId="{B2F382D5-3188-4448-935A-4D46332FFF2F}" destId="{E6E70020-4E61-407A-8E89-D4545BE31B49}" srcOrd="2" destOrd="0" presId="urn:microsoft.com/office/officeart/2005/8/layout/hList1"/>
    <dgm:cxn modelId="{59256A90-E80D-48D1-AD0A-5E873BBD3ADD}" type="presParOf" srcId="{E6E70020-4E61-407A-8E89-D4545BE31B49}" destId="{620E88B9-6FF7-426D-8A45-9AB23CCC1B17}" srcOrd="0" destOrd="0" presId="urn:microsoft.com/office/officeart/2005/8/layout/hList1"/>
    <dgm:cxn modelId="{A35CA611-0714-4A9E-9B85-4DAA2C203CCE}" type="presParOf" srcId="{E6E70020-4E61-407A-8E89-D4545BE31B49}" destId="{96842E08-AA84-4592-A057-5C0149CAC633}" srcOrd="1" destOrd="0" presId="urn:microsoft.com/office/officeart/2005/8/layout/hList1"/>
    <dgm:cxn modelId="{5C8FB47C-BA7A-4E36-B519-6A8396994493}" type="presParOf" srcId="{B2F382D5-3188-4448-935A-4D46332FFF2F}" destId="{06201CD0-098E-4078-9D35-BE8422729DF4}" srcOrd="3" destOrd="0" presId="urn:microsoft.com/office/officeart/2005/8/layout/hList1"/>
    <dgm:cxn modelId="{721B64A9-5DFC-408F-B1A1-5188FC5C13EB}" type="presParOf" srcId="{B2F382D5-3188-4448-935A-4D46332FFF2F}" destId="{485AB800-3E43-43D7-A230-C7AAD164635A}" srcOrd="4" destOrd="0" presId="urn:microsoft.com/office/officeart/2005/8/layout/hList1"/>
    <dgm:cxn modelId="{E3D1B0BF-1C85-4A7E-947C-856EDB6F6065}" type="presParOf" srcId="{485AB800-3E43-43D7-A230-C7AAD164635A}" destId="{B4223CDB-18E2-4771-8948-78A31DF532A9}" srcOrd="0" destOrd="0" presId="urn:microsoft.com/office/officeart/2005/8/layout/hList1"/>
    <dgm:cxn modelId="{EA94D889-C414-4E74-9DBE-2E5261C35E06}" type="presParOf" srcId="{485AB800-3E43-43D7-A230-C7AAD164635A}" destId="{E1DBAB9A-3347-4CD2-A2EF-1DDC688F98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3D18E-2889-478A-83C8-FC26E2C06EA7}">
      <dsp:nvSpPr>
        <dsp:cNvPr id="0" name=""/>
        <dsp:cNvSpPr/>
      </dsp:nvSpPr>
      <dsp:spPr>
        <a:xfrm>
          <a:off x="0" y="280070"/>
          <a:ext cx="3635805" cy="21814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bg1"/>
            </a:solidFill>
            <a:latin typeface="Calibri" panose="020F0502020204030204" pitchFamily="34" charset="0"/>
            <a:cs typeface="Calibri" panose="020F0502020204030204" pitchFamily="34" charset="0"/>
          </a:endParaRPr>
        </a:p>
      </dsp:txBody>
      <dsp:txXfrm>
        <a:off x="0" y="280070"/>
        <a:ext cx="3635805" cy="2181483"/>
      </dsp:txXfrm>
    </dsp:sp>
    <dsp:sp modelId="{F976E4B7-EB2C-43B3-84A2-9DE5F8B6AFB9}">
      <dsp:nvSpPr>
        <dsp:cNvPr id="0" name=""/>
        <dsp:cNvSpPr/>
      </dsp:nvSpPr>
      <dsp:spPr>
        <a:xfrm>
          <a:off x="3999385" y="280070"/>
          <a:ext cx="3635805" cy="21814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3999385" y="280070"/>
        <a:ext cx="3635805" cy="2181483"/>
      </dsp:txXfrm>
    </dsp:sp>
    <dsp:sp modelId="{B69DAE23-AD84-43E3-874D-2B542E416AB7}">
      <dsp:nvSpPr>
        <dsp:cNvPr id="0" name=""/>
        <dsp:cNvSpPr/>
      </dsp:nvSpPr>
      <dsp:spPr>
        <a:xfrm>
          <a:off x="7998770" y="280070"/>
          <a:ext cx="3635805" cy="21814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7998770" y="280070"/>
        <a:ext cx="3635805" cy="2181483"/>
      </dsp:txXfrm>
    </dsp:sp>
    <dsp:sp modelId="{0C13B83E-30FA-471F-9C70-53A746B26827}">
      <dsp:nvSpPr>
        <dsp:cNvPr id="0" name=""/>
        <dsp:cNvSpPr/>
      </dsp:nvSpPr>
      <dsp:spPr>
        <a:xfrm>
          <a:off x="0" y="2825134"/>
          <a:ext cx="3635805" cy="21814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0" y="2825134"/>
        <a:ext cx="3635805" cy="2181483"/>
      </dsp:txXfrm>
    </dsp:sp>
    <dsp:sp modelId="{3C5E1FA0-C423-4D92-96E4-84F5619DBC8D}">
      <dsp:nvSpPr>
        <dsp:cNvPr id="0" name=""/>
        <dsp:cNvSpPr/>
      </dsp:nvSpPr>
      <dsp:spPr>
        <a:xfrm>
          <a:off x="3999385" y="2825134"/>
          <a:ext cx="3635805" cy="21814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3999385" y="2825134"/>
        <a:ext cx="3635805" cy="2181483"/>
      </dsp:txXfrm>
    </dsp:sp>
    <dsp:sp modelId="{D3226B71-5DDE-4397-B241-CB43330E82E4}">
      <dsp:nvSpPr>
        <dsp:cNvPr id="0" name=""/>
        <dsp:cNvSpPr/>
      </dsp:nvSpPr>
      <dsp:spPr>
        <a:xfrm>
          <a:off x="7998770" y="2828057"/>
          <a:ext cx="3635805" cy="21814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a:off x="7998770" y="2828057"/>
        <a:ext cx="3635805" cy="21814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80514-24A6-48B2-B5F4-F699D290B66B}">
      <dsp:nvSpPr>
        <dsp:cNvPr id="0" name=""/>
        <dsp:cNvSpPr/>
      </dsp:nvSpPr>
      <dsp:spPr>
        <a:xfrm>
          <a:off x="241459" y="1908"/>
          <a:ext cx="2461891" cy="147713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Members of the UN system who wish to be a part of it  Within that Network</a:t>
          </a:r>
        </a:p>
      </dsp:txBody>
      <dsp:txXfrm>
        <a:off x="241459" y="1908"/>
        <a:ext cx="2461891" cy="1477134"/>
      </dsp:txXfrm>
    </dsp:sp>
    <dsp:sp modelId="{3D3C3A1B-45E5-44CE-88A5-55AADDD37B78}">
      <dsp:nvSpPr>
        <dsp:cNvPr id="0" name=""/>
        <dsp:cNvSpPr/>
      </dsp:nvSpPr>
      <dsp:spPr>
        <a:xfrm>
          <a:off x="2949540" y="1908"/>
          <a:ext cx="2461891" cy="1477134"/>
        </a:xfrm>
        <a:prstGeom prst="rect">
          <a:avLst/>
        </a:prstGeom>
        <a:gradFill rotWithShape="0">
          <a:gsLst>
            <a:gs pos="0">
              <a:schemeClr val="accent4">
                <a:hueOff val="980089"/>
                <a:satOff val="-4078"/>
                <a:lumOff val="961"/>
                <a:alphaOff val="0"/>
                <a:lumMod val="110000"/>
                <a:satMod val="105000"/>
                <a:tint val="67000"/>
              </a:schemeClr>
            </a:gs>
            <a:gs pos="50000">
              <a:schemeClr val="accent4">
                <a:hueOff val="980089"/>
                <a:satOff val="-4078"/>
                <a:lumOff val="961"/>
                <a:alphaOff val="0"/>
                <a:lumMod val="105000"/>
                <a:satMod val="103000"/>
                <a:tint val="73000"/>
              </a:schemeClr>
            </a:gs>
            <a:gs pos="100000">
              <a:schemeClr val="accent4">
                <a:hueOff val="980089"/>
                <a:satOff val="-4078"/>
                <a:lumOff val="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a:cs typeface="Calibri"/>
            </a:rPr>
            <a:t>And for whom migration is of relevance to their mandates</a:t>
          </a:r>
        </a:p>
      </dsp:txBody>
      <dsp:txXfrm>
        <a:off x="2949540" y="1908"/>
        <a:ext cx="2461891" cy="1477134"/>
      </dsp:txXfrm>
    </dsp:sp>
    <dsp:sp modelId="{8079236F-A393-4AC2-9976-A2BDE78AF83B}">
      <dsp:nvSpPr>
        <dsp:cNvPr id="0" name=""/>
        <dsp:cNvSpPr/>
      </dsp:nvSpPr>
      <dsp:spPr>
        <a:xfrm>
          <a:off x="5657620" y="1908"/>
          <a:ext cx="2461891" cy="1477134"/>
        </a:xfrm>
        <a:prstGeom prst="rect">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Light" panose="020F0302020204030204"/>
            </a:rPr>
            <a:t>An</a:t>
          </a:r>
          <a:r>
            <a:rPr lang="en-US" sz="1500" kern="1200"/>
            <a:t> Executive Committee </a:t>
          </a:r>
          <a:r>
            <a:rPr lang="en-US" sz="1500" kern="1200">
              <a:latin typeface="Calibri Light" panose="020F0302020204030204"/>
            </a:rPr>
            <a:t>can </a:t>
          </a:r>
          <a:r>
            <a:rPr lang="en-US" sz="1500" kern="1200"/>
            <a:t> be established, comprised of </a:t>
          </a:r>
          <a:r>
            <a:rPr lang="en-US" sz="1500" kern="1200">
              <a:latin typeface="Calibri Light" panose="020F0302020204030204"/>
            </a:rPr>
            <a:t>entities</a:t>
          </a:r>
          <a:r>
            <a:rPr lang="en-US" sz="1500" kern="1200"/>
            <a:t> with clear mandates, technical expertise and capacity in migration-related fields</a:t>
          </a:r>
          <a:endParaRPr lang="en-US" sz="1500" kern="1200">
            <a:latin typeface="Calibri"/>
            <a:cs typeface="Calibri"/>
          </a:endParaRPr>
        </a:p>
      </dsp:txBody>
      <dsp:txXfrm>
        <a:off x="5657620" y="1908"/>
        <a:ext cx="2461891" cy="1477134"/>
      </dsp:txXfrm>
    </dsp:sp>
    <dsp:sp modelId="{F3F54231-1C11-43D3-AC49-3133BCA6DF95}">
      <dsp:nvSpPr>
        <dsp:cNvPr id="0" name=""/>
        <dsp:cNvSpPr/>
      </dsp:nvSpPr>
      <dsp:spPr>
        <a:xfrm>
          <a:off x="8365700" y="1908"/>
          <a:ext cx="2461891" cy="1477134"/>
        </a:xfrm>
        <a:prstGeom prst="rect">
          <a:avLst/>
        </a:prstGeom>
        <a:gradFill rotWithShape="0">
          <a:gsLst>
            <a:gs pos="0">
              <a:schemeClr val="accent4">
                <a:hueOff val="2940267"/>
                <a:satOff val="-12233"/>
                <a:lumOff val="2882"/>
                <a:alphaOff val="0"/>
                <a:lumMod val="110000"/>
                <a:satMod val="105000"/>
                <a:tint val="67000"/>
              </a:schemeClr>
            </a:gs>
            <a:gs pos="50000">
              <a:schemeClr val="accent4">
                <a:hueOff val="2940267"/>
                <a:satOff val="-12233"/>
                <a:lumOff val="2882"/>
                <a:alphaOff val="0"/>
                <a:lumMod val="105000"/>
                <a:satMod val="103000"/>
                <a:tint val="73000"/>
              </a:schemeClr>
            </a:gs>
            <a:gs pos="100000">
              <a:schemeClr val="accent4">
                <a:hueOff val="2940267"/>
                <a:satOff val="-12233"/>
                <a:lumOff val="288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a:cs typeface="Calibri"/>
            </a:rPr>
            <a:t>Support coherent action by the UN system at country, regional and global levels in support of GCM implementation</a:t>
          </a:r>
        </a:p>
      </dsp:txBody>
      <dsp:txXfrm>
        <a:off x="8365700" y="1908"/>
        <a:ext cx="2461891" cy="1477134"/>
      </dsp:txXfrm>
    </dsp:sp>
    <dsp:sp modelId="{BEBC4C52-D8A7-4CB3-968F-86D0D6511258}">
      <dsp:nvSpPr>
        <dsp:cNvPr id="0" name=""/>
        <dsp:cNvSpPr/>
      </dsp:nvSpPr>
      <dsp:spPr>
        <a:xfrm>
          <a:off x="241459" y="1725232"/>
          <a:ext cx="2461891" cy="1477134"/>
        </a:xfrm>
        <a:prstGeom prst="rect">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a:cs typeface="Calibri"/>
            </a:rPr>
            <a:t>Act as a source of ideas, tools, reliable data and information, analysis, and policy guidance on migration issues</a:t>
          </a:r>
        </a:p>
      </dsp:txBody>
      <dsp:txXfrm>
        <a:off x="241459" y="1725232"/>
        <a:ext cx="2461891" cy="1477134"/>
      </dsp:txXfrm>
    </dsp:sp>
    <dsp:sp modelId="{2D3DE1B8-26C3-4DA0-986D-B2562D8F45BB}">
      <dsp:nvSpPr>
        <dsp:cNvPr id="0" name=""/>
        <dsp:cNvSpPr/>
      </dsp:nvSpPr>
      <dsp:spPr>
        <a:xfrm>
          <a:off x="2949540" y="1725232"/>
          <a:ext cx="2461891" cy="1477134"/>
        </a:xfrm>
        <a:prstGeom prst="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Ensure Network actions promote the application of relevant international and regional norms and standards</a:t>
          </a:r>
        </a:p>
      </dsp:txBody>
      <dsp:txXfrm>
        <a:off x="2949540" y="1725232"/>
        <a:ext cx="2461891" cy="1477134"/>
      </dsp:txXfrm>
    </dsp:sp>
    <dsp:sp modelId="{2B72ED66-1B61-4484-B27D-475368EFA1F5}">
      <dsp:nvSpPr>
        <dsp:cNvPr id="0" name=""/>
        <dsp:cNvSpPr/>
      </dsp:nvSpPr>
      <dsp:spPr>
        <a:xfrm>
          <a:off x="5657620" y="1725232"/>
          <a:ext cx="2461891" cy="1477134"/>
        </a:xfrm>
        <a:prstGeom prst="rect">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Calibri"/>
              <a:cs typeface="Calibri"/>
            </a:rPr>
            <a:t>Ensure close collaboration with other existing UN system coordination mechanisms addressing migration-related issues, seeking synergies and avoiding duplication</a:t>
          </a:r>
          <a:endParaRPr lang="en-US" sz="1500" kern="1200"/>
        </a:p>
      </dsp:txBody>
      <dsp:txXfrm>
        <a:off x="5657620" y="1725232"/>
        <a:ext cx="2461891" cy="1477134"/>
      </dsp:txXfrm>
    </dsp:sp>
    <dsp:sp modelId="{43C8FA9D-E02F-45AF-8712-C97FEE68D883}">
      <dsp:nvSpPr>
        <dsp:cNvPr id="0" name=""/>
        <dsp:cNvSpPr/>
      </dsp:nvSpPr>
      <dsp:spPr>
        <a:xfrm>
          <a:off x="8365700" y="1725232"/>
          <a:ext cx="2461891" cy="1477134"/>
        </a:xfrm>
        <a:prstGeom prst="rect">
          <a:avLst/>
        </a:prstGeom>
        <a:gradFill rotWithShape="0">
          <a:gsLst>
            <a:gs pos="0">
              <a:schemeClr val="accent4">
                <a:hueOff val="6860623"/>
                <a:satOff val="-28544"/>
                <a:lumOff val="6726"/>
                <a:alphaOff val="0"/>
                <a:lumMod val="110000"/>
                <a:satMod val="105000"/>
                <a:tint val="67000"/>
              </a:schemeClr>
            </a:gs>
            <a:gs pos="50000">
              <a:schemeClr val="accent4">
                <a:hueOff val="6860623"/>
                <a:satOff val="-28544"/>
                <a:lumOff val="6726"/>
                <a:alphaOff val="0"/>
                <a:lumMod val="105000"/>
                <a:satMod val="103000"/>
                <a:tint val="73000"/>
              </a:schemeClr>
            </a:gs>
            <a:gs pos="100000">
              <a:schemeClr val="accent4">
                <a:hueOff val="6860623"/>
                <a:satOff val="-28544"/>
                <a:lumOff val="6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Provide leadership to mobilize coordinated and collaborative action on migration by the UN system, including by speaking with one voice</a:t>
          </a:r>
          <a:r>
            <a:rPr lang="en-US" sz="1500" kern="1200">
              <a:latin typeface="Calibri Light" panose="020F0302020204030204"/>
            </a:rPr>
            <a:t> </a:t>
          </a:r>
          <a:endParaRPr lang="en-US" sz="1500" kern="1200"/>
        </a:p>
      </dsp:txBody>
      <dsp:txXfrm>
        <a:off x="8365700" y="1725232"/>
        <a:ext cx="2461891" cy="1477134"/>
      </dsp:txXfrm>
    </dsp:sp>
    <dsp:sp modelId="{4753D92D-8016-4D27-866F-B3BE5C71A458}">
      <dsp:nvSpPr>
        <dsp:cNvPr id="0" name=""/>
        <dsp:cNvSpPr/>
      </dsp:nvSpPr>
      <dsp:spPr>
        <a:xfrm>
          <a:off x="1595500" y="3448555"/>
          <a:ext cx="2461891" cy="1477134"/>
        </a:xfrm>
        <a:prstGeom prst="rect">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Establish and provide support to the capacity building mechanism</a:t>
          </a:r>
          <a:endParaRPr lang="en-US" sz="1500" kern="1200">
            <a:latin typeface="Calibri Light" panose="020F0302020204030204"/>
          </a:endParaRPr>
        </a:p>
      </dsp:txBody>
      <dsp:txXfrm>
        <a:off x="1595500" y="3448555"/>
        <a:ext cx="2461891" cy="1477134"/>
      </dsp:txXfrm>
    </dsp:sp>
    <dsp:sp modelId="{FA1D5834-7ED0-410D-9493-9732EF83383F}">
      <dsp:nvSpPr>
        <dsp:cNvPr id="0" name=""/>
        <dsp:cNvSpPr/>
      </dsp:nvSpPr>
      <dsp:spPr>
        <a:xfrm>
          <a:off x="4303580" y="3448555"/>
          <a:ext cx="2461891" cy="1477134"/>
        </a:xfrm>
        <a:prstGeom prst="rect">
          <a:avLst/>
        </a:prstGeom>
        <a:gradFill rotWithShape="0">
          <a:gsLst>
            <a:gs pos="0">
              <a:schemeClr val="accent4">
                <a:hueOff val="8820801"/>
                <a:satOff val="-36699"/>
                <a:lumOff val="8647"/>
                <a:alphaOff val="0"/>
                <a:lumMod val="110000"/>
                <a:satMod val="105000"/>
                <a:tint val="67000"/>
              </a:schemeClr>
            </a:gs>
            <a:gs pos="50000">
              <a:schemeClr val="accent4">
                <a:hueOff val="8820801"/>
                <a:satOff val="-36699"/>
                <a:lumOff val="8647"/>
                <a:alphaOff val="0"/>
                <a:lumMod val="105000"/>
                <a:satMod val="103000"/>
                <a:tint val="73000"/>
              </a:schemeClr>
            </a:gs>
            <a:gs pos="100000">
              <a:schemeClr val="accent4">
                <a:hueOff val="8820801"/>
                <a:satOff val="-36699"/>
                <a:lumOff val="864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Engage with external partners</a:t>
          </a:r>
          <a:r>
            <a:rPr lang="en-US" sz="1500" kern="1200">
              <a:latin typeface="Calibri Light" panose="020F0302020204030204"/>
            </a:rPr>
            <a:t> </a:t>
          </a:r>
          <a:r>
            <a:rPr lang="en-US" sz="1500" kern="1200"/>
            <a:t>and other relevant stakeholders at global, regional and national levels</a:t>
          </a:r>
        </a:p>
      </dsp:txBody>
      <dsp:txXfrm>
        <a:off x="4303580" y="3448555"/>
        <a:ext cx="2461891" cy="1477134"/>
      </dsp:txXfrm>
    </dsp:sp>
    <dsp:sp modelId="{F6EC102C-A7F1-4EBD-9937-ED087D5980DE}">
      <dsp:nvSpPr>
        <dsp:cNvPr id="0" name=""/>
        <dsp:cNvSpPr/>
      </dsp:nvSpPr>
      <dsp:spPr>
        <a:xfrm>
          <a:off x="7011660" y="3448555"/>
          <a:ext cx="2461891" cy="1477134"/>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Report to the Secretary-General as required on the implementation of the GCM, the activities of the UN system</a:t>
          </a:r>
          <a:endParaRPr lang="en-US" sz="1500" kern="1200">
            <a:latin typeface="Calibri Light" panose="020F0302020204030204"/>
          </a:endParaRPr>
        </a:p>
      </dsp:txBody>
      <dsp:txXfrm>
        <a:off x="7011660" y="3448555"/>
        <a:ext cx="2461891" cy="1477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189BA-F0F3-422D-8C94-4183D8645D6A}">
      <dsp:nvSpPr>
        <dsp:cNvPr id="0" name=""/>
        <dsp:cNvSpPr/>
      </dsp:nvSpPr>
      <dsp:spPr>
        <a:xfrm>
          <a:off x="0" y="0"/>
          <a:ext cx="6053427" cy="1353350"/>
        </a:xfrm>
        <a:prstGeom prst="roundRect">
          <a:avLst>
            <a:gd name="adj" fmla="val 10000"/>
          </a:avLst>
        </a:prstGeom>
        <a:solidFill>
          <a:schemeClr val="accent1">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mj-lt"/>
            <a:buNone/>
          </a:pPr>
          <a:r>
            <a:rPr lang="en-US" sz="3200" b="1" kern="1200"/>
            <a:t>Roadmap for Regional Reviews in the Arab region</a:t>
          </a:r>
          <a:endParaRPr lang="fr-FR" sz="3200" kern="1200"/>
        </a:p>
      </dsp:txBody>
      <dsp:txXfrm>
        <a:off x="39638" y="39638"/>
        <a:ext cx="5974151" cy="1274074"/>
      </dsp:txXfrm>
    </dsp:sp>
    <dsp:sp modelId="{804533F9-9CC3-4DE2-9AB6-ADE0C4DC0875}">
      <dsp:nvSpPr>
        <dsp:cNvPr id="0" name=""/>
        <dsp:cNvSpPr/>
      </dsp:nvSpPr>
      <dsp:spPr>
        <a:xfrm>
          <a:off x="54811" y="1410609"/>
          <a:ext cx="2904715" cy="1353350"/>
        </a:xfrm>
        <a:prstGeom prst="roundRect">
          <a:avLst>
            <a:gd name="adj" fmla="val 10000"/>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mj-lt"/>
            <a:buNone/>
          </a:pPr>
          <a:r>
            <a:rPr lang="fr-FR" sz="2500" b="1" kern="1200">
              <a:latin typeface="Calibri" panose="020F0502020204030204"/>
              <a:ea typeface="+mn-ea"/>
              <a:cs typeface="+mn-cs"/>
            </a:rPr>
            <a:t>Regional collaboration and state </a:t>
          </a:r>
          <a:r>
            <a:rPr lang="fr-FR" sz="2500" b="1" kern="1200" err="1">
              <a:latin typeface="Calibri" panose="020F0502020204030204"/>
              <a:ea typeface="+mn-ea"/>
              <a:cs typeface="+mn-cs"/>
            </a:rPr>
            <a:t>ownership</a:t>
          </a:r>
          <a:endParaRPr lang="fr-FR" sz="2500" b="1" kern="1200">
            <a:latin typeface="Calibri" panose="020F0502020204030204"/>
            <a:ea typeface="+mn-ea"/>
            <a:cs typeface="+mn-cs"/>
          </a:endParaRPr>
        </a:p>
      </dsp:txBody>
      <dsp:txXfrm>
        <a:off x="94449" y="1450247"/>
        <a:ext cx="2825439" cy="1274074"/>
      </dsp:txXfrm>
    </dsp:sp>
    <dsp:sp modelId="{E64138E0-0B07-43FB-AAD0-E9CE91F40521}">
      <dsp:nvSpPr>
        <dsp:cNvPr id="0" name=""/>
        <dsp:cNvSpPr/>
      </dsp:nvSpPr>
      <dsp:spPr>
        <a:xfrm>
          <a:off x="2236" y="2919007"/>
          <a:ext cx="2904715" cy="1353350"/>
        </a:xfrm>
        <a:prstGeom prst="roundRect">
          <a:avLst>
            <a:gd name="adj" fmla="val 10000"/>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b="1" kern="1200"/>
            <a:t>GCM Talks</a:t>
          </a:r>
          <a:endParaRPr lang="fr-FR" sz="2500" kern="1200"/>
        </a:p>
      </dsp:txBody>
      <dsp:txXfrm>
        <a:off x="41874" y="2958645"/>
        <a:ext cx="2825439" cy="1274074"/>
      </dsp:txXfrm>
    </dsp:sp>
    <dsp:sp modelId="{375DA131-90CF-4B61-9FCC-6BC4C79B6304}">
      <dsp:nvSpPr>
        <dsp:cNvPr id="0" name=""/>
        <dsp:cNvSpPr/>
      </dsp:nvSpPr>
      <dsp:spPr>
        <a:xfrm>
          <a:off x="3087973" y="1415808"/>
          <a:ext cx="2904715" cy="1353350"/>
        </a:xfrm>
        <a:prstGeom prst="roundRect">
          <a:avLst>
            <a:gd name="adj" fmla="val 10000"/>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ZA" sz="2500" b="1" kern="1200"/>
            <a:t>Champions meetings and other initiatives</a:t>
          </a:r>
          <a:endParaRPr lang="fr-FR" sz="2500" kern="1200"/>
        </a:p>
      </dsp:txBody>
      <dsp:txXfrm>
        <a:off x="3127611" y="1455446"/>
        <a:ext cx="2825439" cy="1274074"/>
      </dsp:txXfrm>
    </dsp:sp>
    <dsp:sp modelId="{1B04B641-9A54-4A1C-9925-DFF0858ABD2E}">
      <dsp:nvSpPr>
        <dsp:cNvPr id="0" name=""/>
        <dsp:cNvSpPr/>
      </dsp:nvSpPr>
      <dsp:spPr>
        <a:xfrm>
          <a:off x="3081670" y="2923906"/>
          <a:ext cx="2904715" cy="1353350"/>
        </a:xfrm>
        <a:prstGeom prst="roundRect">
          <a:avLst>
            <a:gd name="adj" fmla="val 10000"/>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Multi-stakeholder consultations</a:t>
          </a:r>
          <a:endParaRPr lang="fr-FR" sz="2500" kern="1200"/>
        </a:p>
      </dsp:txBody>
      <dsp:txXfrm>
        <a:off x="3121308" y="2963544"/>
        <a:ext cx="2825439" cy="1274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DB37B-447F-4BA1-876B-C51F5F42B539}">
      <dsp:nvSpPr>
        <dsp:cNvPr id="0" name=""/>
        <dsp:cNvSpPr/>
      </dsp:nvSpPr>
      <dsp:spPr>
        <a:xfrm>
          <a:off x="0" y="1366504"/>
          <a:ext cx="11006897" cy="182200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6C461-E6DA-4F2E-9840-E3A5E35C1C6D}">
      <dsp:nvSpPr>
        <dsp:cNvPr id="0" name=""/>
        <dsp:cNvSpPr/>
      </dsp:nvSpPr>
      <dsp:spPr>
        <a:xfrm>
          <a:off x="7596" y="0"/>
          <a:ext cx="1826021" cy="182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a:solidFill>
                <a:schemeClr val="accent2"/>
              </a:solidFill>
            </a:rPr>
            <a:t>Cross-regional Dialogues and consultations by States and workstreams</a:t>
          </a:r>
        </a:p>
      </dsp:txBody>
      <dsp:txXfrm>
        <a:off x="7596" y="0"/>
        <a:ext cx="1826021" cy="1822006"/>
      </dsp:txXfrm>
    </dsp:sp>
    <dsp:sp modelId="{D82F33C4-025B-4BE8-AFB2-5B47B19FE717}">
      <dsp:nvSpPr>
        <dsp:cNvPr id="0" name=""/>
        <dsp:cNvSpPr/>
      </dsp:nvSpPr>
      <dsp:spPr>
        <a:xfrm>
          <a:off x="692856" y="2049757"/>
          <a:ext cx="455501" cy="455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B391D2-4534-47D7-8956-CDF281300D8C}">
      <dsp:nvSpPr>
        <dsp:cNvPr id="0" name=""/>
        <dsp:cNvSpPr/>
      </dsp:nvSpPr>
      <dsp:spPr>
        <a:xfrm>
          <a:off x="1895773" y="2733009"/>
          <a:ext cx="1567565" cy="182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solidFill>
                <a:schemeClr val="accent2"/>
              </a:solidFill>
            </a:rPr>
            <a:t>Regional</a:t>
          </a:r>
          <a:r>
            <a:rPr lang="en-US" sz="2000" b="1" kern="1200" baseline="0">
              <a:solidFill>
                <a:schemeClr val="accent2"/>
              </a:solidFill>
            </a:rPr>
            <a:t> Review by ISCM/RCPs</a:t>
          </a:r>
          <a:endParaRPr lang="en-US" sz="2000" b="1" kern="1200">
            <a:solidFill>
              <a:schemeClr val="accent2"/>
            </a:solidFill>
          </a:endParaRPr>
        </a:p>
      </dsp:txBody>
      <dsp:txXfrm>
        <a:off x="1895773" y="2733009"/>
        <a:ext cx="1567565" cy="1822006"/>
      </dsp:txXfrm>
    </dsp:sp>
    <dsp:sp modelId="{7FA08C7E-310F-4ED4-8797-CF72311753B6}">
      <dsp:nvSpPr>
        <dsp:cNvPr id="0" name=""/>
        <dsp:cNvSpPr/>
      </dsp:nvSpPr>
      <dsp:spPr>
        <a:xfrm>
          <a:off x="2451804" y="2049757"/>
          <a:ext cx="455501" cy="455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F5A23-1A05-48B4-BE31-56C3B0962A0F}">
      <dsp:nvSpPr>
        <dsp:cNvPr id="0" name=""/>
        <dsp:cNvSpPr/>
      </dsp:nvSpPr>
      <dsp:spPr>
        <a:xfrm>
          <a:off x="3525494" y="0"/>
          <a:ext cx="1610005" cy="182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a:solidFill>
                <a:schemeClr val="accent2"/>
              </a:solidFill>
            </a:rPr>
            <a:t>Stakeholder</a:t>
          </a:r>
          <a:r>
            <a:rPr lang="en-US" sz="2000" b="1" kern="1200" baseline="0">
              <a:solidFill>
                <a:schemeClr val="accent2"/>
              </a:solidFill>
            </a:rPr>
            <a:t> Perception Survey (Online)</a:t>
          </a:r>
          <a:endParaRPr lang="en-US" sz="2000" b="1" kern="1200">
            <a:solidFill>
              <a:schemeClr val="accent2"/>
            </a:solidFill>
          </a:endParaRPr>
        </a:p>
      </dsp:txBody>
      <dsp:txXfrm>
        <a:off x="3525494" y="0"/>
        <a:ext cx="1610005" cy="1822006"/>
      </dsp:txXfrm>
    </dsp:sp>
    <dsp:sp modelId="{9E86DE31-73B8-4921-8AC6-D4869CB102D1}">
      <dsp:nvSpPr>
        <dsp:cNvPr id="0" name=""/>
        <dsp:cNvSpPr/>
      </dsp:nvSpPr>
      <dsp:spPr>
        <a:xfrm>
          <a:off x="4102745" y="2049757"/>
          <a:ext cx="455501" cy="455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659D5-1CE8-4091-9868-01D83F37E2F1}">
      <dsp:nvSpPr>
        <dsp:cNvPr id="0" name=""/>
        <dsp:cNvSpPr/>
      </dsp:nvSpPr>
      <dsp:spPr>
        <a:xfrm>
          <a:off x="5197655" y="2733009"/>
          <a:ext cx="1825113" cy="182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solidFill>
                <a:schemeClr val="accent2"/>
              </a:solidFill>
            </a:rPr>
            <a:t>States and stakeholder consultations</a:t>
          </a:r>
        </a:p>
        <a:p>
          <a:pPr marL="0" lvl="0" indent="0" algn="ctr" defTabSz="889000">
            <a:lnSpc>
              <a:spcPct val="90000"/>
            </a:lnSpc>
            <a:spcBef>
              <a:spcPct val="0"/>
            </a:spcBef>
            <a:spcAft>
              <a:spcPct val="35000"/>
            </a:spcAft>
            <a:buNone/>
          </a:pPr>
          <a:r>
            <a:rPr lang="en-US" sz="2000" b="1" kern="1200">
              <a:solidFill>
                <a:schemeClr val="accent2"/>
              </a:solidFill>
            </a:rPr>
            <a:t>(Online)</a:t>
          </a:r>
        </a:p>
      </dsp:txBody>
      <dsp:txXfrm>
        <a:off x="5197655" y="2733009"/>
        <a:ext cx="1825113" cy="1822006"/>
      </dsp:txXfrm>
    </dsp:sp>
    <dsp:sp modelId="{55AF8630-12E7-4CC4-B5B2-315FAC6FBF91}">
      <dsp:nvSpPr>
        <dsp:cNvPr id="0" name=""/>
        <dsp:cNvSpPr/>
      </dsp:nvSpPr>
      <dsp:spPr>
        <a:xfrm>
          <a:off x="5882461" y="2049757"/>
          <a:ext cx="455501" cy="455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FC033-DF48-4724-9219-68BCC4638031}">
      <dsp:nvSpPr>
        <dsp:cNvPr id="0" name=""/>
        <dsp:cNvSpPr/>
      </dsp:nvSpPr>
      <dsp:spPr>
        <a:xfrm>
          <a:off x="7084924" y="0"/>
          <a:ext cx="1508418" cy="182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b="1" kern="1200">
              <a:solidFill>
                <a:schemeClr val="accent2"/>
              </a:solidFill>
            </a:rPr>
            <a:t>Regional Review Conference</a:t>
          </a:r>
          <a:r>
            <a:rPr lang="en-US" sz="2000" b="1" kern="1200">
              <a:solidFill>
                <a:schemeClr val="accent2"/>
              </a:solidFill>
              <a:latin typeface="Calibri Light" panose="020F0302020204030204"/>
            </a:rPr>
            <a:t> with</a:t>
          </a:r>
          <a:r>
            <a:rPr lang="en-US" sz="2000" b="1" kern="1200">
              <a:solidFill>
                <a:schemeClr val="accent2"/>
              </a:solidFill>
            </a:rPr>
            <a:t> REC (Hybrid)</a:t>
          </a:r>
        </a:p>
      </dsp:txBody>
      <dsp:txXfrm>
        <a:off x="7084924" y="0"/>
        <a:ext cx="1508418" cy="1822006"/>
      </dsp:txXfrm>
    </dsp:sp>
    <dsp:sp modelId="{B93B0069-5053-4761-99A7-9E5CF2E8A101}">
      <dsp:nvSpPr>
        <dsp:cNvPr id="0" name=""/>
        <dsp:cNvSpPr/>
      </dsp:nvSpPr>
      <dsp:spPr>
        <a:xfrm>
          <a:off x="7611382" y="2049757"/>
          <a:ext cx="455501" cy="455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E8839-369A-4995-B6E5-A558565F9AED}">
      <dsp:nvSpPr>
        <dsp:cNvPr id="0" name=""/>
        <dsp:cNvSpPr/>
      </dsp:nvSpPr>
      <dsp:spPr>
        <a:xfrm>
          <a:off x="8655497" y="2733009"/>
          <a:ext cx="1243112" cy="182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solidFill>
                <a:schemeClr val="accent2"/>
              </a:solidFill>
            </a:rPr>
            <a:t>Regional Review Report</a:t>
          </a:r>
        </a:p>
      </dsp:txBody>
      <dsp:txXfrm>
        <a:off x="8655497" y="2733009"/>
        <a:ext cx="1243112" cy="1822006"/>
      </dsp:txXfrm>
    </dsp:sp>
    <dsp:sp modelId="{C4457935-F419-4899-A02D-2D38F11AA956}">
      <dsp:nvSpPr>
        <dsp:cNvPr id="0" name=""/>
        <dsp:cNvSpPr/>
      </dsp:nvSpPr>
      <dsp:spPr>
        <a:xfrm>
          <a:off x="9049303" y="2049757"/>
          <a:ext cx="455501" cy="455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ED473-86A0-4B93-A3F5-77BEA39C4253}">
      <dsp:nvSpPr>
        <dsp:cNvPr id="0" name=""/>
        <dsp:cNvSpPr/>
      </dsp:nvSpPr>
      <dsp:spPr>
        <a:xfrm>
          <a:off x="889266" y="0"/>
          <a:ext cx="1627423" cy="9764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Algeria</a:t>
          </a:r>
        </a:p>
      </dsp:txBody>
      <dsp:txXfrm>
        <a:off x="889266" y="0"/>
        <a:ext cx="1627423" cy="976453"/>
      </dsp:txXfrm>
    </dsp:sp>
    <dsp:sp modelId="{10A54F6D-A360-4E90-8222-E6C6A5CA7CC2}">
      <dsp:nvSpPr>
        <dsp:cNvPr id="0" name=""/>
        <dsp:cNvSpPr/>
      </dsp:nvSpPr>
      <dsp:spPr>
        <a:xfrm>
          <a:off x="2669797" y="1666"/>
          <a:ext cx="1627423" cy="976453"/>
        </a:xfrm>
        <a:prstGeom prst="rect">
          <a:avLst/>
        </a:prstGeom>
        <a:solidFill>
          <a:schemeClr val="accent5">
            <a:hueOff val="-422409"/>
            <a:satOff val="-108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Bahrain</a:t>
          </a:r>
          <a:endParaRPr lang="fr-FR" sz="2500" kern="1200"/>
        </a:p>
      </dsp:txBody>
      <dsp:txXfrm>
        <a:off x="2669797" y="1666"/>
        <a:ext cx="1627423" cy="976453"/>
      </dsp:txXfrm>
    </dsp:sp>
    <dsp:sp modelId="{7F3E3AF6-E4A0-4DE8-BB92-5991099CD826}">
      <dsp:nvSpPr>
        <dsp:cNvPr id="0" name=""/>
        <dsp:cNvSpPr/>
      </dsp:nvSpPr>
      <dsp:spPr>
        <a:xfrm>
          <a:off x="4459963" y="1666"/>
          <a:ext cx="1627423" cy="976453"/>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Djibouti</a:t>
          </a:r>
        </a:p>
      </dsp:txBody>
      <dsp:txXfrm>
        <a:off x="4459963" y="1666"/>
        <a:ext cx="1627423" cy="976453"/>
      </dsp:txXfrm>
    </dsp:sp>
    <dsp:sp modelId="{6CC9FB44-84AC-4181-8437-1F4B249D027E}">
      <dsp:nvSpPr>
        <dsp:cNvPr id="0" name=""/>
        <dsp:cNvSpPr/>
      </dsp:nvSpPr>
      <dsp:spPr>
        <a:xfrm>
          <a:off x="6250128" y="1666"/>
          <a:ext cx="1627423" cy="976453"/>
        </a:xfrm>
        <a:prstGeom prst="rect">
          <a:avLst/>
        </a:prstGeom>
        <a:solidFill>
          <a:schemeClr val="accent5">
            <a:hueOff val="-1267227"/>
            <a:satOff val="-3266"/>
            <a:lumOff val="-2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Iraq</a:t>
          </a:r>
        </a:p>
      </dsp:txBody>
      <dsp:txXfrm>
        <a:off x="6250128" y="1666"/>
        <a:ext cx="1627423" cy="976453"/>
      </dsp:txXfrm>
    </dsp:sp>
    <dsp:sp modelId="{3AE5032B-F11F-457C-AE75-EDD3B2074D9F}">
      <dsp:nvSpPr>
        <dsp:cNvPr id="0" name=""/>
        <dsp:cNvSpPr/>
      </dsp:nvSpPr>
      <dsp:spPr>
        <a:xfrm>
          <a:off x="8040294" y="1666"/>
          <a:ext cx="1627423" cy="976453"/>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Jordan</a:t>
          </a:r>
        </a:p>
      </dsp:txBody>
      <dsp:txXfrm>
        <a:off x="8040294" y="1666"/>
        <a:ext cx="1627423" cy="976453"/>
      </dsp:txXfrm>
    </dsp:sp>
    <dsp:sp modelId="{1391CEA7-C1D5-4CA6-BCCC-4371A091F67B}">
      <dsp:nvSpPr>
        <dsp:cNvPr id="0" name=""/>
        <dsp:cNvSpPr/>
      </dsp:nvSpPr>
      <dsp:spPr>
        <a:xfrm>
          <a:off x="879632" y="1140862"/>
          <a:ext cx="1627423" cy="976453"/>
        </a:xfrm>
        <a:prstGeom prst="rect">
          <a:avLst/>
        </a:prstGeom>
        <a:solidFill>
          <a:schemeClr val="accent5">
            <a:hueOff val="-2112045"/>
            <a:satOff val="-5443"/>
            <a:lumOff val="-3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Kuwait</a:t>
          </a:r>
        </a:p>
      </dsp:txBody>
      <dsp:txXfrm>
        <a:off x="879632" y="1140862"/>
        <a:ext cx="1627423" cy="976453"/>
      </dsp:txXfrm>
    </dsp:sp>
    <dsp:sp modelId="{F8444A52-307B-46D8-BDDC-D6F90732920B}">
      <dsp:nvSpPr>
        <dsp:cNvPr id="0" name=""/>
        <dsp:cNvSpPr/>
      </dsp:nvSpPr>
      <dsp:spPr>
        <a:xfrm>
          <a:off x="2669797" y="1140862"/>
          <a:ext cx="1627423" cy="976453"/>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Lebanon</a:t>
          </a:r>
        </a:p>
      </dsp:txBody>
      <dsp:txXfrm>
        <a:off x="2669797" y="1140862"/>
        <a:ext cx="1627423" cy="976453"/>
      </dsp:txXfrm>
    </dsp:sp>
    <dsp:sp modelId="{170E75AB-D32F-4462-955A-19407A6AE481}">
      <dsp:nvSpPr>
        <dsp:cNvPr id="0" name=""/>
        <dsp:cNvSpPr/>
      </dsp:nvSpPr>
      <dsp:spPr>
        <a:xfrm>
          <a:off x="4459963" y="1140862"/>
          <a:ext cx="1627423" cy="976453"/>
        </a:xfrm>
        <a:prstGeom prst="rect">
          <a:avLst/>
        </a:prstGeom>
        <a:solidFill>
          <a:schemeClr val="accent5">
            <a:hueOff val="-2956862"/>
            <a:satOff val="-7621"/>
            <a:lumOff val="-5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Libya</a:t>
          </a:r>
        </a:p>
      </dsp:txBody>
      <dsp:txXfrm>
        <a:off x="4459963" y="1140862"/>
        <a:ext cx="1627423" cy="976453"/>
      </dsp:txXfrm>
    </dsp:sp>
    <dsp:sp modelId="{1B6E85D7-745D-4A0C-86D0-ABB12DDD422B}">
      <dsp:nvSpPr>
        <dsp:cNvPr id="0" name=""/>
        <dsp:cNvSpPr/>
      </dsp:nvSpPr>
      <dsp:spPr>
        <a:xfrm>
          <a:off x="6250128" y="1140862"/>
          <a:ext cx="1627423" cy="97645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Mauritania</a:t>
          </a:r>
          <a:endParaRPr lang="fr-FR" sz="2500" kern="1200"/>
        </a:p>
      </dsp:txBody>
      <dsp:txXfrm>
        <a:off x="6250128" y="1140862"/>
        <a:ext cx="1627423" cy="976453"/>
      </dsp:txXfrm>
    </dsp:sp>
    <dsp:sp modelId="{1425EFCB-0A00-494B-AC9E-47C08AC34A6D}">
      <dsp:nvSpPr>
        <dsp:cNvPr id="0" name=""/>
        <dsp:cNvSpPr/>
      </dsp:nvSpPr>
      <dsp:spPr>
        <a:xfrm>
          <a:off x="8040294" y="1140862"/>
          <a:ext cx="1627423" cy="976453"/>
        </a:xfrm>
        <a:prstGeom prst="rect">
          <a:avLst/>
        </a:prstGeom>
        <a:solidFill>
          <a:schemeClr val="accent5">
            <a:hueOff val="-3801680"/>
            <a:satOff val="-9798"/>
            <a:lumOff val="-6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Morocco</a:t>
          </a:r>
        </a:p>
      </dsp:txBody>
      <dsp:txXfrm>
        <a:off x="8040294" y="1140862"/>
        <a:ext cx="1627423" cy="976453"/>
      </dsp:txXfrm>
    </dsp:sp>
    <dsp:sp modelId="{5471B629-B53F-481E-89E7-B3BE1BEE330A}">
      <dsp:nvSpPr>
        <dsp:cNvPr id="0" name=""/>
        <dsp:cNvSpPr/>
      </dsp:nvSpPr>
      <dsp:spPr>
        <a:xfrm>
          <a:off x="879632" y="2280058"/>
          <a:ext cx="1627423" cy="976453"/>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Qatar</a:t>
          </a:r>
        </a:p>
      </dsp:txBody>
      <dsp:txXfrm>
        <a:off x="879632" y="2280058"/>
        <a:ext cx="1627423" cy="976453"/>
      </dsp:txXfrm>
    </dsp:sp>
    <dsp:sp modelId="{D17F8915-38A9-490A-A3A5-2F8B5178ACCF}">
      <dsp:nvSpPr>
        <dsp:cNvPr id="0" name=""/>
        <dsp:cNvSpPr/>
      </dsp:nvSpPr>
      <dsp:spPr>
        <a:xfrm>
          <a:off x="2669797" y="2280058"/>
          <a:ext cx="1627423" cy="976453"/>
        </a:xfrm>
        <a:prstGeom prst="rect">
          <a:avLst/>
        </a:prstGeom>
        <a:solidFill>
          <a:schemeClr val="accent5">
            <a:hueOff val="-4646498"/>
            <a:satOff val="-11976"/>
            <a:lumOff val="-8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Saudi</a:t>
          </a:r>
          <a:r>
            <a:rPr lang="fr-FR" sz="2500" kern="1200"/>
            <a:t> Arabia</a:t>
          </a:r>
        </a:p>
      </dsp:txBody>
      <dsp:txXfrm>
        <a:off x="2669797" y="2280058"/>
        <a:ext cx="1627423" cy="976453"/>
      </dsp:txXfrm>
    </dsp:sp>
    <dsp:sp modelId="{747C41C4-5C9F-41DC-B31E-E25155B52184}">
      <dsp:nvSpPr>
        <dsp:cNvPr id="0" name=""/>
        <dsp:cNvSpPr/>
      </dsp:nvSpPr>
      <dsp:spPr>
        <a:xfrm>
          <a:off x="4459963" y="2280058"/>
          <a:ext cx="1627423" cy="976453"/>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Somalia</a:t>
          </a:r>
          <a:endParaRPr lang="fr-FR" sz="2500" kern="1200"/>
        </a:p>
      </dsp:txBody>
      <dsp:txXfrm>
        <a:off x="4459963" y="2280058"/>
        <a:ext cx="1627423" cy="976453"/>
      </dsp:txXfrm>
    </dsp:sp>
    <dsp:sp modelId="{F240AC8B-9F62-4A60-9F11-CA552C7449AF}">
      <dsp:nvSpPr>
        <dsp:cNvPr id="0" name=""/>
        <dsp:cNvSpPr/>
      </dsp:nvSpPr>
      <dsp:spPr>
        <a:xfrm>
          <a:off x="6250128" y="2280058"/>
          <a:ext cx="1627423" cy="976453"/>
        </a:xfrm>
        <a:prstGeom prst="rect">
          <a:avLst/>
        </a:prstGeom>
        <a:solidFill>
          <a:schemeClr val="accent5">
            <a:hueOff val="-5491316"/>
            <a:satOff val="-14153"/>
            <a:lumOff val="-9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Sudan</a:t>
          </a:r>
          <a:endParaRPr lang="fr-FR" sz="2500" kern="1200"/>
        </a:p>
      </dsp:txBody>
      <dsp:txXfrm>
        <a:off x="6250128" y="2280058"/>
        <a:ext cx="1627423" cy="976453"/>
      </dsp:txXfrm>
    </dsp:sp>
    <dsp:sp modelId="{E7A474CA-7C65-43CA-8F4F-32B3992354A7}">
      <dsp:nvSpPr>
        <dsp:cNvPr id="0" name=""/>
        <dsp:cNvSpPr/>
      </dsp:nvSpPr>
      <dsp:spPr>
        <a:xfrm>
          <a:off x="8040294" y="2280058"/>
          <a:ext cx="1627423" cy="976453"/>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Tunisia</a:t>
          </a:r>
          <a:r>
            <a:rPr lang="fr-FR" sz="2500" kern="1200"/>
            <a:t> </a:t>
          </a:r>
        </a:p>
      </dsp:txBody>
      <dsp:txXfrm>
        <a:off x="8040294" y="2280058"/>
        <a:ext cx="1627423" cy="976453"/>
      </dsp:txXfrm>
    </dsp:sp>
    <dsp:sp modelId="{DF46A9E6-EA28-426C-9BBC-2ED35BFF6C9E}">
      <dsp:nvSpPr>
        <dsp:cNvPr id="0" name=""/>
        <dsp:cNvSpPr/>
      </dsp:nvSpPr>
      <dsp:spPr>
        <a:xfrm>
          <a:off x="3567793" y="3420921"/>
          <a:ext cx="1627423" cy="976453"/>
        </a:xfrm>
        <a:prstGeom prst="rect">
          <a:avLst/>
        </a:prstGeom>
        <a:solidFill>
          <a:schemeClr val="accent5">
            <a:hueOff val="-6336134"/>
            <a:satOff val="-16330"/>
            <a:lumOff val="-11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The UAE</a:t>
          </a:r>
        </a:p>
      </dsp:txBody>
      <dsp:txXfrm>
        <a:off x="3567793" y="3420921"/>
        <a:ext cx="1627423" cy="976453"/>
      </dsp:txXfrm>
    </dsp:sp>
    <dsp:sp modelId="{6DD1F3A6-84E8-44A4-84A6-A470D47D8DAE}">
      <dsp:nvSpPr>
        <dsp:cNvPr id="0" name=""/>
        <dsp:cNvSpPr/>
      </dsp:nvSpPr>
      <dsp:spPr>
        <a:xfrm>
          <a:off x="5355046" y="3419254"/>
          <a:ext cx="1627423" cy="97645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err="1"/>
            <a:t>Yemen</a:t>
          </a:r>
          <a:endParaRPr lang="fr-FR" sz="2500" kern="1200"/>
        </a:p>
      </dsp:txBody>
      <dsp:txXfrm>
        <a:off x="5355046" y="3419254"/>
        <a:ext cx="1627423" cy="9764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AFAB5-3634-4237-AE76-6AFCF598804F}">
      <dsp:nvSpPr>
        <dsp:cNvPr id="0" name=""/>
        <dsp:cNvSpPr/>
      </dsp:nvSpPr>
      <dsp:spPr>
        <a:xfrm>
          <a:off x="5113324" y="508724"/>
          <a:ext cx="106375" cy="466026"/>
        </a:xfrm>
        <a:custGeom>
          <a:avLst/>
          <a:gdLst/>
          <a:ahLst/>
          <a:cxnLst/>
          <a:rect l="0" t="0" r="0" b="0"/>
          <a:pathLst>
            <a:path>
              <a:moveTo>
                <a:pt x="106375" y="0"/>
              </a:moveTo>
              <a:lnTo>
                <a:pt x="106375" y="466026"/>
              </a:lnTo>
              <a:lnTo>
                <a:pt x="0" y="466026"/>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0CFDB6-077A-4DA7-98B5-D8B1EE973251}">
      <dsp:nvSpPr>
        <dsp:cNvPr id="0" name=""/>
        <dsp:cNvSpPr/>
      </dsp:nvSpPr>
      <dsp:spPr>
        <a:xfrm>
          <a:off x="5219700" y="508724"/>
          <a:ext cx="4290482" cy="932052"/>
        </a:xfrm>
        <a:custGeom>
          <a:avLst/>
          <a:gdLst/>
          <a:ahLst/>
          <a:cxnLst/>
          <a:rect l="0" t="0" r="0" b="0"/>
          <a:pathLst>
            <a:path>
              <a:moveTo>
                <a:pt x="0" y="0"/>
              </a:moveTo>
              <a:lnTo>
                <a:pt x="0" y="825677"/>
              </a:lnTo>
              <a:lnTo>
                <a:pt x="4290482" y="825677"/>
              </a:lnTo>
              <a:lnTo>
                <a:pt x="4290482"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A97F0C-F315-4689-A49F-B9B2EA372225}">
      <dsp:nvSpPr>
        <dsp:cNvPr id="0" name=""/>
        <dsp:cNvSpPr/>
      </dsp:nvSpPr>
      <dsp:spPr>
        <a:xfrm>
          <a:off x="5219700" y="508724"/>
          <a:ext cx="3064630" cy="932052"/>
        </a:xfrm>
        <a:custGeom>
          <a:avLst/>
          <a:gdLst/>
          <a:ahLst/>
          <a:cxnLst/>
          <a:rect l="0" t="0" r="0" b="0"/>
          <a:pathLst>
            <a:path>
              <a:moveTo>
                <a:pt x="0" y="0"/>
              </a:moveTo>
              <a:lnTo>
                <a:pt x="0" y="825677"/>
              </a:lnTo>
              <a:lnTo>
                <a:pt x="3064630" y="825677"/>
              </a:lnTo>
              <a:lnTo>
                <a:pt x="3064630"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E0F471-8B4A-4A79-BED0-C0C188CAA312}">
      <dsp:nvSpPr>
        <dsp:cNvPr id="0" name=""/>
        <dsp:cNvSpPr/>
      </dsp:nvSpPr>
      <dsp:spPr>
        <a:xfrm>
          <a:off x="6653237" y="1947327"/>
          <a:ext cx="151965" cy="466026"/>
        </a:xfrm>
        <a:custGeom>
          <a:avLst/>
          <a:gdLst/>
          <a:ahLst/>
          <a:cxnLst/>
          <a:rect l="0" t="0" r="0" b="0"/>
          <a:pathLst>
            <a:path>
              <a:moveTo>
                <a:pt x="0" y="0"/>
              </a:moveTo>
              <a:lnTo>
                <a:pt x="0" y="466026"/>
              </a:lnTo>
              <a:lnTo>
                <a:pt x="151965" y="466026"/>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6A9CA5-F7DE-427A-9FB9-2DA48F6A41CD}">
      <dsp:nvSpPr>
        <dsp:cNvPr id="0" name=""/>
        <dsp:cNvSpPr/>
      </dsp:nvSpPr>
      <dsp:spPr>
        <a:xfrm>
          <a:off x="5219700" y="508724"/>
          <a:ext cx="1838778" cy="932052"/>
        </a:xfrm>
        <a:custGeom>
          <a:avLst/>
          <a:gdLst/>
          <a:ahLst/>
          <a:cxnLst/>
          <a:rect l="0" t="0" r="0" b="0"/>
          <a:pathLst>
            <a:path>
              <a:moveTo>
                <a:pt x="0" y="0"/>
              </a:moveTo>
              <a:lnTo>
                <a:pt x="0" y="825677"/>
              </a:lnTo>
              <a:lnTo>
                <a:pt x="1838778" y="825677"/>
              </a:lnTo>
              <a:lnTo>
                <a:pt x="1838778"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6B00B75-9491-4294-A6D8-B939096207B0}">
      <dsp:nvSpPr>
        <dsp:cNvPr id="0" name=""/>
        <dsp:cNvSpPr/>
      </dsp:nvSpPr>
      <dsp:spPr>
        <a:xfrm>
          <a:off x="5219700" y="508724"/>
          <a:ext cx="612926" cy="932052"/>
        </a:xfrm>
        <a:custGeom>
          <a:avLst/>
          <a:gdLst/>
          <a:ahLst/>
          <a:cxnLst/>
          <a:rect l="0" t="0" r="0" b="0"/>
          <a:pathLst>
            <a:path>
              <a:moveTo>
                <a:pt x="0" y="0"/>
              </a:moveTo>
              <a:lnTo>
                <a:pt x="0" y="825677"/>
              </a:lnTo>
              <a:lnTo>
                <a:pt x="612926" y="825677"/>
              </a:lnTo>
              <a:lnTo>
                <a:pt x="612926"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4D48A3-C63D-4891-8CFC-89B5CCF076D6}">
      <dsp:nvSpPr>
        <dsp:cNvPr id="0" name=""/>
        <dsp:cNvSpPr/>
      </dsp:nvSpPr>
      <dsp:spPr>
        <a:xfrm>
          <a:off x="4201533" y="1947327"/>
          <a:ext cx="151965" cy="466026"/>
        </a:xfrm>
        <a:custGeom>
          <a:avLst/>
          <a:gdLst/>
          <a:ahLst/>
          <a:cxnLst/>
          <a:rect l="0" t="0" r="0" b="0"/>
          <a:pathLst>
            <a:path>
              <a:moveTo>
                <a:pt x="0" y="0"/>
              </a:moveTo>
              <a:lnTo>
                <a:pt x="0" y="466026"/>
              </a:lnTo>
              <a:lnTo>
                <a:pt x="151965" y="466026"/>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422257-7CFB-4DD8-80AE-EE7DC2C4C49E}">
      <dsp:nvSpPr>
        <dsp:cNvPr id="0" name=""/>
        <dsp:cNvSpPr/>
      </dsp:nvSpPr>
      <dsp:spPr>
        <a:xfrm>
          <a:off x="4606773" y="508724"/>
          <a:ext cx="612926" cy="932052"/>
        </a:xfrm>
        <a:custGeom>
          <a:avLst/>
          <a:gdLst/>
          <a:ahLst/>
          <a:cxnLst/>
          <a:rect l="0" t="0" r="0" b="0"/>
          <a:pathLst>
            <a:path>
              <a:moveTo>
                <a:pt x="612926" y="0"/>
              </a:moveTo>
              <a:lnTo>
                <a:pt x="612926" y="825677"/>
              </a:lnTo>
              <a:lnTo>
                <a:pt x="0" y="825677"/>
              </a:lnTo>
              <a:lnTo>
                <a:pt x="0"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EF7FE1-4CA9-4AE6-9166-E984F2DA31FD}">
      <dsp:nvSpPr>
        <dsp:cNvPr id="0" name=""/>
        <dsp:cNvSpPr/>
      </dsp:nvSpPr>
      <dsp:spPr>
        <a:xfrm>
          <a:off x="3380921" y="508724"/>
          <a:ext cx="1838778" cy="932052"/>
        </a:xfrm>
        <a:custGeom>
          <a:avLst/>
          <a:gdLst/>
          <a:ahLst/>
          <a:cxnLst/>
          <a:rect l="0" t="0" r="0" b="0"/>
          <a:pathLst>
            <a:path>
              <a:moveTo>
                <a:pt x="1838778" y="0"/>
              </a:moveTo>
              <a:lnTo>
                <a:pt x="1838778" y="825677"/>
              </a:lnTo>
              <a:lnTo>
                <a:pt x="0" y="825677"/>
              </a:lnTo>
              <a:lnTo>
                <a:pt x="0"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E299A9-8258-4CE5-9AAF-B46060898228}">
      <dsp:nvSpPr>
        <dsp:cNvPr id="0" name=""/>
        <dsp:cNvSpPr/>
      </dsp:nvSpPr>
      <dsp:spPr>
        <a:xfrm>
          <a:off x="2155069" y="508724"/>
          <a:ext cx="3064630" cy="932052"/>
        </a:xfrm>
        <a:custGeom>
          <a:avLst/>
          <a:gdLst/>
          <a:ahLst/>
          <a:cxnLst/>
          <a:rect l="0" t="0" r="0" b="0"/>
          <a:pathLst>
            <a:path>
              <a:moveTo>
                <a:pt x="3064630" y="0"/>
              </a:moveTo>
              <a:lnTo>
                <a:pt x="3064630" y="825677"/>
              </a:lnTo>
              <a:lnTo>
                <a:pt x="0" y="825677"/>
              </a:lnTo>
              <a:lnTo>
                <a:pt x="0"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9DCA7C-C7EB-4C08-BAEF-96333213A7D8}">
      <dsp:nvSpPr>
        <dsp:cNvPr id="0" name=""/>
        <dsp:cNvSpPr/>
      </dsp:nvSpPr>
      <dsp:spPr>
        <a:xfrm>
          <a:off x="523977" y="1947327"/>
          <a:ext cx="151965" cy="1904629"/>
        </a:xfrm>
        <a:custGeom>
          <a:avLst/>
          <a:gdLst/>
          <a:ahLst/>
          <a:cxnLst/>
          <a:rect l="0" t="0" r="0" b="0"/>
          <a:pathLst>
            <a:path>
              <a:moveTo>
                <a:pt x="0" y="0"/>
              </a:moveTo>
              <a:lnTo>
                <a:pt x="0" y="1904629"/>
              </a:lnTo>
              <a:lnTo>
                <a:pt x="151965" y="1904629"/>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9ACC38-CF99-432E-BE36-2F674B4BFA5F}">
      <dsp:nvSpPr>
        <dsp:cNvPr id="0" name=""/>
        <dsp:cNvSpPr/>
      </dsp:nvSpPr>
      <dsp:spPr>
        <a:xfrm>
          <a:off x="523977" y="1947327"/>
          <a:ext cx="151965" cy="1185328"/>
        </a:xfrm>
        <a:custGeom>
          <a:avLst/>
          <a:gdLst/>
          <a:ahLst/>
          <a:cxnLst/>
          <a:rect l="0" t="0" r="0" b="0"/>
          <a:pathLst>
            <a:path>
              <a:moveTo>
                <a:pt x="0" y="0"/>
              </a:moveTo>
              <a:lnTo>
                <a:pt x="0" y="1185328"/>
              </a:lnTo>
              <a:lnTo>
                <a:pt x="151965" y="1185328"/>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05D86D-3669-4096-82BF-6D54F9D8634E}">
      <dsp:nvSpPr>
        <dsp:cNvPr id="0" name=""/>
        <dsp:cNvSpPr/>
      </dsp:nvSpPr>
      <dsp:spPr>
        <a:xfrm>
          <a:off x="523977" y="1947327"/>
          <a:ext cx="151965" cy="466026"/>
        </a:xfrm>
        <a:custGeom>
          <a:avLst/>
          <a:gdLst/>
          <a:ahLst/>
          <a:cxnLst/>
          <a:rect l="0" t="0" r="0" b="0"/>
          <a:pathLst>
            <a:path>
              <a:moveTo>
                <a:pt x="0" y="0"/>
              </a:moveTo>
              <a:lnTo>
                <a:pt x="0" y="466026"/>
              </a:lnTo>
              <a:lnTo>
                <a:pt x="151965" y="466026"/>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CDDF48-01D8-4E42-A16E-0C286BF33582}">
      <dsp:nvSpPr>
        <dsp:cNvPr id="0" name=""/>
        <dsp:cNvSpPr/>
      </dsp:nvSpPr>
      <dsp:spPr>
        <a:xfrm>
          <a:off x="929217" y="508724"/>
          <a:ext cx="4290482" cy="932052"/>
        </a:xfrm>
        <a:custGeom>
          <a:avLst/>
          <a:gdLst/>
          <a:ahLst/>
          <a:cxnLst/>
          <a:rect l="0" t="0" r="0" b="0"/>
          <a:pathLst>
            <a:path>
              <a:moveTo>
                <a:pt x="4290482" y="0"/>
              </a:moveTo>
              <a:lnTo>
                <a:pt x="4290482" y="825677"/>
              </a:lnTo>
              <a:lnTo>
                <a:pt x="0" y="825677"/>
              </a:lnTo>
              <a:lnTo>
                <a:pt x="0" y="93205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72432A-82A7-4E3D-AE59-28B85E2D7705}">
      <dsp:nvSpPr>
        <dsp:cNvPr id="0" name=""/>
        <dsp:cNvSpPr/>
      </dsp:nvSpPr>
      <dsp:spPr>
        <a:xfrm>
          <a:off x="4713149" y="2174"/>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INTER-AGENCY WORKING GROUP (IAWG)</a:t>
          </a:r>
        </a:p>
      </dsp:txBody>
      <dsp:txXfrm>
        <a:off x="4713149" y="2174"/>
        <a:ext cx="1013100" cy="506550"/>
      </dsp:txXfrm>
    </dsp:sp>
    <dsp:sp modelId="{E765813B-D49D-4CBA-B308-4BD33C8BFE7C}">
      <dsp:nvSpPr>
        <dsp:cNvPr id="0" name=""/>
        <dsp:cNvSpPr/>
      </dsp:nvSpPr>
      <dsp:spPr>
        <a:xfrm>
          <a:off x="422666"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PROTECTION (UNHCR)</a:t>
          </a:r>
        </a:p>
      </dsp:txBody>
      <dsp:txXfrm>
        <a:off x="422666" y="1440777"/>
        <a:ext cx="1013100" cy="506550"/>
      </dsp:txXfrm>
    </dsp:sp>
    <dsp:sp modelId="{98BCDBE0-EE03-4C6C-B77F-2559371E78AA}">
      <dsp:nvSpPr>
        <dsp:cNvPr id="0" name=""/>
        <dsp:cNvSpPr/>
      </dsp:nvSpPr>
      <dsp:spPr>
        <a:xfrm>
          <a:off x="675942" y="2160079"/>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CHILD PROTECTION (UNHCR/UNICEF)</a:t>
          </a:r>
        </a:p>
      </dsp:txBody>
      <dsp:txXfrm>
        <a:off x="675942" y="2160079"/>
        <a:ext cx="1013100" cy="506550"/>
      </dsp:txXfrm>
    </dsp:sp>
    <dsp:sp modelId="{315B1C1A-4743-4F79-9FC1-CD4A2C0BFA8B}">
      <dsp:nvSpPr>
        <dsp:cNvPr id="0" name=""/>
        <dsp:cNvSpPr/>
      </dsp:nvSpPr>
      <dsp:spPr>
        <a:xfrm>
          <a:off x="675942" y="2879380"/>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GBV (UNHCR/UNFPA)</a:t>
          </a:r>
        </a:p>
      </dsp:txBody>
      <dsp:txXfrm>
        <a:off x="675942" y="2879380"/>
        <a:ext cx="1013100" cy="506550"/>
      </dsp:txXfrm>
    </dsp:sp>
    <dsp:sp modelId="{1B85F2B1-F3AF-44EB-A8DA-1489EDCAC87E}">
      <dsp:nvSpPr>
        <dsp:cNvPr id="0" name=""/>
        <dsp:cNvSpPr/>
      </dsp:nvSpPr>
      <dsp:spPr>
        <a:xfrm>
          <a:off x="675942" y="3598682"/>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COMMUNICATION WITH COMMUNITIES (UNHCR)</a:t>
          </a:r>
        </a:p>
      </dsp:txBody>
      <dsp:txXfrm>
        <a:off x="675942" y="3598682"/>
        <a:ext cx="1013100" cy="506550"/>
      </dsp:txXfrm>
    </dsp:sp>
    <dsp:sp modelId="{D11E1383-E438-4FD2-8A28-2F4271491D9B}">
      <dsp:nvSpPr>
        <dsp:cNvPr id="0" name=""/>
        <dsp:cNvSpPr/>
      </dsp:nvSpPr>
      <dsp:spPr>
        <a:xfrm>
          <a:off x="1648519"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HEALTH (UNHCR/WHO)</a:t>
          </a:r>
        </a:p>
      </dsp:txBody>
      <dsp:txXfrm>
        <a:off x="1648519" y="1440777"/>
        <a:ext cx="1013100" cy="506550"/>
      </dsp:txXfrm>
    </dsp:sp>
    <dsp:sp modelId="{5B4AA47E-AD6B-4BA5-96D4-864DD606D8A6}">
      <dsp:nvSpPr>
        <dsp:cNvPr id="0" name=""/>
        <dsp:cNvSpPr/>
      </dsp:nvSpPr>
      <dsp:spPr>
        <a:xfrm>
          <a:off x="2874371"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EDUCATION (UNHCR/UNICEF)</a:t>
          </a:r>
        </a:p>
      </dsp:txBody>
      <dsp:txXfrm>
        <a:off x="2874371" y="1440777"/>
        <a:ext cx="1013100" cy="506550"/>
      </dsp:txXfrm>
    </dsp:sp>
    <dsp:sp modelId="{064D9DB3-B501-4661-BEB7-A785CF7C1E7F}">
      <dsp:nvSpPr>
        <dsp:cNvPr id="0" name=""/>
        <dsp:cNvSpPr/>
      </dsp:nvSpPr>
      <dsp:spPr>
        <a:xfrm>
          <a:off x="4100223"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BASIC NEEDS AND CASH BASED INTERVENTIONS  (UNHCR/IOM)</a:t>
          </a:r>
        </a:p>
      </dsp:txBody>
      <dsp:txXfrm>
        <a:off x="4100223" y="1440777"/>
        <a:ext cx="1013100" cy="506550"/>
      </dsp:txXfrm>
    </dsp:sp>
    <dsp:sp modelId="{20BD94A8-DC74-4E70-A18C-D8286AAA194C}">
      <dsp:nvSpPr>
        <dsp:cNvPr id="0" name=""/>
        <dsp:cNvSpPr/>
      </dsp:nvSpPr>
      <dsp:spPr>
        <a:xfrm>
          <a:off x="4353498" y="2160079"/>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NFIs</a:t>
          </a:r>
        </a:p>
      </dsp:txBody>
      <dsp:txXfrm>
        <a:off x="4353498" y="2160079"/>
        <a:ext cx="1013100" cy="506550"/>
      </dsp:txXfrm>
    </dsp:sp>
    <dsp:sp modelId="{89E7DBF7-0634-44B0-958F-EE5F7538D3C1}">
      <dsp:nvSpPr>
        <dsp:cNvPr id="0" name=""/>
        <dsp:cNvSpPr/>
      </dsp:nvSpPr>
      <dsp:spPr>
        <a:xfrm>
          <a:off x="5326075"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LIVELIHOODS (UNHCR/UNDP)</a:t>
          </a:r>
        </a:p>
      </dsp:txBody>
      <dsp:txXfrm>
        <a:off x="5326075" y="1440777"/>
        <a:ext cx="1013100" cy="506550"/>
      </dsp:txXfrm>
    </dsp:sp>
    <dsp:sp modelId="{9CCFE757-9769-402A-B5CB-58CD42657CE4}">
      <dsp:nvSpPr>
        <dsp:cNvPr id="0" name=""/>
        <dsp:cNvSpPr/>
      </dsp:nvSpPr>
      <dsp:spPr>
        <a:xfrm>
          <a:off x="6551927"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FOOD SECURITY (WFP)</a:t>
          </a:r>
        </a:p>
      </dsp:txBody>
      <dsp:txXfrm>
        <a:off x="6551927" y="1440777"/>
        <a:ext cx="1013100" cy="506550"/>
      </dsp:txXfrm>
    </dsp:sp>
    <dsp:sp modelId="{02633128-783E-4158-874C-B823EDAE9C43}">
      <dsp:nvSpPr>
        <dsp:cNvPr id="0" name=""/>
        <dsp:cNvSpPr/>
      </dsp:nvSpPr>
      <dsp:spPr>
        <a:xfrm>
          <a:off x="6805202" y="2160079"/>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NUTRITION (UNICEF)</a:t>
          </a:r>
          <a:endParaRPr lang="en-US" sz="800" kern="1200" dirty="0"/>
        </a:p>
      </dsp:txBody>
      <dsp:txXfrm>
        <a:off x="6805202" y="2160079"/>
        <a:ext cx="1013100" cy="506550"/>
      </dsp:txXfrm>
    </dsp:sp>
    <dsp:sp modelId="{F200CFD0-32B4-47CA-85F8-7ACB39ABE956}">
      <dsp:nvSpPr>
        <dsp:cNvPr id="0" name=""/>
        <dsp:cNvSpPr/>
      </dsp:nvSpPr>
      <dsp:spPr>
        <a:xfrm>
          <a:off x="7777779"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LOGISTICS/ICT (WFP/UNHCR)</a:t>
          </a:r>
        </a:p>
      </dsp:txBody>
      <dsp:txXfrm>
        <a:off x="7777779" y="1440777"/>
        <a:ext cx="1013100" cy="506550"/>
      </dsp:txXfrm>
    </dsp:sp>
    <dsp:sp modelId="{4583C07F-C4D9-4555-8909-48CE7014908D}">
      <dsp:nvSpPr>
        <dsp:cNvPr id="0" name=""/>
        <dsp:cNvSpPr/>
      </dsp:nvSpPr>
      <dsp:spPr>
        <a:xfrm>
          <a:off x="9003632" y="1440777"/>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WASH (UNICEF)</a:t>
          </a:r>
        </a:p>
      </dsp:txBody>
      <dsp:txXfrm>
        <a:off x="9003632" y="1440777"/>
        <a:ext cx="1013100" cy="506550"/>
      </dsp:txXfrm>
    </dsp:sp>
    <dsp:sp modelId="{570A2590-09F9-43F2-8357-B328E1F5166F}">
      <dsp:nvSpPr>
        <dsp:cNvPr id="0" name=""/>
        <dsp:cNvSpPr/>
      </dsp:nvSpPr>
      <dsp:spPr>
        <a:xfrm>
          <a:off x="4100223" y="721475"/>
          <a:ext cx="1013100" cy="506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INTER-SECTOR WORKING GROUP (ISWG)</a:t>
          </a:r>
        </a:p>
      </dsp:txBody>
      <dsp:txXfrm>
        <a:off x="4100223" y="721475"/>
        <a:ext cx="1013100" cy="506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9893C-10C7-4FCF-B792-05D0126986AA}">
      <dsp:nvSpPr>
        <dsp:cNvPr id="0" name=""/>
        <dsp:cNvSpPr/>
      </dsp:nvSpPr>
      <dsp:spPr>
        <a:xfrm>
          <a:off x="1264843" y="907433"/>
          <a:ext cx="2192204" cy="219226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F890B-0C43-4485-82E2-01D0052D6ADF}">
      <dsp:nvSpPr>
        <dsp:cNvPr id="0" name=""/>
        <dsp:cNvSpPr/>
      </dsp:nvSpPr>
      <dsp:spPr>
        <a:xfrm>
          <a:off x="1758463" y="1743154"/>
          <a:ext cx="1223077" cy="611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RCM</a:t>
          </a:r>
          <a:endParaRPr lang="en-GB" sz="4000" kern="1200" dirty="0"/>
        </a:p>
      </dsp:txBody>
      <dsp:txXfrm>
        <a:off x="1758463" y="1743154"/>
        <a:ext cx="1223077" cy="611466"/>
      </dsp:txXfrm>
    </dsp:sp>
    <dsp:sp modelId="{D6F3F89F-AF2E-437E-9709-8936D4B15176}">
      <dsp:nvSpPr>
        <dsp:cNvPr id="0" name=""/>
        <dsp:cNvSpPr/>
      </dsp:nvSpPr>
      <dsp:spPr>
        <a:xfrm>
          <a:off x="655446" y="2541002"/>
          <a:ext cx="1883270" cy="1884067"/>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557C9-EA1A-4658-BBED-03BDE5FDEEB6}">
      <dsp:nvSpPr>
        <dsp:cNvPr id="0" name=""/>
        <dsp:cNvSpPr/>
      </dsp:nvSpPr>
      <dsp:spPr>
        <a:xfrm>
          <a:off x="980598" y="3191610"/>
          <a:ext cx="1223077" cy="611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RRP</a:t>
          </a:r>
          <a:endParaRPr lang="en-GB" sz="4000" kern="1200" dirty="0"/>
        </a:p>
      </dsp:txBody>
      <dsp:txXfrm>
        <a:off x="980598" y="3191610"/>
        <a:ext cx="1223077" cy="6114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BCCEA-8244-4862-8300-83A9A2BF552B}">
      <dsp:nvSpPr>
        <dsp:cNvPr id="0" name=""/>
        <dsp:cNvSpPr/>
      </dsp:nvSpPr>
      <dsp:spPr>
        <a:xfrm>
          <a:off x="-3744054" y="-617806"/>
          <a:ext cx="4796117" cy="4796117"/>
        </a:xfrm>
        <a:prstGeom prst="blockArc">
          <a:avLst>
            <a:gd name="adj1" fmla="val 18900000"/>
            <a:gd name="adj2" fmla="val 2700000"/>
            <a:gd name="adj3" fmla="val 45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0BA626-622E-4013-8C5A-8596F3B2052C}">
      <dsp:nvSpPr>
        <dsp:cNvPr id="0" name=""/>
        <dsp:cNvSpPr/>
      </dsp:nvSpPr>
      <dsp:spPr>
        <a:xfrm>
          <a:off x="836540" y="508653"/>
          <a:ext cx="2464977" cy="10171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375" tIns="48260" rIns="48260" bIns="48260" numCol="1" spcCol="1270" anchor="ctr" anchorCtr="0">
          <a:noAutofit/>
        </a:bodyPr>
        <a:lstStyle/>
        <a:p>
          <a:pPr marL="0" lvl="0" indent="0" algn="l" defTabSz="844550">
            <a:lnSpc>
              <a:spcPct val="90000"/>
            </a:lnSpc>
            <a:spcBef>
              <a:spcPct val="0"/>
            </a:spcBef>
            <a:spcAft>
              <a:spcPct val="35000"/>
            </a:spcAft>
            <a:buNone/>
          </a:pPr>
          <a:r>
            <a:rPr lang="en-GB" sz="1900" b="1" kern="1200" dirty="0">
              <a:solidFill>
                <a:schemeClr val="bg2"/>
              </a:solidFill>
              <a:highlight>
                <a:srgbClr val="0000FF"/>
              </a:highlight>
            </a:rPr>
            <a:t>Regional </a:t>
          </a:r>
        </a:p>
        <a:p>
          <a:pPr marL="0" lvl="0" indent="0" algn="l" defTabSz="844550">
            <a:lnSpc>
              <a:spcPct val="90000"/>
            </a:lnSpc>
            <a:spcBef>
              <a:spcPct val="0"/>
            </a:spcBef>
            <a:spcAft>
              <a:spcPct val="35000"/>
            </a:spcAft>
            <a:buNone/>
          </a:pPr>
          <a:r>
            <a:rPr lang="en-GB" sz="1900" b="1" kern="1200" dirty="0">
              <a:solidFill>
                <a:schemeClr val="bg2"/>
              </a:solidFill>
              <a:highlight>
                <a:srgbClr val="0000FF"/>
              </a:highlight>
            </a:rPr>
            <a:t>Refugee Response Plans </a:t>
          </a:r>
          <a:endParaRPr lang="en-GB" sz="1900" kern="1200" dirty="0">
            <a:solidFill>
              <a:schemeClr val="bg2"/>
            </a:solidFill>
            <a:highlight>
              <a:srgbClr val="0000FF"/>
            </a:highlight>
          </a:endParaRPr>
        </a:p>
      </dsp:txBody>
      <dsp:txXfrm>
        <a:off x="836540" y="508653"/>
        <a:ext cx="2464977" cy="1017164"/>
      </dsp:txXfrm>
    </dsp:sp>
    <dsp:sp modelId="{0C3318FB-575A-4860-8033-7FEB4BF33D1C}">
      <dsp:nvSpPr>
        <dsp:cNvPr id="0" name=""/>
        <dsp:cNvSpPr/>
      </dsp:nvSpPr>
      <dsp:spPr>
        <a:xfrm>
          <a:off x="270964" y="381508"/>
          <a:ext cx="1271455" cy="127145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50EA22-6641-4799-816E-68DF1E3D5425}">
      <dsp:nvSpPr>
        <dsp:cNvPr id="0" name=""/>
        <dsp:cNvSpPr/>
      </dsp:nvSpPr>
      <dsp:spPr>
        <a:xfrm>
          <a:off x="866501" y="2021716"/>
          <a:ext cx="2436041" cy="10171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375" tIns="48260" rIns="48260" bIns="48260" numCol="1" spcCol="1270" anchor="ctr" anchorCtr="0">
          <a:noAutofit/>
        </a:bodyPr>
        <a:lstStyle/>
        <a:p>
          <a:pPr marL="0" lvl="0" indent="0" algn="l" defTabSz="844550">
            <a:lnSpc>
              <a:spcPct val="90000"/>
            </a:lnSpc>
            <a:spcBef>
              <a:spcPct val="0"/>
            </a:spcBef>
            <a:spcAft>
              <a:spcPct val="35000"/>
            </a:spcAft>
            <a:buNone/>
          </a:pPr>
          <a:r>
            <a:rPr lang="en-GB" sz="1900" b="1" kern="1200" dirty="0">
              <a:solidFill>
                <a:schemeClr val="bg2"/>
              </a:solidFill>
              <a:highlight>
                <a:srgbClr val="0000FF"/>
              </a:highlight>
            </a:rPr>
            <a:t>Country</a:t>
          </a:r>
          <a:r>
            <a:rPr lang="en-GB" sz="1900" b="1" kern="1200" dirty="0">
              <a:solidFill>
                <a:schemeClr val="tx1"/>
              </a:solidFill>
              <a:highlight>
                <a:srgbClr val="0000FF"/>
              </a:highlight>
            </a:rPr>
            <a:t> </a:t>
          </a:r>
        </a:p>
        <a:p>
          <a:pPr marL="0" lvl="0" indent="0" algn="l" defTabSz="844550">
            <a:lnSpc>
              <a:spcPct val="90000"/>
            </a:lnSpc>
            <a:spcBef>
              <a:spcPct val="0"/>
            </a:spcBef>
            <a:spcAft>
              <a:spcPct val="35000"/>
            </a:spcAft>
            <a:buNone/>
          </a:pPr>
          <a:r>
            <a:rPr lang="en-GB" sz="1900" b="1" kern="1200" dirty="0">
              <a:solidFill>
                <a:schemeClr val="bg2"/>
              </a:solidFill>
              <a:highlight>
                <a:srgbClr val="0000FF"/>
              </a:highlight>
            </a:rPr>
            <a:t>Refugee Response Plans </a:t>
          </a:r>
          <a:endParaRPr lang="en-GB" sz="1900" kern="1200" dirty="0">
            <a:solidFill>
              <a:schemeClr val="bg2"/>
            </a:solidFill>
            <a:highlight>
              <a:srgbClr val="0000FF"/>
            </a:highlight>
          </a:endParaRPr>
        </a:p>
      </dsp:txBody>
      <dsp:txXfrm>
        <a:off x="866501" y="2021716"/>
        <a:ext cx="2436041" cy="1017164"/>
      </dsp:txXfrm>
    </dsp:sp>
    <dsp:sp modelId="{F28773CB-B91F-4A11-A34F-F6E23F002936}">
      <dsp:nvSpPr>
        <dsp:cNvPr id="0" name=""/>
        <dsp:cNvSpPr/>
      </dsp:nvSpPr>
      <dsp:spPr>
        <a:xfrm>
          <a:off x="270964" y="1907540"/>
          <a:ext cx="1271455" cy="127145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AFAB5-3634-4237-AE76-6AFCF598804F}">
      <dsp:nvSpPr>
        <dsp:cNvPr id="0" name=""/>
        <dsp:cNvSpPr/>
      </dsp:nvSpPr>
      <dsp:spPr>
        <a:xfrm>
          <a:off x="5815318" y="570738"/>
          <a:ext cx="119814" cy="524902"/>
        </a:xfrm>
        <a:custGeom>
          <a:avLst/>
          <a:gdLst/>
          <a:ahLst/>
          <a:cxnLst/>
          <a:rect l="0" t="0" r="0" b="0"/>
          <a:pathLst>
            <a:path>
              <a:moveTo>
                <a:pt x="119814" y="0"/>
              </a:moveTo>
              <a:lnTo>
                <a:pt x="119814" y="524902"/>
              </a:lnTo>
              <a:lnTo>
                <a:pt x="0" y="524902"/>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0CFDB6-077A-4DA7-98B5-D8B1EE973251}">
      <dsp:nvSpPr>
        <dsp:cNvPr id="0" name=""/>
        <dsp:cNvSpPr/>
      </dsp:nvSpPr>
      <dsp:spPr>
        <a:xfrm>
          <a:off x="5935133" y="570738"/>
          <a:ext cx="4142167" cy="1049805"/>
        </a:xfrm>
        <a:custGeom>
          <a:avLst/>
          <a:gdLst/>
          <a:ahLst/>
          <a:cxnLst/>
          <a:rect l="0" t="0" r="0" b="0"/>
          <a:pathLst>
            <a:path>
              <a:moveTo>
                <a:pt x="0" y="0"/>
              </a:moveTo>
              <a:lnTo>
                <a:pt x="0" y="929990"/>
              </a:lnTo>
              <a:lnTo>
                <a:pt x="4142167" y="929990"/>
              </a:lnTo>
              <a:lnTo>
                <a:pt x="4142167"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3E0F471-8B4A-4A79-BED0-C0C188CAA312}">
      <dsp:nvSpPr>
        <dsp:cNvPr id="0" name=""/>
        <dsp:cNvSpPr/>
      </dsp:nvSpPr>
      <dsp:spPr>
        <a:xfrm>
          <a:off x="8240141" y="2191090"/>
          <a:ext cx="171163" cy="524902"/>
        </a:xfrm>
        <a:custGeom>
          <a:avLst/>
          <a:gdLst/>
          <a:ahLst/>
          <a:cxnLst/>
          <a:rect l="0" t="0" r="0" b="0"/>
          <a:pathLst>
            <a:path>
              <a:moveTo>
                <a:pt x="0" y="0"/>
              </a:moveTo>
              <a:lnTo>
                <a:pt x="0" y="524902"/>
              </a:lnTo>
              <a:lnTo>
                <a:pt x="171163" y="524902"/>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6A9CA5-F7DE-427A-9FB9-2DA48F6A41CD}">
      <dsp:nvSpPr>
        <dsp:cNvPr id="0" name=""/>
        <dsp:cNvSpPr/>
      </dsp:nvSpPr>
      <dsp:spPr>
        <a:xfrm>
          <a:off x="5935133" y="570738"/>
          <a:ext cx="2761445" cy="1049805"/>
        </a:xfrm>
        <a:custGeom>
          <a:avLst/>
          <a:gdLst/>
          <a:ahLst/>
          <a:cxnLst/>
          <a:rect l="0" t="0" r="0" b="0"/>
          <a:pathLst>
            <a:path>
              <a:moveTo>
                <a:pt x="0" y="0"/>
              </a:moveTo>
              <a:lnTo>
                <a:pt x="0" y="929990"/>
              </a:lnTo>
              <a:lnTo>
                <a:pt x="2761445" y="929990"/>
              </a:lnTo>
              <a:lnTo>
                <a:pt x="2761445"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6B00B75-9491-4294-A6D8-B939096207B0}">
      <dsp:nvSpPr>
        <dsp:cNvPr id="0" name=""/>
        <dsp:cNvSpPr/>
      </dsp:nvSpPr>
      <dsp:spPr>
        <a:xfrm>
          <a:off x="5935133" y="570738"/>
          <a:ext cx="1380722" cy="1049805"/>
        </a:xfrm>
        <a:custGeom>
          <a:avLst/>
          <a:gdLst/>
          <a:ahLst/>
          <a:cxnLst/>
          <a:rect l="0" t="0" r="0" b="0"/>
          <a:pathLst>
            <a:path>
              <a:moveTo>
                <a:pt x="0" y="0"/>
              </a:moveTo>
              <a:lnTo>
                <a:pt x="0" y="929990"/>
              </a:lnTo>
              <a:lnTo>
                <a:pt x="1380722" y="929990"/>
              </a:lnTo>
              <a:lnTo>
                <a:pt x="1380722"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422257-7CFB-4DD8-80AE-EE7DC2C4C49E}">
      <dsp:nvSpPr>
        <dsp:cNvPr id="0" name=""/>
        <dsp:cNvSpPr/>
      </dsp:nvSpPr>
      <dsp:spPr>
        <a:xfrm>
          <a:off x="5889413" y="570738"/>
          <a:ext cx="91440" cy="1049805"/>
        </a:xfrm>
        <a:custGeom>
          <a:avLst/>
          <a:gdLst/>
          <a:ahLst/>
          <a:cxnLst/>
          <a:rect l="0" t="0" r="0" b="0"/>
          <a:pathLst>
            <a:path>
              <a:moveTo>
                <a:pt x="45720" y="0"/>
              </a:moveTo>
              <a:lnTo>
                <a:pt x="45720"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EF7FE1-4CA9-4AE6-9166-E984F2DA31FD}">
      <dsp:nvSpPr>
        <dsp:cNvPr id="0" name=""/>
        <dsp:cNvSpPr/>
      </dsp:nvSpPr>
      <dsp:spPr>
        <a:xfrm>
          <a:off x="4554410" y="570738"/>
          <a:ext cx="1380722" cy="1049805"/>
        </a:xfrm>
        <a:custGeom>
          <a:avLst/>
          <a:gdLst/>
          <a:ahLst/>
          <a:cxnLst/>
          <a:rect l="0" t="0" r="0" b="0"/>
          <a:pathLst>
            <a:path>
              <a:moveTo>
                <a:pt x="1380722" y="0"/>
              </a:moveTo>
              <a:lnTo>
                <a:pt x="1380722" y="929990"/>
              </a:lnTo>
              <a:lnTo>
                <a:pt x="0" y="929990"/>
              </a:lnTo>
              <a:lnTo>
                <a:pt x="0"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E299A9-8258-4CE5-9AAF-B46060898228}">
      <dsp:nvSpPr>
        <dsp:cNvPr id="0" name=""/>
        <dsp:cNvSpPr/>
      </dsp:nvSpPr>
      <dsp:spPr>
        <a:xfrm>
          <a:off x="3173687" y="570738"/>
          <a:ext cx="2761445" cy="1049805"/>
        </a:xfrm>
        <a:custGeom>
          <a:avLst/>
          <a:gdLst/>
          <a:ahLst/>
          <a:cxnLst/>
          <a:rect l="0" t="0" r="0" b="0"/>
          <a:pathLst>
            <a:path>
              <a:moveTo>
                <a:pt x="2761445" y="0"/>
              </a:moveTo>
              <a:lnTo>
                <a:pt x="2761445" y="929990"/>
              </a:lnTo>
              <a:lnTo>
                <a:pt x="0" y="929990"/>
              </a:lnTo>
              <a:lnTo>
                <a:pt x="0"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9DCA7C-C7EB-4C08-BAEF-96333213A7D8}">
      <dsp:nvSpPr>
        <dsp:cNvPr id="0" name=""/>
        <dsp:cNvSpPr/>
      </dsp:nvSpPr>
      <dsp:spPr>
        <a:xfrm>
          <a:off x="1336527" y="2191090"/>
          <a:ext cx="171163" cy="2145254"/>
        </a:xfrm>
        <a:custGeom>
          <a:avLst/>
          <a:gdLst/>
          <a:ahLst/>
          <a:cxnLst/>
          <a:rect l="0" t="0" r="0" b="0"/>
          <a:pathLst>
            <a:path>
              <a:moveTo>
                <a:pt x="0" y="0"/>
              </a:moveTo>
              <a:lnTo>
                <a:pt x="0" y="2145254"/>
              </a:lnTo>
              <a:lnTo>
                <a:pt x="171163" y="2145254"/>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9ACC38-CF99-432E-BE36-2F674B4BFA5F}">
      <dsp:nvSpPr>
        <dsp:cNvPr id="0" name=""/>
        <dsp:cNvSpPr/>
      </dsp:nvSpPr>
      <dsp:spPr>
        <a:xfrm>
          <a:off x="1336527" y="2191090"/>
          <a:ext cx="171163" cy="1335078"/>
        </a:xfrm>
        <a:custGeom>
          <a:avLst/>
          <a:gdLst/>
          <a:ahLst/>
          <a:cxnLst/>
          <a:rect l="0" t="0" r="0" b="0"/>
          <a:pathLst>
            <a:path>
              <a:moveTo>
                <a:pt x="0" y="0"/>
              </a:moveTo>
              <a:lnTo>
                <a:pt x="0" y="1335078"/>
              </a:lnTo>
              <a:lnTo>
                <a:pt x="171163" y="1335078"/>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05D86D-3669-4096-82BF-6D54F9D8634E}">
      <dsp:nvSpPr>
        <dsp:cNvPr id="0" name=""/>
        <dsp:cNvSpPr/>
      </dsp:nvSpPr>
      <dsp:spPr>
        <a:xfrm>
          <a:off x="1336527" y="2191090"/>
          <a:ext cx="171163" cy="524902"/>
        </a:xfrm>
        <a:custGeom>
          <a:avLst/>
          <a:gdLst/>
          <a:ahLst/>
          <a:cxnLst/>
          <a:rect l="0" t="0" r="0" b="0"/>
          <a:pathLst>
            <a:path>
              <a:moveTo>
                <a:pt x="0" y="0"/>
              </a:moveTo>
              <a:lnTo>
                <a:pt x="0" y="524902"/>
              </a:lnTo>
              <a:lnTo>
                <a:pt x="171163" y="524902"/>
              </a:lnTo>
            </a:path>
          </a:pathLst>
        </a:custGeom>
        <a:no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CDDF48-01D8-4E42-A16E-0C286BF33582}">
      <dsp:nvSpPr>
        <dsp:cNvPr id="0" name=""/>
        <dsp:cNvSpPr/>
      </dsp:nvSpPr>
      <dsp:spPr>
        <a:xfrm>
          <a:off x="1792965" y="570738"/>
          <a:ext cx="4142167" cy="1049805"/>
        </a:xfrm>
        <a:custGeom>
          <a:avLst/>
          <a:gdLst/>
          <a:ahLst/>
          <a:cxnLst/>
          <a:rect l="0" t="0" r="0" b="0"/>
          <a:pathLst>
            <a:path>
              <a:moveTo>
                <a:pt x="4142167" y="0"/>
              </a:moveTo>
              <a:lnTo>
                <a:pt x="4142167" y="929990"/>
              </a:lnTo>
              <a:lnTo>
                <a:pt x="0" y="929990"/>
              </a:lnTo>
              <a:lnTo>
                <a:pt x="0" y="1049805"/>
              </a:lnTo>
            </a:path>
          </a:pathLst>
        </a:custGeom>
        <a:noFill/>
        <a:ln w="6350" cap="flat" cmpd="sng" algn="ctr">
          <a:solidFill>
            <a:schemeClr val="accent5">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72432A-82A7-4E3D-AE59-28B85E2D7705}">
      <dsp:nvSpPr>
        <dsp:cNvPr id="0" name=""/>
        <dsp:cNvSpPr/>
      </dsp:nvSpPr>
      <dsp:spPr>
        <a:xfrm>
          <a:off x="5364586" y="192"/>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INTER-AGENCY WORKING GROUP (IAWG)</a:t>
          </a:r>
        </a:p>
      </dsp:txBody>
      <dsp:txXfrm>
        <a:off x="5364586" y="192"/>
        <a:ext cx="1141093" cy="570546"/>
      </dsp:txXfrm>
    </dsp:sp>
    <dsp:sp modelId="{E765813B-D49D-4CBA-B308-4BD33C8BFE7C}">
      <dsp:nvSpPr>
        <dsp:cNvPr id="0" name=""/>
        <dsp:cNvSpPr/>
      </dsp:nvSpPr>
      <dsp:spPr>
        <a:xfrm>
          <a:off x="1222418"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PROTECTION (UNHCR)</a:t>
          </a:r>
        </a:p>
      </dsp:txBody>
      <dsp:txXfrm>
        <a:off x="1222418" y="1620544"/>
        <a:ext cx="1141093" cy="570546"/>
      </dsp:txXfrm>
    </dsp:sp>
    <dsp:sp modelId="{98BCDBE0-EE03-4C6C-B77F-2559371E78AA}">
      <dsp:nvSpPr>
        <dsp:cNvPr id="0" name=""/>
        <dsp:cNvSpPr/>
      </dsp:nvSpPr>
      <dsp:spPr>
        <a:xfrm>
          <a:off x="1507691" y="2430720"/>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CHILD PROTECTION (UNHCR/UNICEF)</a:t>
          </a:r>
        </a:p>
      </dsp:txBody>
      <dsp:txXfrm>
        <a:off x="1507691" y="2430720"/>
        <a:ext cx="1141093" cy="570546"/>
      </dsp:txXfrm>
    </dsp:sp>
    <dsp:sp modelId="{315B1C1A-4743-4F79-9FC1-CD4A2C0BFA8B}">
      <dsp:nvSpPr>
        <dsp:cNvPr id="0" name=""/>
        <dsp:cNvSpPr/>
      </dsp:nvSpPr>
      <dsp:spPr>
        <a:xfrm>
          <a:off x="1507691" y="3240896"/>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GBV (UNHCR/UNFPA)</a:t>
          </a:r>
        </a:p>
      </dsp:txBody>
      <dsp:txXfrm>
        <a:off x="1507691" y="3240896"/>
        <a:ext cx="1141093" cy="570546"/>
      </dsp:txXfrm>
    </dsp:sp>
    <dsp:sp modelId="{1B85F2B1-F3AF-44EB-A8DA-1489EDCAC87E}">
      <dsp:nvSpPr>
        <dsp:cNvPr id="0" name=""/>
        <dsp:cNvSpPr/>
      </dsp:nvSpPr>
      <dsp:spPr>
        <a:xfrm>
          <a:off x="1507691" y="4051072"/>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CBP</a:t>
          </a:r>
          <a:r>
            <a:rPr lang="en-US" sz="900" b="1" kern="1200"/>
            <a:t>/ CwC (</a:t>
          </a:r>
          <a:r>
            <a:rPr lang="en-US" sz="900" b="1" kern="1200" dirty="0" err="1"/>
            <a:t>UNHCRl</a:t>
          </a:r>
          <a:r>
            <a:rPr lang="en-US" sz="900" b="1" kern="1200" dirty="0"/>
            <a:t> </a:t>
          </a:r>
          <a:r>
            <a:rPr lang="en-US" sz="900" b="1" kern="1200" dirty="0" err="1"/>
            <a:t>TdH</a:t>
          </a:r>
          <a:r>
            <a:rPr lang="en-US" sz="900" b="1" kern="1200" dirty="0"/>
            <a:t>)</a:t>
          </a:r>
        </a:p>
      </dsp:txBody>
      <dsp:txXfrm>
        <a:off x="1507691" y="4051072"/>
        <a:ext cx="1141093" cy="570546"/>
      </dsp:txXfrm>
    </dsp:sp>
    <dsp:sp modelId="{D11E1383-E438-4FD2-8A28-2F4271491D9B}">
      <dsp:nvSpPr>
        <dsp:cNvPr id="0" name=""/>
        <dsp:cNvSpPr/>
      </dsp:nvSpPr>
      <dsp:spPr>
        <a:xfrm>
          <a:off x="2603141"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HEALTH (UNHCR/WHO)</a:t>
          </a:r>
        </a:p>
      </dsp:txBody>
      <dsp:txXfrm>
        <a:off x="2603141" y="1620544"/>
        <a:ext cx="1141093" cy="570546"/>
      </dsp:txXfrm>
    </dsp:sp>
    <dsp:sp modelId="{5B4AA47E-AD6B-4BA5-96D4-864DD606D8A6}">
      <dsp:nvSpPr>
        <dsp:cNvPr id="0" name=""/>
        <dsp:cNvSpPr/>
      </dsp:nvSpPr>
      <dsp:spPr>
        <a:xfrm>
          <a:off x="3983863"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EDUCATION (UNHCR/UNICEF)</a:t>
          </a:r>
        </a:p>
      </dsp:txBody>
      <dsp:txXfrm>
        <a:off x="3983863" y="1620544"/>
        <a:ext cx="1141093" cy="570546"/>
      </dsp:txXfrm>
    </dsp:sp>
    <dsp:sp modelId="{064D9DB3-B501-4661-BEB7-A785CF7C1E7F}">
      <dsp:nvSpPr>
        <dsp:cNvPr id="0" name=""/>
        <dsp:cNvSpPr/>
      </dsp:nvSpPr>
      <dsp:spPr>
        <a:xfrm>
          <a:off x="5364586"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BASIC NEEDS (CASH) (UNHCR/WFP)</a:t>
          </a:r>
        </a:p>
      </dsp:txBody>
      <dsp:txXfrm>
        <a:off x="5364586" y="1620544"/>
        <a:ext cx="1141093" cy="570546"/>
      </dsp:txXfrm>
    </dsp:sp>
    <dsp:sp modelId="{89E7DBF7-0634-44B0-958F-EE5F7538D3C1}">
      <dsp:nvSpPr>
        <dsp:cNvPr id="0" name=""/>
        <dsp:cNvSpPr/>
      </dsp:nvSpPr>
      <dsp:spPr>
        <a:xfrm>
          <a:off x="6745309"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LIVELIHOODS AND ECONOMIC INCLUSION (UNHCR/UNDP)</a:t>
          </a:r>
        </a:p>
      </dsp:txBody>
      <dsp:txXfrm>
        <a:off x="6745309" y="1620544"/>
        <a:ext cx="1141093" cy="570546"/>
      </dsp:txXfrm>
    </dsp:sp>
    <dsp:sp modelId="{9CCFE757-9769-402A-B5CB-58CD42657CE4}">
      <dsp:nvSpPr>
        <dsp:cNvPr id="0" name=""/>
        <dsp:cNvSpPr/>
      </dsp:nvSpPr>
      <dsp:spPr>
        <a:xfrm>
          <a:off x="8126031"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FOOD SECURITY (WFP)</a:t>
          </a:r>
        </a:p>
      </dsp:txBody>
      <dsp:txXfrm>
        <a:off x="8126031" y="1620544"/>
        <a:ext cx="1141093" cy="570546"/>
      </dsp:txXfrm>
    </dsp:sp>
    <dsp:sp modelId="{02633128-783E-4158-874C-B823EDAE9C43}">
      <dsp:nvSpPr>
        <dsp:cNvPr id="0" name=""/>
        <dsp:cNvSpPr/>
      </dsp:nvSpPr>
      <dsp:spPr>
        <a:xfrm>
          <a:off x="8411304" y="2430720"/>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NUTRITION (UNICEF)</a:t>
          </a:r>
        </a:p>
      </dsp:txBody>
      <dsp:txXfrm>
        <a:off x="8411304" y="2430720"/>
        <a:ext cx="1141093" cy="570546"/>
      </dsp:txXfrm>
    </dsp:sp>
    <dsp:sp modelId="{4583C07F-C4D9-4555-8909-48CE7014908D}">
      <dsp:nvSpPr>
        <dsp:cNvPr id="0" name=""/>
        <dsp:cNvSpPr/>
      </dsp:nvSpPr>
      <dsp:spPr>
        <a:xfrm>
          <a:off x="9506754" y="1620544"/>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WASH (UNICEF)</a:t>
          </a:r>
        </a:p>
      </dsp:txBody>
      <dsp:txXfrm>
        <a:off x="9506754" y="1620544"/>
        <a:ext cx="1141093" cy="570546"/>
      </dsp:txXfrm>
    </dsp:sp>
    <dsp:sp modelId="{570A2590-09F9-43F2-8357-B328E1F5166F}">
      <dsp:nvSpPr>
        <dsp:cNvPr id="0" name=""/>
        <dsp:cNvSpPr/>
      </dsp:nvSpPr>
      <dsp:spPr>
        <a:xfrm>
          <a:off x="4674225" y="810368"/>
          <a:ext cx="1141093" cy="5705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INTER-SECTOR WORKING GROUP (ISWG)</a:t>
          </a:r>
        </a:p>
      </dsp:txBody>
      <dsp:txXfrm>
        <a:off x="4674225" y="810368"/>
        <a:ext cx="1141093" cy="5705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B9B42-490C-4156-BBAD-86CCAFA79202}">
      <dsp:nvSpPr>
        <dsp:cNvPr id="0" name=""/>
        <dsp:cNvSpPr/>
      </dsp:nvSpPr>
      <dsp:spPr>
        <a:xfrm>
          <a:off x="3431" y="49766"/>
          <a:ext cx="3345293" cy="374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b="1" kern="1200">
              <a:latin typeface="Calibri Light" panose="020F0302020204030204"/>
            </a:rPr>
            <a:t>Development Partners Group</a:t>
          </a:r>
          <a:endParaRPr lang="en-US" sz="1300" b="1" kern="1200"/>
        </a:p>
      </dsp:txBody>
      <dsp:txXfrm>
        <a:off x="3431" y="49766"/>
        <a:ext cx="3345293" cy="374400"/>
      </dsp:txXfrm>
    </dsp:sp>
    <dsp:sp modelId="{882F07F6-60C7-4C3E-B30A-EB9B26EFD415}">
      <dsp:nvSpPr>
        <dsp:cNvPr id="0" name=""/>
        <dsp:cNvSpPr/>
      </dsp:nvSpPr>
      <dsp:spPr>
        <a:xfrm>
          <a:off x="3431" y="424166"/>
          <a:ext cx="3345293" cy="421975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Light" panose="020F0302020204030204"/>
            </a:rPr>
            <a:t>Representatives</a:t>
          </a:r>
          <a:r>
            <a:rPr lang="en-US" sz="1300" kern="1200"/>
            <a:t> from groups </a:t>
          </a:r>
          <a:r>
            <a:rPr lang="en-US" sz="1300" b="1" kern="1200"/>
            <a:t>which include donors</a:t>
          </a:r>
          <a:r>
            <a:rPr lang="en-US" sz="1300" kern="1200"/>
            <a:t>, UN agencies, </a:t>
          </a:r>
          <a:r>
            <a:rPr lang="en-US" sz="1300" b="1" kern="1200"/>
            <a:t>international/local NGOs, and/or governmental officials</a:t>
          </a:r>
          <a:r>
            <a:rPr lang="en-US" sz="1300" kern="1200"/>
            <a:t> based in Egypt</a:t>
          </a:r>
          <a:r>
            <a:rPr lang="en-US" sz="1300" kern="1200">
              <a:latin typeface="Calibri Light" panose="020F0302020204030204"/>
            </a:rPr>
            <a:t>.</a:t>
          </a:r>
          <a:endParaRPr lang="en-US" sz="1300" kern="1200"/>
        </a:p>
        <a:p>
          <a:pPr marL="114300" lvl="1" indent="-114300" algn="l" defTabSz="577850">
            <a:lnSpc>
              <a:spcPct val="90000"/>
            </a:lnSpc>
            <a:spcBef>
              <a:spcPct val="0"/>
            </a:spcBef>
            <a:spcAft>
              <a:spcPct val="15000"/>
            </a:spcAft>
            <a:buChar char="•"/>
          </a:pPr>
          <a:endParaRPr lang="en-US" sz="1300" kern="1200">
            <a:latin typeface="Calibri Light" panose="020F0302020204030204"/>
          </a:endParaRPr>
        </a:p>
        <a:p>
          <a:pPr marL="114300" lvl="1" indent="-114300" algn="l" defTabSz="577850" rtl="0">
            <a:lnSpc>
              <a:spcPct val="90000"/>
            </a:lnSpc>
            <a:spcBef>
              <a:spcPct val="0"/>
            </a:spcBef>
            <a:spcAft>
              <a:spcPct val="15000"/>
            </a:spcAft>
            <a:buChar char="•"/>
          </a:pPr>
          <a:r>
            <a:rPr lang="en-US" sz="1300" kern="1200"/>
            <a:t>The Thematic Group Migration and </a:t>
          </a:r>
          <a:r>
            <a:rPr lang="en-US" sz="1300" kern="1200">
              <a:latin typeface="Calibri Light" panose="020F0302020204030204"/>
            </a:rPr>
            <a:t>Protection  </a:t>
          </a:r>
          <a:r>
            <a:rPr lang="en-US" sz="1300" kern="1200"/>
            <a:t>aims to enhance the </a:t>
          </a:r>
          <a:r>
            <a:rPr lang="en-US" sz="1300" b="1" kern="1200"/>
            <a:t>coordination among Development Partners </a:t>
          </a:r>
          <a:r>
            <a:rPr lang="en-US" sz="1300" kern="1200"/>
            <a:t>in Egypt in the field of migration and protection, by way of</a:t>
          </a:r>
          <a:r>
            <a:rPr lang="en-US" sz="1300" kern="1200">
              <a:latin typeface="Calibri Light" panose="020F0302020204030204"/>
            </a:rPr>
            <a:t>:</a:t>
          </a:r>
        </a:p>
        <a:p>
          <a:pPr marL="228600" lvl="2" indent="-114300" algn="l" defTabSz="577850">
            <a:lnSpc>
              <a:spcPct val="90000"/>
            </a:lnSpc>
            <a:spcBef>
              <a:spcPct val="0"/>
            </a:spcBef>
            <a:spcAft>
              <a:spcPct val="15000"/>
            </a:spcAft>
            <a:buChar char="•"/>
          </a:pPr>
          <a:r>
            <a:rPr lang="en-US" sz="1300" kern="1200">
              <a:latin typeface="Calibri Light" panose="020F0302020204030204"/>
            </a:rPr>
            <a:t>1) consultation</a:t>
          </a:r>
          <a:endParaRPr lang="en-US" sz="1300" kern="1200"/>
        </a:p>
        <a:p>
          <a:pPr marL="228600" lvl="2" indent="-114300" algn="l" defTabSz="577850" rtl="0">
            <a:lnSpc>
              <a:spcPct val="90000"/>
            </a:lnSpc>
            <a:spcBef>
              <a:spcPct val="0"/>
            </a:spcBef>
            <a:spcAft>
              <a:spcPct val="15000"/>
            </a:spcAft>
            <a:buChar char="•"/>
          </a:pPr>
          <a:r>
            <a:rPr lang="en-US" sz="1300" kern="1200">
              <a:latin typeface="Calibri Light" panose="020F0302020204030204"/>
            </a:rPr>
            <a:t>2) cooperation</a:t>
          </a:r>
        </a:p>
        <a:p>
          <a:pPr marL="228600" lvl="2" indent="-114300" algn="l" defTabSz="577850" rtl="0">
            <a:lnSpc>
              <a:spcPct val="90000"/>
            </a:lnSpc>
            <a:spcBef>
              <a:spcPct val="0"/>
            </a:spcBef>
            <a:spcAft>
              <a:spcPct val="15000"/>
            </a:spcAft>
            <a:buChar char="•"/>
          </a:pPr>
          <a:r>
            <a:rPr lang="en-US" sz="1300" kern="1200">
              <a:latin typeface="Calibri Light" panose="020F0302020204030204"/>
            </a:rPr>
            <a:t>3) collaboration;</a:t>
          </a:r>
          <a:r>
            <a:rPr lang="en-US" sz="1300" kern="1200"/>
            <a:t> and</a:t>
          </a:r>
          <a:r>
            <a:rPr lang="en-US" sz="1300" kern="1200">
              <a:latin typeface="Calibri Light" panose="020F0302020204030204"/>
            </a:rPr>
            <a:t> </a:t>
          </a:r>
        </a:p>
        <a:p>
          <a:pPr marL="228600" lvl="2" indent="-114300" algn="l" defTabSz="577850" rtl="0">
            <a:lnSpc>
              <a:spcPct val="90000"/>
            </a:lnSpc>
            <a:spcBef>
              <a:spcPct val="0"/>
            </a:spcBef>
            <a:spcAft>
              <a:spcPct val="15000"/>
            </a:spcAft>
            <a:buChar char="•"/>
          </a:pPr>
          <a:r>
            <a:rPr lang="en-US" sz="1300" kern="1200">
              <a:latin typeface="Calibri Light" panose="020F0302020204030204"/>
            </a:rPr>
            <a:t>4) </a:t>
          </a:r>
          <a:r>
            <a:rPr lang="en-US" sz="1300" kern="1200"/>
            <a:t>alignment on</a:t>
          </a:r>
          <a:r>
            <a:rPr lang="en-US" sz="1300" kern="1200">
              <a:latin typeface="Calibri Light" panose="020F0302020204030204"/>
            </a:rPr>
            <a:t>:</a:t>
          </a:r>
        </a:p>
        <a:p>
          <a:pPr marL="114300" lvl="1" indent="-114300" algn="l" defTabSz="577850" rtl="0">
            <a:lnSpc>
              <a:spcPct val="90000"/>
            </a:lnSpc>
            <a:spcBef>
              <a:spcPct val="0"/>
            </a:spcBef>
            <a:spcAft>
              <a:spcPct val="15000"/>
            </a:spcAft>
            <a:buChar char="•"/>
          </a:pPr>
          <a:r>
            <a:rPr lang="en-US" sz="1300" kern="1200"/>
            <a:t>policies, principles and priorities;</a:t>
          </a:r>
          <a:r>
            <a:rPr lang="en-US" sz="1300" kern="1200">
              <a:latin typeface="Calibri Light" panose="020F0302020204030204"/>
            </a:rPr>
            <a:t> </a:t>
          </a:r>
        </a:p>
        <a:p>
          <a:pPr marL="114300" lvl="1" indent="-114300" algn="l" defTabSz="577850">
            <a:lnSpc>
              <a:spcPct val="90000"/>
            </a:lnSpc>
            <a:spcBef>
              <a:spcPct val="0"/>
            </a:spcBef>
            <a:spcAft>
              <a:spcPct val="15000"/>
            </a:spcAft>
            <a:buChar char="•"/>
          </a:pPr>
          <a:r>
            <a:rPr lang="en-US" sz="1300" kern="1200"/>
            <a:t>procedures, and practices, as appropriate.</a:t>
          </a:r>
        </a:p>
      </dsp:txBody>
      <dsp:txXfrm>
        <a:off x="3431" y="424166"/>
        <a:ext cx="3345293" cy="4219751"/>
      </dsp:txXfrm>
    </dsp:sp>
    <dsp:sp modelId="{620E88B9-6FF7-426D-8A45-9AB23CCC1B17}">
      <dsp:nvSpPr>
        <dsp:cNvPr id="0" name=""/>
        <dsp:cNvSpPr/>
      </dsp:nvSpPr>
      <dsp:spPr>
        <a:xfrm>
          <a:off x="3817066" y="49766"/>
          <a:ext cx="3345293" cy="374400"/>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b="1" kern="1200">
              <a:latin typeface="Calibri Light" panose="020F0302020204030204"/>
            </a:rPr>
            <a:t>Mixed Movements WG</a:t>
          </a:r>
          <a:endParaRPr lang="en-US" sz="1300" b="1" kern="1200"/>
        </a:p>
      </dsp:txBody>
      <dsp:txXfrm>
        <a:off x="3817066" y="49766"/>
        <a:ext cx="3345293" cy="374400"/>
      </dsp:txXfrm>
    </dsp:sp>
    <dsp:sp modelId="{96842E08-AA84-4592-A057-5C0149CAC633}">
      <dsp:nvSpPr>
        <dsp:cNvPr id="0" name=""/>
        <dsp:cNvSpPr/>
      </dsp:nvSpPr>
      <dsp:spPr>
        <a:xfrm>
          <a:off x="3817066" y="424166"/>
          <a:ext cx="3345293" cy="4219751"/>
        </a:xfrm>
        <a:prstGeom prst="rect">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a:cs typeface="Calibri"/>
            </a:rPr>
            <a:t>Co-Chaired by the IOM and UNHCR Heads of Agency;</a:t>
          </a:r>
        </a:p>
        <a:p>
          <a:pPr marL="114300" lvl="1" indent="-114300" algn="l" defTabSz="577850" rtl="0">
            <a:lnSpc>
              <a:spcPct val="90000"/>
            </a:lnSpc>
            <a:spcBef>
              <a:spcPct val="0"/>
            </a:spcBef>
            <a:spcAft>
              <a:spcPct val="15000"/>
            </a:spcAft>
            <a:buChar char="•"/>
          </a:pPr>
          <a:r>
            <a:rPr lang="en-US" sz="1300" kern="1200">
              <a:latin typeface="Calibri"/>
              <a:cs typeface="Calibri"/>
            </a:rPr>
            <a:t>Members are designated relevant technical agency leads;</a:t>
          </a:r>
        </a:p>
        <a:p>
          <a:pPr marL="114300" lvl="1" indent="-114300" algn="l" defTabSz="577850" rtl="0">
            <a:lnSpc>
              <a:spcPct val="90000"/>
            </a:lnSpc>
            <a:spcBef>
              <a:spcPct val="0"/>
            </a:spcBef>
            <a:spcAft>
              <a:spcPct val="15000"/>
            </a:spcAft>
            <a:buChar char="•"/>
          </a:pPr>
          <a:r>
            <a:rPr lang="en-US" sz="1300" kern="1200">
              <a:latin typeface="Calibri"/>
              <a:cs typeface="Calibri"/>
            </a:rPr>
            <a:t>MMWG is the main UN internal working group under the UNCT that is responsible for coordination and support to the Government in </a:t>
          </a:r>
          <a:r>
            <a:rPr lang="en-US" sz="1300" b="1" kern="1200">
              <a:latin typeface="Calibri"/>
              <a:cs typeface="Calibri"/>
            </a:rPr>
            <a:t>responding to mixed movements </a:t>
          </a:r>
          <a:r>
            <a:rPr lang="en-US" sz="1300" kern="1200">
              <a:latin typeface="Calibri"/>
              <a:cs typeface="Calibri"/>
            </a:rPr>
            <a:t>of migrants and forcibly displaced persons (FDPs). </a:t>
          </a:r>
        </a:p>
        <a:p>
          <a:pPr marL="114300" lvl="1" indent="-114300" algn="l" defTabSz="577850" rtl="0">
            <a:lnSpc>
              <a:spcPct val="90000"/>
            </a:lnSpc>
            <a:spcBef>
              <a:spcPct val="0"/>
            </a:spcBef>
            <a:spcAft>
              <a:spcPct val="15000"/>
            </a:spcAft>
            <a:buChar char="•"/>
          </a:pPr>
          <a:r>
            <a:rPr lang="en-US" sz="1300" kern="1200">
              <a:latin typeface="Calibri"/>
              <a:cs typeface="Calibri"/>
            </a:rPr>
            <a:t>The overall objectives are:</a:t>
          </a:r>
          <a:endParaRPr lang="en-US" sz="1300" kern="1200">
            <a:latin typeface="Calibri Light" panose="020F0302020204030204"/>
            <a:cs typeface="Calibri Light" panose="020F0302020204030204"/>
          </a:endParaRPr>
        </a:p>
        <a:p>
          <a:pPr marL="114300" lvl="1" indent="-114300" algn="l" defTabSz="577850">
            <a:lnSpc>
              <a:spcPct val="90000"/>
            </a:lnSpc>
            <a:spcBef>
              <a:spcPct val="0"/>
            </a:spcBef>
            <a:spcAft>
              <a:spcPct val="15000"/>
            </a:spcAft>
            <a:buChar char="•"/>
          </a:pPr>
          <a:r>
            <a:rPr lang="en-US" sz="1300" kern="1200">
              <a:latin typeface="Calibri"/>
              <a:cs typeface="Calibri"/>
            </a:rPr>
            <a:t> 1) ensuring consistent </a:t>
          </a:r>
          <a:r>
            <a:rPr lang="en-US" sz="1300" b="1" kern="1200">
              <a:latin typeface="Calibri"/>
              <a:cs typeface="Calibri"/>
            </a:rPr>
            <a:t>coordination and cooperation</a:t>
          </a:r>
          <a:r>
            <a:rPr lang="en-US" sz="1300" kern="1200">
              <a:latin typeface="Calibri"/>
              <a:cs typeface="Calibri"/>
            </a:rPr>
            <a:t> within the UN system in support of the Government of Egypt, on mixed movements responses; </a:t>
          </a:r>
          <a:endParaRPr lang="en-US" sz="1300" kern="1200"/>
        </a:p>
        <a:p>
          <a:pPr marL="114300" lvl="1" indent="-114300" algn="l" defTabSz="577850" rtl="0">
            <a:lnSpc>
              <a:spcPct val="90000"/>
            </a:lnSpc>
            <a:spcBef>
              <a:spcPct val="0"/>
            </a:spcBef>
            <a:spcAft>
              <a:spcPct val="15000"/>
            </a:spcAft>
            <a:buChar char="•"/>
          </a:pPr>
          <a:r>
            <a:rPr lang="en-US" sz="1300" kern="1200">
              <a:latin typeface="Calibri"/>
              <a:cs typeface="Calibri"/>
            </a:rPr>
            <a:t>2) strengthening systems to prevent, mitigate and response to </a:t>
          </a:r>
          <a:r>
            <a:rPr lang="en-US" sz="1300" b="1" kern="1200">
              <a:latin typeface="Calibri"/>
              <a:cs typeface="Calibri"/>
            </a:rPr>
            <a:t>smuggling and trafficking</a:t>
          </a:r>
          <a:r>
            <a:rPr lang="en-US" sz="1300" kern="1200">
              <a:latin typeface="Calibri"/>
              <a:cs typeface="Calibri"/>
            </a:rPr>
            <a:t>; and </a:t>
          </a:r>
          <a:endParaRPr lang="en-US" sz="1300" kern="1200">
            <a:latin typeface="Calibri Light" panose="020F0302020204030204"/>
            <a:cs typeface="Calibri Light" panose="020F0302020204030204"/>
          </a:endParaRPr>
        </a:p>
        <a:p>
          <a:pPr marL="114300" lvl="1" indent="-114300" algn="l" defTabSz="577850">
            <a:lnSpc>
              <a:spcPct val="90000"/>
            </a:lnSpc>
            <a:spcBef>
              <a:spcPct val="0"/>
            </a:spcBef>
            <a:spcAft>
              <a:spcPct val="15000"/>
            </a:spcAft>
            <a:buChar char="•"/>
          </a:pPr>
          <a:r>
            <a:rPr lang="en-US" sz="1300" kern="1200">
              <a:latin typeface="Calibri"/>
              <a:cs typeface="Calibri"/>
            </a:rPr>
            <a:t>3) addressing gaps in the </a:t>
          </a:r>
          <a:r>
            <a:rPr lang="en-US" sz="1300" b="1" kern="1200">
              <a:latin typeface="Calibri"/>
              <a:cs typeface="Calibri"/>
            </a:rPr>
            <a:t>protection and assistance</a:t>
          </a:r>
          <a:r>
            <a:rPr lang="en-US" sz="1300" kern="1200">
              <a:latin typeface="Calibri"/>
              <a:cs typeface="Calibri"/>
            </a:rPr>
            <a:t> provided to FDPs and migrants within the context of mixed movements. </a:t>
          </a:r>
          <a:endParaRPr lang="en-US" sz="1300" kern="1200"/>
        </a:p>
      </dsp:txBody>
      <dsp:txXfrm>
        <a:off x="3817066" y="424166"/>
        <a:ext cx="3345293" cy="4219751"/>
      </dsp:txXfrm>
    </dsp:sp>
    <dsp:sp modelId="{B4223CDB-18E2-4771-8948-78A31DF532A9}">
      <dsp:nvSpPr>
        <dsp:cNvPr id="0" name=""/>
        <dsp:cNvSpPr/>
      </dsp:nvSpPr>
      <dsp:spPr>
        <a:xfrm>
          <a:off x="7630701" y="49766"/>
          <a:ext cx="3345293" cy="374400"/>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b="1" kern="1200">
              <a:latin typeface="Calibri Light" panose="020F0302020204030204"/>
            </a:rPr>
            <a:t>Joint Platform on Migration&amp;Refugees</a:t>
          </a:r>
          <a:endParaRPr lang="en-US" sz="1300" b="1" kern="1200"/>
        </a:p>
      </dsp:txBody>
      <dsp:txXfrm>
        <a:off x="7630701" y="49766"/>
        <a:ext cx="3345293" cy="374400"/>
      </dsp:txXfrm>
    </dsp:sp>
    <dsp:sp modelId="{E1DBAB9A-3347-4CD2-A2EF-1DDC688F9891}">
      <dsp:nvSpPr>
        <dsp:cNvPr id="0" name=""/>
        <dsp:cNvSpPr/>
      </dsp:nvSpPr>
      <dsp:spPr>
        <a:xfrm>
          <a:off x="7630701" y="424166"/>
          <a:ext cx="3345293" cy="421975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latin typeface="Calibri Light" panose="020F0302020204030204"/>
            </a:rPr>
            <a:t>Co-chaired</a:t>
          </a:r>
          <a:r>
            <a:rPr lang="en-US" sz="1300" kern="1200"/>
            <a:t> by the</a:t>
          </a:r>
          <a:r>
            <a:rPr lang="en-US" sz="1300" b="1" kern="1200"/>
            <a:t> Ministry of Foreign Affairs </a:t>
          </a:r>
          <a:r>
            <a:rPr lang="en-US" sz="1300" kern="1200"/>
            <a:t>and the United Nations </a:t>
          </a:r>
          <a:r>
            <a:rPr lang="en-US" sz="1300" b="1" kern="1200"/>
            <a:t>Resident Coordinator</a:t>
          </a:r>
          <a:r>
            <a:rPr lang="en-US" sz="1300" kern="1200"/>
            <a:t>.</a:t>
          </a:r>
          <a:r>
            <a:rPr lang="en-US" sz="1300" kern="1200">
              <a:latin typeface="Calibri Light" panose="020F0302020204030204"/>
            </a:rPr>
            <a:t> </a:t>
          </a:r>
        </a:p>
        <a:p>
          <a:pPr marL="114300" lvl="1" indent="-114300" algn="l" defTabSz="577850">
            <a:lnSpc>
              <a:spcPct val="90000"/>
            </a:lnSpc>
            <a:spcBef>
              <a:spcPct val="0"/>
            </a:spcBef>
            <a:spcAft>
              <a:spcPct val="15000"/>
            </a:spcAft>
            <a:buChar char="•"/>
          </a:pPr>
          <a:r>
            <a:rPr lang="en-US" sz="1300" kern="1200"/>
            <a:t>The following UN entities are invited to be members of the Joint Platform: IOM, UNDP, UNFPA, UNHCR, UNICEF, UNODC, UN-Women, WFP and other relevant government and UN agencies</a:t>
          </a:r>
          <a:r>
            <a:rPr lang="en-US" sz="1300" kern="1200">
              <a:latin typeface="Calibri Light" panose="020F0302020204030204"/>
            </a:rPr>
            <a:t>;</a:t>
          </a:r>
          <a:endParaRPr lang="en-US" sz="1300" kern="1200"/>
        </a:p>
        <a:p>
          <a:pPr marL="114300" lvl="1" indent="-114300" algn="l" defTabSz="577850">
            <a:lnSpc>
              <a:spcPct val="90000"/>
            </a:lnSpc>
            <a:spcBef>
              <a:spcPct val="0"/>
            </a:spcBef>
            <a:spcAft>
              <a:spcPct val="15000"/>
            </a:spcAft>
            <a:buChar char="•"/>
          </a:pPr>
          <a:endParaRPr lang="en-US" sz="1300" kern="1200">
            <a:latin typeface="Calibri Light" panose="020F0302020204030204"/>
          </a:endParaRPr>
        </a:p>
        <a:p>
          <a:pPr marL="114300" lvl="1" indent="-114300" algn="l" defTabSz="577850" rtl="0">
            <a:lnSpc>
              <a:spcPct val="90000"/>
            </a:lnSpc>
            <a:spcBef>
              <a:spcPct val="0"/>
            </a:spcBef>
            <a:spcAft>
              <a:spcPct val="15000"/>
            </a:spcAft>
            <a:buChar char="•"/>
          </a:pPr>
          <a:r>
            <a:rPr lang="en-US" sz="1300" kern="1200"/>
            <a:t>The </a:t>
          </a:r>
          <a:r>
            <a:rPr lang="en-US" sz="1300" kern="1200">
              <a:latin typeface="Calibri Light" panose="020F0302020204030204"/>
            </a:rPr>
            <a:t>JPMR</a:t>
          </a:r>
          <a:r>
            <a:rPr lang="en-US" sz="1300" kern="1200"/>
            <a:t> </a:t>
          </a:r>
          <a:r>
            <a:rPr lang="en-US" sz="1300" kern="1200">
              <a:latin typeface="Calibri Light" panose="020F0302020204030204"/>
            </a:rPr>
            <a:t>aims to bring</a:t>
          </a:r>
          <a:r>
            <a:rPr lang="en-US" sz="1300" kern="1200"/>
            <a:t> </a:t>
          </a:r>
          <a:r>
            <a:rPr lang="en-US" sz="1300" b="1" kern="1200"/>
            <a:t>evidence-based understanding</a:t>
          </a:r>
          <a:r>
            <a:rPr lang="en-US" sz="1300" kern="1200"/>
            <a:t> of the needs of migrants, refugees and their host communities.</a:t>
          </a:r>
          <a:r>
            <a:rPr lang="en-US" sz="1300" kern="1200">
              <a:latin typeface="Calibri Light" panose="020F0302020204030204"/>
            </a:rPr>
            <a:t> </a:t>
          </a:r>
        </a:p>
        <a:p>
          <a:pPr marL="114300" lvl="1" indent="-114300" algn="l" defTabSz="577850">
            <a:lnSpc>
              <a:spcPct val="90000"/>
            </a:lnSpc>
            <a:spcBef>
              <a:spcPct val="0"/>
            </a:spcBef>
            <a:spcAft>
              <a:spcPct val="15000"/>
            </a:spcAft>
            <a:buChar char="•"/>
          </a:pPr>
          <a:r>
            <a:rPr lang="en-US" sz="1300" kern="1200"/>
            <a:t>It constitutes a setting where a strategic discussion to identify and address the needs of migrants and refugees takes place, along with </a:t>
          </a:r>
          <a:r>
            <a:rPr lang="en-US" sz="1300" b="1" kern="1200"/>
            <a:t>mobilization additional resources </a:t>
          </a:r>
          <a:r>
            <a:rPr lang="en-US" sz="1300" kern="1200"/>
            <a:t>for migrants and refugees in Egypt.</a:t>
          </a:r>
        </a:p>
        <a:p>
          <a:pPr marL="114300" lvl="1" indent="-114300" algn="l" defTabSz="577850">
            <a:lnSpc>
              <a:spcPct val="90000"/>
            </a:lnSpc>
            <a:spcBef>
              <a:spcPct val="0"/>
            </a:spcBef>
            <a:spcAft>
              <a:spcPct val="15000"/>
            </a:spcAft>
            <a:buChar char="•"/>
          </a:pPr>
          <a:r>
            <a:rPr lang="en-US" sz="1300" kern="1200">
              <a:latin typeface="Calibri Light" panose="020F0302020204030204"/>
            </a:rPr>
            <a:t>It</a:t>
          </a:r>
          <a:r>
            <a:rPr lang="en-US" sz="1300" kern="1200"/>
            <a:t> aims at contributing to durable solutions through sustainable financing and delivery modalities, supporting the implementation of Egypt’s Vision 2030 and the </a:t>
          </a:r>
          <a:r>
            <a:rPr lang="en-US" sz="1300" kern="1200">
              <a:latin typeface="Calibri Light" panose="020F0302020204030204"/>
            </a:rPr>
            <a:t>SDGs</a:t>
          </a:r>
          <a:endParaRPr lang="en-US" sz="1300" kern="1200"/>
        </a:p>
      </dsp:txBody>
      <dsp:txXfrm>
        <a:off x="7630701" y="424166"/>
        <a:ext cx="3345293" cy="42197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3737F-E7D4-46AA-B8F3-F737792BF326}" type="datetimeFigureOut">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488BC-61EF-42A8-A822-88855A403D02}" type="slidenum">
              <a:t>‹#›</a:t>
            </a:fld>
            <a:endParaRPr lang="en-US"/>
          </a:p>
        </p:txBody>
      </p:sp>
    </p:spTree>
    <p:extLst>
      <p:ext uri="{BB962C8B-B14F-4D97-AF65-F5344CB8AC3E}">
        <p14:creationId xmlns:p14="http://schemas.microsoft.com/office/powerpoint/2010/main" val="126135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unhcr.org/526a22cb6.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gmdac.iom.int/sites/default/files/papers/en_sdg_web.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c-powerpoint.officeapps.live.com/pods/ppt.aspx?wdPodsUrl=https%3A%2F%2Feuc-powerpoint.officeapps.live.com%2Fpods%2F&amp;wdPopsUrl=https%3A%2F%2Feuc-powerpoint.officeapps.live.com%2F&amp;fastBoot=true&amp;sw=566&amp;sh=450&amp;thPanel=503&amp;ro=false&amp;sftc=1&amp;NoAuth=1&amp;jsApi=1&amp;jsapiver=v1&amp;fileName=UNCT_Training_Session-1_PPT%20%283%29.pptx&amp;wdoverrides=devicepixelratio:1.5,RenderGifSlideShow:true&amp;ui=en-US&amp;rs=en-US&amp;mscc=1&amp;wdOrigin=Outlook-Body.Sharing.ServerTransfer.WSL&amp;postMessageToken=5724F103-D006-4357-B7D8-E9FE2D0B7CD2&amp;wdEnableRoaming=1&amp;wdODB=1&amp;fs=40607384&amp;hid=5724F103-D006-4357-B7D8-E9FE2D0B7CD2&amp;usid=4759228d-a2c5-18b1-02cc-2e30f320c52f&amp;fileGetUrlBool=true#_ftnref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gypt.iom.int/sites/g/files/tmzbdl1021/files/documents/migration-stock-in-egypt-june-2022_v4_eng.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c-powerpoint.officeapps.live.com/pods/ppt.aspx?wdPodsUrl=https%3A%2F%2Feuc-powerpoint.officeapps.live.com%2Fpods%2F&amp;wdPopsUrl=https%3A%2F%2Feuc-powerpoint.officeapps.live.com%2F&amp;fastBoot=true&amp;sw=566&amp;sh=450&amp;thPanel=503&amp;ro=false&amp;sftc=1&amp;NoAuth=1&amp;jsApi=1&amp;jsapiver=v1&amp;fileName=UNCT_Training_Session-1_PPT%20%283%29.pptx&amp;wdoverrides=devicepixelratio:1.5,RenderGifSlideShow:true&amp;ui=en-US&amp;rs=en-US&amp;mscc=1&amp;wdOrigin=Outlook-Body.Sharing.ServerTransfer.WSL&amp;postMessageToken=5724F103-D006-4357-B7D8-E9FE2D0B7CD2&amp;wdEnableRoaming=1&amp;wdODB=1&amp;fs=40607384&amp;hid=5724F103-D006-4357-B7D8-E9FE2D0B7CD2&amp;usid=4759228d-a2c5-18b1-02cc-2e30f320c52f&amp;fileGetUrlBool=true#_ftnref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gypt.iom.int/sites/g/files/tmzbdl1021/files/documents/migration-stock-in-egypt-june-2022_v4_eng.pdf"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uc-powerpoint.officeapps.live.com/pods/ppt.aspx?wdPodsUrl=https%3A%2F%2Feuc-powerpoint.officeapps.live.com%2Fpods%2F&amp;wdPopsUrl=https%3A%2F%2Feuc-powerpoint.officeapps.live.com%2F&amp;fastBoot=true&amp;sw=566&amp;sh=450&amp;thPanel=503&amp;ro=false&amp;sftc=1&amp;NoAuth=1&amp;jsApi=1&amp;jsapiver=v1&amp;fileName=UNCT_Training_Session-1_PPT%20%283%29.pptx&amp;wdoverrides=devicepixelratio:1.5,RenderGifSlideShow:true&amp;ui=en-US&amp;rs=en-US&amp;mscc=1&amp;wdOrigin=Outlook-Body.Sharing.ServerTransfer.WSL&amp;postMessageToken=5724F103-D006-4357-B7D8-E9FE2D0B7CD2&amp;wdEnableRoaming=1&amp;wdODB=1&amp;fs=40607384&amp;hid=5724F103-D006-4357-B7D8-E9FE2D0B7CD2&amp;usid=4759228d-a2c5-18b1-02cc-2e30f320c52f&amp;fileGetUrlBool=true#_ftnref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gypt.iom.int/sites/g/files/tmzbdl1021/files/documents/migration-stock-in-egypt-june-2022_v4_eng.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uc-powerpoint.officeapps.live.com/pods/ppt.aspx?wdPodsUrl=https%3A%2F%2Feuc-powerpoint.officeapps.live.com%2Fpods%2F&amp;wdPopsUrl=https%3A%2F%2Feuc-powerpoint.officeapps.live.com%2F&amp;fastBoot=true&amp;sw=566&amp;sh=450&amp;thPanel=503&amp;ro=false&amp;sftc=1&amp;NoAuth=1&amp;jsApi=1&amp;jsapiver=v1&amp;fileName=UNCT_Training_Session-1_PPT%20%283%29.pptx&amp;wdoverrides=devicepixelratio:1.5,RenderGifSlideShow:true&amp;ui=en-US&amp;rs=en-US&amp;mscc=1&amp;wdOrigin=Outlook-Body.Sharing.ServerTransfer.WSL&amp;postMessageToken=5724F103-D006-4357-B7D8-E9FE2D0B7CD2&amp;wdEnableRoaming=1&amp;wdODB=1&amp;fs=40607384&amp;hid=5724F103-D006-4357-B7D8-E9FE2D0B7CD2&amp;usid=4759228d-a2c5-18b1-02cc-2e30f320c52f&amp;fileGetUrlBool=true#_ftnref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gypt.iom.int/sites/g/files/tmzbdl1021/files/documents/migration-stock-in-egypt-june-2022_v4_eng.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1</a:t>
            </a:fld>
            <a:endParaRPr lang="en-US"/>
          </a:p>
        </p:txBody>
      </p:sp>
    </p:spTree>
    <p:extLst>
      <p:ext uri="{BB962C8B-B14F-4D97-AF65-F5344CB8AC3E}">
        <p14:creationId xmlns:p14="http://schemas.microsoft.com/office/powerpoint/2010/main" val="216295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10</a:t>
            </a:fld>
            <a:endParaRPr lang="en-US"/>
          </a:p>
        </p:txBody>
      </p:sp>
    </p:spTree>
    <p:extLst>
      <p:ext uri="{BB962C8B-B14F-4D97-AF65-F5344CB8AC3E}">
        <p14:creationId xmlns:p14="http://schemas.microsoft.com/office/powerpoint/2010/main" val="143243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5B598-E1E4-464A-92F6-EA35ABAC0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65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5B598-E1E4-464A-92F6-EA35ABAC0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94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502A8-AB91-4807-BB37-A0E900E8E8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750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RSO: Regional Strategic Objectives </a:t>
            </a:r>
          </a:p>
          <a:p>
            <a:r>
              <a:rPr lang="en-US" dirty="0"/>
              <a:t>RCO: Resident Coordination Office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001FD-EB4E-2149-A8BD-CC7A78B5391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50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19</a:t>
            </a:fld>
            <a:endParaRPr lang="en-US"/>
          </a:p>
        </p:txBody>
      </p:sp>
    </p:spTree>
    <p:extLst>
      <p:ext uri="{BB962C8B-B14F-4D97-AF65-F5344CB8AC3E}">
        <p14:creationId xmlns:p14="http://schemas.microsoft.com/office/powerpoint/2010/main" val="2012078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solidFill>
                <a:srgbClr val="000000"/>
              </a:solidFill>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20</a:t>
            </a:fld>
            <a:endParaRPr lang="en-US"/>
          </a:p>
        </p:txBody>
      </p:sp>
    </p:spTree>
    <p:extLst>
      <p:ext uri="{BB962C8B-B14F-4D97-AF65-F5344CB8AC3E}">
        <p14:creationId xmlns:p14="http://schemas.microsoft.com/office/powerpoint/2010/main" val="1757834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04C3B-6BA6-4065-8488-4ACFB71CA7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54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04C3B-6BA6-4065-8488-4ACFB71CA7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90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04C3B-6BA6-4065-8488-4ACFB71CA7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78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solidFill>
                <a:srgbClr val="000000"/>
              </a:solidFill>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2</a:t>
            </a:fld>
            <a:endParaRPr lang="en-US"/>
          </a:p>
        </p:txBody>
      </p:sp>
    </p:spTree>
    <p:extLst>
      <p:ext uri="{BB962C8B-B14F-4D97-AF65-F5344CB8AC3E}">
        <p14:creationId xmlns:p14="http://schemas.microsoft.com/office/powerpoint/2010/main" val="231318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04C3B-6BA6-4065-8488-4ACFB71CA7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422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Roboto" panose="02000000000000000000" pitchFamily="2" charset="0"/>
                <a:ea typeface="Roboto" panose="02000000000000000000" pitchFamily="2" charset="0"/>
                <a:cs typeface="Roboto" panose="02000000000000000000" pitchFamily="2" charset="0"/>
              </a:rPr>
              <a:t>Anders</a:t>
            </a:r>
            <a:endParaRPr lang="en-GB" i="1"/>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971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many of you may have read already, in the GCM, the paragraphs 48 to 54 on the last two pages of the GCM resolution particularly speak about the Follow-up and Review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It speaks about the review process to be made at all </a:t>
            </a:r>
            <a:r>
              <a:rPr lang="en-US" err="1"/>
              <a:t>leve</a:t>
            </a:r>
            <a:r>
              <a:rPr lang="en-US"/>
              <a:t>, with the leadership of States, with </a:t>
            </a:r>
            <a:r>
              <a:rPr lang="en-US" sz="1200"/>
              <a:t>the participation of </a:t>
            </a:r>
            <a:r>
              <a:rPr lang="en-US" sz="1200" b="1"/>
              <a:t>all relevant stakeholders; </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former High-level Dialogue on International Migration and Development, served as the primary intergovernmental global platform for Member States to discuss and share progress on implementation; will be repurposed and renamed as “International Migration Review Forum”; which will take place every four years beginning in 2022;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Regional review on the implementation of the GCM within each region, will be beginning in 2020, alternating with discussions at the global level at a four-year interval, </a:t>
            </a:r>
            <a:r>
              <a:rPr lang="en-US" b="1"/>
              <a:t>in order to effectively inform each edition of the International Migration Review Forum, </a:t>
            </a:r>
            <a:r>
              <a:rPr lang="en-US"/>
              <a:t>with the participation of all relevant stakeholders;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Next Slide please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95523CC8-AFAD-CE4D-A9C6-54616C9F9D5A}" type="slidenum">
              <a:rPr lang="en-US" smtClean="0"/>
              <a:t>30</a:t>
            </a:fld>
            <a:endParaRPr lang="en-US"/>
          </a:p>
        </p:txBody>
      </p:sp>
    </p:spTree>
    <p:extLst>
      <p:ext uri="{BB962C8B-B14F-4D97-AF65-F5344CB8AC3E}">
        <p14:creationId xmlns:p14="http://schemas.microsoft.com/office/powerpoint/2010/main" val="1421201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prepare for this first Regional Review, we have been organizing </a:t>
            </a:r>
            <a:r>
              <a:rPr lang="en-US" b="1"/>
              <a:t>a number of preparatory events </a:t>
            </a:r>
            <a:r>
              <a:rPr lang="en-US"/>
              <a:t>in the Arab region, together with </a:t>
            </a:r>
            <a:r>
              <a:rPr lang="en-US" b="1"/>
              <a:t>the League of Arab States, UN ESCWA and with the members of the Regional UN Network on Migration. </a:t>
            </a:r>
            <a:endParaRPr lang="en-US" sz="1200" b="1"/>
          </a:p>
          <a:p>
            <a:pPr marL="171450" indent="-171450">
              <a:buFont typeface="Arial" panose="020B0604020202020204" pitchFamily="34" charset="0"/>
              <a:buChar char="•"/>
            </a:pPr>
            <a:r>
              <a:rPr lang="en-US" sz="1200" b="0"/>
              <a:t>The follow-up on the GCM since its adoption started since 2019, as t</a:t>
            </a:r>
            <a:r>
              <a:rPr lang="en-US" sz="1200"/>
              <a:t>he Regional Conference on the GCM and the Capacity-building Workshop on Migration Governance was held in 2019.</a:t>
            </a:r>
          </a:p>
          <a:p>
            <a:pPr marL="171450" indent="-171450">
              <a:buFont typeface="Arial" panose="020B0604020202020204" pitchFamily="34" charset="0"/>
              <a:buChar char="•"/>
            </a:pPr>
            <a:r>
              <a:rPr lang="en-US" sz="1200"/>
              <a:t>This year, Two Capacity Building Workshops were held to introduce the Guiding Template and to help Member States prepare for the Voluntary GCM Review report in June and August, and one Member States Consultation was just held last week.</a:t>
            </a:r>
          </a:p>
          <a:p>
            <a:pPr marL="457200" indent="-457200">
              <a:buFont typeface="Arial" panose="020B0604020202020204" pitchFamily="34" charset="0"/>
              <a:buChar char="•"/>
            </a:pPr>
            <a:r>
              <a:rPr lang="en-US"/>
              <a:t>Informal interactive multi-stakeholder hearing</a:t>
            </a:r>
          </a:p>
          <a:p>
            <a:pPr marL="457200" indent="-457200">
              <a:buFont typeface="Arial" panose="020B0604020202020204" pitchFamily="34" charset="0"/>
              <a:buChar char="•"/>
            </a:pPr>
            <a:r>
              <a:rPr lang="en-US"/>
              <a:t>Regional Review Report</a:t>
            </a:r>
          </a:p>
          <a:p>
            <a:pPr marL="457200" indent="-457200">
              <a:buFont typeface="Arial" panose="020B0604020202020204" pitchFamily="34" charset="0"/>
              <a:buChar char="•"/>
            </a:pPr>
            <a:r>
              <a:rPr lang="en-US"/>
              <a:t>Other cross-regional coordination efforts</a:t>
            </a:r>
          </a:p>
          <a:p>
            <a:pPr marL="0" indent="0">
              <a:buFont typeface="Arial" panose="020B0604020202020204" pitchFamily="34" charset="0"/>
              <a:buNone/>
            </a:pPr>
            <a:r>
              <a:rPr lang="en-US" b="1"/>
              <a:t>-	Inter-regional consultation on the role of private sector </a:t>
            </a:r>
            <a:r>
              <a:rPr lang="en-US"/>
              <a:t>(mid-November- TBC)</a:t>
            </a:r>
          </a:p>
          <a:p>
            <a:pPr marL="0" indent="0">
              <a:buFont typeface="Arial" panose="020B0604020202020204" pitchFamily="34" charset="0"/>
              <a:buNone/>
            </a:pPr>
            <a:r>
              <a:rPr lang="en-US" b="1"/>
              <a:t>- 	Cross-Regional Consultation with Civil Society Organizations and other Stakeholders </a:t>
            </a:r>
            <a:r>
              <a:rPr lang="en-US"/>
              <a:t>(starting from late November, focusing on the inputs from inter-regional actors to cover the blind spots of regionally divided review processes)</a:t>
            </a:r>
          </a:p>
          <a:p>
            <a:pPr marL="457200" indent="-457200">
              <a:buFont typeface="Arial" panose="020B0604020202020204" pitchFamily="34" charset="0"/>
              <a:buChar char="•"/>
            </a:pPr>
            <a:r>
              <a:rPr lang="en-US"/>
              <a:t>A/RES/73/326 para15. Requests the President of the General Assembly to organize and to preside over </a:t>
            </a:r>
            <a:r>
              <a:rPr lang="en-US" b="1"/>
              <a:t>one day of informal interactive multi-stakeholder hearings one day prior to each forum </a:t>
            </a:r>
            <a:r>
              <a:rPr lang="en-US"/>
              <a:t>with all relevant stakeholders, as listed in paragraphs 4 to 7, and also requests the President of the General Assembly to invite the representative of civil society to present a summary of the hearings during the opening segment of the plenary; </a:t>
            </a:r>
            <a:r>
              <a:rPr lang="en-US" b="1"/>
              <a:t>Next Slide please</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23CC8-AFAD-CE4D-A9C6-54616C9F9D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01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Inputs by Member States were submitted by:</a:t>
            </a:r>
          </a:p>
          <a:p>
            <a:r>
              <a:rPr lang="en-US"/>
              <a:t>Algeria (not posted)</a:t>
            </a:r>
          </a:p>
          <a:p>
            <a:r>
              <a:rPr lang="en-US"/>
              <a:t>Bahrain</a:t>
            </a:r>
          </a:p>
          <a:p>
            <a:r>
              <a:rPr lang="en-US"/>
              <a:t>Comoros</a:t>
            </a:r>
          </a:p>
          <a:p>
            <a:r>
              <a:rPr lang="en-US"/>
              <a:t>Egypt</a:t>
            </a:r>
          </a:p>
          <a:p>
            <a:r>
              <a:rPr lang="en-US"/>
              <a:t>Iraq</a:t>
            </a:r>
          </a:p>
          <a:p>
            <a:r>
              <a:rPr lang="en-US"/>
              <a:t>Jordan</a:t>
            </a:r>
          </a:p>
          <a:p>
            <a:r>
              <a:rPr lang="en-US"/>
              <a:t>Kuwait</a:t>
            </a:r>
          </a:p>
          <a:p>
            <a:r>
              <a:rPr lang="en-US"/>
              <a:t>Lebanon (not posted)</a:t>
            </a:r>
          </a:p>
          <a:p>
            <a:r>
              <a:rPr lang="en-US"/>
              <a:t>Libya</a:t>
            </a:r>
          </a:p>
          <a:p>
            <a:r>
              <a:rPr lang="en-US"/>
              <a:t>Mauritania</a:t>
            </a:r>
          </a:p>
          <a:p>
            <a:r>
              <a:rPr lang="en-US"/>
              <a:t>Morocco</a:t>
            </a:r>
          </a:p>
          <a:p>
            <a:r>
              <a:rPr lang="en-US"/>
              <a:t>Qatar</a:t>
            </a:r>
          </a:p>
          <a:p>
            <a:r>
              <a:rPr lang="en-US"/>
              <a:t>Sudan</a:t>
            </a:r>
          </a:p>
          <a:p>
            <a:r>
              <a:rPr lang="en-US"/>
              <a:t>Tunisia</a:t>
            </a:r>
          </a:p>
        </p:txBody>
      </p:sp>
      <p:sp>
        <p:nvSpPr>
          <p:cNvPr id="4" name="Slide Number Placeholder 3"/>
          <p:cNvSpPr>
            <a:spLocks noGrp="1"/>
          </p:cNvSpPr>
          <p:nvPr>
            <p:ph type="sldNum" sz="quarter" idx="5"/>
          </p:nvPr>
        </p:nvSpPr>
        <p:spPr/>
        <p:txBody>
          <a:bodyPr/>
          <a:lstStyle/>
          <a:p>
            <a:fld id="{95523CC8-AFAD-CE4D-A9C6-54616C9F9D5A}" type="slidenum">
              <a:rPr lang="en-US" smtClean="0"/>
              <a:t>33</a:t>
            </a:fld>
            <a:endParaRPr lang="en-US"/>
          </a:p>
        </p:txBody>
      </p:sp>
    </p:spTree>
    <p:extLst>
      <p:ext uri="{BB962C8B-B14F-4D97-AF65-F5344CB8AC3E}">
        <p14:creationId xmlns:p14="http://schemas.microsoft.com/office/powerpoint/2010/main" val="1903920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35</a:t>
            </a:fld>
            <a:endParaRPr lang="en-US"/>
          </a:p>
        </p:txBody>
      </p:sp>
    </p:spTree>
    <p:extLst>
      <p:ext uri="{BB962C8B-B14F-4D97-AF65-F5344CB8AC3E}">
        <p14:creationId xmlns:p14="http://schemas.microsoft.com/office/powerpoint/2010/main" val="943923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78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501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421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08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3</a:t>
            </a:fld>
            <a:endParaRPr lang="en-US"/>
          </a:p>
        </p:txBody>
      </p:sp>
    </p:spTree>
    <p:extLst>
      <p:ext uri="{BB962C8B-B14F-4D97-AF65-F5344CB8AC3E}">
        <p14:creationId xmlns:p14="http://schemas.microsoft.com/office/powerpoint/2010/main" val="3683523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130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34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931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8BC95-6827-43D1-8DF6-939F5CD67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904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47</a:t>
            </a:fld>
            <a:endParaRPr lang="en-US"/>
          </a:p>
        </p:txBody>
      </p:sp>
    </p:spTree>
    <p:extLst>
      <p:ext uri="{BB962C8B-B14F-4D97-AF65-F5344CB8AC3E}">
        <p14:creationId xmlns:p14="http://schemas.microsoft.com/office/powerpoint/2010/main" val="860912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More information:  </a:t>
            </a:r>
            <a:r>
              <a:rPr lang="en-US" dirty="0">
                <a:hlinkClick r:id="rId3"/>
              </a:rPr>
              <a:t>UNHCR - The mandate of the High Commissioner for Refugees and his Office</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33729-9C94-49E1-A23C-0C1E8B361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29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years UNHCR has exercised leadership and coordination responsibilities in refugee situations, in line with its mandated accountabilities. These are reflected in the Refugee Coordination Model (RCM) introduced in 2013, designed to ensure accountable, inclusive, predictable and transparent coordination in responding to refugee situations.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Refugee Response Plan is a UNHCR-led, inter-agency planning and coordination tool for large-scale or complex refugee situations</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contribute to the application of the RCM in various contexts. </a:t>
            </a:r>
            <a:r>
              <a:rPr lang="en-GB" sz="1200" dirty="0"/>
              <a:t>The </a:t>
            </a:r>
            <a:r>
              <a:rPr lang="en-GB" sz="1200" kern="1200" dirty="0">
                <a:solidFill>
                  <a:schemeClr val="tx1"/>
                </a:solidFill>
                <a:effectLst/>
                <a:latin typeface="+mn-lt"/>
                <a:ea typeface="+mn-ea"/>
                <a:cs typeface="+mn-cs"/>
              </a:rPr>
              <a:t>Refugee Response Plan</a:t>
            </a:r>
            <a:r>
              <a:rPr lang="en-GB" sz="1200" dirty="0"/>
              <a:t> articulates the protection and solution priorities and describes the needs of refugees, host communities, and other persons of concern, states how and by whom these needs will be addressed and defines the financial requirements of all the humanitarian and development actors involved.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001FD-EB4E-2149-A8BD-CC7A78B5391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284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Regional Refugee Response Plans (RRPs) </a:t>
            </a:r>
            <a:r>
              <a:rPr lang="en-GB" sz="1200" kern="1200" dirty="0">
                <a:solidFill>
                  <a:schemeClr val="tx1"/>
                </a:solidFill>
                <a:effectLst/>
                <a:latin typeface="+mn-lt"/>
                <a:ea typeface="+mn-ea"/>
                <a:cs typeface="+mn-cs"/>
              </a:rPr>
              <a:t>are developed at the regional level under the leadership of a Regional Refugee Coordinator to respond to the needs of a refugee population which fled to neighbouring countries. Since 2012, regional RRPs have been developed in multiple contexts to respond to various types of refugee crises from the onset of emergencies to more protracted situations. Regional RRPs consist of several country chapters summarizing the inter-agency response related to a specific refugee situation at the country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As of August 2021, by strengthening partnerships and promoting </a:t>
            </a:r>
            <a:r>
              <a:rPr lang="en-GB" sz="1800" dirty="0" err="1">
                <a:effectLst/>
                <a:latin typeface="Calibri" panose="020F0502020204030204" pitchFamily="34" charset="0"/>
                <a:ea typeface="Calibri" panose="020F0502020204030204" pitchFamily="34" charset="0"/>
              </a:rPr>
              <a:t>inter-agency</a:t>
            </a:r>
            <a:r>
              <a:rPr lang="en-GB" sz="1800" dirty="0">
                <a:effectLst/>
                <a:latin typeface="Calibri" panose="020F0502020204030204" pitchFamily="34" charset="0"/>
                <a:ea typeface="Calibri" panose="020F0502020204030204" pitchFamily="34" charset="0"/>
              </a:rPr>
              <a:t> coordination for large-scale or complex refugee situations, including for mixed movements, UNHCR coordinated six regional RRPs, covering the </a:t>
            </a:r>
            <a:r>
              <a:rPr lang="en-GB" sz="1800" dirty="0" err="1">
                <a:effectLst/>
                <a:latin typeface="Calibri" panose="020F0502020204030204" pitchFamily="34" charset="0"/>
                <a:ea typeface="Calibri" panose="020F0502020204030204" pitchFamily="34" charset="0"/>
              </a:rPr>
              <a:t>inter-agency</a:t>
            </a:r>
            <a:r>
              <a:rPr lang="en-GB" sz="1800" dirty="0">
                <a:effectLst/>
                <a:latin typeface="Calibri" panose="020F0502020204030204" pitchFamily="34" charset="0"/>
                <a:ea typeface="Calibri" panose="020F0502020204030204" pitchFamily="34" charset="0"/>
              </a:rPr>
              <a:t> response in 35 refugee-hosting countries.  These included the Burundi, DRC, Ethiopia and South Sudan RRPs as well as the regional refugee and resilience plan in response to the Syria crisis (3RP), co-led with UNDP, and the regional refugee and migrant response plan for refugees and migrants from Venezuela, co-led with IOM.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lvl="0"/>
            <a:r>
              <a:rPr lang="en-GB" sz="1200" kern="1200" dirty="0">
                <a:solidFill>
                  <a:schemeClr val="tx1"/>
                </a:solidFill>
                <a:effectLst/>
                <a:latin typeface="+mn-lt"/>
                <a:ea typeface="+mn-ea"/>
                <a:cs typeface="+mn-cs"/>
              </a:rPr>
              <a:t>While Regional Refugee Response Plans (RRPs) continue to be essential for the coordination of refugee crises with regional implications, when possible, operations are encouraged to develop </a:t>
            </a:r>
            <a:r>
              <a:rPr lang="en-GB" sz="1200" b="1" kern="1200" dirty="0">
                <a:solidFill>
                  <a:schemeClr val="tx1"/>
                </a:solidFill>
                <a:effectLst/>
                <a:latin typeface="+mn-lt"/>
                <a:ea typeface="+mn-ea"/>
                <a:cs typeface="+mn-cs"/>
              </a:rPr>
              <a:t>Country Refugee Response Plans (CRPs)</a:t>
            </a:r>
            <a:r>
              <a:rPr lang="en-GB" sz="1200" kern="1200" dirty="0">
                <a:solidFill>
                  <a:schemeClr val="tx1"/>
                </a:solidFill>
                <a:effectLst/>
                <a:latin typeface="+mn-lt"/>
                <a:ea typeface="+mn-ea"/>
                <a:cs typeface="+mn-cs"/>
              </a:rPr>
              <a:t>, consisting of a multi-year inter-agency plan covering all refugee populations in a country. The CRPs include 1-year for budget and activities</a:t>
            </a:r>
            <a:r>
              <a:rPr lang="en-GB" sz="1200" kern="1200" baseline="0" dirty="0">
                <a:solidFill>
                  <a:schemeClr val="tx1"/>
                </a:solidFill>
                <a:effectLst/>
                <a:latin typeface="+mn-lt"/>
                <a:ea typeface="+mn-ea"/>
                <a:cs typeface="+mn-cs"/>
              </a:rPr>
              <a:t> while p</a:t>
            </a:r>
            <a:r>
              <a:rPr lang="en-GB" sz="1200" kern="1200" dirty="0">
                <a:solidFill>
                  <a:schemeClr val="tx1"/>
                </a:solidFill>
                <a:effectLst/>
                <a:latin typeface="+mn-lt"/>
                <a:ea typeface="+mn-ea"/>
                <a:cs typeface="+mn-cs"/>
              </a:rPr>
              <a:t>rotection strategy covers a 3- 5 years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algn="just">
              <a:lnSpc>
                <a:spcPct val="107000"/>
              </a:lnSpc>
              <a:spcBef>
                <a:spcPts val="600"/>
              </a:spcBef>
              <a:spcAft>
                <a:spcPts val="6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of August 2021, five Country RRPs were developed or updated for Armenia, Ethiopia, Rwanda, Sudan, and Uganda. In addition, UNHCR led the development of the Thailand Refugee Preparedness and Response Plan for the Myanmar Situation, the RRP for Central African refugees in the DRC, and Refugee Emergency Response Plans for the Ethiopian refugee influx to Sudan and for the Eritrean Refugees in Tigray, Ethiopia. In addition, UNHCR and IOM continued to co-lead the joint response plan for the Rohingya humanitarian crisis in Bangladesh.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001FD-EB4E-2149-A8BD-CC7A78B5391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390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56</a:t>
            </a:fld>
            <a:endParaRPr lang="en-US"/>
          </a:p>
        </p:txBody>
      </p:sp>
    </p:spTree>
    <p:extLst>
      <p:ext uri="{BB962C8B-B14F-4D97-AF65-F5344CB8AC3E}">
        <p14:creationId xmlns:p14="http://schemas.microsoft.com/office/powerpoint/2010/main" val="1019134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With introductions complete, the facilitators will now begin the first session of the training, which focuses on migration, the GCM and the 2030 Agenda</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specific learning objectives for the session are: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By the end of the session participants should:</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Be able to explain how migration is a cross-cutting issue, fundamental to the achievement of the 2030 Agenda</a:t>
            </a:r>
          </a:p>
          <a:p>
            <a:r>
              <a:rPr lang="en-US" sz="1200" kern="1200">
                <a:solidFill>
                  <a:schemeClr val="tx1"/>
                </a:solidFill>
                <a:effectLst/>
                <a:latin typeface="+mn-lt"/>
                <a:ea typeface="+mn-ea"/>
                <a:cs typeface="+mn-cs"/>
              </a:rPr>
              <a:t>Be familiar with the linkage between the GCM and the 2030 Agenda</a:t>
            </a:r>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57</a:t>
            </a:fld>
            <a:endParaRPr lang="en-US"/>
          </a:p>
        </p:txBody>
      </p:sp>
    </p:spTree>
    <p:extLst>
      <p:ext uri="{BB962C8B-B14F-4D97-AF65-F5344CB8AC3E}">
        <p14:creationId xmlns:p14="http://schemas.microsoft.com/office/powerpoint/2010/main" val="249812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4</a:t>
            </a:fld>
            <a:endParaRPr lang="en-US"/>
          </a:p>
        </p:txBody>
      </p:sp>
    </p:spTree>
    <p:extLst>
      <p:ext uri="{BB962C8B-B14F-4D97-AF65-F5344CB8AC3E}">
        <p14:creationId xmlns:p14="http://schemas.microsoft.com/office/powerpoint/2010/main" val="652915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58</a:t>
            </a:fld>
            <a:endParaRPr lang="en-US"/>
          </a:p>
        </p:txBody>
      </p:sp>
    </p:spTree>
    <p:extLst>
      <p:ext uri="{BB962C8B-B14F-4D97-AF65-F5344CB8AC3E}">
        <p14:creationId xmlns:p14="http://schemas.microsoft.com/office/powerpoint/2010/main" val="4273364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Segoe UI" panose="020B0502040204020203" pitchFamily="34" charset="0"/>
              </a:rPr>
              <a:t>Ayman - tbc</a:t>
            </a:r>
            <a:endParaRPr lang="en-US" sz="1200" i="1">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912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Segoe UI" panose="020B0502040204020203" pitchFamily="34" charset="0"/>
              </a:rPr>
              <a:t>Ayman - tbc</a:t>
            </a:r>
            <a:endParaRPr lang="en-US" sz="1200" i="1">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210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Segoe UI" panose="020B0502040204020203" pitchFamily="34" charset="0"/>
              </a:rPr>
              <a:t>Ayman - tbc</a:t>
            </a:r>
            <a:endParaRPr lang="en-US" sz="1200" i="1">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61</a:t>
            </a:fld>
            <a:endParaRPr lang="en-US"/>
          </a:p>
        </p:txBody>
      </p:sp>
    </p:spTree>
    <p:extLst>
      <p:ext uri="{BB962C8B-B14F-4D97-AF65-F5344CB8AC3E}">
        <p14:creationId xmlns:p14="http://schemas.microsoft.com/office/powerpoint/2010/main" val="1007162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Nedjla</a:t>
            </a:r>
            <a:endParaRPr lang="en-US" err="1">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62</a:t>
            </a:fld>
            <a:endParaRPr lang="en-US"/>
          </a:p>
        </p:txBody>
      </p:sp>
    </p:spTree>
    <p:extLst>
      <p:ext uri="{BB962C8B-B14F-4D97-AF65-F5344CB8AC3E}">
        <p14:creationId xmlns:p14="http://schemas.microsoft.com/office/powerpoint/2010/main" val="3976773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US" b="1">
              <a:cs typeface="Calibri"/>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001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The Global Compact for Safe, Orderly and Regular Migration: </a:t>
            </a:r>
            <a:endParaRPr lang="en-GB">
              <a:effectLst/>
            </a:endParaRPr>
          </a:p>
          <a:p>
            <a:pPr lvl="0"/>
            <a:r>
              <a:rPr lang="en-GB" sz="1200" kern="1200">
                <a:solidFill>
                  <a:schemeClr val="tx1"/>
                </a:solidFill>
                <a:effectLst/>
                <a:latin typeface="+mn-lt"/>
                <a:ea typeface="+mn-ea"/>
                <a:cs typeface="+mn-cs"/>
              </a:rPr>
              <a:t>The GCM is the first comprehensive UN framework adopted through inter-governmental negotiations to enhance international cooperation in global migration governance.</a:t>
            </a:r>
          </a:p>
          <a:p>
            <a:pPr lvl="0"/>
            <a:r>
              <a:rPr lang="en-GB" sz="1200" kern="1200">
                <a:solidFill>
                  <a:schemeClr val="tx1"/>
                </a:solidFill>
                <a:effectLst/>
                <a:latin typeface="+mn-lt"/>
                <a:ea typeface="+mn-ea"/>
                <a:cs typeface="+mn-cs"/>
              </a:rPr>
              <a:t>It is based on a collective realization that no single government can effectively govern migration alone - whether fully realizing the potential of global mobility or protecting people from the most pernicious aspects of migration - without cooperation, whether bilaterally, regionally, or globally. </a:t>
            </a:r>
          </a:p>
          <a:p>
            <a:pPr lvl="0"/>
            <a:r>
              <a:rPr lang="en-GB" sz="1200" kern="1200">
                <a:solidFill>
                  <a:schemeClr val="tx1"/>
                </a:solidFill>
                <a:effectLst/>
                <a:latin typeface="+mn-lt"/>
                <a:ea typeface="+mn-ea"/>
                <a:cs typeface="+mn-cs"/>
              </a:rPr>
              <a:t>By creating this cooperative framework on international migration, States have developed a common terminology for discussing key migration issues and a blueprint for comprehensive, rights-based migration policies. </a:t>
            </a:r>
          </a:p>
          <a:p>
            <a:pPr lvl="0"/>
            <a:r>
              <a:rPr lang="en-GB" sz="1200" kern="1200">
                <a:solidFill>
                  <a:schemeClr val="tx1"/>
                </a:solidFill>
                <a:effectLst/>
                <a:latin typeface="+mn-lt"/>
                <a:ea typeface="+mn-ea"/>
                <a:cs typeface="+mn-cs"/>
              </a:rPr>
              <a:t>While not legally binding, the GCM’s guiding principles, objectives and actions find their root in established obligations and principles, underpinned by the Universal Declaration of Human Rights, the 2030 Agenda for Sustainable Development, and international law. </a:t>
            </a:r>
          </a:p>
          <a:p>
            <a:r>
              <a:rPr lang="en-US" sz="1200" b="1" i="1" kern="1200">
                <a:solidFill>
                  <a:schemeClr val="tx1"/>
                </a:solidFill>
                <a:effectLst/>
                <a:latin typeface="+mn-lt"/>
                <a:ea typeface="+mn-ea"/>
                <a:cs typeface="+mn-cs"/>
              </a:rPr>
              <a:t>The GCM's approach to improving migration governance</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GCM's approach to improving migration governance is anchored in its vision, guiding principles and its 360-degree view of migration (explored in more detail below). </a:t>
            </a:r>
          </a:p>
          <a:p>
            <a:r>
              <a:rPr lang="en-US" sz="1200" kern="1200">
                <a:solidFill>
                  <a:schemeClr val="tx1"/>
                </a:solidFill>
                <a:effectLst/>
                <a:latin typeface="+mn-lt"/>
                <a:ea typeface="+mn-ea"/>
                <a:cs typeface="+mn-cs"/>
              </a:rPr>
              <a:t>Note that the Governments of both Georgia and Armenia adopted the GCM in Marrakech in December 2018</a:t>
            </a:r>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7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Vision of the GCM </a:t>
            </a:r>
            <a:endParaRPr lang="en-GB">
              <a:effectLst/>
            </a:endParaRPr>
          </a:p>
          <a:p>
            <a:pPr lvl="0"/>
            <a:r>
              <a:rPr lang="en-GB" sz="1200" kern="1200">
                <a:solidFill>
                  <a:schemeClr val="tx1"/>
                </a:solidFill>
                <a:effectLst/>
                <a:latin typeface="+mn-lt"/>
                <a:ea typeface="+mn-ea"/>
                <a:cs typeface="+mn-cs"/>
              </a:rPr>
              <a:t>The GCM's vision is based on a collective commitment to improving cooperation on international migration, and on the recognized need for the challenges and opportunities of international migration to unite us, rather than divide us (paras 8-9). </a:t>
            </a:r>
          </a:p>
          <a:p>
            <a:pPr lvl="0"/>
            <a:r>
              <a:rPr lang="en-GB" sz="1200" kern="1200">
                <a:solidFill>
                  <a:schemeClr val="tx1"/>
                </a:solidFill>
                <a:effectLst/>
                <a:latin typeface="+mn-lt"/>
                <a:ea typeface="+mn-ea"/>
                <a:cs typeface="+mn-cs"/>
              </a:rPr>
              <a:t>The Compact sets out a common understanding, shared responsibilities and unity of purpose regarding migration, with a view to making migration work for all (para 9). </a:t>
            </a:r>
          </a:p>
          <a:p>
            <a:r>
              <a:rPr lang="en-GB"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you know what the GCM Guiding Principles Are?</a:t>
            </a:r>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Please put suggestions in the chat...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summarise the inputs and use this as a stepping stone to the next slide, which provides an overview of the principles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249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a:solidFill>
                  <a:schemeClr val="tx1"/>
                </a:solidFill>
                <a:effectLst/>
                <a:latin typeface="+mn-lt"/>
                <a:ea typeface="+mn-ea"/>
                <a:cs typeface="+mn-cs"/>
              </a:rPr>
              <a:t>Key points</a:t>
            </a:r>
            <a:endParaRPr lang="en-GB" sz="14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Guiding principles of the GCM</a:t>
            </a:r>
            <a:endParaRPr lang="en-GB">
              <a:effectLst/>
            </a:endParaRPr>
          </a:p>
          <a:p>
            <a:pPr lvl="0"/>
            <a:r>
              <a:rPr lang="en-GB" sz="1200" kern="1200">
                <a:solidFill>
                  <a:schemeClr val="tx1"/>
                </a:solidFill>
                <a:effectLst/>
                <a:latin typeface="+mn-lt"/>
                <a:ea typeface="+mn-ea"/>
                <a:cs typeface="+mn-cs"/>
              </a:rPr>
              <a:t>The GCM is based on a set of cross-cutting, interdependent guiding principles that should inform the implementation of any GCM objective. These are (para 15):</a:t>
            </a:r>
          </a:p>
          <a:p>
            <a:pPr lvl="1"/>
            <a:r>
              <a:rPr lang="en-GB" sz="1200" kern="1200">
                <a:solidFill>
                  <a:schemeClr val="tx1"/>
                </a:solidFill>
                <a:effectLst/>
                <a:latin typeface="+mn-lt"/>
                <a:ea typeface="+mn-ea"/>
                <a:cs typeface="+mn-cs"/>
              </a:rPr>
              <a:t>People-centred</a:t>
            </a:r>
          </a:p>
          <a:p>
            <a:pPr lvl="1"/>
            <a:r>
              <a:rPr lang="en-GB" sz="1200" kern="1200">
                <a:solidFill>
                  <a:schemeClr val="tx1"/>
                </a:solidFill>
                <a:effectLst/>
                <a:latin typeface="+mn-lt"/>
                <a:ea typeface="+mn-ea"/>
                <a:cs typeface="+mn-cs"/>
              </a:rPr>
              <a:t>International cooperation</a:t>
            </a:r>
          </a:p>
          <a:p>
            <a:pPr lvl="1"/>
            <a:r>
              <a:rPr lang="en-GB" sz="1200" kern="1200">
                <a:solidFill>
                  <a:schemeClr val="tx1"/>
                </a:solidFill>
                <a:effectLst/>
                <a:latin typeface="+mn-lt"/>
                <a:ea typeface="+mn-ea"/>
                <a:cs typeface="+mn-cs"/>
              </a:rPr>
              <a:t>National sovereignty</a:t>
            </a:r>
          </a:p>
          <a:p>
            <a:pPr lvl="1"/>
            <a:r>
              <a:rPr lang="en-GB" sz="1200" kern="1200">
                <a:solidFill>
                  <a:schemeClr val="tx1"/>
                </a:solidFill>
                <a:effectLst/>
                <a:latin typeface="+mn-lt"/>
                <a:ea typeface="+mn-ea"/>
                <a:cs typeface="+mn-cs"/>
              </a:rPr>
              <a:t>Rule of law and due process</a:t>
            </a:r>
          </a:p>
          <a:p>
            <a:pPr lvl="1"/>
            <a:r>
              <a:rPr lang="en-GB" sz="1200" kern="1200">
                <a:solidFill>
                  <a:schemeClr val="tx1"/>
                </a:solidFill>
                <a:effectLst/>
                <a:latin typeface="+mn-lt"/>
                <a:ea typeface="+mn-ea"/>
                <a:cs typeface="+mn-cs"/>
              </a:rPr>
              <a:t>Sustainable development</a:t>
            </a:r>
          </a:p>
          <a:p>
            <a:pPr lvl="1"/>
            <a:r>
              <a:rPr lang="en-GB" sz="1200" kern="1200">
                <a:solidFill>
                  <a:schemeClr val="tx1"/>
                </a:solidFill>
                <a:effectLst/>
                <a:latin typeface="+mn-lt"/>
                <a:ea typeface="+mn-ea"/>
                <a:cs typeface="+mn-cs"/>
              </a:rPr>
              <a:t>Human rights</a:t>
            </a:r>
          </a:p>
          <a:p>
            <a:pPr lvl="1"/>
            <a:r>
              <a:rPr lang="en-GB" sz="1200" kern="1200">
                <a:solidFill>
                  <a:schemeClr val="tx1"/>
                </a:solidFill>
                <a:effectLst/>
                <a:latin typeface="+mn-lt"/>
                <a:ea typeface="+mn-ea"/>
                <a:cs typeface="+mn-cs"/>
              </a:rPr>
              <a:t>Gender-responsive</a:t>
            </a:r>
          </a:p>
          <a:p>
            <a:pPr lvl="1"/>
            <a:r>
              <a:rPr lang="en-GB" sz="1200" kern="1200">
                <a:solidFill>
                  <a:schemeClr val="tx1"/>
                </a:solidFill>
                <a:effectLst/>
                <a:latin typeface="+mn-lt"/>
                <a:ea typeface="+mn-ea"/>
                <a:cs typeface="+mn-cs"/>
              </a:rPr>
              <a:t>Child-sensitive</a:t>
            </a:r>
          </a:p>
          <a:p>
            <a:pPr lvl="1"/>
            <a:r>
              <a:rPr lang="en-GB" sz="1200" kern="1200">
                <a:solidFill>
                  <a:schemeClr val="tx1"/>
                </a:solidFill>
                <a:effectLst/>
                <a:latin typeface="+mn-lt"/>
                <a:ea typeface="+mn-ea"/>
                <a:cs typeface="+mn-cs"/>
              </a:rPr>
              <a:t>Whole-of-government approach</a:t>
            </a:r>
          </a:p>
          <a:p>
            <a:pPr lvl="1"/>
            <a:r>
              <a:rPr lang="en-GB" sz="1200" kern="1200">
                <a:solidFill>
                  <a:schemeClr val="tx1"/>
                </a:solidFill>
                <a:effectLst/>
                <a:latin typeface="+mn-lt"/>
                <a:ea typeface="+mn-ea"/>
                <a:cs typeface="+mn-cs"/>
              </a:rPr>
              <a:t>Whole-of-society approach</a:t>
            </a:r>
          </a:p>
          <a:p>
            <a:r>
              <a:rPr lang="en-US" sz="1200" i="1" kern="1200">
                <a:solidFill>
                  <a:schemeClr val="tx1"/>
                </a:solidFill>
                <a:effectLst/>
                <a:latin typeface="+mn-lt"/>
                <a:ea typeface="+mn-ea"/>
                <a:cs typeface="+mn-cs"/>
              </a:rPr>
              <a:t>Refer to human rights-based approach (utilizing OHCHR Human Rights Marker as guidance), child-sensitive approach (following UNICEF guidance), and gender -responsive approach (per UN-WOMEN Guidelines) being developed (publication dates to be confirmed).Each of these sets of guidelines is to be referenced and made accessible to participants to encourage familiarity and engagement with these tools (as far as possible) </a:t>
            </a:r>
            <a:endParaRPr lang="en-GB" sz="14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migration policy is part of migration governance, and the GCM is a useful tool for ensuring comprehensive migration governance, for this to be fully realized requires following the above referenced guiding principles (including WOG, WHS approaches) and ensuring adequate capacity and ensuring adequate data is utilized throughout, including for continuous monitoring, review and adjustments (to avoid static approaches)</a:t>
            </a:r>
            <a:endParaRPr lang="f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13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GCM defines 23 objectives covering all aspects of migration (“360-degree” approach – see below) with an array of possible actions, drawn from best practice, that States may choose to utilise to implement their national migration policies. </a:t>
            </a:r>
          </a:p>
          <a:p>
            <a:pPr lvl="0"/>
            <a:r>
              <a:rPr lang="en-GB" sz="1200" kern="1200">
                <a:solidFill>
                  <a:schemeClr val="tx1"/>
                </a:solidFill>
                <a:effectLst/>
                <a:latin typeface="+mn-lt"/>
                <a:ea typeface="+mn-ea"/>
                <a:cs typeface="+mn-cs"/>
              </a:rPr>
              <a:t>Explain the broad spectrum of the objectives, and indicate that the slide displayed will be provided as a handout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Can you think of examples from your country contexts where these objectives are either:</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Posing a challenge to development</a:t>
            </a:r>
          </a:p>
          <a:p>
            <a:pPr lvl="0"/>
            <a:r>
              <a:rPr lang="en-GB" sz="1200" kern="1200">
                <a:solidFill>
                  <a:schemeClr val="tx1"/>
                </a:solidFill>
                <a:effectLst/>
                <a:latin typeface="+mn-lt"/>
                <a:ea typeface="+mn-ea"/>
                <a:cs typeface="+mn-cs"/>
              </a:rPr>
              <a:t>Being addressed to support development</a:t>
            </a:r>
          </a:p>
          <a:p>
            <a:r>
              <a:rPr lang="en-US" sz="1200" i="1" kern="1200">
                <a:solidFill>
                  <a:schemeClr val="tx1"/>
                </a:solidFill>
                <a:effectLst/>
                <a:latin typeface="+mn-lt"/>
                <a:ea typeface="+mn-ea"/>
                <a:cs typeface="+mn-cs"/>
              </a:rPr>
              <a:t>Raise hand to share thoughts...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summarise the inputs and use this as a stepping stone to the next slide, which provides an overview of the principles</a:t>
            </a:r>
            <a:endParaRPr lang="f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36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solidFill>
                <a:srgbClr val="000000"/>
              </a:solidFill>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5</a:t>
            </a:fld>
            <a:endParaRPr lang="en-US"/>
          </a:p>
        </p:txBody>
      </p:sp>
    </p:spTree>
    <p:extLst>
      <p:ext uri="{BB962C8B-B14F-4D97-AF65-F5344CB8AC3E}">
        <p14:creationId xmlns:p14="http://schemas.microsoft.com/office/powerpoint/2010/main" val="674026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GCM's 360-degree view of international migration recognizes that a </a:t>
            </a:r>
            <a:r>
              <a:rPr lang="en-GB" sz="1200" b="1" kern="1200">
                <a:solidFill>
                  <a:schemeClr val="tx1"/>
                </a:solidFill>
                <a:effectLst/>
                <a:latin typeface="+mn-lt"/>
                <a:ea typeface="+mn-ea"/>
                <a:cs typeface="+mn-cs"/>
              </a:rPr>
              <a:t>comprehensive approach</a:t>
            </a:r>
            <a:r>
              <a:rPr lang="en-GB" sz="1200" kern="1200">
                <a:solidFill>
                  <a:schemeClr val="tx1"/>
                </a:solidFill>
                <a:effectLst/>
                <a:latin typeface="+mn-lt"/>
                <a:ea typeface="+mn-ea"/>
                <a:cs typeface="+mn-cs"/>
              </a:rPr>
              <a:t> is needed to </a:t>
            </a:r>
          </a:p>
          <a:p>
            <a:pPr marL="171450" lvl="0" indent="-171450">
              <a:buFontTx/>
              <a:buChar char="-"/>
            </a:pPr>
            <a:r>
              <a:rPr lang="en-GB" sz="1200" kern="1200">
                <a:solidFill>
                  <a:schemeClr val="tx1"/>
                </a:solidFill>
                <a:effectLst/>
                <a:latin typeface="+mn-lt"/>
                <a:ea typeface="+mn-ea"/>
                <a:cs typeface="+mn-cs"/>
              </a:rPr>
              <a:t>optimize the benefits of migration</a:t>
            </a:r>
          </a:p>
          <a:p>
            <a:pPr marL="171450" lvl="0" indent="-171450">
              <a:buFontTx/>
              <a:buChar char="-"/>
            </a:pPr>
            <a:r>
              <a:rPr lang="en-GB" sz="1200" kern="1200">
                <a:solidFill>
                  <a:schemeClr val="tx1"/>
                </a:solidFill>
                <a:effectLst/>
                <a:latin typeface="+mn-lt"/>
                <a:ea typeface="+mn-ea"/>
                <a:cs typeface="+mn-cs"/>
              </a:rPr>
              <a:t>while addressing its risks and challenges. </a:t>
            </a:r>
          </a:p>
          <a:p>
            <a:pPr marL="171450" lvl="0" indent="-171450">
              <a:buFontTx/>
              <a:buChar char="-"/>
            </a:pPr>
            <a:endParaRPr lang="en-GB" sz="1200" kern="1200">
              <a:solidFill>
                <a:schemeClr val="tx1"/>
              </a:solidFill>
              <a:effectLst/>
              <a:latin typeface="+mn-lt"/>
              <a:ea typeface="+mn-ea"/>
              <a:cs typeface="+mn-cs"/>
            </a:endParaRPr>
          </a:p>
          <a:p>
            <a:pPr marL="0" lvl="0" indent="0">
              <a:buFontTx/>
              <a:buNone/>
            </a:pPr>
            <a:r>
              <a:rPr lang="en-GB" sz="1200" kern="1200">
                <a:solidFill>
                  <a:schemeClr val="tx1"/>
                </a:solidFill>
                <a:effectLst/>
                <a:latin typeface="+mn-lt"/>
                <a:ea typeface="+mn-ea"/>
                <a:cs typeface="+mn-cs"/>
              </a:rPr>
              <a:t>This comprehensive approach is reflected in the 23 objectives of the GCM, which collectively aim to cover all relevant aspects of migration.</a:t>
            </a:r>
          </a:p>
          <a:p>
            <a:pPr marL="0" lvl="0" indent="0">
              <a:buFontTx/>
              <a:buNone/>
            </a:pPr>
            <a:endParaRPr lang="en-GB" sz="1200" kern="1200">
              <a:solidFill>
                <a:schemeClr val="tx1"/>
              </a:solidFill>
              <a:effectLst/>
              <a:latin typeface="+mn-lt"/>
              <a:ea typeface="+mn-ea"/>
              <a:cs typeface="+mn-cs"/>
            </a:endParaRPr>
          </a:p>
          <a:p>
            <a:pPr marL="0" lvl="0" indent="0">
              <a:buFontTx/>
              <a:buNone/>
            </a:pPr>
            <a:r>
              <a:rPr lang="en-US" sz="1200" kern="1200">
                <a:solidFill>
                  <a:schemeClr val="tx1"/>
                </a:solidFill>
                <a:effectLst/>
                <a:latin typeface="+mn-lt"/>
                <a:ea typeface="+mn-ea"/>
                <a:cs typeface="+mn-cs"/>
              </a:rPr>
              <a:t>While different GCM objectives focus on various aspects of migration, from access to services for migrants to border governance and available migration pathways, taken together they represent a comprehensive 360-degree vision of migration.</a:t>
            </a:r>
          </a:p>
          <a:p>
            <a:pPr marL="0" lvl="0" indent="0">
              <a:buFontTx/>
              <a:buNone/>
            </a:pPr>
            <a:endParaRPr lang="en-US" sz="1200" kern="1200">
              <a:solidFill>
                <a:schemeClr val="tx1"/>
              </a:solidFill>
              <a:effectLst/>
              <a:latin typeface="+mn-lt"/>
              <a:ea typeface="+mn-ea"/>
              <a:cs typeface="+mn-cs"/>
            </a:endParaRPr>
          </a:p>
          <a:p>
            <a:pPr marL="0" lvl="0" indent="0">
              <a:buFontTx/>
              <a:buNone/>
            </a:pPr>
            <a:r>
              <a:rPr lang="en-US" sz="1200" kern="1200">
                <a:solidFill>
                  <a:schemeClr val="tx1"/>
                </a:solidFill>
                <a:effectLst/>
                <a:latin typeface="+mn-lt"/>
                <a:ea typeface="+mn-ea"/>
                <a:cs typeface="+mn-cs"/>
              </a:rPr>
              <a:t>Accordingly, </a:t>
            </a:r>
            <a:r>
              <a:rPr lang="en-US" sz="1200" b="1" kern="1200">
                <a:solidFill>
                  <a:schemeClr val="tx1"/>
                </a:solidFill>
                <a:effectLst/>
                <a:latin typeface="+mn-lt"/>
                <a:ea typeface="+mn-ea"/>
                <a:cs typeface="+mn-cs"/>
              </a:rPr>
              <a:t>GCM objectives should not be considered in isolation</a:t>
            </a:r>
            <a:r>
              <a:rPr lang="en-US" sz="1200" kern="1200">
                <a:solidFill>
                  <a:schemeClr val="tx1"/>
                </a:solidFill>
                <a:effectLst/>
                <a:latin typeface="+mn-lt"/>
                <a:ea typeface="+mn-ea"/>
                <a:cs typeface="+mn-cs"/>
              </a:rPr>
              <a:t> but rather all 23 objectives should be implemented together. </a:t>
            </a:r>
            <a:r>
              <a:rPr lang="en-US" sz="1200" b="1" kern="1200">
                <a:solidFill>
                  <a:schemeClr val="tx1"/>
                </a:solidFill>
                <a:effectLst/>
                <a:latin typeface="+mn-lt"/>
                <a:ea typeface="+mn-ea"/>
                <a:cs typeface="+mn-cs"/>
              </a:rPr>
              <a:t>The 360-degree approach makes clear that focusing on combatting smuggling without also working on protection will not work; that focusing on remittances without delivering on decent work will not work; that focusing on pathways without attention to narratives and inclusion will not work;</a:t>
            </a:r>
            <a:r>
              <a:rPr lang="en-US" sz="1200" kern="1200">
                <a:solidFill>
                  <a:schemeClr val="tx1"/>
                </a:solidFill>
                <a:effectLst/>
                <a:latin typeface="+mn-lt"/>
                <a:ea typeface="+mn-ea"/>
                <a:cs typeface="+mn-cs"/>
              </a:rPr>
              <a:t> that no approach to migration governance will work if it does not seek to understand who is moving and why; and that without international cooperation, all efforts will be limited.</a:t>
            </a:r>
          </a:p>
          <a:p>
            <a:pPr marL="0" lvl="0" indent="0">
              <a:buFontTx/>
              <a:buNone/>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389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session begins by providing reference to the 2030 Agenda, recalling that it informs the work of the UN Development System</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Reference that interventions with a migration link are also heavily informed by the 2030 Agenda</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Recall that we are now well into the Decade for Action (the push for the achievement of the Goals!)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Explain the impact of the COVID-19 Pandemic across the goals, and also highlight the clear relevance to migration </a:t>
            </a:r>
            <a:endParaRPr lang="en-GB" sz="1200" kern="1200">
              <a:solidFill>
                <a:schemeClr val="tx1"/>
              </a:solidFill>
              <a:effectLst/>
              <a:latin typeface="+mn-lt"/>
              <a:ea typeface="+mn-ea"/>
              <a:cs typeface="+mn-cs"/>
            </a:endParaRPr>
          </a:p>
          <a:p>
            <a:pPr lvl="0"/>
            <a:endParaRPr lang="en-US" sz="1200" kern="1200">
              <a:solidFill>
                <a:schemeClr val="tx1"/>
              </a:solidFill>
              <a:effectLst/>
              <a:latin typeface="+mn-lt"/>
              <a:cs typeface="Calibri"/>
            </a:endParaRP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Ask participants if they are able to make any other connections between COVID-19 and migration, including its impact on development </a:t>
            </a:r>
            <a:endParaRPr lang="en-GB"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Raise hand to share thoughts...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summarise the inputs before moving to the next slide</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69</a:t>
            </a:fld>
            <a:endParaRPr lang="en-US"/>
          </a:p>
        </p:txBody>
      </p:sp>
    </p:spTree>
    <p:extLst>
      <p:ext uri="{BB962C8B-B14F-4D97-AF65-F5344CB8AC3E}">
        <p14:creationId xmlns:p14="http://schemas.microsoft.com/office/powerpoint/2010/main" val="771032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400" kern="1200">
              <a:solidFill>
                <a:schemeClr val="tx1"/>
              </a:solidFill>
              <a:effectLst/>
              <a:latin typeface="+mn-lt"/>
              <a:ea typeface="+mn-ea"/>
              <a:cs typeface="+mn-cs"/>
            </a:endParaRPr>
          </a:p>
          <a:p>
            <a:pPr lvl="0" fontAlgn="base"/>
            <a:r>
              <a:rPr lang="en-GB" sz="1200" kern="1200">
                <a:solidFill>
                  <a:schemeClr val="tx1"/>
                </a:solidFill>
                <a:effectLst/>
                <a:latin typeface="+mn-lt"/>
                <a:ea typeface="+mn-ea"/>
                <a:cs typeface="+mn-cs"/>
              </a:rPr>
              <a:t>For the first time in global development policy, the 2030 Agenda recognizes the </a:t>
            </a:r>
            <a:r>
              <a:rPr lang="en-GB" sz="1200" b="1" kern="1200">
                <a:solidFill>
                  <a:schemeClr val="tx1"/>
                </a:solidFill>
                <a:effectLst/>
                <a:latin typeface="+mn-lt"/>
                <a:ea typeface="+mn-ea"/>
                <a:cs typeface="+mn-cs"/>
              </a:rPr>
              <a:t>positive contribution of migrants to inclusive growth and sustainable development</a:t>
            </a:r>
            <a:r>
              <a:rPr lang="en-GB" sz="1200" kern="1200">
                <a:solidFill>
                  <a:schemeClr val="tx1"/>
                </a:solidFill>
                <a:effectLst/>
                <a:latin typeface="+mn-lt"/>
                <a:ea typeface="+mn-ea"/>
                <a:cs typeface="+mn-cs"/>
              </a:rPr>
              <a:t> (para 29). </a:t>
            </a:r>
          </a:p>
          <a:p>
            <a:pPr lvl="0" fontAlgn="base"/>
            <a:r>
              <a:rPr lang="en-GB" sz="1200" kern="1200">
                <a:solidFill>
                  <a:schemeClr val="tx1"/>
                </a:solidFill>
                <a:effectLst/>
                <a:latin typeface="+mn-lt"/>
                <a:ea typeface="+mn-ea"/>
                <a:cs typeface="+mn-cs"/>
              </a:rPr>
              <a:t>The 2030 Agenda incorporates the issues of migration and mobility in other significant ways, in particular by:</a:t>
            </a:r>
          </a:p>
          <a:p>
            <a:pPr lvl="1" fontAlgn="base"/>
            <a:r>
              <a:rPr lang="en-GB" sz="1200" kern="1200">
                <a:solidFill>
                  <a:schemeClr val="tx1"/>
                </a:solidFill>
                <a:effectLst/>
                <a:latin typeface="+mn-lt"/>
                <a:ea typeface="+mn-ea"/>
                <a:cs typeface="+mn-cs"/>
              </a:rPr>
              <a:t>Recognizing that international migration is a</a:t>
            </a:r>
            <a:r>
              <a:rPr lang="en-GB" sz="1200" b="1" kern="1200">
                <a:solidFill>
                  <a:schemeClr val="tx1"/>
                </a:solidFill>
                <a:effectLst/>
                <a:latin typeface="+mn-lt"/>
                <a:ea typeface="+mn-ea"/>
                <a:cs typeface="+mn-cs"/>
              </a:rPr>
              <a:t> multi-dimensional reality</a:t>
            </a:r>
            <a:r>
              <a:rPr lang="en-GB" sz="1200" kern="1200">
                <a:solidFill>
                  <a:schemeClr val="tx1"/>
                </a:solidFill>
                <a:effectLst/>
                <a:latin typeface="+mn-lt"/>
                <a:ea typeface="+mn-ea"/>
                <a:cs typeface="+mn-cs"/>
              </a:rPr>
              <a:t> of great relevance for countries of origin, transit and destination — one that requires coherent and comprehensive responses at all levels (para 29) </a:t>
            </a:r>
          </a:p>
          <a:p>
            <a:pPr lvl="1" fontAlgn="base"/>
            <a:r>
              <a:rPr lang="en-GB" sz="1200" kern="1200">
                <a:solidFill>
                  <a:schemeClr val="tx1"/>
                </a:solidFill>
                <a:effectLst/>
                <a:latin typeface="+mn-lt"/>
                <a:ea typeface="+mn-ea"/>
                <a:cs typeface="+mn-cs"/>
              </a:rPr>
              <a:t>Calling for the </a:t>
            </a:r>
            <a:r>
              <a:rPr lang="en-GB" sz="1200" b="1" kern="1200">
                <a:solidFill>
                  <a:schemeClr val="tx1"/>
                </a:solidFill>
                <a:effectLst/>
                <a:latin typeface="+mn-lt"/>
                <a:ea typeface="+mn-ea"/>
                <a:cs typeface="+mn-cs"/>
              </a:rPr>
              <a:t>empowerment of vulnerable groups </a:t>
            </a:r>
            <a:r>
              <a:rPr lang="en-GB" sz="1200" kern="1200">
                <a:solidFill>
                  <a:schemeClr val="tx1"/>
                </a:solidFill>
                <a:effectLst/>
                <a:latin typeface="+mn-lt"/>
                <a:ea typeface="+mn-ea"/>
                <a:cs typeface="+mn-cs"/>
              </a:rPr>
              <a:t>(including refugees, internally displaced persons and migrants) (para 23) </a:t>
            </a:r>
          </a:p>
          <a:p>
            <a:pPr lvl="1" fontAlgn="base"/>
            <a:r>
              <a:rPr lang="en-GB" sz="1200" kern="1200">
                <a:solidFill>
                  <a:schemeClr val="tx1"/>
                </a:solidFill>
                <a:effectLst/>
                <a:latin typeface="+mn-lt"/>
                <a:ea typeface="+mn-ea"/>
                <a:cs typeface="+mn-cs"/>
              </a:rPr>
              <a:t>Highlighting the impact of </a:t>
            </a:r>
            <a:r>
              <a:rPr lang="en-GB" sz="1200" b="1" kern="1200">
                <a:solidFill>
                  <a:schemeClr val="tx1"/>
                </a:solidFill>
                <a:effectLst/>
                <a:latin typeface="+mn-lt"/>
                <a:ea typeface="+mn-ea"/>
                <a:cs typeface="+mn-cs"/>
              </a:rPr>
              <a:t>humanitarian crises and</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forced displacement</a:t>
            </a:r>
            <a:r>
              <a:rPr lang="en-GB" sz="1200" kern="1200">
                <a:solidFill>
                  <a:schemeClr val="tx1"/>
                </a:solidFill>
                <a:effectLst/>
                <a:latin typeface="+mn-lt"/>
                <a:ea typeface="+mn-ea"/>
                <a:cs typeface="+mn-cs"/>
              </a:rPr>
              <a:t> on development (para 14)</a:t>
            </a:r>
          </a:p>
          <a:p>
            <a:pPr lvl="1" fontAlgn="base"/>
            <a:r>
              <a:rPr lang="en-GB" sz="1200" kern="1200">
                <a:solidFill>
                  <a:schemeClr val="tx1"/>
                </a:solidFill>
                <a:effectLst/>
                <a:latin typeface="+mn-lt"/>
                <a:ea typeface="+mn-ea"/>
                <a:cs typeface="+mn-cs"/>
              </a:rPr>
              <a:t>Committing to the eradication of </a:t>
            </a:r>
            <a:r>
              <a:rPr lang="en-GB" sz="1200" b="1" kern="1200">
                <a:solidFill>
                  <a:schemeClr val="tx1"/>
                </a:solidFill>
                <a:effectLst/>
                <a:latin typeface="+mn-lt"/>
                <a:ea typeface="+mn-ea"/>
                <a:cs typeface="+mn-cs"/>
              </a:rPr>
              <a:t>forced labour and human trafficking</a:t>
            </a:r>
            <a:r>
              <a:rPr lang="en-GB" sz="1200" kern="1200">
                <a:solidFill>
                  <a:schemeClr val="tx1"/>
                </a:solidFill>
                <a:effectLst/>
                <a:latin typeface="+mn-lt"/>
                <a:ea typeface="+mn-ea"/>
                <a:cs typeface="+mn-cs"/>
              </a:rPr>
              <a:t> (para 27) </a:t>
            </a:r>
          </a:p>
          <a:p>
            <a:pPr lvl="0" fontAlgn="base"/>
            <a:r>
              <a:rPr lang="en-GB" sz="1200" kern="1200">
                <a:solidFill>
                  <a:schemeClr val="tx1"/>
                </a:solidFill>
                <a:effectLst/>
                <a:latin typeface="+mn-lt"/>
                <a:ea typeface="+mn-ea"/>
                <a:cs typeface="+mn-cs"/>
              </a:rPr>
              <a:t>COVID-19 is one such example of the cross-cutting and multi-directional relevance of migration to sustainable development. Responses, including to the immediate and medium-term socio-economic effects can benefit greatly from taking into consideration migration and migrants. See UNNM Guidance Note referenced in the Introductory Session. (as already referenced above)</a:t>
            </a:r>
          </a:p>
          <a:p>
            <a:pPr lvl="0" fontAlgn="base"/>
            <a:r>
              <a:rPr lang="en-GB" sz="1200" kern="1200">
                <a:solidFill>
                  <a:schemeClr val="tx1"/>
                </a:solidFill>
                <a:effectLst/>
                <a:latin typeface="+mn-lt"/>
                <a:ea typeface="+mn-ea"/>
                <a:cs typeface="+mn-cs"/>
              </a:rPr>
              <a:t>The relationship between migration and development is complex and context specific. It is also a two-way relationship, with migration impacting development and development impacting migration</a:t>
            </a:r>
          </a:p>
          <a:p>
            <a:pPr lvl="0" fontAlgn="base"/>
            <a:r>
              <a:rPr lang="en-GB" sz="1200" kern="1200">
                <a:solidFill>
                  <a:schemeClr val="tx1"/>
                </a:solidFill>
                <a:effectLst/>
                <a:latin typeface="+mn-lt"/>
                <a:ea typeface="+mn-ea"/>
                <a:cs typeface="+mn-cs"/>
              </a:rPr>
              <a:t>Migration is multi-faceted, non-linear and complex, requiring and integrated approach that links in with all sectoral areas and all levels of governance (horizontal and vertical linkages)</a:t>
            </a:r>
          </a:p>
          <a:p>
            <a:r>
              <a:rPr lang="en-US" sz="1200" kern="1200">
                <a:solidFill>
                  <a:schemeClr val="tx1"/>
                </a:solidFill>
                <a:effectLst/>
                <a:latin typeface="+mn-lt"/>
                <a:ea typeface="+mn-ea"/>
                <a:cs typeface="+mn-cs"/>
              </a:rPr>
              <a:t>The 2030 Agenda also commits States and other stakeholders to cooperating internationally to ensure safe, orderly and regular migration involving full respect for human rights and for the humane treatment of migrants (regardless of migration status), of refugees and of displaced persons (para 29). </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70</a:t>
            </a:fld>
            <a:endParaRPr lang="en-US"/>
          </a:p>
        </p:txBody>
      </p:sp>
    </p:spTree>
    <p:extLst>
      <p:ext uri="{BB962C8B-B14F-4D97-AF65-F5344CB8AC3E}">
        <p14:creationId xmlns:p14="http://schemas.microsoft.com/office/powerpoint/2010/main" val="2726842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Among core connections are the following (these are all referenced in the 2030 Agenda):</a:t>
            </a:r>
          </a:p>
          <a:p>
            <a:pPr lvl="0"/>
            <a:r>
              <a:rPr lang="en-US" sz="1200" kern="1200">
                <a:solidFill>
                  <a:schemeClr val="tx1"/>
                </a:solidFill>
                <a:effectLst/>
                <a:latin typeface="+mn-lt"/>
                <a:ea typeface="+mn-ea"/>
                <a:cs typeface="+mn-cs"/>
              </a:rPr>
              <a:t>Positive contribution of migrants to inclusive growth and sustainable development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(UPDATE FOR COUNTRY CONTEXT)</a:t>
            </a:r>
          </a:p>
          <a:p>
            <a:pPr lvl="0"/>
            <a:r>
              <a:rPr lang="en-US" sz="1200" kern="1200">
                <a:solidFill>
                  <a:schemeClr val="tx1"/>
                </a:solidFill>
                <a:effectLst/>
                <a:latin typeface="+mn-lt"/>
                <a:ea typeface="+mn-ea"/>
                <a:cs typeface="+mn-cs"/>
              </a:rPr>
              <a:t>Migration as a multi-dimensional reality relevant to all countries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Need to empower vulnerable groups (including migrants)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Impact of forced displacement on development</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(UPDATE FOR COUNTRY CONTEXT)</a:t>
            </a:r>
          </a:p>
          <a:p>
            <a:pPr lvl="0"/>
            <a:r>
              <a:rPr lang="en-US" sz="1200" kern="1200">
                <a:solidFill>
                  <a:schemeClr val="tx1"/>
                </a:solidFill>
                <a:effectLst/>
                <a:latin typeface="+mn-lt"/>
                <a:ea typeface="+mn-ea"/>
                <a:cs typeface="+mn-cs"/>
              </a:rPr>
              <a:t>Need to eradicate forced </a:t>
            </a:r>
            <a:r>
              <a:rPr lang="en-US" sz="1200" kern="1200" err="1">
                <a:solidFill>
                  <a:schemeClr val="tx1"/>
                </a:solidFill>
                <a:effectLst/>
                <a:latin typeface="+mn-lt"/>
                <a:ea typeface="+mn-ea"/>
                <a:cs typeface="+mn-cs"/>
              </a:rPr>
              <a:t>labour</a:t>
            </a:r>
            <a:r>
              <a:rPr lang="en-US" sz="1200" kern="1200">
                <a:solidFill>
                  <a:schemeClr val="tx1"/>
                </a:solidFill>
                <a:effectLst/>
                <a:latin typeface="+mn-lt"/>
                <a:ea typeface="+mn-ea"/>
                <a:cs typeface="+mn-cs"/>
              </a:rPr>
              <a:t> and human trafficking</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(UPDATE FOR COUNTRY CONTEXT)</a:t>
            </a:r>
          </a:p>
          <a:p>
            <a:pPr lvl="0"/>
            <a:r>
              <a:rPr lang="en-US" sz="1200" kern="1200">
                <a:solidFill>
                  <a:schemeClr val="tx1"/>
                </a:solidFill>
                <a:effectLst/>
                <a:latin typeface="+mn-lt"/>
                <a:ea typeface="+mn-ea"/>
                <a:cs typeface="+mn-cs"/>
              </a:rPr>
              <a:t>Need for international cooperation to ensure safe, orderly and regular migration, involving full respect for human rights and the humane treatment of migrants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Recent inclusion of Georgia in the Schengen Zone and the resultant impact on safe, orderly and regular migration, for example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Readmission agreements between Armenia and Iran, India and the Philippines, for example, as well as within the European Union</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Beyond this, migration links to all SDGs, as shown in the visual</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71</a:t>
            </a:fld>
            <a:endParaRPr lang="en-US"/>
          </a:p>
        </p:txBody>
      </p:sp>
    </p:spTree>
    <p:extLst>
      <p:ext uri="{BB962C8B-B14F-4D97-AF65-F5344CB8AC3E}">
        <p14:creationId xmlns:p14="http://schemas.microsoft.com/office/powerpoint/2010/main" val="2991215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fontAlgn="base"/>
            <a:r>
              <a:rPr lang="en-GB" sz="1200" kern="1200">
                <a:solidFill>
                  <a:schemeClr val="tx1"/>
                </a:solidFill>
                <a:effectLst/>
                <a:latin typeface="+mn-lt"/>
                <a:ea typeface="+mn-ea"/>
                <a:cs typeface="+mn-cs"/>
              </a:rPr>
              <a:t>Before delivering the key messages on "References to migration in the 2030 Agenda," it might be helpful to review the main references to migration in the 2030 Agenda and how these are formulated. See below:</a:t>
            </a:r>
          </a:p>
          <a:p>
            <a:r>
              <a:rPr lang="en-GB" sz="1200" b="1" kern="1200">
                <a:solidFill>
                  <a:schemeClr val="tx1"/>
                </a:solidFill>
                <a:effectLst/>
                <a:latin typeface="+mn-lt"/>
                <a:ea typeface="+mn-ea"/>
                <a:cs typeface="+mn-cs"/>
              </a:rPr>
              <a:t>Paragraph 14: </a:t>
            </a:r>
            <a:r>
              <a:rPr lang="en-GB" sz="1200" kern="1200">
                <a:solidFill>
                  <a:schemeClr val="tx1"/>
                </a:solidFill>
                <a:effectLst/>
                <a:latin typeface="+mn-lt"/>
                <a:ea typeface="+mn-ea"/>
                <a:cs typeface="+mn-cs"/>
              </a:rPr>
              <a:t>We are meeting at a time of immense challenges to sustainable development. Billions of our citizens continue to live in poverty and are denied a life of dignity. There are rising inequalities within and among countries. There are enormous disparities of opportunity, wealth and power. Gender inequality remains a key challenge. Unemployment, particularly youth unemployment, is a major concern.</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Global health threats, more frequent and intense natural disasters, spiralling conflict, violent extremism, terrorism and related humanitarian crises and </a:t>
            </a:r>
            <a:r>
              <a:rPr lang="en-GB" sz="1200" b="1" kern="1200">
                <a:solidFill>
                  <a:schemeClr val="tx1"/>
                </a:solidFill>
                <a:effectLst/>
                <a:latin typeface="+mn-lt"/>
                <a:ea typeface="+mn-ea"/>
                <a:cs typeface="+mn-cs"/>
              </a:rPr>
              <a:t>forced displacement </a:t>
            </a:r>
            <a:r>
              <a:rPr lang="en-GB" sz="1200" kern="1200">
                <a:solidFill>
                  <a:schemeClr val="tx1"/>
                </a:solidFill>
                <a:effectLst/>
                <a:latin typeface="+mn-lt"/>
                <a:ea typeface="+mn-ea"/>
                <a:cs typeface="+mn-cs"/>
              </a:rPr>
              <a:t>of people threaten to reverse much of the development progress made in recent decades.</a:t>
            </a:r>
          </a:p>
          <a:p>
            <a:r>
              <a:rPr lang="en-GB" sz="1200" b="1" kern="1200">
                <a:solidFill>
                  <a:schemeClr val="tx1"/>
                </a:solidFill>
                <a:effectLst/>
                <a:latin typeface="+mn-lt"/>
                <a:ea typeface="+mn-ea"/>
                <a:cs typeface="+mn-cs"/>
              </a:rPr>
              <a:t>Paragraph 23: </a:t>
            </a:r>
            <a:r>
              <a:rPr lang="en-GB" sz="1200" kern="1200">
                <a:solidFill>
                  <a:schemeClr val="tx1"/>
                </a:solidFill>
                <a:effectLst/>
                <a:latin typeface="+mn-lt"/>
                <a:ea typeface="+mn-ea"/>
                <a:cs typeface="+mn-cs"/>
              </a:rPr>
              <a:t>People who are vulnerable must be empowered. Those whose needs are reflected in the Agenda include all children, youth, persons with disabilities (of whom more than 80% live in poverty), people living with HIV/AIDS, older persons, indigenous peoples, refugees and internally displaced persons and </a:t>
            </a:r>
            <a:r>
              <a:rPr lang="en-GB" sz="1200" b="1" kern="1200">
                <a:solidFill>
                  <a:schemeClr val="tx1"/>
                </a:solidFill>
                <a:effectLst/>
                <a:latin typeface="+mn-lt"/>
                <a:ea typeface="+mn-ea"/>
                <a:cs typeface="+mn-cs"/>
              </a:rPr>
              <a:t>migrants</a:t>
            </a:r>
            <a:r>
              <a:rPr lang="en-GB" sz="1200" kern="1200">
                <a:solidFill>
                  <a:schemeClr val="tx1"/>
                </a:solidFill>
                <a:effectLst/>
                <a:latin typeface="+mn-lt"/>
                <a:ea typeface="+mn-ea"/>
                <a:cs typeface="+mn-cs"/>
              </a:rPr>
              <a:t>. We resolve to take further effective measures and actions, in conformity with international law, to remove obstacles and constraints, strengthen support and meet the special needs of people living in areas affected by complex humanitarian emergencies and in areas affected by terrorism.</a:t>
            </a:r>
          </a:p>
          <a:p>
            <a:r>
              <a:rPr lang="en-GB" sz="1200" b="1" kern="1200">
                <a:solidFill>
                  <a:schemeClr val="tx1"/>
                </a:solidFill>
                <a:effectLst/>
                <a:latin typeface="+mn-lt"/>
                <a:ea typeface="+mn-ea"/>
                <a:cs typeface="+mn-cs"/>
              </a:rPr>
              <a:t>Paragraph 27: </a:t>
            </a:r>
            <a:r>
              <a:rPr lang="en-GB" sz="1200" kern="1200">
                <a:solidFill>
                  <a:schemeClr val="tx1"/>
                </a:solidFill>
                <a:effectLst/>
                <a:latin typeface="+mn-lt"/>
                <a:ea typeface="+mn-ea"/>
                <a:cs typeface="+mn-cs"/>
              </a:rPr>
              <a:t>We will seek to build strong economic foundations for all our countries. Sustained, inclusive and sustainable economic growth is essential for prosperity. This will only be possible if wealth is shared and income inequality is addressed. We will work to build dynamic, sustainable, innovative and people-centred economies, promoting youth employment and women’s economic empowerment, in particular, and decent work for all. We will eradicate forced labour and </a:t>
            </a:r>
            <a:r>
              <a:rPr lang="en-GB" sz="1200" b="1" kern="1200">
                <a:solidFill>
                  <a:schemeClr val="tx1"/>
                </a:solidFill>
                <a:effectLst/>
                <a:latin typeface="+mn-lt"/>
                <a:ea typeface="+mn-ea"/>
                <a:cs typeface="+mn-cs"/>
              </a:rPr>
              <a:t>human trafficking</a:t>
            </a:r>
            <a:r>
              <a:rPr lang="en-GB" sz="1200" kern="1200">
                <a:solidFill>
                  <a:schemeClr val="tx1"/>
                </a:solidFill>
                <a:effectLst/>
                <a:latin typeface="+mn-lt"/>
                <a:ea typeface="+mn-ea"/>
                <a:cs typeface="+mn-cs"/>
              </a:rPr>
              <a:t> and end child labour in all its 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Paragraph 29: </a:t>
            </a:r>
            <a:r>
              <a:rPr lang="en-GB" sz="1200" kern="1200">
                <a:solidFill>
                  <a:schemeClr val="tx1"/>
                </a:solidFill>
                <a:effectLst/>
                <a:latin typeface="+mn-lt"/>
                <a:ea typeface="+mn-ea"/>
                <a:cs typeface="+mn-cs"/>
              </a:rPr>
              <a:t>We recognize the positive contribution of </a:t>
            </a:r>
            <a:r>
              <a:rPr lang="en-GB" sz="1200" b="1" kern="1200">
                <a:solidFill>
                  <a:schemeClr val="tx1"/>
                </a:solidFill>
                <a:effectLst/>
                <a:latin typeface="+mn-lt"/>
                <a:ea typeface="+mn-ea"/>
                <a:cs typeface="+mn-cs"/>
              </a:rPr>
              <a:t>migrants </a:t>
            </a:r>
            <a:r>
              <a:rPr lang="en-GB" sz="1200" kern="1200">
                <a:solidFill>
                  <a:schemeClr val="tx1"/>
                </a:solidFill>
                <a:effectLst/>
                <a:latin typeface="+mn-lt"/>
                <a:ea typeface="+mn-ea"/>
                <a:cs typeface="+mn-cs"/>
              </a:rPr>
              <a:t>for inclusive growth and sustainable development. We also recognize that </a:t>
            </a:r>
            <a:r>
              <a:rPr lang="en-GB" sz="1200" b="1" kern="1200">
                <a:solidFill>
                  <a:schemeClr val="tx1"/>
                </a:solidFill>
                <a:effectLst/>
                <a:latin typeface="+mn-lt"/>
                <a:ea typeface="+mn-ea"/>
                <a:cs typeface="+mn-cs"/>
              </a:rPr>
              <a:t>international migration</a:t>
            </a:r>
            <a:r>
              <a:rPr lang="en-GB" sz="1200" kern="1200">
                <a:solidFill>
                  <a:schemeClr val="tx1"/>
                </a:solidFill>
                <a:effectLst/>
                <a:latin typeface="+mn-lt"/>
                <a:ea typeface="+mn-ea"/>
                <a:cs typeface="+mn-cs"/>
              </a:rPr>
              <a:t> is a multi-dimensional reality of major relevance for the development of countries of origin, transit and destination, which requires coherent and comprehensive responses. We will cooperate internationally to ensure safe, orderly and regular </a:t>
            </a:r>
            <a:r>
              <a:rPr lang="en-GB" sz="1200" b="1" kern="1200">
                <a:solidFill>
                  <a:schemeClr val="tx1"/>
                </a:solidFill>
                <a:effectLst/>
                <a:latin typeface="+mn-lt"/>
                <a:ea typeface="+mn-ea"/>
                <a:cs typeface="+mn-cs"/>
              </a:rPr>
              <a:t>migration </a:t>
            </a:r>
            <a:r>
              <a:rPr lang="en-GB" sz="1200" kern="1200">
                <a:solidFill>
                  <a:schemeClr val="tx1"/>
                </a:solidFill>
                <a:effectLst/>
                <a:latin typeface="+mn-lt"/>
                <a:ea typeface="+mn-ea"/>
                <a:cs typeface="+mn-cs"/>
              </a:rPr>
              <a:t>involving full respect for human rights and the humane treatment of </a:t>
            </a:r>
            <a:r>
              <a:rPr lang="en-GB" sz="1200" b="1" kern="1200">
                <a:solidFill>
                  <a:schemeClr val="tx1"/>
                </a:solidFill>
                <a:effectLst/>
                <a:latin typeface="+mn-lt"/>
                <a:ea typeface="+mn-ea"/>
                <a:cs typeface="+mn-cs"/>
              </a:rPr>
              <a:t>migrants </a:t>
            </a:r>
            <a:r>
              <a:rPr lang="en-GB" sz="1200" kern="1200">
                <a:solidFill>
                  <a:schemeClr val="tx1"/>
                </a:solidFill>
                <a:effectLst/>
                <a:latin typeface="+mn-lt"/>
                <a:ea typeface="+mn-ea"/>
                <a:cs typeface="+mn-cs"/>
              </a:rPr>
              <a:t>regardless of </a:t>
            </a:r>
            <a:r>
              <a:rPr lang="en-GB" sz="1200" b="1" kern="1200">
                <a:solidFill>
                  <a:schemeClr val="tx1"/>
                </a:solidFill>
                <a:effectLst/>
                <a:latin typeface="+mn-lt"/>
                <a:ea typeface="+mn-ea"/>
                <a:cs typeface="+mn-cs"/>
              </a:rPr>
              <a:t>migration status</a:t>
            </a:r>
            <a:r>
              <a:rPr lang="en-GB" sz="1200" kern="1200">
                <a:solidFill>
                  <a:schemeClr val="tx1"/>
                </a:solidFill>
                <a:effectLst/>
                <a:latin typeface="+mn-lt"/>
                <a:ea typeface="+mn-ea"/>
                <a:cs typeface="+mn-cs"/>
              </a:rPr>
              <a:t>, of refugees and of displaced persons. Such cooperation should also strengthen the resilience of communities hosting refugees, particularly in developing countries. We underline the right of </a:t>
            </a:r>
            <a:r>
              <a:rPr lang="en-GB" sz="1200" b="1" kern="1200">
                <a:solidFill>
                  <a:schemeClr val="tx1"/>
                </a:solidFill>
                <a:effectLst/>
                <a:latin typeface="+mn-lt"/>
                <a:ea typeface="+mn-ea"/>
                <a:cs typeface="+mn-cs"/>
              </a:rPr>
              <a:t>migrants </a:t>
            </a:r>
            <a:r>
              <a:rPr lang="en-GB" sz="1200" kern="1200">
                <a:solidFill>
                  <a:schemeClr val="tx1"/>
                </a:solidFill>
                <a:effectLst/>
                <a:latin typeface="+mn-lt"/>
                <a:ea typeface="+mn-ea"/>
                <a:cs typeface="+mn-cs"/>
              </a:rPr>
              <a:t>to return to their country of citizenship and recall that States must ensure that their returning nationals are duly received. </a:t>
            </a:r>
          </a:p>
          <a:p>
            <a:r>
              <a:rPr lang="en-US" sz="1200" b="1" i="1" kern="1200">
                <a:solidFill>
                  <a:schemeClr val="tx1"/>
                </a:solidFill>
                <a:effectLst/>
                <a:latin typeface="+mn-lt"/>
                <a:ea typeface="+mn-ea"/>
                <a:cs typeface="+mn-cs"/>
              </a:rPr>
              <a:t>The importance of migrants' ability to fulfil their development potential  </a:t>
            </a:r>
            <a:endParaRPr lang="en-GB" sz="14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2030 Agenda cannot be achieved without due consideration of migration, for meaningful implementation of the SDGs hinges upon protecting and empowering migrants (among other vulnerable groups) to fulfil their development potential in dignity and equality and in a healthy environment  </a:t>
            </a:r>
          </a:p>
          <a:p>
            <a:pPr lvl="0"/>
            <a:r>
              <a:rPr lang="en-GB" sz="1200" kern="1200">
                <a:solidFill>
                  <a:schemeClr val="tx1"/>
                </a:solidFill>
                <a:effectLst/>
                <a:latin typeface="+mn-lt"/>
                <a:ea typeface="+mn-ea"/>
                <a:cs typeface="+mn-cs"/>
              </a:rPr>
              <a:t>Migrants' fulfilment of such potential benefits individuals, communities and countries throughout the world. </a:t>
            </a:r>
          </a:p>
          <a:p>
            <a:pPr lvl="0"/>
            <a:r>
              <a:rPr lang="en-GB" sz="1200" kern="1200">
                <a:solidFill>
                  <a:schemeClr val="tx1"/>
                </a:solidFill>
                <a:effectLst/>
                <a:latin typeface="+mn-lt"/>
                <a:ea typeface="+mn-ea"/>
                <a:cs typeface="+mn-cs"/>
              </a:rPr>
              <a:t>Beyond making a positive contribution to the economic dimension of sustainable development, migrants also make important, non-quantifiable contributions that enhance the social dimension of sustainable development.</a:t>
            </a:r>
          </a:p>
          <a:p>
            <a:pPr lvl="1"/>
            <a:r>
              <a:rPr lang="en-GB" sz="1200" kern="1200">
                <a:solidFill>
                  <a:schemeClr val="tx1"/>
                </a:solidFill>
                <a:effectLst/>
                <a:latin typeface="+mn-lt"/>
                <a:ea typeface="+mn-ea"/>
                <a:cs typeface="+mn-cs"/>
              </a:rPr>
              <a:t>For example, through </a:t>
            </a:r>
            <a:r>
              <a:rPr lang="en-GB" sz="1200" b="1" kern="1200">
                <a:solidFill>
                  <a:schemeClr val="tx1"/>
                </a:solidFill>
                <a:effectLst/>
                <a:latin typeface="+mn-lt"/>
                <a:ea typeface="+mn-ea"/>
                <a:cs typeface="+mn-cs"/>
              </a:rPr>
              <a:t>social remittances</a:t>
            </a:r>
            <a:r>
              <a:rPr lang="en-GB" sz="1200" kern="1200">
                <a:solidFill>
                  <a:schemeClr val="tx1"/>
                </a:solidFill>
                <a:effectLst/>
                <a:latin typeface="+mn-lt"/>
                <a:ea typeface="+mn-ea"/>
                <a:cs typeface="+mn-cs"/>
              </a:rPr>
              <a:t> – defined as " the flows of ideas, knowledge, behaviours and social capital transmitted by migrants to their families, friends and communities in their home countries" – migrants can use their linguistic and cultural links to make distinct contributions and to be agents of change. </a:t>
            </a:r>
          </a:p>
          <a:p>
            <a:pPr lvl="0"/>
            <a:r>
              <a:rPr lang="en-GB" sz="1200" kern="1200">
                <a:solidFill>
                  <a:schemeClr val="tx1"/>
                </a:solidFill>
                <a:effectLst/>
                <a:latin typeface="+mn-lt"/>
                <a:ea typeface="+mn-ea"/>
                <a:cs typeface="+mn-cs"/>
              </a:rPr>
              <a:t>See below link to document containing examples of how each of the SDGs and many of its targets are relevant for migrants and mobility and can be ultimately translated into migration-specific interventions: </a:t>
            </a:r>
            <a:r>
              <a:rPr lang="en-GB" sz="1200" b="1" u="sng" kern="1200">
                <a:solidFill>
                  <a:schemeClr val="tx1"/>
                </a:solidFill>
                <a:effectLst/>
                <a:latin typeface="+mn-lt"/>
                <a:ea typeface="+mn-ea"/>
                <a:cs typeface="+mn-cs"/>
                <a:hlinkClick r:id="rId3"/>
              </a:rPr>
              <a:t>Migration and the 2030 Agenda: A Guide for Practitioners, IOM, 2018</a:t>
            </a:r>
            <a:r>
              <a:rPr lang="en-GB" sz="1200" kern="1200">
                <a:solidFill>
                  <a:schemeClr val="tx1"/>
                </a:solidFill>
                <a:effectLst/>
                <a:latin typeface="+mn-lt"/>
                <a:ea typeface="+mn-ea"/>
                <a:cs typeface="+mn-cs"/>
              </a:rPr>
              <a:t> </a:t>
            </a:r>
          </a:p>
          <a:p>
            <a:pPr lvl="0"/>
            <a:r>
              <a:rPr lang="en-GB" sz="1200" kern="1200">
                <a:solidFill>
                  <a:schemeClr val="tx1"/>
                </a:solidFill>
                <a:effectLst/>
                <a:latin typeface="+mn-lt"/>
                <a:ea typeface="+mn-ea"/>
                <a:cs typeface="+mn-cs"/>
              </a:rPr>
              <a:t>It is important for facilitators to be familiar with the contents of this guide and to be able to draw on relevant SDGs &amp; targets to the country-context, including in line with priorities.</a:t>
            </a:r>
          </a:p>
          <a:p>
            <a:pPr fontAlgn="base"/>
            <a:r>
              <a:rPr lang="en-US" sz="1200" b="1" kern="1200">
                <a:solidFill>
                  <a:schemeClr val="tx1"/>
                </a:solidFill>
                <a:effectLst/>
                <a:latin typeface="+mn-lt"/>
                <a:ea typeface="+mn-ea"/>
                <a:cs typeface="+mn-cs"/>
              </a:rPr>
              <a:t>SDG target 10.7</a:t>
            </a:r>
            <a:endParaRPr lang="en-GB" sz="1200" kern="1200">
              <a:solidFill>
                <a:schemeClr val="tx1"/>
              </a:solidFill>
              <a:effectLst/>
              <a:latin typeface="+mn-lt"/>
              <a:ea typeface="+mn-ea"/>
              <a:cs typeface="+mn-cs"/>
            </a:endParaRPr>
          </a:p>
          <a:p>
            <a:pPr lvl="0" fontAlgn="base"/>
            <a:r>
              <a:rPr lang="en-GB" sz="1200" kern="1200">
                <a:solidFill>
                  <a:schemeClr val="tx1"/>
                </a:solidFill>
                <a:effectLst/>
                <a:latin typeface="+mn-lt"/>
                <a:ea typeface="+mn-ea"/>
                <a:cs typeface="+mn-cs"/>
              </a:rPr>
              <a:t>There are both direct and in-direct references to migration in the 2030 Agenda</a:t>
            </a:r>
          </a:p>
          <a:p>
            <a:pPr lvl="0" fontAlgn="base"/>
            <a:r>
              <a:rPr lang="en-GB" sz="1200" kern="1200">
                <a:solidFill>
                  <a:schemeClr val="tx1"/>
                </a:solidFill>
                <a:effectLst/>
                <a:latin typeface="+mn-lt"/>
                <a:ea typeface="+mn-ea"/>
                <a:cs typeface="+mn-cs"/>
              </a:rPr>
              <a:t>This commitment is reflected in </a:t>
            </a:r>
            <a:r>
              <a:rPr lang="en-GB" sz="1200" b="1" kern="1200">
                <a:solidFill>
                  <a:schemeClr val="tx1"/>
                </a:solidFill>
                <a:effectLst/>
                <a:latin typeface="+mn-lt"/>
                <a:ea typeface="+mn-ea"/>
                <a:cs typeface="+mn-cs"/>
              </a:rPr>
              <a:t>SDG target 10.7</a:t>
            </a:r>
            <a:r>
              <a:rPr lang="en-GB" sz="1200" kern="1200">
                <a:solidFill>
                  <a:schemeClr val="tx1"/>
                </a:solidFill>
                <a:effectLst/>
                <a:latin typeface="+mn-lt"/>
                <a:ea typeface="+mn-ea"/>
                <a:cs typeface="+mn-cs"/>
              </a:rPr>
              <a:t> of the 2030 Agenda, which calls on Member States to "facilitate orderly, safe, and responsible migration and mobility of people, including through the implementation of planned and well-managed migration policies.“</a:t>
            </a:r>
          </a:p>
          <a:p>
            <a:r>
              <a:rPr lang="en-GB" sz="1200" kern="1200">
                <a:solidFill>
                  <a:schemeClr val="tx1"/>
                </a:solidFill>
                <a:effectLst/>
                <a:latin typeface="+mn-lt"/>
                <a:ea typeface="+mn-ea"/>
                <a:cs typeface="+mn-cs"/>
              </a:rPr>
              <a:t>(UPDATE FOR COUNTRY CONTEXT)</a:t>
            </a:r>
          </a:p>
        </p:txBody>
      </p:sp>
      <p:sp>
        <p:nvSpPr>
          <p:cNvPr id="4" name="Slide Number Placeholder 3"/>
          <p:cNvSpPr>
            <a:spLocks noGrp="1"/>
          </p:cNvSpPr>
          <p:nvPr>
            <p:ph type="sldNum" sz="quarter" idx="5"/>
          </p:nvPr>
        </p:nvSpPr>
        <p:spPr/>
        <p:txBody>
          <a:bodyPr/>
          <a:lstStyle/>
          <a:p>
            <a:fld id="{5BF59213-6462-A94E-81CA-F4C3137ADC6D}" type="slidenum">
              <a:rPr lang="en-US" smtClean="0"/>
              <a:t>72</a:t>
            </a:fld>
            <a:endParaRPr lang="en-US"/>
          </a:p>
        </p:txBody>
      </p:sp>
    </p:spTree>
    <p:extLst>
      <p:ext uri="{BB962C8B-B14F-4D97-AF65-F5344CB8AC3E}">
        <p14:creationId xmlns:p14="http://schemas.microsoft.com/office/powerpoint/2010/main" val="3110543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direct connections between migration and the SDGs can be seen as follows:</a:t>
            </a:r>
          </a:p>
          <a:p>
            <a:pPr lvl="0"/>
            <a:r>
              <a:rPr lang="en-US" sz="1200" i="1" kern="1200">
                <a:solidFill>
                  <a:schemeClr val="tx1"/>
                </a:solidFill>
                <a:effectLst/>
                <a:latin typeface="+mn-lt"/>
                <a:ea typeface="+mn-ea"/>
                <a:cs typeface="+mn-cs"/>
              </a:rPr>
              <a:t>Student mobility (target 4B)</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Human Trafficking and exploitation (targets 5.2; 8.7; 16.2)</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Labour migration and employment (8.5, 8.7, 8.8)</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Migration governance (10.7)</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Remittances (10.C)</a:t>
            </a:r>
            <a:endParaRPr lang="en-GB" sz="1200" kern="1200">
              <a:solidFill>
                <a:schemeClr val="tx1"/>
              </a:solidFill>
              <a:effectLst/>
              <a:latin typeface="+mn-lt"/>
              <a:ea typeface="+mn-ea"/>
              <a:cs typeface="+mn-cs"/>
            </a:endParaRPr>
          </a:p>
          <a:p>
            <a:pPr lvl="0"/>
            <a:r>
              <a:rPr lang="en-GB" sz="1200" i="1" kern="1200">
                <a:solidFill>
                  <a:schemeClr val="tx1"/>
                </a:solidFill>
                <a:effectLst/>
                <a:latin typeface="+mn-lt"/>
                <a:ea typeface="+mn-ea"/>
                <a:cs typeface="+mn-cs"/>
              </a:rPr>
              <a:t>Migration data (17.18)</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e.g. </a:t>
            </a:r>
            <a:r>
              <a:rPr lang="en-GB" sz="1200" kern="1200">
                <a:solidFill>
                  <a:schemeClr val="tx1"/>
                </a:solidFill>
                <a:effectLst/>
                <a:latin typeface="+mn-lt"/>
                <a:ea typeface="+mn-ea"/>
                <a:cs typeface="+mn-cs"/>
              </a:rPr>
              <a:t>(UPDATE FOR COUNTRY CONTEXT)</a:t>
            </a:r>
          </a:p>
          <a:p>
            <a:r>
              <a:rPr lang="en-US" sz="1200" b="1" kern="1200">
                <a:solidFill>
                  <a:schemeClr val="tx1"/>
                </a:solidFill>
                <a:effectLst/>
                <a:latin typeface="+mn-lt"/>
                <a:ea typeface="+mn-ea"/>
                <a:cs typeface="+mn-cs"/>
              </a:rPr>
              <a:t>Interactivity: (if time allows)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Question to participants: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Consider asking participants to share more information on this initiative and how it helps improve data on migration</a:t>
            </a:r>
            <a:r>
              <a:rPr lang="en-US" sz="1200" i="1" kern="1200">
                <a:solidFill>
                  <a:schemeClr val="tx1"/>
                </a:solidFill>
                <a:effectLst/>
                <a:latin typeface="+mn-lt"/>
                <a:ea typeface="+mn-ea"/>
                <a:cs typeface="+mn-cs"/>
              </a:rPr>
              <a:t> Raise hand to share thoughts...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Facilitator to contextualise the inputs before moving to the next slide</a:t>
            </a:r>
          </a:p>
          <a:p>
            <a:r>
              <a:rPr lang="en-GB" sz="1200" kern="1200">
                <a:solidFill>
                  <a:schemeClr val="tx1"/>
                </a:solidFill>
                <a:effectLst/>
                <a:latin typeface="+mn-lt"/>
                <a:ea typeface="+mn-ea"/>
                <a:cs typeface="+mn-cs"/>
              </a:rPr>
              <a:t>This slide and the previous content has exemplified the direct connections. However, there are innumerable other cross-cutting linkages. These are shown in the next slide</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73</a:t>
            </a:fld>
            <a:endParaRPr lang="en-US"/>
          </a:p>
        </p:txBody>
      </p:sp>
    </p:spTree>
    <p:extLst>
      <p:ext uri="{BB962C8B-B14F-4D97-AF65-F5344CB8AC3E}">
        <p14:creationId xmlns:p14="http://schemas.microsoft.com/office/powerpoint/2010/main" val="2674576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2030 Agenda also contains targets that relate indirectly to migration. In these, migration is a cross-cutting theme and implementation should include migration. </a:t>
            </a:r>
          </a:p>
          <a:p>
            <a:pPr lvl="0"/>
            <a:r>
              <a:rPr lang="en-GB" sz="1200" kern="1200">
                <a:solidFill>
                  <a:schemeClr val="tx1"/>
                </a:solidFill>
                <a:effectLst/>
                <a:latin typeface="+mn-lt"/>
                <a:ea typeface="+mn-ea"/>
                <a:cs typeface="+mn-cs"/>
              </a:rPr>
              <a:t>Some examples include poverty and growth, social protection, health, climate change, education, gender, among others</a:t>
            </a:r>
          </a:p>
          <a:p>
            <a:pPr lvl="0"/>
            <a:r>
              <a:rPr lang="en-GB" sz="1200" kern="1200">
                <a:solidFill>
                  <a:schemeClr val="tx1"/>
                </a:solidFill>
                <a:effectLst/>
                <a:latin typeface="+mn-lt"/>
                <a:ea typeface="+mn-ea"/>
                <a:cs typeface="+mn-cs"/>
              </a:rPr>
              <a:t>Refer to the targets indicated on the screen</a:t>
            </a:r>
          </a:p>
          <a:p>
            <a:r>
              <a:rPr lang="en-GB" sz="1200" kern="1200">
                <a:solidFill>
                  <a:schemeClr val="tx1"/>
                </a:solidFill>
                <a:effectLst/>
                <a:latin typeface="+mn-lt"/>
                <a:ea typeface="+mn-ea"/>
                <a:cs typeface="+mn-cs"/>
              </a:rPr>
              <a:t>(PROVIDE EXAMPLES BASED ON COUNTRY CONTEXT)</a:t>
            </a:r>
          </a:p>
        </p:txBody>
      </p:sp>
      <p:sp>
        <p:nvSpPr>
          <p:cNvPr id="4" name="Slide Number Placeholder 3"/>
          <p:cNvSpPr>
            <a:spLocks noGrp="1"/>
          </p:cNvSpPr>
          <p:nvPr>
            <p:ph type="sldNum" sz="quarter" idx="5"/>
          </p:nvPr>
        </p:nvSpPr>
        <p:spPr/>
        <p:txBody>
          <a:bodyPr/>
          <a:lstStyle/>
          <a:p>
            <a:fld id="{5BF59213-6462-A94E-81CA-F4C3137ADC6D}" type="slidenum">
              <a:rPr lang="en-US" smtClean="0"/>
              <a:t>74</a:t>
            </a:fld>
            <a:endParaRPr lang="en-US"/>
          </a:p>
        </p:txBody>
      </p:sp>
    </p:spTree>
    <p:extLst>
      <p:ext uri="{BB962C8B-B14F-4D97-AF65-F5344CB8AC3E}">
        <p14:creationId xmlns:p14="http://schemas.microsoft.com/office/powerpoint/2010/main" val="342757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The promise to leave no one behind</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GCM is rooted and anchored in the 2030 Agenda.</a:t>
            </a:r>
          </a:p>
          <a:p>
            <a:pPr lvl="0"/>
            <a:r>
              <a:rPr lang="en-GB" sz="1200" kern="1200">
                <a:solidFill>
                  <a:schemeClr val="tx1"/>
                </a:solidFill>
                <a:effectLst/>
                <a:latin typeface="+mn-lt"/>
                <a:ea typeface="+mn-ea"/>
                <a:cs typeface="+mn-cs"/>
              </a:rPr>
              <a:t>It is rooted in the </a:t>
            </a:r>
            <a:r>
              <a:rPr lang="en-GB" sz="1200" b="1" kern="1200">
                <a:solidFill>
                  <a:schemeClr val="tx1"/>
                </a:solidFill>
                <a:effectLst/>
                <a:latin typeface="+mn-lt"/>
                <a:ea typeface="+mn-ea"/>
                <a:cs typeface="+mn-cs"/>
              </a:rPr>
              <a:t>2030 Agenda's promise to leave no one behind</a:t>
            </a:r>
            <a:r>
              <a:rPr lang="en-GB" sz="1200" kern="1200">
                <a:solidFill>
                  <a:schemeClr val="tx1"/>
                </a:solidFill>
                <a:effectLst/>
                <a:latin typeface="+mn-lt"/>
                <a:ea typeface="+mn-ea"/>
                <a:cs typeface="+mn-cs"/>
              </a:rPr>
              <a:t>, and related to this promise, the Agenda's explicit focus on investing in and empowering a number of vulnerable groups: children, youth, persons with disabilities, people living with HIV/AIDS, older persons, indigenous peoples, refugees and internally displaced persons and migrants (para. 23).    </a:t>
            </a:r>
          </a:p>
          <a:p>
            <a:r>
              <a:rPr lang="en-US" sz="1200" kern="1200">
                <a:solidFill>
                  <a:schemeClr val="tx1"/>
                </a:solidFill>
                <a:effectLst/>
                <a:latin typeface="+mn-lt"/>
                <a:ea typeface="+mn-ea"/>
                <a:cs typeface="+mn-cs"/>
              </a:rPr>
              <a:t>The GCM’s gender-responsive guiding principle articulates the commitment to supporting the achievement of SDG 5 on gender equality and women’s 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(UPDATE FOR COUNTRY CONTEXT)</a:t>
            </a:r>
          </a:p>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75</a:t>
            </a:fld>
            <a:endParaRPr lang="en-US"/>
          </a:p>
        </p:txBody>
      </p:sp>
    </p:spTree>
    <p:extLst>
      <p:ext uri="{BB962C8B-B14F-4D97-AF65-F5344CB8AC3E}">
        <p14:creationId xmlns:p14="http://schemas.microsoft.com/office/powerpoint/2010/main" val="3146264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Key points:</a:t>
            </a:r>
            <a:endParaRPr lang="en-GB" sz="14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migration-related elements of the SDGs and the GCM rest on international human rights frameworks, including:</a:t>
            </a:r>
          </a:p>
          <a:p>
            <a:pPr lvl="1"/>
            <a:r>
              <a:rPr lang="en-GB" sz="1200" kern="1200">
                <a:solidFill>
                  <a:schemeClr val="tx1"/>
                </a:solidFill>
                <a:effectLst/>
                <a:latin typeface="+mn-lt"/>
                <a:ea typeface="+mn-ea"/>
                <a:cs typeface="+mn-cs"/>
              </a:rPr>
              <a:t>The Universal Declaration on Human Rights</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Covenants on Civil &amp; Political Rights and on Economic, Social &amp; Cultural Rights</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Contention on the Elimination of All forms of Racial Discrimination </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Convention on the Elimination of All forms of Discrimination against Women</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Convention against Torture and other Cruel, Inhuman or Degrading Treatment or Punishment</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Convention on the Rights of the Child</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Convention on the Protection of the Rights of All Migrant Workers and Members of their Families</a:t>
            </a:r>
            <a:endParaRPr lang="en-GB" sz="14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International Convention for the Protection of All Persons from Enforced Disappearance</a:t>
            </a:r>
            <a:endParaRPr lang="en-GB"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Convention of the Rights of Persons with Disabilities</a:t>
            </a:r>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76</a:t>
            </a:fld>
            <a:endParaRPr lang="en-US"/>
          </a:p>
        </p:txBody>
      </p:sp>
    </p:spTree>
    <p:extLst>
      <p:ext uri="{BB962C8B-B14F-4D97-AF65-F5344CB8AC3E}">
        <p14:creationId xmlns:p14="http://schemas.microsoft.com/office/powerpoint/2010/main" val="4065432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Policy coherence is critical to the successful implementation of the GCM.</a:t>
            </a:r>
            <a:r>
              <a:rPr lang="en-GB"/>
              <a:t> </a:t>
            </a:r>
            <a:endParaRPr lang="en-GB"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r>
              <a:rPr lang="en-GB"/>
              <a:t>The</a:t>
            </a:r>
            <a:r>
              <a:rPr lang="en-GB" sz="1200" kern="1200">
                <a:solidFill>
                  <a:schemeClr val="tx1"/>
                </a:solidFill>
                <a:effectLst/>
                <a:latin typeface="+mn-lt"/>
                <a:ea typeface="+mn-ea"/>
                <a:cs typeface="+mn-cs"/>
              </a:rPr>
              <a:t> core international human rights treaties, there are a number of other relevant international </a:t>
            </a:r>
            <a:r>
              <a:rPr lang="en-GB" err="1"/>
              <a:t>instrutments</a:t>
            </a:r>
            <a:r>
              <a:rPr lang="en-GB" sz="1200" kern="1200">
                <a:solidFill>
                  <a:schemeClr val="tx1"/>
                </a:solidFill>
                <a:effectLst/>
                <a:latin typeface="+mn-lt"/>
                <a:ea typeface="+mn-ea"/>
                <a:cs typeface="+mn-cs"/>
              </a:rPr>
              <a:t>.</a:t>
            </a:r>
            <a:r>
              <a:rPr lang="en-GB"/>
              <a:t> </a:t>
            </a:r>
            <a:endParaRPr lang="en-GB" sz="1200" kern="1200">
              <a:solidFill>
                <a:schemeClr val="tx1"/>
              </a:solidFill>
              <a:effectLst/>
              <a:latin typeface="+mn-lt"/>
              <a:cs typeface="Calibri"/>
            </a:endParaRP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These include:</a:t>
            </a:r>
            <a:endParaRPr lang="en-GB" sz="1200" kern="1200">
              <a:solidFill>
                <a:schemeClr val="tx1"/>
              </a:solidFill>
              <a:effectLst/>
              <a:latin typeface="+mn-lt"/>
              <a:cs typeface="Calibri"/>
            </a:endParaRPr>
          </a:p>
          <a:p>
            <a:pPr lvl="0"/>
            <a:endParaRPr lang="en-GB" sz="1200"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United Nations Convention against Transnational Organized Crime and its supplementary trafficking and smuggling protocols</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Slavery Convention and the Supplementary Convention on the Abolition of Slavery, the Slave Trade, and Institutions and Practices Similar to Slavery</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United Nations Framework Convention on Climate Change</a:t>
            </a:r>
            <a:r>
              <a:rPr lang="en-GB" i="1"/>
              <a:t> </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United Nations Convention to Combat Desertification</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Paris Agreement on Climate Change</a:t>
            </a:r>
            <a:r>
              <a:rPr lang="en-GB" i="1"/>
              <a:t> </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International Labour Organization Conventions promoting decent work and labour migration</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Addis Ababa Action Agenda (on financing for development)</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GB" sz="1200" i="1" kern="1200">
                <a:solidFill>
                  <a:schemeClr val="tx1"/>
                </a:solidFill>
                <a:effectLst/>
                <a:latin typeface="+mn-lt"/>
                <a:ea typeface="+mn-ea"/>
                <a:cs typeface="+mn-cs"/>
              </a:rPr>
              <a:t>Sendai Framework for Disaster Risk Reduction</a:t>
            </a:r>
            <a:endParaRPr lang="en-GB" sz="1200" i="1" kern="1200">
              <a:solidFill>
                <a:schemeClr val="tx1"/>
              </a:solidFill>
              <a:effectLst/>
              <a:latin typeface="+mn-lt"/>
              <a:cs typeface="Calibri"/>
            </a:endParaRPr>
          </a:p>
          <a:p>
            <a:pPr lvl="1"/>
            <a:endParaRPr lang="en-GB" sz="1200" i="1" kern="1200">
              <a:solidFill>
                <a:schemeClr val="tx1"/>
              </a:solidFill>
              <a:effectLst/>
              <a:latin typeface="+mn-lt"/>
              <a:ea typeface="+mn-ea"/>
              <a:cs typeface="+mn-cs"/>
            </a:endParaRPr>
          </a:p>
          <a:p>
            <a:pPr lvl="1"/>
            <a:r>
              <a:rPr lang="en-US" sz="1200" i="1" kern="1200">
                <a:solidFill>
                  <a:schemeClr val="tx1"/>
                </a:solidFill>
                <a:effectLst/>
                <a:latin typeface="+mn-lt"/>
                <a:ea typeface="+mn-ea"/>
                <a:cs typeface="+mn-cs"/>
              </a:rPr>
              <a:t>New Urban Agenda</a:t>
            </a:r>
            <a:endParaRPr lang="en-US" sz="1200" i="1" kern="1200">
              <a:solidFill>
                <a:schemeClr val="tx1"/>
              </a:solidFill>
              <a:effectLst/>
              <a:latin typeface="+mn-lt"/>
              <a:cs typeface="Calibri"/>
            </a:endParaRPr>
          </a:p>
          <a:p>
            <a:pPr lvl="1"/>
            <a:endParaRPr lang="en-GB" sz="1200" b="1" i="1" kern="1200">
              <a:solidFill>
                <a:schemeClr val="tx1"/>
              </a:solidFill>
              <a:effectLst/>
              <a:latin typeface="+mn-lt"/>
              <a:ea typeface="+mn-ea"/>
              <a:cs typeface="+mn-cs"/>
            </a:endParaRPr>
          </a:p>
          <a:p>
            <a:pPr lvl="1"/>
            <a:r>
              <a:rPr lang="en-GB" sz="1200" b="1" i="0" kern="1200">
                <a:solidFill>
                  <a:schemeClr val="tx1"/>
                </a:solidFill>
                <a:effectLst/>
                <a:latin typeface="+mn-lt"/>
                <a:ea typeface="+mn-ea"/>
                <a:cs typeface="+mn-cs"/>
              </a:rPr>
              <a:t>Elaborate on these, and draw linkages to country context</a:t>
            </a:r>
            <a:endParaRPr lang="en-US"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77</a:t>
            </a:fld>
            <a:endParaRPr lang="en-US"/>
          </a:p>
        </p:txBody>
      </p:sp>
    </p:spTree>
    <p:extLst>
      <p:ext uri="{BB962C8B-B14F-4D97-AF65-F5344CB8AC3E}">
        <p14:creationId xmlns:p14="http://schemas.microsoft.com/office/powerpoint/2010/main" val="83649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a:t>
            </a:r>
            <a:r>
              <a:rPr lang="en-US"/>
              <a:t> IOM, Triangulation of Migrants Stock in Egypt July 2022. (2022). Retrieved 07 November 2022, from: </a:t>
            </a:r>
            <a:r>
              <a:rPr lang="en-US">
                <a:hlinkClick r:id="rId4"/>
              </a:rPr>
              <a:t>https://egypt.iom.int/sites/g/files/tmzbdl1021/files/documents/migration-stock-in-egypt-june-2022_v4_eng.pdf</a:t>
            </a:r>
            <a:r>
              <a:rPr lang="en-US"/>
              <a:t> </a:t>
            </a:r>
          </a:p>
          <a:p>
            <a:endParaRPr lang="en-US">
              <a:cs typeface="Calibri"/>
            </a:endParaRPr>
          </a:p>
          <a:p>
            <a:r>
              <a:rPr lang="en-US"/>
              <a:t>•Common Situational Analysis on Education and Health Services for Migrants and Refugees in Egypt, Joint Platform for Migrants and Refugees, March 2022.</a:t>
            </a:r>
            <a:endParaRPr lang="en-US">
              <a:cs typeface="Calibri"/>
            </a:endParaRPr>
          </a:p>
          <a:p>
            <a:endParaRPr lang="en-US">
              <a:cs typeface="Calibri"/>
            </a:endParaRPr>
          </a:p>
          <a:p>
            <a:r>
              <a:rPr lang="en-US"/>
              <a:t>•Access to basic services for migrants in Egypt, IOM Egypt, January 2022.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6</a:t>
            </a:fld>
            <a:endParaRPr lang="en-US"/>
          </a:p>
        </p:txBody>
      </p:sp>
    </p:spTree>
    <p:extLst>
      <p:ext uri="{BB962C8B-B14F-4D97-AF65-F5344CB8AC3E}">
        <p14:creationId xmlns:p14="http://schemas.microsoft.com/office/powerpoint/2010/main" val="562195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a:solidFill>
                <a:schemeClr val="tx1"/>
              </a:solidFill>
              <a:effectLst/>
              <a:latin typeface="+mn-lt"/>
              <a:cs typeface="Calibri"/>
            </a:endParaRPr>
          </a:p>
          <a:p>
            <a:pPr lvl="1"/>
            <a:endParaRPr lang="en-GB" sz="1200" b="1" i="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78</a:t>
            </a:fld>
            <a:endParaRPr lang="en-US"/>
          </a:p>
        </p:txBody>
      </p:sp>
    </p:spTree>
    <p:extLst>
      <p:ext uri="{BB962C8B-B14F-4D97-AF65-F5344CB8AC3E}">
        <p14:creationId xmlns:p14="http://schemas.microsoft.com/office/powerpoint/2010/main" val="3303235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Ask for any questions or reflections from the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Then, ask participants to consider the following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a:t>Are migrants </a:t>
            </a:r>
            <a:r>
              <a:rPr lang="fr-FR" b="1" i="0" err="1"/>
              <a:t>among</a:t>
            </a:r>
            <a:r>
              <a:rPr lang="fr-FR" b="1" i="0"/>
              <a:t> </a:t>
            </a:r>
            <a:r>
              <a:rPr lang="fr-FR" b="1" i="0" err="1"/>
              <a:t>those</a:t>
            </a:r>
            <a:r>
              <a:rPr lang="fr-FR" b="1" i="0"/>
              <a:t> </a:t>
            </a:r>
            <a:r>
              <a:rPr lang="fr-FR" b="1" i="0" err="1"/>
              <a:t>who</a:t>
            </a:r>
            <a:r>
              <a:rPr lang="fr-FR" b="1" i="0"/>
              <a:t> are at </a:t>
            </a:r>
            <a:r>
              <a:rPr lang="fr-FR" b="1" i="0" err="1"/>
              <a:t>risk</a:t>
            </a:r>
            <a:r>
              <a:rPr lang="fr-FR" b="1" i="0"/>
              <a:t> to </a:t>
            </a:r>
            <a:r>
              <a:rPr lang="fr-FR" b="1" i="0" err="1"/>
              <a:t>be</a:t>
            </a:r>
            <a:r>
              <a:rPr lang="fr-FR" b="1" i="0"/>
              <a:t> </a:t>
            </a:r>
            <a:r>
              <a:rPr lang="fr-FR" b="1" i="0" err="1"/>
              <a:t>left</a:t>
            </a:r>
            <a:r>
              <a:rPr lang="fr-FR" b="1" i="0"/>
              <a:t> </a:t>
            </a:r>
            <a:r>
              <a:rPr lang="fr-FR" b="1" i="0" err="1"/>
              <a:t>behind</a:t>
            </a:r>
            <a:r>
              <a:rPr lang="fr-FR" b="1" i="0"/>
              <a:t> in </a:t>
            </a:r>
            <a:r>
              <a:rPr lang="fr-FR" b="1" i="0" err="1"/>
              <a:t>your</a:t>
            </a:r>
            <a:r>
              <a:rPr lang="fr-FR" b="1" i="0"/>
              <a:t> country? How and </a:t>
            </a:r>
            <a:r>
              <a:rPr lang="fr-FR" b="1" i="0" err="1"/>
              <a:t>why</a:t>
            </a:r>
            <a:r>
              <a:rPr lang="fr-FR" b="1" i="0"/>
              <a:t>? </a:t>
            </a: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Guiding questions (for Facilitator use/reference, pending the available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How could the movement of people affect the SDGs?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How could the achievement of the SDGs affect mobility patterns?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How could the achievement of the SDGs (or lack thereof) affect the human rights of migrants?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What risks to achieving this goal exist when migration and migrants’ rights are not mainstreamed/ integrated?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466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b="0" i="1">
              <a:cs typeface="Calibri"/>
            </a:endParaRPr>
          </a:p>
          <a:p>
            <a:endParaRPr lang="fr"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3852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787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914400">
              <a:lnSpc>
                <a:spcPct val="100000"/>
              </a:lnSpc>
              <a:spcBef>
                <a:spcPts val="0"/>
              </a:spcBef>
              <a:spcAft>
                <a:spcPts val="0"/>
              </a:spcAft>
              <a:buNone/>
              <a:tabLst/>
              <a:defRPr/>
            </a:pPr>
            <a:endParaRPr lang="en-US"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a:lnSpc>
                <a:spcPct val="100000"/>
              </a:lnSpc>
              <a:spcBef>
                <a:spcPts val="0"/>
              </a:spcBef>
              <a:spcAft>
                <a:spcPts val="0"/>
              </a:spcAft>
              <a:buClrTx/>
              <a:buSzTx/>
              <a:buFontTx/>
              <a:buNone/>
              <a:tabLst/>
              <a:defRPr/>
            </a:pPr>
            <a:endParaRPr lang="en-US" i="1">
              <a:cs typeface="Calibri"/>
            </a:endParaRP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5108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88</a:t>
            </a:fld>
            <a:endParaRPr lang="en-US"/>
          </a:p>
        </p:txBody>
      </p:sp>
    </p:spTree>
    <p:extLst>
      <p:ext uri="{BB962C8B-B14F-4D97-AF65-F5344CB8AC3E}">
        <p14:creationId xmlns:p14="http://schemas.microsoft.com/office/powerpoint/2010/main" val="8609127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90</a:t>
            </a:fld>
            <a:endParaRPr lang="en-US"/>
          </a:p>
        </p:txBody>
      </p:sp>
    </p:spTree>
    <p:extLst>
      <p:ext uri="{BB962C8B-B14F-4D97-AF65-F5344CB8AC3E}">
        <p14:creationId xmlns:p14="http://schemas.microsoft.com/office/powerpoint/2010/main" val="1078573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59213-6462-A94E-81CA-F4C3137ADC6D}" type="slidenum">
              <a:rPr lang="en-US" smtClean="0"/>
              <a:t>93</a:t>
            </a:fld>
            <a:endParaRPr lang="en-US"/>
          </a:p>
        </p:txBody>
      </p:sp>
    </p:spTree>
    <p:extLst>
      <p:ext uri="{BB962C8B-B14F-4D97-AF65-F5344CB8AC3E}">
        <p14:creationId xmlns:p14="http://schemas.microsoft.com/office/powerpoint/2010/main" val="297518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change photo, just right click photo and choose ”Change Picture”</a:t>
            </a:r>
          </a:p>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94</a:t>
            </a:fld>
            <a:endParaRPr lang="en-US"/>
          </a:p>
        </p:txBody>
      </p:sp>
    </p:spTree>
    <p:extLst>
      <p:ext uri="{BB962C8B-B14F-4D97-AF65-F5344CB8AC3E}">
        <p14:creationId xmlns:p14="http://schemas.microsoft.com/office/powerpoint/2010/main" val="7775659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914400">
              <a:lnSpc>
                <a:spcPct val="100000"/>
              </a:lnSpc>
              <a:spcBef>
                <a:spcPts val="0"/>
              </a:spcBef>
              <a:spcAft>
                <a:spcPts val="0"/>
              </a:spcAft>
              <a:buNone/>
              <a:tabLst/>
              <a:defRPr/>
            </a:pPr>
            <a:r>
              <a:rPr lang="en-US" i="1"/>
              <a:t>Facilitator </a:t>
            </a:r>
            <a:endParaRPr lang="en-US"/>
          </a:p>
          <a:p>
            <a:pPr algn="just">
              <a:defRPr/>
            </a:pPr>
            <a:endParaRPr lang="en-US" i="1"/>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59213-6462-A94E-81CA-F4C3137AD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51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a:t>
            </a:r>
            <a:r>
              <a:rPr lang="en-US"/>
              <a:t> IOM, Triangulation of Migrants Stock in Egypt July 2022. (2022). Retrieved 07 November 2022, from: </a:t>
            </a:r>
            <a:r>
              <a:rPr lang="en-US">
                <a:hlinkClick r:id="rId4"/>
              </a:rPr>
              <a:t>https://egypt.iom.int/sites/g/files/tmzbdl1021/files/documents/migration-stock-in-egypt-june-2022_v4_eng.pdf</a:t>
            </a:r>
            <a:r>
              <a:rPr lang="en-US"/>
              <a:t> </a:t>
            </a:r>
          </a:p>
        </p:txBody>
      </p:sp>
      <p:sp>
        <p:nvSpPr>
          <p:cNvPr id="4" name="Slide Number Placeholder 3"/>
          <p:cNvSpPr>
            <a:spLocks noGrp="1"/>
          </p:cNvSpPr>
          <p:nvPr>
            <p:ph type="sldNum" sz="quarter" idx="5"/>
          </p:nvPr>
        </p:nvSpPr>
        <p:spPr/>
        <p:txBody>
          <a:bodyPr/>
          <a:lstStyle/>
          <a:p>
            <a:fld id="{5BF59213-6462-A94E-81CA-F4C3137ADC6D}" type="slidenum">
              <a:rPr lang="en-US" smtClean="0"/>
              <a:t>7</a:t>
            </a:fld>
            <a:endParaRPr lang="en-US"/>
          </a:p>
        </p:txBody>
      </p:sp>
    </p:spTree>
    <p:extLst>
      <p:ext uri="{BB962C8B-B14F-4D97-AF65-F5344CB8AC3E}">
        <p14:creationId xmlns:p14="http://schemas.microsoft.com/office/powerpoint/2010/main" val="13566274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cs typeface="Calibri"/>
            </a:endParaRPr>
          </a:p>
        </p:txBody>
      </p:sp>
      <p:sp>
        <p:nvSpPr>
          <p:cNvPr id="4" name="Slide Number Placeholder 3"/>
          <p:cNvSpPr>
            <a:spLocks noGrp="1"/>
          </p:cNvSpPr>
          <p:nvPr>
            <p:ph type="sldNum" sz="quarter" idx="5"/>
          </p:nvPr>
        </p:nvSpPr>
        <p:spPr/>
        <p:txBody>
          <a:bodyPr/>
          <a:lstStyle/>
          <a:p>
            <a:fld id="{5BF59213-6462-A94E-81CA-F4C3137ADC6D}" type="slidenum">
              <a:rPr lang="en-US" smtClean="0"/>
              <a:t>100</a:t>
            </a:fld>
            <a:endParaRPr lang="en-US"/>
          </a:p>
        </p:txBody>
      </p:sp>
    </p:spTree>
    <p:extLst>
      <p:ext uri="{BB962C8B-B14F-4D97-AF65-F5344CB8AC3E}">
        <p14:creationId xmlns:p14="http://schemas.microsoft.com/office/powerpoint/2010/main" val="652915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101</a:t>
            </a:fld>
            <a:endParaRPr lang="en-US"/>
          </a:p>
        </p:txBody>
      </p:sp>
    </p:spTree>
    <p:extLst>
      <p:ext uri="{BB962C8B-B14F-4D97-AF65-F5344CB8AC3E}">
        <p14:creationId xmlns:p14="http://schemas.microsoft.com/office/powerpoint/2010/main" val="282636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102</a:t>
            </a:fld>
            <a:endParaRPr lang="en-US"/>
          </a:p>
        </p:txBody>
      </p:sp>
    </p:spTree>
    <p:extLst>
      <p:ext uri="{BB962C8B-B14F-4D97-AF65-F5344CB8AC3E}">
        <p14:creationId xmlns:p14="http://schemas.microsoft.com/office/powerpoint/2010/main" val="666940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59213-6462-A94E-81CA-F4C3137ADC6D}" type="slidenum">
              <a:rPr lang="en-US" smtClean="0"/>
              <a:t>103</a:t>
            </a:fld>
            <a:endParaRPr lang="en-US"/>
          </a:p>
        </p:txBody>
      </p:sp>
    </p:spTree>
    <p:extLst>
      <p:ext uri="{BB962C8B-B14F-4D97-AF65-F5344CB8AC3E}">
        <p14:creationId xmlns:p14="http://schemas.microsoft.com/office/powerpoint/2010/main" val="1078573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a:t>
            </a:r>
            <a:r>
              <a:rPr lang="en-US"/>
              <a:t> IOM, Triangulation of Migrants Stock in Egypt July 2022. (2022). Retrieved 07 November 2022, from: </a:t>
            </a:r>
            <a:r>
              <a:rPr lang="en-US">
                <a:hlinkClick r:id="rId4"/>
              </a:rPr>
              <a:t>https://egypt.iom.int/sites/g/files/tmzbdl1021/files/documents/migration-stock-in-egypt-june-2022_v4_eng.pdf</a:t>
            </a:r>
            <a:r>
              <a:rPr lang="en-US"/>
              <a:t> </a:t>
            </a:r>
          </a:p>
        </p:txBody>
      </p:sp>
      <p:sp>
        <p:nvSpPr>
          <p:cNvPr id="4" name="Slide Number Placeholder 3"/>
          <p:cNvSpPr>
            <a:spLocks noGrp="1"/>
          </p:cNvSpPr>
          <p:nvPr>
            <p:ph type="sldNum" sz="quarter" idx="5"/>
          </p:nvPr>
        </p:nvSpPr>
        <p:spPr/>
        <p:txBody>
          <a:bodyPr/>
          <a:lstStyle/>
          <a:p>
            <a:fld id="{5BF59213-6462-A94E-81CA-F4C3137ADC6D}" type="slidenum">
              <a:rPr lang="en-US" smtClean="0"/>
              <a:t>8</a:t>
            </a:fld>
            <a:endParaRPr lang="en-US"/>
          </a:p>
        </p:txBody>
      </p:sp>
    </p:spTree>
    <p:extLst>
      <p:ext uri="{BB962C8B-B14F-4D97-AF65-F5344CB8AC3E}">
        <p14:creationId xmlns:p14="http://schemas.microsoft.com/office/powerpoint/2010/main" val="361552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a:t>
            </a:r>
            <a:r>
              <a:rPr lang="en-US"/>
              <a:t> IOM, Triangulation of Migrants Stock in Egypt July 2022. (2022). Retrieved 07 November 2022, from: </a:t>
            </a:r>
            <a:r>
              <a:rPr lang="en-US">
                <a:hlinkClick r:id="rId4"/>
              </a:rPr>
              <a:t>https://egypt.iom.int/sites/g/files/tmzbdl1021/files/documents/migration-stock-in-egypt-june-2022_v4_eng.pdf</a:t>
            </a:r>
            <a:r>
              <a:rPr lang="en-US"/>
              <a:t> </a:t>
            </a:r>
          </a:p>
        </p:txBody>
      </p:sp>
      <p:sp>
        <p:nvSpPr>
          <p:cNvPr id="4" name="Slide Number Placeholder 3"/>
          <p:cNvSpPr>
            <a:spLocks noGrp="1"/>
          </p:cNvSpPr>
          <p:nvPr>
            <p:ph type="sldNum" sz="quarter" idx="5"/>
          </p:nvPr>
        </p:nvSpPr>
        <p:spPr/>
        <p:txBody>
          <a:bodyPr/>
          <a:lstStyle/>
          <a:p>
            <a:fld id="{5BF59213-6462-A94E-81CA-F4C3137ADC6D}" type="slidenum">
              <a:rPr lang="en-US" smtClean="0"/>
              <a:t>9</a:t>
            </a:fld>
            <a:endParaRPr lang="en-US"/>
          </a:p>
        </p:txBody>
      </p:sp>
    </p:spTree>
    <p:extLst>
      <p:ext uri="{BB962C8B-B14F-4D97-AF65-F5344CB8AC3E}">
        <p14:creationId xmlns:p14="http://schemas.microsoft.com/office/powerpoint/2010/main" val="172725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INFOGRAPHIC/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31CBA-B20B-3B44-92AD-C4C1538BE600}"/>
              </a:ext>
            </a:extLst>
          </p:cNvPr>
          <p:cNvSpPr>
            <a:spLocks noGrp="1"/>
          </p:cNvSpPr>
          <p:nvPr>
            <p:ph type="title" hasCustomPrompt="1"/>
          </p:nvPr>
        </p:nvSpPr>
        <p:spPr>
          <a:xfrm>
            <a:off x="838200" y="365126"/>
            <a:ext cx="10515600" cy="1106836"/>
          </a:xfrm>
          <a:prstGeom prst="rect">
            <a:avLst/>
          </a:prstGeom>
        </p:spPr>
        <p:txBody>
          <a:bodyPr/>
          <a:lstStyle/>
          <a:p>
            <a:r>
              <a:rPr lang="fr-FR"/>
              <a:t>MODIFIEZ LE STYLE DU TITRE</a:t>
            </a:r>
          </a:p>
        </p:txBody>
      </p:sp>
      <p:pic>
        <p:nvPicPr>
          <p:cNvPr id="6" name="Image 5">
            <a:extLst>
              <a:ext uri="{FF2B5EF4-FFF2-40B4-BE49-F238E27FC236}">
                <a16:creationId xmlns:a16="http://schemas.microsoft.com/office/drawing/2014/main" id="{897FD40D-CD9E-B346-A121-7FD5CB441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4" name="Espace réservé du contenu 3">
            <a:extLst>
              <a:ext uri="{FF2B5EF4-FFF2-40B4-BE49-F238E27FC236}">
                <a16:creationId xmlns:a16="http://schemas.microsoft.com/office/drawing/2014/main" id="{7F142FA6-4661-C647-8BD5-D71B25FDAD3B}"/>
              </a:ext>
            </a:extLst>
          </p:cNvPr>
          <p:cNvSpPr>
            <a:spLocks noGrp="1"/>
          </p:cNvSpPr>
          <p:nvPr>
            <p:ph sz="half" idx="10"/>
          </p:nvPr>
        </p:nvSpPr>
        <p:spPr>
          <a:xfrm>
            <a:off x="838199" y="1690688"/>
            <a:ext cx="10547195" cy="4397878"/>
          </a:xfrm>
          <a:prstGeom prst="rect">
            <a:avLst/>
          </a:prstGeom>
        </p:spPr>
        <p:txBody>
          <a:bodyPr/>
          <a:lstStyle>
            <a:lvl1pPr marL="0" indent="0">
              <a:buNone/>
              <a:defRPr/>
            </a:lvl1pPr>
          </a:lstStyle>
          <a:p>
            <a:pPr lvl="0"/>
            <a:endParaRPr lang="fr-FR"/>
          </a:p>
        </p:txBody>
      </p:sp>
    </p:spTree>
    <p:extLst>
      <p:ext uri="{BB962C8B-B14F-4D97-AF65-F5344CB8AC3E}">
        <p14:creationId xmlns:p14="http://schemas.microsoft.com/office/powerpoint/2010/main" val="2754810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B9A56-C7BA-4E87-9718-28D0F9140849}"/>
              </a:ext>
            </a:extLst>
          </p:cNvPr>
          <p:cNvSpPr/>
          <p:nvPr userDrawn="1"/>
        </p:nvSpPr>
        <p:spPr>
          <a:xfrm>
            <a:off x="-2" y="5952067"/>
            <a:ext cx="12192001" cy="905933"/>
          </a:xfrm>
          <a:prstGeom prst="rect">
            <a:avLst/>
          </a:prstGeom>
          <a:solidFill>
            <a:srgbClr val="076CA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phique 20">
            <a:extLst>
              <a:ext uri="{FF2B5EF4-FFF2-40B4-BE49-F238E27FC236}">
                <a16:creationId xmlns:a16="http://schemas.microsoft.com/office/drawing/2014/main" id="{48725708-E267-4907-B74B-547995C9B8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08010" y="6185782"/>
            <a:ext cx="3619500" cy="430893"/>
          </a:xfrm>
          <a:prstGeom prst="rect">
            <a:avLst/>
          </a:prstGeom>
        </p:spPr>
      </p:pic>
      <p:pic>
        <p:nvPicPr>
          <p:cNvPr id="11" name="Graphique 10">
            <a:extLst>
              <a:ext uri="{FF2B5EF4-FFF2-40B4-BE49-F238E27FC236}">
                <a16:creationId xmlns:a16="http://schemas.microsoft.com/office/drawing/2014/main" id="{25792EB1-7BCE-488B-8E20-C8888ADB43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1583"/>
          <a:stretch/>
        </p:blipFill>
        <p:spPr>
          <a:xfrm>
            <a:off x="0" y="120650"/>
            <a:ext cx="7201498" cy="6737350"/>
          </a:xfrm>
          <a:prstGeom prst="rect">
            <a:avLst/>
          </a:prstGeom>
        </p:spPr>
      </p:pic>
      <p:sp>
        <p:nvSpPr>
          <p:cNvPr id="18" name="Espace réservé du contenu 17">
            <a:extLst>
              <a:ext uri="{FF2B5EF4-FFF2-40B4-BE49-F238E27FC236}">
                <a16:creationId xmlns:a16="http://schemas.microsoft.com/office/drawing/2014/main" id="{7F82E0E2-EE7A-486E-96FB-72F756D713F7}"/>
              </a:ext>
            </a:extLst>
          </p:cNvPr>
          <p:cNvSpPr>
            <a:spLocks noGrp="1"/>
          </p:cNvSpPr>
          <p:nvPr>
            <p:ph sz="quarter" idx="10" hasCustomPrompt="1"/>
          </p:nvPr>
        </p:nvSpPr>
        <p:spPr>
          <a:xfrm>
            <a:off x="3901017" y="2190750"/>
            <a:ext cx="6157384" cy="560917"/>
          </a:xfrm>
          <a:prstGeom prst="rect">
            <a:avLst/>
          </a:prstGeom>
        </p:spPr>
        <p:txBody>
          <a:bodyPr>
            <a:noAutofit/>
          </a:bodyPr>
          <a:lstStyle>
            <a:lvl1pPr marL="0" indent="0">
              <a:buNone/>
              <a:defRPr sz="4800" b="1">
                <a:solidFill>
                  <a:srgbClr val="076CA0"/>
                </a:solidFill>
                <a:latin typeface="SemplicitaPro" panose="02000303000000000000" pitchFamily="50" charset="0"/>
              </a:defRPr>
            </a:lvl1pPr>
          </a:lstStyle>
          <a:p>
            <a:pPr lvl="0"/>
            <a:r>
              <a:rPr lang="fr-FR"/>
              <a:t>Document </a:t>
            </a:r>
            <a:r>
              <a:rPr lang="fr-FR" err="1"/>
              <a:t>title</a:t>
            </a:r>
            <a:endParaRPr lang="fr-FR"/>
          </a:p>
        </p:txBody>
      </p:sp>
      <p:sp>
        <p:nvSpPr>
          <p:cNvPr id="19" name="Espace réservé du contenu 17">
            <a:extLst>
              <a:ext uri="{FF2B5EF4-FFF2-40B4-BE49-F238E27FC236}">
                <a16:creationId xmlns:a16="http://schemas.microsoft.com/office/drawing/2014/main" id="{BFAF9F25-EF90-45FB-AAA4-03DA6ED12504}"/>
              </a:ext>
            </a:extLst>
          </p:cNvPr>
          <p:cNvSpPr>
            <a:spLocks noGrp="1"/>
          </p:cNvSpPr>
          <p:nvPr>
            <p:ph sz="quarter" idx="11" hasCustomPrompt="1"/>
          </p:nvPr>
        </p:nvSpPr>
        <p:spPr>
          <a:xfrm>
            <a:off x="3901017" y="2978151"/>
            <a:ext cx="6157384" cy="560917"/>
          </a:xfrm>
          <a:prstGeom prst="rect">
            <a:avLst/>
          </a:prstGeom>
        </p:spPr>
        <p:txBody>
          <a:bodyPr>
            <a:noAutofit/>
          </a:bodyPr>
          <a:lstStyle>
            <a:lvl1pPr marL="0" indent="0">
              <a:buNone/>
              <a:defRPr sz="2800" b="1">
                <a:solidFill>
                  <a:srgbClr val="28BADF"/>
                </a:solidFill>
                <a:latin typeface="SemplicitaPro" panose="02000303000000000000" pitchFamily="50" charset="0"/>
              </a:defRPr>
            </a:lvl1pPr>
          </a:lstStyle>
          <a:p>
            <a:pPr lvl="0"/>
            <a:r>
              <a:rPr lang="fr-FR"/>
              <a:t>Introduction Slide </a:t>
            </a:r>
            <a:r>
              <a:rPr lang="fr-FR" err="1"/>
              <a:t>Text</a:t>
            </a:r>
            <a:endParaRPr lang="fr-FR"/>
          </a:p>
        </p:txBody>
      </p:sp>
    </p:spTree>
    <p:extLst>
      <p:ext uri="{BB962C8B-B14F-4D97-AF65-F5344CB8AC3E}">
        <p14:creationId xmlns:p14="http://schemas.microsoft.com/office/powerpoint/2010/main" val="32003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053677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307" y="360052"/>
            <a:ext cx="11746751" cy="3036056"/>
          </a:xfrm>
        </p:spPr>
        <p:txBody>
          <a:bodyPr tIns="0" bIns="0" anchor="b" anchorCtr="0">
            <a:noAutofit/>
          </a:bodyPr>
          <a:lstStyle>
            <a:lvl1pPr algn="ctr">
              <a:defRPr sz="5867" b="1">
                <a:solidFill>
                  <a:schemeClr val="tx2"/>
                </a:solidFill>
              </a:defRPr>
            </a:lvl1pPr>
          </a:lstStyle>
          <a:p>
            <a:r>
              <a:rPr lang="en-US"/>
              <a:t>Click to edit Master title style</a:t>
            </a:r>
          </a:p>
        </p:txBody>
      </p:sp>
      <p:sp>
        <p:nvSpPr>
          <p:cNvPr id="3" name="Subtitle 2"/>
          <p:cNvSpPr>
            <a:spLocks noGrp="1"/>
          </p:cNvSpPr>
          <p:nvPr>
            <p:ph type="subTitle" idx="1"/>
          </p:nvPr>
        </p:nvSpPr>
        <p:spPr>
          <a:xfrm>
            <a:off x="243307" y="3545575"/>
            <a:ext cx="11746751" cy="1927860"/>
          </a:xfrm>
        </p:spPr>
        <p:txBody>
          <a:bodyPr tIns="0" bIns="0">
            <a:normAutofit/>
          </a:bodyPr>
          <a:lstStyle>
            <a:lvl1pPr marL="0" indent="0" algn="ctr">
              <a:buNone/>
              <a:defRPr sz="3200">
                <a:solidFill>
                  <a:schemeClr val="accent3"/>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3451"/>
            <a:ext cx="12192000" cy="844551"/>
          </a:xfrm>
          <a:prstGeom prst="rect">
            <a:avLst/>
          </a:prstGeom>
        </p:spPr>
      </p:pic>
    </p:spTree>
    <p:extLst>
      <p:ext uri="{BB962C8B-B14F-4D97-AF65-F5344CB8AC3E}">
        <p14:creationId xmlns:p14="http://schemas.microsoft.com/office/powerpoint/2010/main" val="2206525164"/>
      </p:ext>
    </p:extLst>
  </p:cSld>
  <p:clrMapOvr>
    <a:masterClrMapping/>
  </p:clrMapOvr>
  <p:extLst>
    <p:ext uri="{DCECCB84-F9BA-43D5-87BE-67443E8EF086}">
      <p15:sldGuideLst xmlns:p15="http://schemas.microsoft.com/office/powerpoint/2012/main">
        <p15:guide id="1" pos="175">
          <p15:clr>
            <a:srgbClr val="CCCCCC"/>
          </p15:clr>
        </p15:guide>
        <p15:guide id="2" pos="7528">
          <p15:clr>
            <a:srgbClr val="CCCCC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306" y="360052"/>
            <a:ext cx="11746751" cy="3036056"/>
          </a:xfrm>
        </p:spPr>
        <p:txBody>
          <a:bodyPr tIns="0" bIns="0" anchor="b" anchorCtr="0">
            <a:noAutofit/>
          </a:bodyPr>
          <a:lstStyle>
            <a:lvl1pPr algn="ctr">
              <a:defRPr sz="5867" b="1">
                <a:solidFill>
                  <a:schemeClr val="tx2"/>
                </a:solidFill>
              </a:defRPr>
            </a:lvl1pPr>
          </a:lstStyle>
          <a:p>
            <a:r>
              <a:rPr lang="en-US"/>
              <a:t>Click to edit Master title style</a:t>
            </a:r>
          </a:p>
        </p:txBody>
      </p:sp>
      <p:sp>
        <p:nvSpPr>
          <p:cNvPr id="3" name="Subtitle 2"/>
          <p:cNvSpPr>
            <a:spLocks noGrp="1"/>
          </p:cNvSpPr>
          <p:nvPr>
            <p:ph type="subTitle" idx="1"/>
          </p:nvPr>
        </p:nvSpPr>
        <p:spPr>
          <a:xfrm>
            <a:off x="243306" y="3545574"/>
            <a:ext cx="11746751" cy="1927860"/>
          </a:xfrm>
        </p:spPr>
        <p:txBody>
          <a:bodyPr tIns="0" bIns="0">
            <a:normAutofit/>
          </a:bodyPr>
          <a:lstStyle>
            <a:lvl1pPr marL="0" indent="0" algn="ctr">
              <a:buNone/>
              <a:defRPr sz="320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3450"/>
            <a:ext cx="12192000" cy="844551"/>
          </a:xfrm>
          <a:prstGeom prst="rect">
            <a:avLst/>
          </a:prstGeom>
        </p:spPr>
      </p:pic>
    </p:spTree>
    <p:extLst>
      <p:ext uri="{BB962C8B-B14F-4D97-AF65-F5344CB8AC3E}">
        <p14:creationId xmlns:p14="http://schemas.microsoft.com/office/powerpoint/2010/main" val="1208906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3306" y="360052"/>
            <a:ext cx="11746751" cy="3036056"/>
          </a:xfrm>
        </p:spPr>
        <p:txBody>
          <a:bodyPr tIns="0" bIns="0" anchor="b" anchorCtr="0">
            <a:noAutofit/>
          </a:bodyPr>
          <a:lstStyle>
            <a:lvl1pPr algn="ctr">
              <a:defRPr sz="5867" b="1">
                <a:solidFill>
                  <a:schemeClr val="bg2"/>
                </a:solidFill>
              </a:defRPr>
            </a:lvl1pPr>
          </a:lstStyle>
          <a:p>
            <a:r>
              <a:rPr lang="en-US"/>
              <a:t>Click to edit Master title style</a:t>
            </a:r>
          </a:p>
        </p:txBody>
      </p:sp>
      <p:sp>
        <p:nvSpPr>
          <p:cNvPr id="3" name="Subtitle 2"/>
          <p:cNvSpPr>
            <a:spLocks noGrp="1"/>
          </p:cNvSpPr>
          <p:nvPr>
            <p:ph type="subTitle" idx="1"/>
          </p:nvPr>
        </p:nvSpPr>
        <p:spPr>
          <a:xfrm>
            <a:off x="243306" y="3545574"/>
            <a:ext cx="11746751" cy="1927860"/>
          </a:xfrm>
        </p:spPr>
        <p:txBody>
          <a:bodyPr tIns="0" bIns="0">
            <a:normAutofit/>
          </a:bodyPr>
          <a:lstStyle>
            <a:lvl1pPr marL="0" indent="0" algn="ctr">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13450"/>
            <a:ext cx="12192000" cy="844551"/>
          </a:xfrm>
          <a:prstGeom prst="rect">
            <a:avLst/>
          </a:prstGeom>
        </p:spPr>
      </p:pic>
    </p:spTree>
    <p:extLst>
      <p:ext uri="{BB962C8B-B14F-4D97-AF65-F5344CB8AC3E}">
        <p14:creationId xmlns:p14="http://schemas.microsoft.com/office/powerpoint/2010/main" val="1719070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50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551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2000" cy="6013449"/>
          </a:xfrm>
          <a:solidFill>
            <a:schemeClr val="bg1">
              <a:lumMod val="50000"/>
            </a:schemeClr>
          </a:solidFill>
        </p:spPr>
        <p:txBody>
          <a:bodyPr>
            <a:normAutofit/>
          </a:bodyPr>
          <a:lstStyle>
            <a:lvl1pPr marL="0" indent="0" algn="ctr">
              <a:buFontTx/>
              <a:buNone/>
              <a:defRPr sz="2667" baseline="0">
                <a:solidFill>
                  <a:schemeClr val="tx2"/>
                </a:solidFill>
              </a:defRPr>
            </a:lvl1pPr>
          </a:lstStyle>
          <a:p>
            <a:r>
              <a:rPr lang="en-US"/>
              <a:t>Drag background image here</a:t>
            </a:r>
          </a:p>
        </p:txBody>
      </p:sp>
      <p:sp>
        <p:nvSpPr>
          <p:cNvPr id="2" name="Title 1"/>
          <p:cNvSpPr>
            <a:spLocks noGrp="1"/>
          </p:cNvSpPr>
          <p:nvPr>
            <p:ph type="ctrTitle"/>
          </p:nvPr>
        </p:nvSpPr>
        <p:spPr>
          <a:xfrm>
            <a:off x="243306" y="651983"/>
            <a:ext cx="11746751" cy="2744124"/>
          </a:xfrm>
        </p:spPr>
        <p:txBody>
          <a:bodyPr tIns="0" bIns="0" anchor="b" anchorCtr="0">
            <a:noAutofit/>
          </a:bodyPr>
          <a:lstStyle>
            <a:lvl1pPr algn="ctr">
              <a:defRPr sz="5867" b="1">
                <a:solidFill>
                  <a:schemeClr val="tx2"/>
                </a:solidFill>
              </a:defRPr>
            </a:lvl1pPr>
          </a:lstStyle>
          <a:p>
            <a:r>
              <a:rPr lang="en-US"/>
              <a:t>Click to edit Master title style</a:t>
            </a:r>
          </a:p>
        </p:txBody>
      </p:sp>
      <p:sp>
        <p:nvSpPr>
          <p:cNvPr id="3" name="Subtitle 2"/>
          <p:cNvSpPr>
            <a:spLocks noGrp="1"/>
          </p:cNvSpPr>
          <p:nvPr>
            <p:ph type="subTitle" idx="1"/>
          </p:nvPr>
        </p:nvSpPr>
        <p:spPr>
          <a:xfrm>
            <a:off x="243306" y="3545574"/>
            <a:ext cx="11746751" cy="1927860"/>
          </a:xfrm>
        </p:spPr>
        <p:txBody>
          <a:bodyPr tIns="0" bIns="0">
            <a:normAutofit/>
          </a:bodyPr>
          <a:lstStyle>
            <a:lvl1pPr marL="0" indent="0" algn="ctr">
              <a:buNone/>
              <a:defRPr sz="320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991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8713" y="2840483"/>
            <a:ext cx="11594559"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278713" y="1233253"/>
            <a:ext cx="11594559" cy="1500187"/>
          </a:xfrm>
        </p:spPr>
        <p:txBody>
          <a:bodyPr lIns="0" tIns="0" rIns="0" bIns="0" anchor="b">
            <a:normAutofit/>
          </a:bodyPr>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528201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8712" y="1732801"/>
            <a:ext cx="5715688" cy="411626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32801"/>
            <a:ext cx="5753528" cy="411626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91928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131278" y="9732"/>
            <a:ext cx="6060721" cy="6004984"/>
          </a:xfrm>
          <a:solidFill>
            <a:schemeClr val="bg1">
              <a:lumMod val="85000"/>
            </a:schemeClr>
          </a:solidFill>
        </p:spPr>
        <p:txBody>
          <a:bodyPr anchor="ctr" anchorCtr="0">
            <a:normAutofit/>
          </a:bodyPr>
          <a:lstStyle>
            <a:lvl1pPr marL="0" indent="0" algn="ctr">
              <a:buFontTx/>
              <a:buNone/>
              <a:defRPr sz="2667"/>
            </a:lvl1pPr>
          </a:lstStyle>
          <a:p>
            <a:r>
              <a:rPr lang="en-US"/>
              <a:t>Click icon to add Image</a:t>
            </a:r>
          </a:p>
        </p:txBody>
      </p:sp>
      <p:sp>
        <p:nvSpPr>
          <p:cNvPr id="2" name="Title 1"/>
          <p:cNvSpPr>
            <a:spLocks noGrp="1"/>
          </p:cNvSpPr>
          <p:nvPr>
            <p:ph type="title"/>
          </p:nvPr>
        </p:nvSpPr>
        <p:spPr>
          <a:xfrm>
            <a:off x="278712" y="272465"/>
            <a:ext cx="5628733" cy="1291135"/>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78712" y="1732800"/>
            <a:ext cx="5628733" cy="403841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640854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9732"/>
            <a:ext cx="12191999" cy="6004984"/>
          </a:xfrm>
          <a:solidFill>
            <a:schemeClr val="accent2"/>
          </a:solidFill>
        </p:spPr>
        <p:txBody>
          <a:bodyPr anchor="ctr" anchorCtr="0">
            <a:normAutofit/>
          </a:bodyPr>
          <a:lstStyle>
            <a:lvl1pPr marL="0" indent="0" algn="r">
              <a:buFontTx/>
              <a:buNone/>
              <a:defRPr sz="2667" baseline="0">
                <a:solidFill>
                  <a:schemeClr val="bg1"/>
                </a:solidFill>
              </a:defRPr>
            </a:lvl1pPr>
          </a:lstStyle>
          <a:p>
            <a:r>
              <a:rPr lang="en-US"/>
              <a:t>Drag picture to placeholder </a:t>
            </a:r>
            <a:br>
              <a:rPr lang="en-US"/>
            </a:br>
            <a:r>
              <a:rPr lang="en-US"/>
              <a:t>or click icon to add</a:t>
            </a:r>
          </a:p>
        </p:txBody>
      </p:sp>
      <p:sp>
        <p:nvSpPr>
          <p:cNvPr id="2" name="Title 1"/>
          <p:cNvSpPr>
            <a:spLocks noGrp="1"/>
          </p:cNvSpPr>
          <p:nvPr>
            <p:ph type="title"/>
          </p:nvPr>
        </p:nvSpPr>
        <p:spPr>
          <a:xfrm>
            <a:off x="278711" y="272465"/>
            <a:ext cx="6942572" cy="1291135"/>
          </a:xfrm>
        </p:spPr>
        <p:txBody>
          <a:bodyPr/>
          <a:lstStyle>
            <a:lvl1pPr>
              <a:defRPr>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278712" y="1732800"/>
            <a:ext cx="5482744" cy="4038411"/>
          </a:xfrm>
        </p:spPr>
        <p:txBody>
          <a:bodyPr/>
          <a:lstStyle>
            <a:lvl1pPr>
              <a:buClr>
                <a:schemeClr val="accent3"/>
              </a:buClr>
              <a:defRPr sz="3200">
                <a:solidFill>
                  <a:schemeClr val="tx2"/>
                </a:solidFill>
              </a:defRPr>
            </a:lvl1pPr>
            <a:lvl2pPr>
              <a:buClr>
                <a:schemeClr val="accent3"/>
              </a:buClr>
              <a:defRPr sz="2667">
                <a:solidFill>
                  <a:schemeClr val="tx2"/>
                </a:solidFill>
              </a:defRPr>
            </a:lvl2pPr>
            <a:lvl3pPr>
              <a:buClr>
                <a:schemeClr val="accent3"/>
              </a:buClr>
              <a:defRPr sz="2400">
                <a:solidFill>
                  <a:schemeClr val="tx2"/>
                </a:solidFill>
              </a:defRPr>
            </a:lvl3pPr>
            <a:lvl4pPr>
              <a:buClr>
                <a:schemeClr val="accent3"/>
              </a:buClr>
              <a:defRPr sz="2133">
                <a:solidFill>
                  <a:schemeClr val="tx2"/>
                </a:solidFill>
              </a:defRPr>
            </a:lvl4pPr>
            <a:lvl5pPr>
              <a:buClr>
                <a:schemeClr val="accent3"/>
              </a:buClr>
              <a:defRPr sz="2133">
                <a:solidFill>
                  <a:schemeClr val="tx2"/>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12169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9732"/>
            <a:ext cx="12191999" cy="6004984"/>
          </a:xfrm>
          <a:solidFill>
            <a:schemeClr val="bg1">
              <a:lumMod val="85000"/>
            </a:schemeClr>
          </a:solidFill>
        </p:spPr>
        <p:txBody>
          <a:bodyPr anchor="ctr" anchorCtr="0">
            <a:normAutofit/>
          </a:bodyPr>
          <a:lstStyle>
            <a:lvl1pPr marL="0" indent="0" algn="r">
              <a:buFontTx/>
              <a:buNone/>
              <a:defRPr sz="2667" baseline="0"/>
            </a:lvl1pPr>
          </a:lstStyle>
          <a:p>
            <a:r>
              <a:rPr lang="en-US"/>
              <a:t>Drag picture to placeholder </a:t>
            </a:r>
            <a:br>
              <a:rPr lang="en-US"/>
            </a:br>
            <a:r>
              <a:rPr lang="en-US"/>
              <a:t>or click icon to add</a:t>
            </a:r>
          </a:p>
        </p:txBody>
      </p:sp>
      <p:sp>
        <p:nvSpPr>
          <p:cNvPr id="10" name="Rectangle 9"/>
          <p:cNvSpPr/>
          <p:nvPr userDrawn="1"/>
        </p:nvSpPr>
        <p:spPr>
          <a:xfrm>
            <a:off x="1" y="-1"/>
            <a:ext cx="5839313" cy="6014717"/>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78711" y="272465"/>
            <a:ext cx="6942572" cy="1291135"/>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78713" y="1732800"/>
            <a:ext cx="5541137" cy="403841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401464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485849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34083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5186" y="273049"/>
            <a:ext cx="4240551" cy="1162051"/>
          </a:xfrm>
        </p:spPr>
        <p:txBody>
          <a:bodyPr anchor="b"/>
          <a:lstStyle>
            <a:lvl1pPr algn="l">
              <a:defRPr sz="2667" b="1"/>
            </a:lvl1pPr>
          </a:lstStyle>
          <a:p>
            <a:r>
              <a:rPr lang="en-US"/>
              <a:t>Click to edit Master title style</a:t>
            </a:r>
            <a:endParaRPr lang="en-US" dirty="0"/>
          </a:p>
        </p:txBody>
      </p:sp>
      <p:sp>
        <p:nvSpPr>
          <p:cNvPr id="3" name="Content Placeholder 2"/>
          <p:cNvSpPr>
            <a:spLocks noGrp="1"/>
          </p:cNvSpPr>
          <p:nvPr>
            <p:ph idx="1"/>
          </p:nvPr>
        </p:nvSpPr>
        <p:spPr>
          <a:xfrm>
            <a:off x="4766733" y="273051"/>
            <a:ext cx="7164931" cy="5555884"/>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5186" y="1732801"/>
            <a:ext cx="4240551" cy="409613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2568087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01382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5" name="Date Placeholder 4"/>
          <p:cNvSpPr>
            <a:spLocks noGrp="1"/>
          </p:cNvSpPr>
          <p:nvPr>
            <p:ph type="dt" sz="half" idx="10"/>
          </p:nvPr>
        </p:nvSpPr>
        <p:spPr/>
        <p:txBody>
          <a:bodyPr/>
          <a:lstStyle/>
          <a:p>
            <a:fld id="{68C2560D-EC28-3B41-86E8-18F1CE0113B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9" name="Text Placeholder 3"/>
          <p:cNvSpPr>
            <a:spLocks noGrp="1"/>
          </p:cNvSpPr>
          <p:nvPr>
            <p:ph type="body" sz="half" idx="2"/>
          </p:nvPr>
        </p:nvSpPr>
        <p:spPr>
          <a:xfrm>
            <a:off x="0" y="4116260"/>
            <a:ext cx="12192000" cy="1897568"/>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867">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20794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862985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9827" y="274639"/>
            <a:ext cx="2743200" cy="55640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8712" y="274639"/>
            <a:ext cx="8697915" cy="55640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888272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90B8-061F-4188-AD70-076D951F6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B514B2-73AF-48E0-9AF7-2D305366A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386D9E-F1D6-4472-A6C4-C403D99E22E4}"/>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5" name="Footer Placeholder 4">
            <a:extLst>
              <a:ext uri="{FF2B5EF4-FFF2-40B4-BE49-F238E27FC236}">
                <a16:creationId xmlns:a16="http://schemas.microsoft.com/office/drawing/2014/main" id="{CD331EEE-62EC-483E-970E-BF667DB42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A3051-2EAD-45B0-9AB7-C259B5DEB3FE}"/>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3734348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87D7-8DF7-4373-A7D5-95BD5116A0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82EE2E-5B56-4045-A9BE-00EC61195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1E5678-8DAE-448B-BA1A-819699319EC7}"/>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5" name="Footer Placeholder 4">
            <a:extLst>
              <a:ext uri="{FF2B5EF4-FFF2-40B4-BE49-F238E27FC236}">
                <a16:creationId xmlns:a16="http://schemas.microsoft.com/office/drawing/2014/main" id="{B97D0B3F-443B-43A8-8550-5F5CDAFCD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28D0E-9DD1-4DD8-8A51-F57983817A09}"/>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3984134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860E6-AD47-46FB-8053-D07B413B0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3670B2-32BB-4319-A052-9F9962B10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473D93-C7F1-4E59-B803-6714624D5B0D}"/>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5" name="Footer Placeholder 4">
            <a:extLst>
              <a:ext uri="{FF2B5EF4-FFF2-40B4-BE49-F238E27FC236}">
                <a16:creationId xmlns:a16="http://schemas.microsoft.com/office/drawing/2014/main" id="{8CC504BF-0497-48E4-9C8A-298F79F3C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BE7AF-E8B7-4ADA-BCE7-00C81AD4A630}"/>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844982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7DA6-5571-4900-9E96-2F25F574B7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41AB0D-F548-4CEF-AE00-5F20AC02F7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8787D7-3CFD-4D00-87E8-7169966AB3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868CF6-04D9-46DA-99E1-1A88157896F8}"/>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6" name="Footer Placeholder 5">
            <a:extLst>
              <a:ext uri="{FF2B5EF4-FFF2-40B4-BE49-F238E27FC236}">
                <a16:creationId xmlns:a16="http://schemas.microsoft.com/office/drawing/2014/main" id="{5A2414D6-4C8C-4EA6-A6E9-C766B7783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33737-1EA2-4DA5-B6C1-B10532973D12}"/>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1795375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77A4-004A-4760-8EEE-CA86AB43A9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722FE4-2B40-4213-B187-04E78A0398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0BB8C9-0D77-4B81-A048-42CE0CB9C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B01AEF-BDB9-4861-83D7-60C035AF1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58EDE7-B455-499C-B1CC-94F443454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4FBF7A-CB68-41D0-8BD4-AD350CAE1551}"/>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8" name="Footer Placeholder 7">
            <a:extLst>
              <a:ext uri="{FF2B5EF4-FFF2-40B4-BE49-F238E27FC236}">
                <a16:creationId xmlns:a16="http://schemas.microsoft.com/office/drawing/2014/main" id="{7B26B671-510D-4201-9730-D681302803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A8117-B4FF-4238-8BEA-A26D59C6EFA4}"/>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3956071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9FF0-6145-4EFF-B28A-406F30B1F4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B20E76-13EC-49DB-9AE9-89FDCAD6E5F3}"/>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4" name="Footer Placeholder 3">
            <a:extLst>
              <a:ext uri="{FF2B5EF4-FFF2-40B4-BE49-F238E27FC236}">
                <a16:creationId xmlns:a16="http://schemas.microsoft.com/office/drawing/2014/main" id="{03B10E88-73BD-4F5D-9994-25802BADAA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4E150-98CE-4A74-9684-37C29623FA6A}"/>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4168060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A9CFA8-7E70-4946-87F2-8BEFE9246B70}"/>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3" name="Footer Placeholder 2">
            <a:extLst>
              <a:ext uri="{FF2B5EF4-FFF2-40B4-BE49-F238E27FC236}">
                <a16:creationId xmlns:a16="http://schemas.microsoft.com/office/drawing/2014/main" id="{EA98DA49-F679-4069-B17E-BE971AA38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F9AFCD-542F-4DE5-A3BE-F6815A900734}"/>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4163160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D116-4C12-4883-A85B-09E9DC164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4E82DE-67B2-4AD0-9227-B065BB90F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E15E0E-B8FE-4F4F-BCD3-6980FD4E5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D07D0-0EA3-4028-92C1-3F79FCDD86E3}"/>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6" name="Footer Placeholder 5">
            <a:extLst>
              <a:ext uri="{FF2B5EF4-FFF2-40B4-BE49-F238E27FC236}">
                <a16:creationId xmlns:a16="http://schemas.microsoft.com/office/drawing/2014/main" id="{C85F2469-C019-48C0-9819-DF7D93CC8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3CBC7-F4B4-4EC6-AF06-328056764867}"/>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63473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D7BB-5B99-4742-B13D-F879FC386C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EE97CF-68B5-48AE-9DDD-DF7D394D3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1704D81-0509-41C8-964D-E105C6123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2B9F9-41E3-473A-8916-5EFA14BEA4B9}"/>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6" name="Footer Placeholder 5">
            <a:extLst>
              <a:ext uri="{FF2B5EF4-FFF2-40B4-BE49-F238E27FC236}">
                <a16:creationId xmlns:a16="http://schemas.microsoft.com/office/drawing/2014/main" id="{97EA8794-7697-4126-B58E-9CAB792FB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03E13-3F9E-4EB1-A154-DABA1EE0D7E6}"/>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3643029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6BC3-00A1-4E7B-91C3-9BDF507AD0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7C33F2-9AE1-4530-BBE4-33148FD86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8E8719-2C04-4E6F-85B9-23AA37EA5C3D}"/>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5" name="Footer Placeholder 4">
            <a:extLst>
              <a:ext uri="{FF2B5EF4-FFF2-40B4-BE49-F238E27FC236}">
                <a16:creationId xmlns:a16="http://schemas.microsoft.com/office/drawing/2014/main" id="{0D17941B-EA6A-41F3-BAD1-0D4998264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A62F7-854F-4537-89B8-4D985821278E}"/>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3785556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499F6-662A-47AA-BC5F-934282C12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8E9226-3990-4848-8E95-D6289FF1ED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5E5C7D-7749-4FEC-A0CA-DB4614F64B6D}"/>
              </a:ext>
            </a:extLst>
          </p:cNvPr>
          <p:cNvSpPr>
            <a:spLocks noGrp="1"/>
          </p:cNvSpPr>
          <p:nvPr>
            <p:ph type="dt" sz="half" idx="10"/>
          </p:nvPr>
        </p:nvSpPr>
        <p:spPr/>
        <p:txBody>
          <a:bodyPr/>
          <a:lstStyle/>
          <a:p>
            <a:fld id="{0337DAA8-8E35-4740-9F54-A93D3896AAA7}" type="datetimeFigureOut">
              <a:rPr lang="en-US" smtClean="0"/>
              <a:t>5/28/2024</a:t>
            </a:fld>
            <a:endParaRPr lang="en-US"/>
          </a:p>
        </p:txBody>
      </p:sp>
      <p:sp>
        <p:nvSpPr>
          <p:cNvPr id="5" name="Footer Placeholder 4">
            <a:extLst>
              <a:ext uri="{FF2B5EF4-FFF2-40B4-BE49-F238E27FC236}">
                <a16:creationId xmlns:a16="http://schemas.microsoft.com/office/drawing/2014/main" id="{A6E9A5AC-4121-4725-9D51-8AB4B8024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A3B95-BA96-4F60-81F4-E7186C41B204}"/>
              </a:ext>
            </a:extLst>
          </p:cNvPr>
          <p:cNvSpPr>
            <a:spLocks noGrp="1"/>
          </p:cNvSpPr>
          <p:nvPr>
            <p:ph type="sldNum" sz="quarter" idx="12"/>
          </p:nvPr>
        </p:nvSpPr>
        <p:spPr/>
        <p:txBody>
          <a:bodyPr/>
          <a:lstStyle/>
          <a:p>
            <a:fld id="{766FFC80-4EE3-495B-AC45-031B3AD84264}" type="slidenum">
              <a:rPr lang="en-US" smtClean="0"/>
              <a:t>‹#›</a:t>
            </a:fld>
            <a:endParaRPr lang="en-US"/>
          </a:p>
        </p:txBody>
      </p:sp>
    </p:spTree>
    <p:extLst>
      <p:ext uri="{BB962C8B-B14F-4D97-AF65-F5344CB8AC3E}">
        <p14:creationId xmlns:p14="http://schemas.microsoft.com/office/powerpoint/2010/main" val="2277823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Wide-No Photos">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524934" y="1409700"/>
            <a:ext cx="11311467" cy="4394200"/>
          </a:xfrm>
        </p:spPr>
        <p:txBody>
          <a:bodyPr/>
          <a:lstStyle>
            <a:lvl1pPr>
              <a:defRPr b="0"/>
            </a:lvl1pPr>
            <a:lvl2pPr marL="228615" indent="-228615">
              <a:buSzPct val="100000"/>
              <a:buFont typeface="Arial"/>
              <a:buChar char="•"/>
              <a:defRPr sz="2000"/>
            </a:lvl2pPr>
            <a:lvl3pPr marL="457231" indent="-228615">
              <a:buSzPct val="100000"/>
              <a:buFont typeface="Arial"/>
              <a:buChar char="•"/>
              <a:defRPr sz="1800"/>
            </a:lvl3pPr>
            <a:lvl4pPr marL="749350" indent="-228615">
              <a:buSzPct val="100000"/>
              <a:buFont typeface="Arial"/>
              <a:buChar char="•"/>
              <a:defRPr/>
            </a:lvl4pPr>
            <a:lvl5pPr marL="1028768" indent="-228615">
              <a:buSzPct val="1000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037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F2B4-F925-EAC9-2ABE-0DEFC113EA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099B55-480B-17F8-6016-A72062F83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5D3AD9-1E0B-E07C-099E-BEC90C628F83}"/>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5" name="Footer Placeholder 4">
            <a:extLst>
              <a:ext uri="{FF2B5EF4-FFF2-40B4-BE49-F238E27FC236}">
                <a16:creationId xmlns:a16="http://schemas.microsoft.com/office/drawing/2014/main" id="{EDBF04F2-9D6E-926E-63FE-B45F2F891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4BE85-B450-5138-7B63-DBC9B893C685}"/>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2251282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80937-4F2C-BBFC-46EB-28B6ECA7A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766415-4D3D-EBFA-C27C-6B8218A01B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84C47-9022-DA8E-60B2-A3D810A08A0F}"/>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5" name="Footer Placeholder 4">
            <a:extLst>
              <a:ext uri="{FF2B5EF4-FFF2-40B4-BE49-F238E27FC236}">
                <a16:creationId xmlns:a16="http://schemas.microsoft.com/office/drawing/2014/main" id="{87725414-02B8-05FA-2F13-8E0323BF5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590CD-80EB-B863-C075-BB0BFF0CA729}"/>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1180619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7D23-6793-CF95-4432-35E5842291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52DC54-AF83-C412-0FBF-156A34A242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6E1CE-00B1-1D7D-18BB-E8FDC30D92AD}"/>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5" name="Footer Placeholder 4">
            <a:extLst>
              <a:ext uri="{FF2B5EF4-FFF2-40B4-BE49-F238E27FC236}">
                <a16:creationId xmlns:a16="http://schemas.microsoft.com/office/drawing/2014/main" id="{AC58463F-8F91-FE25-E444-74F56585C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CFB16-D653-69BF-205A-E34988E8AAF5}"/>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552635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97A9-069D-3D0F-8A1D-EE5BFB5DF8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BBC7F-49BE-F884-41A4-8A733E6F15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70590-5632-CF09-39DB-847E6A3412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938B4-92A5-DE94-4585-5C46E0578E10}"/>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6" name="Footer Placeholder 5">
            <a:extLst>
              <a:ext uri="{FF2B5EF4-FFF2-40B4-BE49-F238E27FC236}">
                <a16:creationId xmlns:a16="http://schemas.microsoft.com/office/drawing/2014/main" id="{F168F8D5-1C21-8C1A-4915-F24623EA70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5D965-D486-0C9A-F944-F57D3A3B2BB4}"/>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1980469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2B79-08C0-E336-3654-F6D158F86B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DC976A-B9F0-8B3C-1D7E-4F82F891F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4AE8D-B589-A8A1-E25B-475F4F8627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764A8-DB04-2FCB-891E-CA1435A98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6E5464-F260-82B5-8D76-03F7BCC4A4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5AFB55-284F-9A64-5D7B-23F33E96E966}"/>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8" name="Footer Placeholder 7">
            <a:extLst>
              <a:ext uri="{FF2B5EF4-FFF2-40B4-BE49-F238E27FC236}">
                <a16:creationId xmlns:a16="http://schemas.microsoft.com/office/drawing/2014/main" id="{DC4F31A1-6CFB-3945-2111-68E9DB015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6C8DCD-8A35-C83B-3F23-19B3D2779A4E}"/>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1167102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6222-78CF-5D36-BB8A-8A34866DEE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266662-9FBD-AC4C-0171-C4835920431F}"/>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4" name="Footer Placeholder 3">
            <a:extLst>
              <a:ext uri="{FF2B5EF4-FFF2-40B4-BE49-F238E27FC236}">
                <a16:creationId xmlns:a16="http://schemas.microsoft.com/office/drawing/2014/main" id="{AD9FA20D-2F19-9331-3490-66F6C184A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14088D-642A-7016-510A-2554C3E7E522}"/>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250154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D6DC79-8407-E54A-790F-61B2ADA6548E}"/>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3" name="Footer Placeholder 2">
            <a:extLst>
              <a:ext uri="{FF2B5EF4-FFF2-40B4-BE49-F238E27FC236}">
                <a16:creationId xmlns:a16="http://schemas.microsoft.com/office/drawing/2014/main" id="{48F2BD3A-2861-EC15-39C4-1172245B3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E215C-C601-577F-9F7C-E2E87D6A489E}"/>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2759055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57DB-3236-42A8-D584-01199DC283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13D083-E8EF-3CB1-6F7C-0B47E102E3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AA217-C7AA-90CA-5EBC-382497AB6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E8F73E-F50D-644E-E22B-3E21F25B654F}"/>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6" name="Footer Placeholder 5">
            <a:extLst>
              <a:ext uri="{FF2B5EF4-FFF2-40B4-BE49-F238E27FC236}">
                <a16:creationId xmlns:a16="http://schemas.microsoft.com/office/drawing/2014/main" id="{CE27A5D9-BE78-9C63-F4FE-55078052ED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ED9A8-A882-4FDA-F538-ED997CFC7FA3}"/>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3608191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67EA-5EB5-5F2C-B2B1-34C4F59C6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E2883C-D78A-AF01-04BF-EACD723D9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EC3C58-B441-5D4B-5D08-B3CB855EF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E222C-2D00-96DC-021E-CE28163D2940}"/>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6" name="Footer Placeholder 5">
            <a:extLst>
              <a:ext uri="{FF2B5EF4-FFF2-40B4-BE49-F238E27FC236}">
                <a16:creationId xmlns:a16="http://schemas.microsoft.com/office/drawing/2014/main" id="{D36A7879-B4D3-4805-CECD-5E3CF58BF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8FEDB-83E4-FC35-EB21-A2789CCA268A}"/>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29278021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E0719-F884-1F4A-4A72-9C3ECC3E32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CCA18-6BAF-3C6F-664F-F83070C922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FBC32-DFDF-064B-279D-9D49E0B7125A}"/>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5" name="Footer Placeholder 4">
            <a:extLst>
              <a:ext uri="{FF2B5EF4-FFF2-40B4-BE49-F238E27FC236}">
                <a16:creationId xmlns:a16="http://schemas.microsoft.com/office/drawing/2014/main" id="{A572F28F-BDF5-1E34-282C-816A0CF51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9942F-87EF-BD36-9962-9C9C4FD0B128}"/>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1227986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2013F-3E29-7634-A20C-D0B7EB0599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8533A-2F4A-7AF8-A629-4629A588DF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8BC81-1EDA-847F-C79F-6565C384656E}"/>
              </a:ext>
            </a:extLst>
          </p:cNvPr>
          <p:cNvSpPr>
            <a:spLocks noGrp="1"/>
          </p:cNvSpPr>
          <p:nvPr>
            <p:ph type="dt" sz="half" idx="10"/>
          </p:nvPr>
        </p:nvSpPr>
        <p:spPr/>
        <p:txBody>
          <a:bodyPr/>
          <a:lstStyle/>
          <a:p>
            <a:fld id="{1B35271A-58DC-4879-9B45-7DC45DB54436}" type="datetimeFigureOut">
              <a:rPr lang="en-US" smtClean="0"/>
              <a:t>5/28/2024</a:t>
            </a:fld>
            <a:endParaRPr lang="en-US"/>
          </a:p>
        </p:txBody>
      </p:sp>
      <p:sp>
        <p:nvSpPr>
          <p:cNvPr id="5" name="Footer Placeholder 4">
            <a:extLst>
              <a:ext uri="{FF2B5EF4-FFF2-40B4-BE49-F238E27FC236}">
                <a16:creationId xmlns:a16="http://schemas.microsoft.com/office/drawing/2014/main" id="{215ED16D-E8FB-9B53-3CEF-19E10E448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64AFF-76F8-57FF-E3B5-DADB8824E89B}"/>
              </a:ext>
            </a:extLst>
          </p:cNvPr>
          <p:cNvSpPr>
            <a:spLocks noGrp="1"/>
          </p:cNvSpPr>
          <p:nvPr>
            <p:ph type="sldNum" sz="quarter" idx="12"/>
          </p:nvPr>
        </p:nvSpPr>
        <p:spPr/>
        <p:txBody>
          <a:bodyPr/>
          <a:lstStyle/>
          <a:p>
            <a:fld id="{BBBA394A-0579-4248-8B97-4BEAA683C579}" type="slidenum">
              <a:rPr lang="en-US" smtClean="0"/>
              <a:t>‹#›</a:t>
            </a:fld>
            <a:endParaRPr lang="en-US"/>
          </a:p>
        </p:txBody>
      </p:sp>
    </p:spTree>
    <p:extLst>
      <p:ext uri="{BB962C8B-B14F-4D97-AF65-F5344CB8AC3E}">
        <p14:creationId xmlns:p14="http://schemas.microsoft.com/office/powerpoint/2010/main" val="423567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8712" y="272465"/>
            <a:ext cx="11617453" cy="1291135"/>
          </a:xfrm>
        </p:spPr>
        <p:txBody>
          <a:bodyPr/>
          <a:lstStyle/>
          <a:p>
            <a:r>
              <a:rPr lang="en-US"/>
              <a:t>Click to edit title</a:t>
            </a:r>
          </a:p>
        </p:txBody>
      </p:sp>
      <p:sp>
        <p:nvSpPr>
          <p:cNvPr id="3" name="Content Placeholder 2"/>
          <p:cNvSpPr>
            <a:spLocks noGrp="1"/>
          </p:cNvSpPr>
          <p:nvPr>
            <p:ph idx="1" hasCustomPrompt="1"/>
          </p:nvPr>
        </p:nvSpPr>
        <p:spPr>
          <a:xfrm>
            <a:off x="278712" y="2388839"/>
            <a:ext cx="11617453" cy="3371979"/>
          </a:xfrm>
        </p:spPr>
        <p:txBody>
          <a:bodyPr/>
          <a:lstStyle/>
          <a:p>
            <a:pPr lvl="0"/>
            <a:r>
              <a:rPr lang="en-US"/>
              <a:t>Click to edit text or select icon to add media</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278712" y="6473119"/>
            <a:ext cx="869693" cy="207888"/>
          </a:xfrm>
        </p:spPr>
        <p:txBody>
          <a:bodyPr/>
          <a:lstStyle/>
          <a:p>
            <a:fld id="{68C2560D-EC28-3B41-86E8-18F1CE0113B4}" type="datetimeFigureOut">
              <a:rPr lang="en-US" smtClean="0"/>
              <a:t>5/28/2024</a:t>
            </a:fld>
            <a:endParaRPr lang="en-US"/>
          </a:p>
        </p:txBody>
      </p:sp>
      <p:sp>
        <p:nvSpPr>
          <p:cNvPr id="8" name="Footer Placeholder 4"/>
          <p:cNvSpPr>
            <a:spLocks noGrp="1"/>
          </p:cNvSpPr>
          <p:nvPr>
            <p:ph type="ftr" sz="quarter" idx="11"/>
          </p:nvPr>
        </p:nvSpPr>
        <p:spPr>
          <a:xfrm>
            <a:off x="278712" y="6125647"/>
            <a:ext cx="5628733" cy="303596"/>
          </a:xfrm>
        </p:spPr>
        <p:txBody>
          <a:bodyPr/>
          <a:lstStyle/>
          <a:p>
            <a:endParaRPr lang="en-US"/>
          </a:p>
        </p:txBody>
      </p:sp>
      <p:sp>
        <p:nvSpPr>
          <p:cNvPr id="9" name="Slide Number Placeholder 5"/>
          <p:cNvSpPr>
            <a:spLocks noGrp="1"/>
          </p:cNvSpPr>
          <p:nvPr>
            <p:ph type="sldNum" sz="quarter" idx="12"/>
          </p:nvPr>
        </p:nvSpPr>
        <p:spPr>
          <a:xfrm>
            <a:off x="1148406" y="6473119"/>
            <a:ext cx="606917" cy="207888"/>
          </a:xfrm>
        </p:spPr>
        <p:txBody>
          <a:bodyPr/>
          <a:lstStyle/>
          <a:p>
            <a:fld id="{2066355A-084C-D24E-9AD2-7E4FC41EA627}" type="slidenum">
              <a:rPr lang="en-US" smtClean="0"/>
              <a:t>‹#›</a:t>
            </a:fld>
            <a:endParaRPr lang="en-US"/>
          </a:p>
        </p:txBody>
      </p:sp>
      <p:sp>
        <p:nvSpPr>
          <p:cNvPr id="10" name="Subtitle 2"/>
          <p:cNvSpPr>
            <a:spLocks noGrp="1"/>
          </p:cNvSpPr>
          <p:nvPr>
            <p:ph type="subTitle" idx="13" hasCustomPrompt="1"/>
          </p:nvPr>
        </p:nvSpPr>
        <p:spPr>
          <a:xfrm>
            <a:off x="278712" y="1607475"/>
            <a:ext cx="11617453" cy="737488"/>
          </a:xfrm>
        </p:spPr>
        <p:txBody>
          <a:bodyPr tIns="0" bIns="0" anchor="ctr" anchorCtr="0">
            <a:normAutofit/>
          </a:bodyPr>
          <a:lstStyle>
            <a:lvl1pPr marL="0" indent="0" algn="l">
              <a:spcBef>
                <a:spcPts val="0"/>
              </a:spcBef>
              <a:buNone/>
              <a:defRPr sz="3200" b="0">
                <a:solidFill>
                  <a:srgbClr val="0072BC"/>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44014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8712" y="272465"/>
            <a:ext cx="11672416" cy="631467"/>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278712" y="1052737"/>
            <a:ext cx="11672416" cy="4708083"/>
          </a:xfrm>
          <a:prstGeom prst="rect">
            <a:avLst/>
          </a:prstGeom>
        </p:spPr>
        <p:txBody>
          <a:bodyPr vert="horz" lIns="91440" tIns="45720" rIns="91440" bIns="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278712" y="6473119"/>
            <a:ext cx="869693" cy="207888"/>
          </a:xfrm>
          <a:prstGeom prst="rect">
            <a:avLst/>
          </a:prstGeom>
        </p:spPr>
        <p:txBody>
          <a:bodyPr vert="horz" lIns="0" tIns="0" rIns="0" bIns="0" rtlCol="0" anchor="t" anchorCtr="0"/>
          <a:lstStyle>
            <a:lvl1pPr algn="l">
              <a:defRPr sz="1200">
                <a:solidFill>
                  <a:schemeClr val="bg1">
                    <a:lumMod val="50000"/>
                  </a:schemeClr>
                </a:solidFill>
              </a:defRPr>
            </a:lvl1pPr>
          </a:lstStyle>
          <a:p>
            <a:endParaRPr lang="en-US"/>
          </a:p>
        </p:txBody>
      </p:sp>
      <p:sp>
        <p:nvSpPr>
          <p:cNvPr id="5" name="Footer Placeholder 4"/>
          <p:cNvSpPr>
            <a:spLocks noGrp="1"/>
          </p:cNvSpPr>
          <p:nvPr>
            <p:ph type="ftr" sz="quarter" idx="3"/>
          </p:nvPr>
        </p:nvSpPr>
        <p:spPr>
          <a:xfrm>
            <a:off x="278712" y="6125647"/>
            <a:ext cx="5628733" cy="303596"/>
          </a:xfrm>
          <a:prstGeom prst="rect">
            <a:avLst/>
          </a:prstGeom>
        </p:spPr>
        <p:txBody>
          <a:bodyPr vert="horz" lIns="0" tIns="0" rIns="0" bIns="0" rtlCol="0" anchor="b" anchorCtr="0">
            <a:noAutofit/>
          </a:bodyPr>
          <a:lstStyle>
            <a:lvl1pPr algn="l">
              <a:defRPr sz="1333">
                <a:solidFill>
                  <a:schemeClr val="bg1">
                    <a:lumMod val="50000"/>
                  </a:schemeClr>
                </a:solidFill>
              </a:defRPr>
            </a:lvl1pPr>
          </a:lstStyle>
          <a:p>
            <a:endParaRPr lang="en-US"/>
          </a:p>
        </p:txBody>
      </p:sp>
      <p:sp>
        <p:nvSpPr>
          <p:cNvPr id="6" name="Slide Number Placeholder 5"/>
          <p:cNvSpPr>
            <a:spLocks noGrp="1"/>
          </p:cNvSpPr>
          <p:nvPr>
            <p:ph type="sldNum" sz="quarter" idx="4"/>
          </p:nvPr>
        </p:nvSpPr>
        <p:spPr>
          <a:xfrm>
            <a:off x="1148407" y="6473119"/>
            <a:ext cx="606917" cy="207888"/>
          </a:xfrm>
          <a:prstGeom prst="rect">
            <a:avLst/>
          </a:prstGeom>
        </p:spPr>
        <p:txBody>
          <a:bodyPr vert="horz" lIns="0" tIns="0" rIns="91440" bIns="0" rtlCol="0" anchor="t" anchorCtr="0"/>
          <a:lstStyle>
            <a:lvl1pPr algn="l">
              <a:defRPr sz="1200">
                <a:solidFill>
                  <a:schemeClr val="bg1">
                    <a:lumMod val="50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2198407300"/>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ftr="0" dt="0"/>
  <p:txStyles>
    <p:titleStyle>
      <a:lvl1pPr algn="l" defTabSz="60957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457178" indent="-457178" algn="l" defTabSz="609570" rtl="0" eaLnBrk="1" latinLnBrk="0" hangingPunct="1">
        <a:spcBef>
          <a:spcPct val="20000"/>
        </a:spcBef>
        <a:buClr>
          <a:schemeClr val="accent1"/>
        </a:buClr>
        <a:buFont typeface="Arial"/>
        <a:buChar char="•"/>
        <a:defRPr sz="2400" kern="1200">
          <a:solidFill>
            <a:schemeClr val="tx1"/>
          </a:solidFill>
          <a:latin typeface="+mn-lt"/>
          <a:ea typeface="+mn-ea"/>
          <a:cs typeface="+mn-cs"/>
        </a:defRPr>
      </a:lvl1pPr>
      <a:lvl2pPr marL="990550" indent="-380981" algn="l" defTabSz="609570" rtl="0" eaLnBrk="1" latinLnBrk="0" hangingPunct="1">
        <a:spcBef>
          <a:spcPct val="20000"/>
        </a:spcBef>
        <a:buClr>
          <a:schemeClr val="accent1"/>
        </a:buClr>
        <a:buFont typeface="Arial"/>
        <a:buChar char="–"/>
        <a:defRPr sz="2200" kern="1200">
          <a:solidFill>
            <a:schemeClr val="tx1"/>
          </a:solidFill>
          <a:latin typeface="+mn-lt"/>
          <a:ea typeface="+mn-ea"/>
          <a:cs typeface="+mn-cs"/>
        </a:defRPr>
      </a:lvl2pPr>
      <a:lvl3pPr marL="1523925" indent="-304784" algn="l" defTabSz="60957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2133493" indent="-304784" algn="l" defTabSz="609570" rtl="0" eaLnBrk="1" latinLnBrk="0" hangingPunct="1">
        <a:spcBef>
          <a:spcPct val="20000"/>
        </a:spcBef>
        <a:buClr>
          <a:schemeClr val="accent1"/>
        </a:buClr>
        <a:buFont typeface="Arial"/>
        <a:buChar char="–"/>
        <a:defRPr sz="2400" kern="1200">
          <a:solidFill>
            <a:schemeClr val="tx1"/>
          </a:solidFill>
          <a:latin typeface="+mn-lt"/>
          <a:ea typeface="+mn-ea"/>
          <a:cs typeface="+mn-cs"/>
        </a:defRPr>
      </a:lvl4pPr>
      <a:lvl5pPr marL="2743062" indent="-304784" algn="l" defTabSz="609570" rtl="0" eaLnBrk="1" latinLnBrk="0" hangingPunct="1">
        <a:spcBef>
          <a:spcPct val="20000"/>
        </a:spcBef>
        <a:buClr>
          <a:schemeClr val="accent1"/>
        </a:buClr>
        <a:buFont typeface="Arial"/>
        <a:buChar char="»"/>
        <a:defRPr sz="2400"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592">
          <p15:clr>
            <a:srgbClr val="F26B43"/>
          </p15:clr>
        </p15:guide>
        <p15:guide id="3" orient="horz" pos="3835">
          <p15:clr>
            <a:srgbClr val="F26B43"/>
          </p15:clr>
        </p15:guide>
        <p15:guide id="4" pos="175">
          <p15:clr>
            <a:srgbClr val="F26B43"/>
          </p15:clr>
        </p15:guide>
        <p15:guide id="5" pos="75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8712" y="272465"/>
            <a:ext cx="11672416" cy="1291135"/>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278712" y="1732139"/>
            <a:ext cx="11672416" cy="4028680"/>
          </a:xfrm>
          <a:prstGeom prst="rect">
            <a:avLst/>
          </a:prstGeom>
        </p:spPr>
        <p:txBody>
          <a:bodyPr vert="horz" lIns="91440" tIns="4572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8712" y="6473119"/>
            <a:ext cx="869693" cy="207888"/>
          </a:xfrm>
          <a:prstGeom prst="rect">
            <a:avLst/>
          </a:prstGeom>
        </p:spPr>
        <p:txBody>
          <a:bodyPr vert="horz" lIns="0" tIns="0" rIns="0" bIns="0" rtlCol="0" anchor="t" anchorCtr="0"/>
          <a:lstStyle>
            <a:lvl1pPr algn="l">
              <a:defRPr sz="1200">
                <a:solidFill>
                  <a:schemeClr val="bg1">
                    <a:lumMod val="50000"/>
                  </a:schemeClr>
                </a:solidFill>
              </a:defRPr>
            </a:lvl1pPr>
          </a:lstStyle>
          <a:p>
            <a:fld id="{68C2560D-EC28-3B41-86E8-18F1CE0113B4}" type="datetimeFigureOut">
              <a:rPr lang="en-US" smtClean="0"/>
              <a:pPr/>
              <a:t>5/28/2024</a:t>
            </a:fld>
            <a:endParaRPr lang="en-US"/>
          </a:p>
        </p:txBody>
      </p:sp>
      <p:sp>
        <p:nvSpPr>
          <p:cNvPr id="5" name="Footer Placeholder 4"/>
          <p:cNvSpPr>
            <a:spLocks noGrp="1"/>
          </p:cNvSpPr>
          <p:nvPr>
            <p:ph type="ftr" sz="quarter" idx="3"/>
          </p:nvPr>
        </p:nvSpPr>
        <p:spPr>
          <a:xfrm>
            <a:off x="278712" y="6125647"/>
            <a:ext cx="5628733" cy="303596"/>
          </a:xfrm>
          <a:prstGeom prst="rect">
            <a:avLst/>
          </a:prstGeom>
        </p:spPr>
        <p:txBody>
          <a:bodyPr vert="horz" lIns="0" tIns="0" rIns="0" bIns="0" rtlCol="0" anchor="b" anchorCtr="0">
            <a:noAutofit/>
          </a:bodyPr>
          <a:lstStyle>
            <a:lvl1pPr algn="l">
              <a:defRPr sz="1333">
                <a:solidFill>
                  <a:schemeClr val="bg1">
                    <a:lumMod val="50000"/>
                  </a:schemeClr>
                </a:solidFill>
              </a:defRPr>
            </a:lvl1pPr>
          </a:lstStyle>
          <a:p>
            <a:endParaRPr lang="en-US"/>
          </a:p>
        </p:txBody>
      </p:sp>
      <p:sp>
        <p:nvSpPr>
          <p:cNvPr id="6" name="Slide Number Placeholder 5"/>
          <p:cNvSpPr>
            <a:spLocks noGrp="1"/>
          </p:cNvSpPr>
          <p:nvPr>
            <p:ph type="sldNum" sz="quarter" idx="4"/>
          </p:nvPr>
        </p:nvSpPr>
        <p:spPr>
          <a:xfrm>
            <a:off x="1148406" y="6473119"/>
            <a:ext cx="606917" cy="207888"/>
          </a:xfrm>
          <a:prstGeom prst="rect">
            <a:avLst/>
          </a:prstGeom>
        </p:spPr>
        <p:txBody>
          <a:bodyPr vert="horz" lIns="0" tIns="0" rIns="91440" bIns="0" rtlCol="0" anchor="t" anchorCtr="0"/>
          <a:lstStyle>
            <a:lvl1pPr algn="l">
              <a:defRPr sz="1200">
                <a:solidFill>
                  <a:schemeClr val="bg1">
                    <a:lumMod val="50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4922236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p:titleStyle>
    <p:bodyStyle>
      <a:lvl1pPr marL="457189" indent="-457189" algn="l" defTabSz="609585" rtl="0" eaLnBrk="1" latinLnBrk="0" hangingPunct="1">
        <a:spcBef>
          <a:spcPct val="20000"/>
        </a:spcBef>
        <a:buClr>
          <a:schemeClr val="accent1"/>
        </a:buClr>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Clr>
          <a:schemeClr val="accent1"/>
        </a:buClr>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Clr>
          <a:schemeClr val="accent1"/>
        </a:buClr>
        <a:buFont typeface="Arial"/>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Clr>
          <a:schemeClr val="accent1"/>
        </a:buClr>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Clr>
          <a:schemeClr val="accent1"/>
        </a:buClr>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80D22-641B-458E-A7F7-DFF397BA0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4A669-0E3E-45BA-9316-FBE5522FD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6AFF3C-615C-47E0-BE13-DC09CAA08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DAA8-8E35-4740-9F54-A93D3896AAA7}" type="datetimeFigureOut">
              <a:rPr lang="en-US" smtClean="0"/>
              <a:t>5/28/2024</a:t>
            </a:fld>
            <a:endParaRPr lang="en-US"/>
          </a:p>
        </p:txBody>
      </p:sp>
      <p:sp>
        <p:nvSpPr>
          <p:cNvPr id="5" name="Footer Placeholder 4">
            <a:extLst>
              <a:ext uri="{FF2B5EF4-FFF2-40B4-BE49-F238E27FC236}">
                <a16:creationId xmlns:a16="http://schemas.microsoft.com/office/drawing/2014/main" id="{E48273CC-F2AE-45EF-81E4-35026E4675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173663-4918-42BB-888B-5DF83DCAB5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FFC80-4EE3-495B-AC45-031B3AD84264}" type="slidenum">
              <a:rPr lang="en-US" smtClean="0"/>
              <a:t>‹#›</a:t>
            </a:fld>
            <a:endParaRPr lang="en-US"/>
          </a:p>
        </p:txBody>
      </p:sp>
    </p:spTree>
    <p:extLst>
      <p:ext uri="{BB962C8B-B14F-4D97-AF65-F5344CB8AC3E}">
        <p14:creationId xmlns:p14="http://schemas.microsoft.com/office/powerpoint/2010/main" val="6398925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F7AB0-8A96-8642-54AF-16D66D523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4C4019-9986-A83D-70D5-1336503D74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5FB4B-C1DC-4E34-2E25-D485D1B76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5271A-58DC-4879-9B45-7DC45DB54436}" type="datetimeFigureOut">
              <a:rPr lang="en-US" smtClean="0"/>
              <a:t>5/28/2024</a:t>
            </a:fld>
            <a:endParaRPr lang="en-US"/>
          </a:p>
        </p:txBody>
      </p:sp>
      <p:sp>
        <p:nvSpPr>
          <p:cNvPr id="5" name="Footer Placeholder 4">
            <a:extLst>
              <a:ext uri="{FF2B5EF4-FFF2-40B4-BE49-F238E27FC236}">
                <a16:creationId xmlns:a16="http://schemas.microsoft.com/office/drawing/2014/main" id="{F303F575-B364-355B-9AE2-AC4E0732F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F053E4-15AB-AB91-8926-1255B173D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A394A-0579-4248-8B97-4BEAA683C579}" type="slidenum">
              <a:rPr lang="en-US" smtClean="0"/>
              <a:t>‹#›</a:t>
            </a:fld>
            <a:endParaRPr lang="en-US"/>
          </a:p>
        </p:txBody>
      </p:sp>
    </p:spTree>
    <p:extLst>
      <p:ext uri="{BB962C8B-B14F-4D97-AF65-F5344CB8AC3E}">
        <p14:creationId xmlns:p14="http://schemas.microsoft.com/office/powerpoint/2010/main" val="31965382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56.jpeg"/><Relationship Id="rId4" Type="http://schemas.openxmlformats.org/officeDocument/2006/relationships/image" Target="../media/image2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4.xml.rels><?xml version="1.0" encoding="UTF-8" standalone="yes"?>
<Relationships xmlns="http://schemas.openxmlformats.org/package/2006/relationships"><Relationship Id="rId2" Type="http://schemas.microsoft.com/office/2018/10/relationships/comments" Target="../comments/modernComment_102_8018A5A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microsoft.com/office/2018/10/relationships/comments" Target="../comments/modernComment_7FFFC7E5_281A21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chart" Target="../charts/chart1.xml"/><Relationship Id="rId7" Type="http://schemas.openxmlformats.org/officeDocument/2006/relationships/image" Target="../media/image36.svg"/><Relationship Id="rId12" Type="http://schemas.openxmlformats.org/officeDocument/2006/relationships/image" Target="../media/image40.svg"/><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svg"/><Relationship Id="rId15" Type="http://schemas.openxmlformats.org/officeDocument/2006/relationships/image" Target="../media/image43.png"/><Relationship Id="rId10" Type="http://schemas.openxmlformats.org/officeDocument/2006/relationships/chart" Target="../charts/chart2.xml"/><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diagramLayout" Target="../diagrams/layout1.xml"/><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diagramData" Target="../diagrams/data1.xml"/><Relationship Id="rId16" Type="http://schemas.openxmlformats.org/officeDocument/2006/relationships/image" Target="../media/image54.svg"/><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image" Target="../media/image49.png"/><Relationship Id="rId5" Type="http://schemas.openxmlformats.org/officeDocument/2006/relationships/diagramColors" Target="../diagrams/colors1.xml"/><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diagramQuickStyle" Target="../diagrams/quickStyle1.xml"/><Relationship Id="rId9" Type="http://schemas.openxmlformats.org/officeDocument/2006/relationships/image" Target="../media/image47.png"/><Relationship Id="rId14"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image" Target="../media/image65.png"/><Relationship Id="rId16"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69.png"/><Relationship Id="rId11" Type="http://schemas.openxmlformats.org/officeDocument/2006/relationships/image" Target="../media/image72.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62.svg"/><Relationship Id="rId1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3.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4.sv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76.sv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90.svg"/><Relationship Id="rId11" Type="http://schemas.openxmlformats.org/officeDocument/2006/relationships/image" Target="../media/image7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78.svg"/><Relationship Id="rId4" Type="http://schemas.openxmlformats.org/officeDocument/2006/relationships/image" Target="../media/image96.sv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8.jpeg"/><Relationship Id="rId5" Type="http://schemas.openxmlformats.org/officeDocument/2006/relationships/image" Target="../media/image104.sv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1.png"/><Relationship Id="rId7" Type="http://schemas.openxmlformats.org/officeDocument/2006/relationships/diagramColors" Target="../diagrams/colors5.xml"/><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112.emf"/></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33.xml"/><Relationship Id="rId4" Type="http://schemas.openxmlformats.org/officeDocument/2006/relationships/image" Target="../media/image114.sv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4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6.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3.xml"/><Relationship Id="rId7" Type="http://schemas.openxmlformats.org/officeDocument/2006/relationships/notesSlide" Target="../notesSlides/notesSlide4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hyperlink" Target="http://www.migrationdataportal.org/"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8.xml"/><Relationship Id="rId7" Type="http://schemas.openxmlformats.org/officeDocument/2006/relationships/notesSlide" Target="../notesSlides/notesSlide4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tags" Target="../tags/tag13.xml"/><Relationship Id="rId7" Type="http://schemas.openxmlformats.org/officeDocument/2006/relationships/image" Target="../media/image15.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48.xml"/><Relationship Id="rId5" Type="http://schemas.openxmlformats.org/officeDocument/2006/relationships/slideLayout" Target="../slideLayouts/slideLayout1.xml"/><Relationship Id="rId4" Type="http://schemas.openxmlformats.org/officeDocument/2006/relationships/tags" Target="../tags/tag14.xml"/></Relationships>
</file>

<file path=ppt/slides/_rels/slide6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tags" Target="../tags/tag17.xml"/><Relationship Id="rId7" Type="http://schemas.openxmlformats.org/officeDocument/2006/relationships/image" Target="../media/image15.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9.xml"/><Relationship Id="rId5" Type="http://schemas.openxmlformats.org/officeDocument/2006/relationships/slideLayout" Target="../slideLayouts/slideLayout1.xml"/><Relationship Id="rId4" Type="http://schemas.openxmlformats.org/officeDocument/2006/relationships/tags" Target="../tags/tag18.xml"/></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7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5.jpeg"/><Relationship Id="rId7"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hyperlink" Target="https://vimeo.com/352482327"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78.xml.rels><?xml version="1.0" encoding="UTF-8" standalone="yes"?>
<Relationships xmlns="http://schemas.openxmlformats.org/package/2006/relationships"><Relationship Id="rId3" Type="http://schemas.openxmlformats.org/officeDocument/2006/relationships/hyperlink" Target="http://www.oecd.org/" TargetMode="External"/><Relationship Id="rId7" Type="http://schemas.openxmlformats.org/officeDocument/2006/relationships/image" Target="../media/image139.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5.jpe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5.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62.xml"/><Relationship Id="rId5" Type="http://schemas.openxmlformats.org/officeDocument/2006/relationships/slideLayout" Target="../slideLayouts/slideLayout1.xml"/><Relationship Id="rId4" Type="http://schemas.openxmlformats.org/officeDocument/2006/relationships/tags" Target="../tags/tag22.xml"/></Relationships>
</file>

<file path=ppt/slides/_rels/slide81.xml.rels><?xml version="1.0" encoding="UTF-8" standalone="yes"?>
<Relationships xmlns="http://schemas.openxmlformats.org/package/2006/relationships"><Relationship Id="rId8" Type="http://schemas.microsoft.com/office/2018/10/relationships/comments" Target="../comments/modernComment_131_855DBEE6.xml"/><Relationship Id="rId13" Type="http://schemas.openxmlformats.org/officeDocument/2006/relationships/image" Target="../media/image130.png"/><Relationship Id="rId3" Type="http://schemas.openxmlformats.org/officeDocument/2006/relationships/tags" Target="../tags/tag25.xml"/><Relationship Id="rId7" Type="http://schemas.openxmlformats.org/officeDocument/2006/relationships/notesSlide" Target="../notesSlides/notesSlide63.xml"/><Relationship Id="rId12" Type="http://schemas.openxmlformats.org/officeDocument/2006/relationships/image" Target="../media/image14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xml"/><Relationship Id="rId11" Type="http://schemas.openxmlformats.org/officeDocument/2006/relationships/image" Target="../media/image140.png"/><Relationship Id="rId5" Type="http://schemas.openxmlformats.org/officeDocument/2006/relationships/tags" Target="../tags/tag27.xml"/><Relationship Id="rId15" Type="http://schemas.openxmlformats.org/officeDocument/2006/relationships/image" Target="../media/image143.png"/><Relationship Id="rId10" Type="http://schemas.openxmlformats.org/officeDocument/2006/relationships/hyperlink" Target="https://www.migrationdataportal.org/sdgs?node=0" TargetMode="External"/><Relationship Id="rId4" Type="http://schemas.openxmlformats.org/officeDocument/2006/relationships/tags" Target="../tags/tag26.xml"/><Relationship Id="rId9" Type="http://schemas.openxmlformats.org/officeDocument/2006/relationships/image" Target="../media/image15.jpeg"/><Relationship Id="rId14" Type="http://schemas.openxmlformats.org/officeDocument/2006/relationships/image" Target="../media/image142.png"/></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microsoft.com/office/2018/10/relationships/comments" Target="../comments/modernComment_849_28F489AA.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7D4948-8FF7-4AF4-ABE7-C229FE10DC51}"/>
              </a:ext>
            </a:extLst>
          </p:cNvPr>
          <p:cNvPicPr>
            <a:picLocks noChangeAspect="1"/>
          </p:cNvPicPr>
          <p:nvPr/>
        </p:nvPicPr>
        <p:blipFill>
          <a:blip r:embed="rId3"/>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1200" y="5509168"/>
            <a:ext cx="12193200" cy="1655999"/>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96092" y="3037271"/>
            <a:ext cx="10144821" cy="1821543"/>
          </a:xfrm>
        </p:spPr>
        <p:txBody>
          <a:bodyPr>
            <a:normAutofit fontScale="90000"/>
          </a:bodyPr>
          <a:lstStyle/>
          <a:p>
            <a:pPr algn="l"/>
            <a:r>
              <a:rPr lang="en-US" sz="5300" b="1">
                <a:solidFill>
                  <a:srgbClr val="FFFFFF"/>
                </a:solidFill>
                <a:latin typeface="Calibri Light"/>
                <a:ea typeface="Roboto Medium"/>
                <a:cs typeface="Calibri Light"/>
              </a:rPr>
              <a:t>Integrating migration into country planning processes to accelerate the GCM implementation and SDGs </a:t>
            </a:r>
            <a:r>
              <a:rPr lang="en-US" sz="5300" b="1">
                <a:solidFill>
                  <a:srgbClr val="FFFFFF"/>
                </a:solidFill>
                <a:ea typeface="Roboto Medium"/>
              </a:rPr>
              <a:t>achievement</a:t>
            </a:r>
            <a:br>
              <a:rPr lang="en-US" sz="5300" b="1">
                <a:ea typeface="Roboto Medium"/>
              </a:rPr>
            </a:br>
            <a:br>
              <a:rPr lang="en-US" b="1">
                <a:ea typeface="Roboto" panose="02000000000000000000" pitchFamily="2" charset="0"/>
              </a:rPr>
            </a:br>
            <a:endParaRPr lang="en-US" b="1">
              <a:solidFill>
                <a:srgbClr val="FFFFFF"/>
              </a:solidFill>
              <a:latin typeface="+mn-lt"/>
              <a:ea typeface="Roboto" panose="02000000000000000000" pitchFamily="2" charset="0"/>
              <a:cs typeface="Calibri"/>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446455" y="5932015"/>
            <a:ext cx="9144000" cy="810307"/>
          </a:xfrm>
        </p:spPr>
        <p:txBody>
          <a:bodyPr vert="horz" lIns="91440" tIns="45720" rIns="91440" bIns="45720" rtlCol="0" anchor="t">
            <a:normAutofit/>
          </a:bodyPr>
          <a:lstStyle/>
          <a:p>
            <a:pPr algn="l"/>
            <a:r>
              <a:rPr lang="en-US" sz="2600" b="1">
                <a:solidFill>
                  <a:schemeClr val="bg1"/>
                </a:solidFill>
                <a:ea typeface="Roboto Medium"/>
              </a:rPr>
              <a:t>Monday, 27 November 2023</a:t>
            </a:r>
            <a:endParaRPr lang="en-US" sz="2600" b="1">
              <a:solidFill>
                <a:schemeClr val="bg1"/>
              </a:solidFill>
              <a:ea typeface="Roboto Medium"/>
              <a:cs typeface="Calibri"/>
            </a:endParaRPr>
          </a:p>
        </p:txBody>
      </p:sp>
      <p:pic>
        <p:nvPicPr>
          <p:cNvPr id="10" name="Picture 9">
            <a:extLst>
              <a:ext uri="{FF2B5EF4-FFF2-40B4-BE49-F238E27FC236}">
                <a16:creationId xmlns:a16="http://schemas.microsoft.com/office/drawing/2014/main" id="{6E000CB1-ADF8-4236-AFFD-2B8A2935DE96}"/>
              </a:ext>
            </a:extLst>
          </p:cNvPr>
          <p:cNvPicPr>
            <a:picLocks noChangeAspect="1"/>
          </p:cNvPicPr>
          <p:nvPr/>
        </p:nvPicPr>
        <p:blipFill>
          <a:blip r:embed="rId4"/>
          <a:stretch>
            <a:fillRect/>
          </a:stretch>
        </p:blipFill>
        <p:spPr>
          <a:xfrm>
            <a:off x="7513758" y="5833027"/>
            <a:ext cx="3048625" cy="916661"/>
          </a:xfrm>
          <a:prstGeom prst="rect">
            <a:avLst/>
          </a:prstGeom>
        </p:spPr>
      </p:pic>
      <p:pic>
        <p:nvPicPr>
          <p:cNvPr id="5" name="Picture 4" descr="A white sign with black text and a red and blue square&#10;&#10;Description automatically generated">
            <a:extLst>
              <a:ext uri="{FF2B5EF4-FFF2-40B4-BE49-F238E27FC236}">
                <a16:creationId xmlns:a16="http://schemas.microsoft.com/office/drawing/2014/main" id="{EEBCF06C-9238-BD14-217C-AD15EE0EC948}"/>
              </a:ext>
            </a:extLst>
          </p:cNvPr>
          <p:cNvPicPr>
            <a:picLocks noChangeAspect="1"/>
          </p:cNvPicPr>
          <p:nvPr/>
        </p:nvPicPr>
        <p:blipFill>
          <a:blip r:embed="rId5"/>
          <a:stretch>
            <a:fillRect/>
          </a:stretch>
        </p:blipFill>
        <p:spPr>
          <a:xfrm>
            <a:off x="5708951" y="5770413"/>
            <a:ext cx="1802192" cy="1038223"/>
          </a:xfrm>
          <a:prstGeom prst="rect">
            <a:avLst/>
          </a:prstGeom>
        </p:spPr>
      </p:pic>
    </p:spTree>
    <p:extLst>
      <p:ext uri="{BB962C8B-B14F-4D97-AF65-F5344CB8AC3E}">
        <p14:creationId xmlns:p14="http://schemas.microsoft.com/office/powerpoint/2010/main" val="10145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cs typeface="Calibri"/>
              </a:rPr>
              <a:t>Questions?</a:t>
            </a:r>
          </a:p>
        </p:txBody>
      </p:sp>
      <p:pic>
        <p:nvPicPr>
          <p:cNvPr id="5" name="Picture 4" descr="A white sign with black text and a red and blue square&#10;&#10;Description automatically generated">
            <a:extLst>
              <a:ext uri="{FF2B5EF4-FFF2-40B4-BE49-F238E27FC236}">
                <a16:creationId xmlns:a16="http://schemas.microsoft.com/office/drawing/2014/main" id="{B0EA1006-874F-E4C0-970F-C5B9E7232E2D}"/>
              </a:ext>
            </a:extLst>
          </p:cNvPr>
          <p:cNvPicPr>
            <a:picLocks noChangeAspect="1"/>
          </p:cNvPicPr>
          <p:nvPr/>
        </p:nvPicPr>
        <p:blipFill>
          <a:blip r:embed="rId4"/>
          <a:stretch>
            <a:fillRect/>
          </a:stretch>
        </p:blipFill>
        <p:spPr>
          <a:xfrm>
            <a:off x="6798710" y="5560322"/>
            <a:ext cx="1819275" cy="1038225"/>
          </a:xfrm>
          <a:prstGeom prst="rect">
            <a:avLst/>
          </a:prstGeom>
        </p:spPr>
      </p:pic>
    </p:spTree>
    <p:extLst>
      <p:ext uri="{BB962C8B-B14F-4D97-AF65-F5344CB8AC3E}">
        <p14:creationId xmlns:p14="http://schemas.microsoft.com/office/powerpoint/2010/main" val="12545891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48128" y="418916"/>
            <a:ext cx="7511983" cy="895088"/>
          </a:xfrm>
        </p:spPr>
        <p:txBody>
          <a:bodyPr anchor="t">
            <a:normAutofit fontScale="90000"/>
          </a:bodyPr>
          <a:lstStyle/>
          <a:p>
            <a:pPr algn="l">
              <a:lnSpc>
                <a:spcPct val="100000"/>
              </a:lnSpc>
            </a:pPr>
            <a:r>
              <a:rPr lang="en-US" sz="4400" b="1">
                <a:solidFill>
                  <a:srgbClr val="1A3668"/>
                </a:solidFill>
                <a:latin typeface="+mn-lt"/>
                <a:ea typeface="Roboto Medium"/>
              </a:rPr>
              <a:t>Overview of the workshop Day 2</a:t>
            </a:r>
            <a:endParaRPr lang="en-US" sz="4400" b="1">
              <a:solidFill>
                <a:srgbClr val="1A3668"/>
              </a:solidFill>
              <a:latin typeface="+mn-lt"/>
              <a:ea typeface="Roboto Medium" panose="02000000000000000000" pitchFamily="2" charset="0"/>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51573" y="1588264"/>
            <a:ext cx="10888854" cy="4833045"/>
          </a:xfrm>
        </p:spPr>
        <p:txBody>
          <a:bodyPr vert="horz" lIns="91440" tIns="45720" rIns="91440" bIns="45720" rtlCol="0" anchor="t">
            <a:noAutofit/>
          </a:bodyPr>
          <a:lstStyle/>
          <a:p>
            <a:pPr lvl="1" algn="l">
              <a:spcAft>
                <a:spcPts val="300"/>
              </a:spcAft>
            </a:pPr>
            <a:r>
              <a:rPr lang="en-US" sz="2200">
                <a:latin typeface="Calibri Light"/>
                <a:ea typeface="Roboto"/>
                <a:cs typeface="Calibri"/>
              </a:rPr>
              <a:t> Day 1 and Day 2 Agenda</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cxnSp>
        <p:nvCxnSpPr>
          <p:cNvPr id="8" name="Connecteur droit 6">
            <a:extLst>
              <a:ext uri="{FF2B5EF4-FFF2-40B4-BE49-F238E27FC236}">
                <a16:creationId xmlns:a16="http://schemas.microsoft.com/office/drawing/2014/main" id="{8ACE4FD5-4B92-4DAF-87CB-8E2D3ACEF872}"/>
              </a:ext>
            </a:extLst>
          </p:cNvPr>
          <p:cNvCxnSpPr>
            <a:cxnSpLocks/>
          </p:cNvCxnSpPr>
          <p:nvPr/>
        </p:nvCxnSpPr>
        <p:spPr>
          <a:xfrm>
            <a:off x="856648" y="1460264"/>
            <a:ext cx="100380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A30DB2A0-2A0F-43F3-85B7-B747419141B0}"/>
              </a:ext>
            </a:extLst>
          </p:cNvPr>
          <p:cNvGraphicFramePr>
            <a:graphicFrameLocks noGrp="1"/>
          </p:cNvGraphicFramePr>
          <p:nvPr/>
        </p:nvGraphicFramePr>
        <p:xfrm>
          <a:off x="855579" y="1644316"/>
          <a:ext cx="10422298" cy="3982287"/>
        </p:xfrm>
        <a:graphic>
          <a:graphicData uri="http://schemas.openxmlformats.org/drawingml/2006/table">
            <a:tbl>
              <a:tblPr firstRow="1" firstCol="1" bandRow="1">
                <a:tableStyleId>{5C22544A-7EE6-4342-B048-85BDC9FD1C3A}</a:tableStyleId>
              </a:tblPr>
              <a:tblGrid>
                <a:gridCol w="1950801">
                  <a:extLst>
                    <a:ext uri="{9D8B030D-6E8A-4147-A177-3AD203B41FA5}">
                      <a16:colId xmlns:a16="http://schemas.microsoft.com/office/drawing/2014/main" val="1766462002"/>
                    </a:ext>
                  </a:extLst>
                </a:gridCol>
                <a:gridCol w="8471497">
                  <a:extLst>
                    <a:ext uri="{9D8B030D-6E8A-4147-A177-3AD203B41FA5}">
                      <a16:colId xmlns:a16="http://schemas.microsoft.com/office/drawing/2014/main" val="3404273676"/>
                    </a:ext>
                  </a:extLst>
                </a:gridCol>
              </a:tblGrid>
              <a:tr h="499710">
                <a:tc>
                  <a:txBody>
                    <a:bodyPr/>
                    <a:lstStyle/>
                    <a:p>
                      <a:pPr algn="ctr">
                        <a:spcAft>
                          <a:spcPts val="0"/>
                        </a:spcAft>
                      </a:pPr>
                      <a:r>
                        <a:rPr lang="en-GB" sz="1800">
                          <a:effectLst/>
                        </a:rPr>
                        <a:t>Session</a:t>
                      </a:r>
                    </a:p>
                  </a:txBody>
                  <a:tcPr marL="68580" marR="68580" marT="0" marB="0"/>
                </a:tc>
                <a:tc>
                  <a:txBody>
                    <a:bodyPr/>
                    <a:lstStyle/>
                    <a:p>
                      <a:pPr algn="ctr">
                        <a:spcAft>
                          <a:spcPts val="0"/>
                        </a:spcAft>
                      </a:pPr>
                      <a:r>
                        <a:rPr lang="en-GB" sz="1800">
                          <a:effectLst/>
                        </a:rPr>
                        <a:t>Title</a:t>
                      </a:r>
                    </a:p>
                  </a:txBody>
                  <a:tcPr marL="68580" marR="68580" marT="0" marB="0"/>
                </a:tc>
                <a:extLst>
                  <a:ext uri="{0D108BD9-81ED-4DB2-BD59-A6C34878D82A}">
                    <a16:rowId xmlns:a16="http://schemas.microsoft.com/office/drawing/2014/main" val="1208653622"/>
                  </a:ext>
                </a:extLst>
              </a:tr>
              <a:tr h="499710">
                <a:tc>
                  <a:txBody>
                    <a:bodyPr/>
                    <a:lstStyle/>
                    <a:p>
                      <a:pPr>
                        <a:spcAft>
                          <a:spcPts val="0"/>
                        </a:spcAft>
                      </a:pPr>
                      <a:r>
                        <a:rPr lang="en-GB" sz="1800">
                          <a:effectLst/>
                        </a:rPr>
                        <a:t>Opening session</a:t>
                      </a:r>
                    </a:p>
                  </a:txBody>
                  <a:tcPr marL="68580" marR="68580" marT="0" marB="0"/>
                </a:tc>
                <a:tc>
                  <a:txBody>
                    <a:bodyPr/>
                    <a:lstStyle/>
                    <a:p>
                      <a:pPr>
                        <a:spcAft>
                          <a:spcPts val="0"/>
                        </a:spcAft>
                      </a:pPr>
                      <a:r>
                        <a:rPr lang="en-GB" sz="1800" b="1">
                          <a:effectLst/>
                        </a:rPr>
                        <a:t>Opening Remarks</a:t>
                      </a:r>
                    </a:p>
                  </a:txBody>
                  <a:tcPr marL="68580" marR="68580" marT="0" marB="0"/>
                </a:tc>
                <a:extLst>
                  <a:ext uri="{0D108BD9-81ED-4DB2-BD59-A6C34878D82A}">
                    <a16:rowId xmlns:a16="http://schemas.microsoft.com/office/drawing/2014/main" val="1460807244"/>
                  </a:ext>
                </a:extLst>
              </a:tr>
              <a:tr h="499709">
                <a:tc>
                  <a:txBody>
                    <a:bodyPr/>
                    <a:lstStyle/>
                    <a:p>
                      <a:pPr lvl="0">
                        <a:spcAft>
                          <a:spcPts val="0"/>
                        </a:spcAft>
                        <a:buNone/>
                      </a:pPr>
                      <a:r>
                        <a:rPr lang="en-GB" sz="1800">
                          <a:effectLst/>
                        </a:rPr>
                        <a:t>Session 4</a:t>
                      </a:r>
                    </a:p>
                  </a:txBody>
                  <a:tcPr marL="68580" marR="68580" marT="0" marB="0"/>
                </a:tc>
                <a:tc>
                  <a:txBody>
                    <a:bodyPr/>
                    <a:lstStyle/>
                    <a:p>
                      <a:pPr lvl="0" algn="l">
                        <a:lnSpc>
                          <a:spcPct val="100000"/>
                        </a:lnSpc>
                        <a:spcBef>
                          <a:spcPts val="0"/>
                        </a:spcBef>
                        <a:spcAft>
                          <a:spcPts val="0"/>
                        </a:spcAft>
                        <a:buNone/>
                      </a:pPr>
                      <a:r>
                        <a:rPr lang="en-GB" sz="1800" b="1" i="0" u="none" strike="noStrike" noProof="0">
                          <a:solidFill>
                            <a:schemeClr val="tx1"/>
                          </a:solidFill>
                          <a:effectLst/>
                          <a:latin typeface="Calibri"/>
                        </a:rPr>
                        <a:t>Informal Consultations with Stakeholders</a:t>
                      </a:r>
                      <a:endParaRPr lang="en-US" b="1">
                        <a:solidFill>
                          <a:schemeClr val="tx1"/>
                        </a:solidFill>
                      </a:endParaRPr>
                    </a:p>
                    <a:p>
                      <a:pPr marL="285750" lvl="0" indent="-285750" algn="l">
                        <a:lnSpc>
                          <a:spcPct val="100000"/>
                        </a:lnSpc>
                        <a:spcBef>
                          <a:spcPts val="0"/>
                        </a:spcBef>
                        <a:spcAft>
                          <a:spcPts val="0"/>
                        </a:spcAft>
                        <a:buFont typeface="Arial"/>
                        <a:buChar char="•"/>
                      </a:pPr>
                      <a:r>
                        <a:rPr lang="en-GB" sz="1800" b="1" i="0" u="none" strike="noStrike" noProof="0">
                          <a:solidFill>
                            <a:schemeClr val="tx1"/>
                          </a:solidFill>
                          <a:effectLst/>
                        </a:rPr>
                        <a:t>American University in Cairo (AUC)</a:t>
                      </a:r>
                    </a:p>
                    <a:p>
                      <a:pPr marL="285750" lvl="0" indent="-285750" algn="l">
                        <a:lnSpc>
                          <a:spcPct val="100000"/>
                        </a:lnSpc>
                        <a:spcBef>
                          <a:spcPts val="0"/>
                        </a:spcBef>
                        <a:spcAft>
                          <a:spcPts val="0"/>
                        </a:spcAft>
                        <a:buClr>
                          <a:srgbClr val="000000"/>
                        </a:buClr>
                        <a:buFont typeface="Arial,Sans-Serif"/>
                        <a:buChar char="•"/>
                      </a:pPr>
                      <a:r>
                        <a:rPr lang="en-GB" sz="1800" b="1" i="0" u="none" strike="noStrike" noProof="0">
                          <a:solidFill>
                            <a:schemeClr val="tx1"/>
                          </a:solidFill>
                          <a:effectLst/>
                          <a:latin typeface="Calibri"/>
                        </a:rPr>
                        <a:t>Egyptian Red Crescent Society (ERC)</a:t>
                      </a:r>
                      <a:endParaRPr lang="en-GB" sz="1800" b="1" i="0" u="none" strike="noStrike" noProof="0">
                        <a:solidFill>
                          <a:srgbClr val="000000"/>
                        </a:solidFill>
                        <a:effectLst/>
                        <a:latin typeface="Calibri"/>
                      </a:endParaRPr>
                    </a:p>
                    <a:p>
                      <a:pPr marL="285750" lvl="0" indent="-285750" algn="l">
                        <a:lnSpc>
                          <a:spcPct val="100000"/>
                        </a:lnSpc>
                        <a:spcBef>
                          <a:spcPts val="0"/>
                        </a:spcBef>
                        <a:spcAft>
                          <a:spcPts val="0"/>
                        </a:spcAft>
                        <a:buFont typeface="Arial"/>
                        <a:buChar char="•"/>
                      </a:pPr>
                      <a:r>
                        <a:rPr lang="en-GB" sz="1800" b="1" i="0" u="none" strike="noStrike" noProof="0">
                          <a:solidFill>
                            <a:schemeClr val="tx1"/>
                          </a:solidFill>
                          <a:effectLst/>
                        </a:rPr>
                        <a:t>Coalition of Refugee Led organizations</a:t>
                      </a:r>
                    </a:p>
                    <a:p>
                      <a:pPr marL="285750" lvl="0" indent="-285750" algn="l">
                        <a:lnSpc>
                          <a:spcPct val="100000"/>
                        </a:lnSpc>
                        <a:spcBef>
                          <a:spcPts val="0"/>
                        </a:spcBef>
                        <a:spcAft>
                          <a:spcPts val="0"/>
                        </a:spcAft>
                        <a:buFont typeface="Arial"/>
                        <a:buChar char="•"/>
                      </a:pPr>
                      <a:r>
                        <a:rPr lang="en-GB" sz="1800" b="1" i="0" u="none" strike="noStrike" noProof="0">
                          <a:solidFill>
                            <a:schemeClr val="tx1"/>
                          </a:solidFill>
                          <a:effectLst/>
                        </a:rPr>
                        <a:t>Participatory Development Solutions- El </a:t>
                      </a:r>
                      <a:r>
                        <a:rPr lang="en-GB" sz="1800" b="1" i="0" u="none" strike="noStrike" noProof="0" err="1">
                          <a:solidFill>
                            <a:schemeClr val="tx1"/>
                          </a:solidFill>
                          <a:effectLst/>
                        </a:rPr>
                        <a:t>Mahrousa</a:t>
                      </a:r>
                      <a:r>
                        <a:rPr lang="en-GB" sz="1800" b="1" i="0" u="none" strike="noStrike" noProof="0">
                          <a:solidFill>
                            <a:schemeClr val="tx1"/>
                          </a:solidFill>
                          <a:effectLst/>
                        </a:rPr>
                        <a:t> PDS</a:t>
                      </a:r>
                      <a:endParaRPr lang="en-GB" b="1"/>
                    </a:p>
                    <a:p>
                      <a:pPr marL="285750" lvl="0" indent="-285750" algn="l">
                        <a:lnSpc>
                          <a:spcPct val="100000"/>
                        </a:lnSpc>
                        <a:spcBef>
                          <a:spcPts val="0"/>
                        </a:spcBef>
                        <a:spcAft>
                          <a:spcPts val="0"/>
                        </a:spcAft>
                        <a:buFont typeface="Arial"/>
                        <a:buChar char="•"/>
                      </a:pPr>
                      <a:r>
                        <a:rPr lang="en-GB" sz="1800" b="1" i="0" u="none" strike="noStrike" noProof="0">
                          <a:solidFill>
                            <a:schemeClr val="tx1"/>
                          </a:solidFill>
                          <a:effectLst/>
                        </a:rPr>
                        <a:t>Save the Children </a:t>
                      </a:r>
                      <a:endParaRPr lang="en-GB" b="1"/>
                    </a:p>
                    <a:p>
                      <a:pPr marL="285750" lvl="0" indent="-285750" algn="l">
                        <a:lnSpc>
                          <a:spcPct val="100000"/>
                        </a:lnSpc>
                        <a:spcBef>
                          <a:spcPts val="0"/>
                        </a:spcBef>
                        <a:spcAft>
                          <a:spcPts val="0"/>
                        </a:spcAft>
                        <a:buFont typeface="Arial"/>
                        <a:buChar char="•"/>
                      </a:pPr>
                      <a:r>
                        <a:rPr lang="en-GB" sz="1800" b="1" i="0" u="none" strike="noStrike" noProof="0">
                          <a:solidFill>
                            <a:schemeClr val="tx1"/>
                          </a:solidFill>
                          <a:effectLst/>
                        </a:rPr>
                        <a:t>St Andrews Refugee Services</a:t>
                      </a:r>
                      <a:endParaRPr lang="en-GB" b="1"/>
                    </a:p>
                    <a:p>
                      <a:pPr marL="285750" lvl="0" indent="-285750" algn="l">
                        <a:lnSpc>
                          <a:spcPct val="100000"/>
                        </a:lnSpc>
                        <a:spcBef>
                          <a:spcPts val="0"/>
                        </a:spcBef>
                        <a:spcAft>
                          <a:spcPts val="0"/>
                        </a:spcAft>
                        <a:buFont typeface="Arial"/>
                        <a:buChar char="•"/>
                      </a:pPr>
                      <a:r>
                        <a:rPr lang="en-GB" sz="1800" b="1" i="0" u="none" strike="noStrike" noProof="0">
                          <a:solidFill>
                            <a:schemeClr val="tx1"/>
                          </a:solidFill>
                          <a:effectLst/>
                        </a:rPr>
                        <a:t>Terre des Hommes</a:t>
                      </a:r>
                      <a:endParaRPr lang="en-GB" b="1"/>
                    </a:p>
                    <a:p>
                      <a:pPr lvl="0">
                        <a:spcAft>
                          <a:spcPts val="0"/>
                        </a:spcAft>
                        <a:buNone/>
                      </a:pPr>
                      <a:endParaRPr lang="en-GB" sz="1800" b="1">
                        <a:effectLst/>
                      </a:endParaRPr>
                    </a:p>
                  </a:txBody>
                  <a:tcPr marL="68580" marR="68580" marT="0" marB="0"/>
                </a:tc>
                <a:extLst>
                  <a:ext uri="{0D108BD9-81ED-4DB2-BD59-A6C34878D82A}">
                    <a16:rowId xmlns:a16="http://schemas.microsoft.com/office/drawing/2014/main" val="543560800"/>
                  </a:ext>
                </a:extLst>
              </a:tr>
              <a:tr h="513987">
                <a:tc>
                  <a:txBody>
                    <a:bodyPr/>
                    <a:lstStyle/>
                    <a:p>
                      <a:pPr>
                        <a:spcAft>
                          <a:spcPts val="0"/>
                        </a:spcAft>
                      </a:pPr>
                      <a:r>
                        <a:rPr lang="en-GB" sz="1800">
                          <a:effectLst/>
                        </a:rPr>
                        <a:t>Closing session</a:t>
                      </a:r>
                    </a:p>
                  </a:txBody>
                  <a:tcPr marL="68580" marR="68580" marT="0" marB="0"/>
                </a:tc>
                <a:tc>
                  <a:txBody>
                    <a:bodyPr/>
                    <a:lstStyle/>
                    <a:p>
                      <a:pPr marL="0" lvl="0" indent="0" algn="l">
                        <a:lnSpc>
                          <a:spcPct val="100000"/>
                        </a:lnSpc>
                        <a:buNone/>
                      </a:pPr>
                      <a:r>
                        <a:rPr lang="en-GB" sz="1800" b="1" i="0" u="none" strike="noStrike" baseline="0" noProof="0">
                          <a:solidFill>
                            <a:srgbClr val="000000"/>
                          </a:solidFill>
                          <a:effectLst/>
                          <a:latin typeface="Calibri"/>
                        </a:rPr>
                        <a:t>Wrap-up and Closing</a:t>
                      </a:r>
                      <a:endParaRPr lang="en-US" sz="1800" b="1">
                        <a:latin typeface="Calibri"/>
                      </a:endParaRPr>
                    </a:p>
                  </a:txBody>
                  <a:tcPr marL="68580" marR="68580" marT="0" marB="0"/>
                </a:tc>
                <a:extLst>
                  <a:ext uri="{0D108BD9-81ED-4DB2-BD59-A6C34878D82A}">
                    <a16:rowId xmlns:a16="http://schemas.microsoft.com/office/drawing/2014/main" val="3740376342"/>
                  </a:ext>
                </a:extLst>
              </a:tr>
            </a:tbl>
          </a:graphicData>
        </a:graphic>
      </p:graphicFrame>
    </p:spTree>
    <p:extLst>
      <p:ext uri="{BB962C8B-B14F-4D97-AF65-F5344CB8AC3E}">
        <p14:creationId xmlns:p14="http://schemas.microsoft.com/office/powerpoint/2010/main" val="30406893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843" y="2620112"/>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94832" y="3426857"/>
            <a:ext cx="11025553" cy="673080"/>
          </a:xfrm>
        </p:spPr>
        <p:txBody>
          <a:bodyPr anchor="t">
            <a:noAutofit/>
          </a:bodyPr>
          <a:lstStyle/>
          <a:p>
            <a:pPr>
              <a:lnSpc>
                <a:spcPct val="100000"/>
              </a:lnSpc>
              <a:spcBef>
                <a:spcPts val="600"/>
              </a:spcBef>
              <a:spcAft>
                <a:spcPts val="600"/>
              </a:spcAft>
            </a:pPr>
            <a:r>
              <a:rPr lang="en-US" sz="3000" b="1" dirty="0">
                <a:solidFill>
                  <a:schemeClr val="bg1"/>
                </a:solidFill>
                <a:latin typeface="+mn-lt"/>
                <a:ea typeface="Roboto Medium"/>
              </a:rPr>
              <a:t>Closing Remarks </a:t>
            </a:r>
            <a:br>
              <a:rPr lang="en-US" sz="2000" b="1" dirty="0">
                <a:latin typeface="+mn-lt"/>
                <a:ea typeface="Roboto Medium" panose="02000000000000000000" pitchFamily="2" charset="0"/>
              </a:rPr>
            </a:br>
            <a:endParaRPr lang="en-US" sz="20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9055578" y="3880826"/>
            <a:ext cx="3048625" cy="916661"/>
          </a:xfrm>
          <a:prstGeom prst="rect">
            <a:avLst/>
          </a:prstGeom>
        </p:spPr>
      </p:pic>
      <p:sp>
        <p:nvSpPr>
          <p:cNvPr id="14" name="Title 1">
            <a:extLst>
              <a:ext uri="{FF2B5EF4-FFF2-40B4-BE49-F238E27FC236}">
                <a16:creationId xmlns:a16="http://schemas.microsoft.com/office/drawing/2014/main" id="{E79FF83A-F42F-4C56-8420-DFB69FFB4BE2}"/>
              </a:ext>
            </a:extLst>
          </p:cNvPr>
          <p:cNvSpPr txBox="1">
            <a:spLocks/>
          </p:cNvSpPr>
          <p:nvPr/>
        </p:nvSpPr>
        <p:spPr>
          <a:xfrm>
            <a:off x="66727" y="5301081"/>
            <a:ext cx="7180864" cy="146449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pPr>
            <a:br>
              <a:rPr lang="en-US" sz="2000" dirty="0">
                <a:latin typeface="+mn-lt"/>
                <a:ea typeface="Roboto Medium" panose="02000000000000000000" pitchFamily="2" charset="0"/>
              </a:rPr>
            </a:br>
            <a:endParaRPr lang="en-US" sz="2000">
              <a:solidFill>
                <a:schemeClr val="bg1"/>
              </a:solidFill>
              <a:latin typeface="+mn-lt"/>
              <a:ea typeface="Roboto Medium" panose="02000000000000000000" pitchFamily="2" charset="0"/>
              <a:cs typeface="Calibri"/>
            </a:endParaRPr>
          </a:p>
        </p:txBody>
      </p:sp>
      <p:pic>
        <p:nvPicPr>
          <p:cNvPr id="3" name="Picture 2" descr="A white sign with black text and a red and blue square&#10;&#10;Description automatically generated">
            <a:extLst>
              <a:ext uri="{FF2B5EF4-FFF2-40B4-BE49-F238E27FC236}">
                <a16:creationId xmlns:a16="http://schemas.microsoft.com/office/drawing/2014/main" id="{C8568828-ACF3-AA8B-06F0-E1B67987D3A4}"/>
              </a:ext>
            </a:extLst>
          </p:cNvPr>
          <p:cNvPicPr>
            <a:picLocks noChangeAspect="1"/>
          </p:cNvPicPr>
          <p:nvPr/>
        </p:nvPicPr>
        <p:blipFill>
          <a:blip r:embed="rId4"/>
          <a:stretch>
            <a:fillRect/>
          </a:stretch>
        </p:blipFill>
        <p:spPr>
          <a:xfrm>
            <a:off x="7508504" y="3879204"/>
            <a:ext cx="1499015" cy="861530"/>
          </a:xfrm>
          <a:prstGeom prst="rect">
            <a:avLst/>
          </a:prstGeom>
        </p:spPr>
      </p:pic>
    </p:spTree>
    <p:extLst>
      <p:ext uri="{BB962C8B-B14F-4D97-AF65-F5344CB8AC3E}">
        <p14:creationId xmlns:p14="http://schemas.microsoft.com/office/powerpoint/2010/main" val="1144721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843" y="2620112"/>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94832" y="3426857"/>
            <a:ext cx="11025553" cy="673080"/>
          </a:xfrm>
        </p:spPr>
        <p:txBody>
          <a:bodyPr anchor="t">
            <a:noAutofit/>
          </a:bodyPr>
          <a:lstStyle/>
          <a:p>
            <a:pPr>
              <a:lnSpc>
                <a:spcPct val="100000"/>
              </a:lnSpc>
              <a:spcBef>
                <a:spcPts val="600"/>
              </a:spcBef>
              <a:spcAft>
                <a:spcPts val="600"/>
              </a:spcAft>
            </a:pPr>
            <a:r>
              <a:rPr lang="en-US" sz="3000" b="1" dirty="0">
                <a:solidFill>
                  <a:schemeClr val="bg1"/>
                </a:solidFill>
                <a:latin typeface="+mn-lt"/>
                <a:ea typeface="Roboto Medium"/>
              </a:rPr>
              <a:t>Thank you </a:t>
            </a:r>
            <a:br>
              <a:rPr lang="en-US" sz="2000" b="1" dirty="0">
                <a:latin typeface="+mn-lt"/>
                <a:ea typeface="Roboto Medium" panose="02000000000000000000" pitchFamily="2" charset="0"/>
              </a:rPr>
            </a:br>
            <a:endParaRPr lang="en-US" sz="20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9055578" y="3880826"/>
            <a:ext cx="3048625" cy="916661"/>
          </a:xfrm>
          <a:prstGeom prst="rect">
            <a:avLst/>
          </a:prstGeom>
        </p:spPr>
      </p:pic>
      <p:sp>
        <p:nvSpPr>
          <p:cNvPr id="14" name="Title 1">
            <a:extLst>
              <a:ext uri="{FF2B5EF4-FFF2-40B4-BE49-F238E27FC236}">
                <a16:creationId xmlns:a16="http://schemas.microsoft.com/office/drawing/2014/main" id="{E79FF83A-F42F-4C56-8420-DFB69FFB4BE2}"/>
              </a:ext>
            </a:extLst>
          </p:cNvPr>
          <p:cNvSpPr txBox="1">
            <a:spLocks/>
          </p:cNvSpPr>
          <p:nvPr/>
        </p:nvSpPr>
        <p:spPr>
          <a:xfrm>
            <a:off x="66727" y="5301081"/>
            <a:ext cx="7180864" cy="146449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pPr>
            <a:br>
              <a:rPr lang="en-US" sz="2000" dirty="0">
                <a:latin typeface="+mn-lt"/>
                <a:ea typeface="Roboto Medium" panose="02000000000000000000" pitchFamily="2" charset="0"/>
              </a:rPr>
            </a:br>
            <a:endParaRPr lang="en-US" sz="2000">
              <a:solidFill>
                <a:schemeClr val="bg1"/>
              </a:solidFill>
              <a:latin typeface="+mn-lt"/>
              <a:ea typeface="Roboto Medium" panose="02000000000000000000" pitchFamily="2" charset="0"/>
              <a:cs typeface="Calibri"/>
            </a:endParaRPr>
          </a:p>
        </p:txBody>
      </p:sp>
      <p:pic>
        <p:nvPicPr>
          <p:cNvPr id="3" name="Picture 2" descr="A white sign with black text and a red and blue square&#10;&#10;Description automatically generated">
            <a:extLst>
              <a:ext uri="{FF2B5EF4-FFF2-40B4-BE49-F238E27FC236}">
                <a16:creationId xmlns:a16="http://schemas.microsoft.com/office/drawing/2014/main" id="{C8568828-ACF3-AA8B-06F0-E1B67987D3A4}"/>
              </a:ext>
            </a:extLst>
          </p:cNvPr>
          <p:cNvPicPr>
            <a:picLocks noChangeAspect="1"/>
          </p:cNvPicPr>
          <p:nvPr/>
        </p:nvPicPr>
        <p:blipFill>
          <a:blip r:embed="rId4"/>
          <a:stretch>
            <a:fillRect/>
          </a:stretch>
        </p:blipFill>
        <p:spPr>
          <a:xfrm>
            <a:off x="7508504" y="3879204"/>
            <a:ext cx="1499015" cy="861530"/>
          </a:xfrm>
          <a:prstGeom prst="rect">
            <a:avLst/>
          </a:prstGeom>
        </p:spPr>
      </p:pic>
      <p:pic>
        <p:nvPicPr>
          <p:cNvPr id="5" name="Picture 4" descr="A qr code on a green background&#10;&#10;Description automatically generated">
            <a:extLst>
              <a:ext uri="{FF2B5EF4-FFF2-40B4-BE49-F238E27FC236}">
                <a16:creationId xmlns:a16="http://schemas.microsoft.com/office/drawing/2014/main" id="{1561D362-CAF4-0759-B426-D53E10F46513}"/>
              </a:ext>
            </a:extLst>
          </p:cNvPr>
          <p:cNvPicPr>
            <a:picLocks noChangeAspect="1"/>
          </p:cNvPicPr>
          <p:nvPr/>
        </p:nvPicPr>
        <p:blipFill>
          <a:blip r:embed="rId5"/>
          <a:stretch>
            <a:fillRect/>
          </a:stretch>
        </p:blipFill>
        <p:spPr>
          <a:xfrm>
            <a:off x="-2209" y="1203877"/>
            <a:ext cx="4565373" cy="4626941"/>
          </a:xfrm>
          <a:prstGeom prst="rect">
            <a:avLst/>
          </a:prstGeom>
        </p:spPr>
      </p:pic>
    </p:spTree>
    <p:extLst>
      <p:ext uri="{BB962C8B-B14F-4D97-AF65-F5344CB8AC3E}">
        <p14:creationId xmlns:p14="http://schemas.microsoft.com/office/powerpoint/2010/main" val="32330647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674199"/>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39615" y="4619915"/>
            <a:ext cx="11025553" cy="860457"/>
          </a:xfrm>
        </p:spPr>
        <p:txBody>
          <a:bodyPr anchor="t">
            <a:noAutofit/>
          </a:bodyPr>
          <a:lstStyle/>
          <a:p>
            <a:pPr>
              <a:lnSpc>
                <a:spcPct val="100000"/>
              </a:lnSpc>
              <a:spcBef>
                <a:spcPts val="600"/>
              </a:spcBef>
              <a:spcAft>
                <a:spcPts val="600"/>
              </a:spcAft>
            </a:pPr>
            <a:br>
              <a:rPr lang="en-US" sz="2000" b="1" dirty="0">
                <a:latin typeface="+mn-lt"/>
                <a:ea typeface="Roboto Medium" panose="02000000000000000000" pitchFamily="2" charset="0"/>
              </a:rPr>
            </a:br>
            <a:r>
              <a:rPr lang="en-US" sz="3000" b="1" dirty="0">
                <a:solidFill>
                  <a:schemeClr val="bg1"/>
                </a:solidFill>
                <a:latin typeface="+mn-lt"/>
                <a:ea typeface="Roboto Medium"/>
              </a:rPr>
              <a:t>Session 4 –  Informal Consultation with Stakeholders</a:t>
            </a:r>
            <a:endParaRPr lang="en-US" sz="3000" b="1" dirty="0">
              <a:solidFill>
                <a:schemeClr val="bg1"/>
              </a:solidFill>
              <a:latin typeface="+mn-lt"/>
              <a:ea typeface="Roboto Medium"/>
              <a:cs typeface="Calibri"/>
            </a:endParaRPr>
          </a:p>
          <a:p>
            <a:pPr>
              <a:lnSpc>
                <a:spcPct val="100000"/>
              </a:lnSpc>
              <a:spcBef>
                <a:spcPts val="600"/>
              </a:spcBef>
              <a:spcAft>
                <a:spcPts val="600"/>
              </a:spcAft>
            </a:pPr>
            <a:endParaRPr lang="en-US" sz="2000" b="1">
              <a:solidFill>
                <a:schemeClr val="bg1"/>
              </a:solidFill>
              <a:latin typeface="+mn-lt"/>
              <a:ea typeface="Roboto Medium"/>
              <a:cs typeface="Calibri"/>
            </a:endParaRPr>
          </a:p>
          <a:p>
            <a:pPr>
              <a:lnSpc>
                <a:spcPct val="100000"/>
              </a:lnSpc>
              <a:spcBef>
                <a:spcPts val="600"/>
              </a:spcBef>
              <a:spcAft>
                <a:spcPts val="600"/>
              </a:spcAft>
            </a:pPr>
            <a:br>
              <a:rPr lang="en-US" sz="2000" b="1" dirty="0">
                <a:latin typeface="+mn-lt"/>
                <a:ea typeface="Roboto Medium" panose="02000000000000000000" pitchFamily="2" charset="0"/>
              </a:rPr>
            </a:br>
            <a:endParaRPr lang="en-US" sz="2000">
              <a:solidFill>
                <a:schemeClr val="bg1"/>
              </a:solidFill>
              <a:latin typeface="+mn-lt"/>
              <a:ea typeface="Roboto Medium" panose="02000000000000000000" pitchFamily="2" charset="0"/>
              <a:cs typeface="Calibri"/>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sp>
        <p:nvSpPr>
          <p:cNvPr id="14" name="Title 1">
            <a:extLst>
              <a:ext uri="{FF2B5EF4-FFF2-40B4-BE49-F238E27FC236}">
                <a16:creationId xmlns:a16="http://schemas.microsoft.com/office/drawing/2014/main" id="{E79FF83A-F42F-4C56-8420-DFB69FFB4BE2}"/>
              </a:ext>
            </a:extLst>
          </p:cNvPr>
          <p:cNvSpPr txBox="1">
            <a:spLocks/>
          </p:cNvSpPr>
          <p:nvPr/>
        </p:nvSpPr>
        <p:spPr>
          <a:xfrm>
            <a:off x="256278" y="5615558"/>
            <a:ext cx="6515393" cy="10721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pPr>
            <a:r>
              <a:rPr lang="en-US" sz="2000" dirty="0">
                <a:solidFill>
                  <a:schemeClr val="bg1"/>
                </a:solidFill>
                <a:latin typeface="Calibri"/>
                <a:ea typeface="Roboto Medium"/>
                <a:cs typeface="Calibri"/>
              </a:rPr>
              <a:t>Session Objectives: Discuss ideas for establishing or strengthening partnerships with stakeholders on GCM implementation  and good migration governance</a:t>
            </a:r>
            <a:br>
              <a:rPr lang="en-US" sz="2000" dirty="0">
                <a:latin typeface="+mn-lt"/>
                <a:ea typeface="Roboto Medium" panose="02000000000000000000" pitchFamily="2" charset="0"/>
              </a:rPr>
            </a:br>
            <a:endParaRPr lang="en-US" sz="2000">
              <a:solidFill>
                <a:schemeClr val="bg1"/>
              </a:solidFill>
              <a:latin typeface="+mn-lt"/>
              <a:ea typeface="Roboto Medium" panose="02000000000000000000" pitchFamily="2" charset="0"/>
              <a:cs typeface="Calibri"/>
            </a:endParaRPr>
          </a:p>
        </p:txBody>
      </p:sp>
      <p:pic>
        <p:nvPicPr>
          <p:cNvPr id="3" name="Picture 2" descr="A white sign with black text and a red and blue square&#10;&#10;Description automatically generated">
            <a:extLst>
              <a:ext uri="{FF2B5EF4-FFF2-40B4-BE49-F238E27FC236}">
                <a16:creationId xmlns:a16="http://schemas.microsoft.com/office/drawing/2014/main" id="{5ECFE350-7F5E-CD0C-641B-983C0112B967}"/>
              </a:ext>
            </a:extLst>
          </p:cNvPr>
          <p:cNvPicPr>
            <a:picLocks noChangeAspect="1"/>
          </p:cNvPicPr>
          <p:nvPr/>
        </p:nvPicPr>
        <p:blipFill>
          <a:blip r:embed="rId7"/>
          <a:stretch>
            <a:fillRect/>
          </a:stretch>
        </p:blipFill>
        <p:spPr>
          <a:xfrm>
            <a:off x="6842885" y="5626583"/>
            <a:ext cx="1819275" cy="1038225"/>
          </a:xfrm>
          <a:prstGeom prst="rect">
            <a:avLst/>
          </a:prstGeom>
        </p:spPr>
      </p:pic>
    </p:spTree>
    <p:extLst>
      <p:ext uri="{BB962C8B-B14F-4D97-AF65-F5344CB8AC3E}">
        <p14:creationId xmlns:p14="http://schemas.microsoft.com/office/powerpoint/2010/main" val="4061853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9095-56C3-78F7-0074-D4FE29D40039}"/>
              </a:ext>
            </a:extLst>
          </p:cNvPr>
          <p:cNvSpPr>
            <a:spLocks noGrp="1"/>
          </p:cNvSpPr>
          <p:nvPr>
            <p:ph type="title"/>
          </p:nvPr>
        </p:nvSpPr>
        <p:spPr>
          <a:xfrm>
            <a:off x="-1104" y="691"/>
            <a:ext cx="12194208" cy="1712083"/>
          </a:xfrm>
          <a:solidFill>
            <a:schemeClr val="accent1"/>
          </a:solidFill>
          <a:ln>
            <a:solidFill>
              <a:srgbClr val="4472C4"/>
            </a:solidFill>
          </a:ln>
        </p:spPr>
        <p:txBody>
          <a:bodyPr/>
          <a:lstStyle/>
          <a:p>
            <a:pPr algn="ctr"/>
            <a:r>
              <a:rPr lang="en-US" b="1">
                <a:solidFill>
                  <a:schemeClr val="bg1"/>
                </a:solidFill>
                <a:cs typeface="Calibri Light"/>
              </a:rPr>
              <a:t>Stakeholder Consultation</a:t>
            </a:r>
            <a:r>
              <a:rPr lang="en-US">
                <a:solidFill>
                  <a:schemeClr val="bg1"/>
                </a:solidFill>
                <a:cs typeface="Calibri Light"/>
              </a:rPr>
              <a:t> </a:t>
            </a:r>
          </a:p>
        </p:txBody>
      </p:sp>
      <p:sp>
        <p:nvSpPr>
          <p:cNvPr id="5" name="Content Placeholder 4">
            <a:extLst>
              <a:ext uri="{FF2B5EF4-FFF2-40B4-BE49-F238E27FC236}">
                <a16:creationId xmlns:a16="http://schemas.microsoft.com/office/drawing/2014/main" id="{BFE05323-6244-4287-5A18-A804FFB38CC5}"/>
              </a:ext>
            </a:extLst>
          </p:cNvPr>
          <p:cNvSpPr>
            <a:spLocks noGrp="1"/>
          </p:cNvSpPr>
          <p:nvPr>
            <p:ph idx="1"/>
          </p:nvPr>
        </p:nvSpPr>
        <p:spPr>
          <a:xfrm>
            <a:off x="696433" y="2061904"/>
            <a:ext cx="10515600" cy="4351338"/>
          </a:xfrm>
        </p:spPr>
        <p:txBody>
          <a:bodyPr vert="horz" lIns="91440" tIns="45720" rIns="91440" bIns="45720" rtlCol="0" anchor="t">
            <a:normAutofit/>
          </a:bodyPr>
          <a:lstStyle/>
          <a:p>
            <a:pPr marL="0" indent="0">
              <a:buNone/>
            </a:pPr>
            <a:endParaRPr lang="en-US" sz="3200" b="1" dirty="0">
              <a:solidFill>
                <a:schemeClr val="tx2"/>
              </a:solidFill>
              <a:highlight>
                <a:srgbClr val="FFFF00"/>
              </a:highlight>
              <a:cs typeface="Calibri"/>
            </a:endParaRPr>
          </a:p>
          <a:p>
            <a:r>
              <a:rPr lang="en-US" sz="2000" b="1" dirty="0">
                <a:solidFill>
                  <a:schemeClr val="tx2"/>
                </a:solidFill>
                <a:cs typeface="Calibri"/>
              </a:rPr>
              <a:t>Dr. Maysa Ayoub (American University in Cairo (AUC) </a:t>
            </a:r>
          </a:p>
          <a:p>
            <a:r>
              <a:rPr lang="en-US" sz="2000" b="1" dirty="0">
                <a:solidFill>
                  <a:schemeClr val="tx2"/>
                </a:solidFill>
                <a:cs typeface="Calibri"/>
              </a:rPr>
              <a:t>Mr. Mohamed Mahgoub (Refugee Led Organizations)</a:t>
            </a:r>
          </a:p>
          <a:p>
            <a:r>
              <a:rPr lang="en-US" sz="2000" b="1" dirty="0">
                <a:solidFill>
                  <a:schemeClr val="tx2"/>
                </a:solidFill>
                <a:cs typeface="Calibri"/>
              </a:rPr>
              <a:t>Dr. Rasha Elmasry (Egyptian Red Crescent Society (ERC)</a:t>
            </a:r>
          </a:p>
          <a:p>
            <a:r>
              <a:rPr lang="en-US" sz="2000" b="1" dirty="0">
                <a:solidFill>
                  <a:schemeClr val="tx2"/>
                </a:solidFill>
                <a:cs typeface="Calibri"/>
              </a:rPr>
              <a:t>Dr. Hany Ibrahim (Participatory Development Solutions- </a:t>
            </a:r>
            <a:r>
              <a:rPr lang="en-US" sz="2000" b="1" err="1">
                <a:solidFill>
                  <a:schemeClr val="tx2"/>
                </a:solidFill>
                <a:cs typeface="Calibri"/>
              </a:rPr>
              <a:t>ElMahrousa</a:t>
            </a:r>
            <a:r>
              <a:rPr lang="en-US" sz="2000" b="1" dirty="0">
                <a:solidFill>
                  <a:schemeClr val="tx2"/>
                </a:solidFill>
                <a:cs typeface="Calibri"/>
              </a:rPr>
              <a:t> PDS)</a:t>
            </a:r>
            <a:endParaRPr lang="en-US" sz="2000" b="1">
              <a:solidFill>
                <a:schemeClr val="tx2"/>
              </a:solidFill>
              <a:cs typeface="Calibri"/>
            </a:endParaRPr>
          </a:p>
          <a:p>
            <a:r>
              <a:rPr lang="en-US" sz="2000" b="1" dirty="0">
                <a:solidFill>
                  <a:schemeClr val="tx2"/>
                </a:solidFill>
                <a:cs typeface="Calibri"/>
              </a:rPr>
              <a:t>Ms. </a:t>
            </a:r>
            <a:r>
              <a:rPr lang="en-US" sz="2000" b="1" err="1">
                <a:solidFill>
                  <a:schemeClr val="tx2"/>
                </a:solidFill>
                <a:cs typeface="Calibri"/>
              </a:rPr>
              <a:t>Omneya</a:t>
            </a:r>
            <a:r>
              <a:rPr lang="en-US" sz="2000" b="1" dirty="0">
                <a:solidFill>
                  <a:schemeClr val="tx2"/>
                </a:solidFill>
                <a:cs typeface="Calibri"/>
              </a:rPr>
              <a:t> </a:t>
            </a:r>
            <a:r>
              <a:rPr lang="en-US" sz="2000" b="1" err="1">
                <a:solidFill>
                  <a:schemeClr val="tx2"/>
                </a:solidFill>
                <a:cs typeface="Calibri"/>
              </a:rPr>
              <a:t>Ghamry</a:t>
            </a:r>
            <a:r>
              <a:rPr lang="en-US" sz="2000" b="1" dirty="0">
                <a:solidFill>
                  <a:schemeClr val="tx2"/>
                </a:solidFill>
                <a:cs typeface="Calibri"/>
              </a:rPr>
              <a:t> (Save the Children )</a:t>
            </a:r>
          </a:p>
          <a:p>
            <a:r>
              <a:rPr lang="en-US" sz="2000" b="1" dirty="0">
                <a:solidFill>
                  <a:schemeClr val="tx2"/>
                </a:solidFill>
                <a:cs typeface="Calibri"/>
              </a:rPr>
              <a:t>Mr. Ibrahim Abou Senna (St Andrews Refugee Services)</a:t>
            </a:r>
          </a:p>
          <a:p>
            <a:r>
              <a:rPr lang="en-US" sz="2000" b="1" dirty="0">
                <a:solidFill>
                  <a:schemeClr val="tx2"/>
                </a:solidFill>
                <a:cs typeface="Calibri"/>
              </a:rPr>
              <a:t>Ms. Laure Baudin (Terre des Hommes)</a:t>
            </a:r>
          </a:p>
          <a:p>
            <a:endParaRPr lang="en-US" sz="2000">
              <a:cs typeface="Calibri"/>
            </a:endParaRPr>
          </a:p>
          <a:p>
            <a:endParaRPr lang="en-US" sz="2000">
              <a:cs typeface="Calibri"/>
            </a:endParaRPr>
          </a:p>
        </p:txBody>
      </p:sp>
    </p:spTree>
    <p:extLst>
      <p:ext uri="{BB962C8B-B14F-4D97-AF65-F5344CB8AC3E}">
        <p14:creationId xmlns:p14="http://schemas.microsoft.com/office/powerpoint/2010/main" val="2149098920"/>
      </p:ext>
    </p:extLst>
  </p:cSld>
  <p:clrMapOvr>
    <a:masterClrMapping/>
  </p:clrMapOvr>
  <p:extLst>
    <p:ext uri="{6950BFC3-D8DA-4A85-94F7-54DA5524770B}">
      <p188:commentRel xmlns:p188="http://schemas.microsoft.com/office/powerpoint/2018/8/main" r:id="rId2"/>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9095-56C3-78F7-0074-D4FE29D40039}"/>
              </a:ext>
            </a:extLst>
          </p:cNvPr>
          <p:cNvSpPr>
            <a:spLocks noGrp="1"/>
          </p:cNvSpPr>
          <p:nvPr>
            <p:ph type="title"/>
          </p:nvPr>
        </p:nvSpPr>
        <p:spPr>
          <a:xfrm>
            <a:off x="-1104" y="691"/>
            <a:ext cx="12194208" cy="1712083"/>
          </a:xfrm>
          <a:solidFill>
            <a:schemeClr val="accent1"/>
          </a:solidFill>
          <a:ln>
            <a:solidFill>
              <a:srgbClr val="4472C4"/>
            </a:solidFill>
          </a:ln>
        </p:spPr>
        <p:txBody>
          <a:bodyPr/>
          <a:lstStyle/>
          <a:p>
            <a:pPr algn="ctr"/>
            <a:r>
              <a:rPr lang="en-US" b="1" dirty="0">
                <a:solidFill>
                  <a:schemeClr val="bg1"/>
                </a:solidFill>
                <a:cs typeface="Calibri Light"/>
              </a:rPr>
              <a:t>Guiding Questions</a:t>
            </a:r>
          </a:p>
        </p:txBody>
      </p:sp>
      <p:sp>
        <p:nvSpPr>
          <p:cNvPr id="3" name="Content Placeholder 2">
            <a:extLst>
              <a:ext uri="{FF2B5EF4-FFF2-40B4-BE49-F238E27FC236}">
                <a16:creationId xmlns:a16="http://schemas.microsoft.com/office/drawing/2014/main" id="{B407339C-B0B1-3144-89BC-3E87B653F30A}"/>
              </a:ext>
            </a:extLst>
          </p:cNvPr>
          <p:cNvSpPr>
            <a:spLocks noGrp="1"/>
          </p:cNvSpPr>
          <p:nvPr>
            <p:ph idx="1"/>
          </p:nvPr>
        </p:nvSpPr>
        <p:spPr>
          <a:xfrm>
            <a:off x="838200" y="1825625"/>
            <a:ext cx="10515600" cy="4651141"/>
          </a:xfrm>
        </p:spPr>
        <p:txBody>
          <a:bodyPr vert="horz" lIns="91440" tIns="45720" rIns="91440" bIns="45720" rtlCol="0" anchor="t">
            <a:noAutofit/>
          </a:bodyPr>
          <a:lstStyle/>
          <a:p>
            <a:pPr>
              <a:buNone/>
            </a:pPr>
            <a:r>
              <a:rPr lang="en-US" sz="2000" b="1" dirty="0">
                <a:solidFill>
                  <a:schemeClr val="tx2"/>
                </a:solidFill>
                <a:ea typeface="+mn-lt"/>
                <a:cs typeface="+mn-lt"/>
              </a:rPr>
              <a:t>•</a:t>
            </a:r>
            <a:r>
              <a:rPr lang="en-US" sz="2000" b="1">
                <a:solidFill>
                  <a:schemeClr val="tx2"/>
                </a:solidFill>
                <a:ea typeface="+mn-lt"/>
                <a:cs typeface="+mn-lt"/>
              </a:rPr>
              <a:t> </a:t>
            </a:r>
            <a:r>
              <a:rPr lang="en-US" sz="2000" b="1" dirty="0">
                <a:solidFill>
                  <a:schemeClr val="tx2"/>
                </a:solidFill>
                <a:ea typeface="+mn-lt"/>
                <a:cs typeface="+mn-lt"/>
              </a:rPr>
              <a:t>Please introduce yourself by indicating your role and a brief description of the work of your organization in relation to migration</a:t>
            </a:r>
          </a:p>
          <a:p>
            <a:pPr marL="342900" indent="-342900">
              <a:buAutoNum type="arabicPeriod"/>
            </a:pPr>
            <a:r>
              <a:rPr lang="en-US" sz="2000" b="1" dirty="0">
                <a:solidFill>
                  <a:schemeClr val="tx2"/>
                </a:solidFill>
                <a:ea typeface="+mn-lt"/>
                <a:cs typeface="+mn-lt"/>
              </a:rPr>
              <a:t>In your opinion, what is the best way for stakeholders to contribute better to implement the Global Compact for Safe, Orderly and Regular Migration/good migration governance in Egypt?</a:t>
            </a:r>
          </a:p>
          <a:p>
            <a:pPr marL="342900" indent="-342900">
              <a:buAutoNum type="arabicPeriod"/>
            </a:pPr>
            <a:r>
              <a:rPr lang="en-US" sz="2000" b="1" dirty="0">
                <a:solidFill>
                  <a:schemeClr val="tx2"/>
                </a:solidFill>
                <a:ea typeface="+mn-lt"/>
                <a:cs typeface="+mn-lt"/>
              </a:rPr>
              <a:t>Please indicate the top areas in your country where support is needed to implement the Global Compact for Safe, Orderly and Regular Migration/good migration governance?</a:t>
            </a:r>
          </a:p>
          <a:p>
            <a:pPr marL="342900" indent="-342900">
              <a:buAutoNum type="arabicPeriod"/>
            </a:pPr>
            <a:r>
              <a:rPr lang="en-US" sz="2000" b="1" dirty="0">
                <a:solidFill>
                  <a:schemeClr val="tx2"/>
                </a:solidFill>
                <a:ea typeface="+mn-lt"/>
                <a:cs typeface="+mn-lt"/>
              </a:rPr>
              <a:t>What are the main gaps/challenges you have identified which hinders/hindered the implementation of the Global compact for Safe, Orderly and Regular Migration/good migration governance?</a:t>
            </a:r>
          </a:p>
          <a:p>
            <a:pPr marL="342900" indent="-342900">
              <a:buAutoNum type="arabicPeriod"/>
            </a:pPr>
            <a:r>
              <a:rPr lang="en-US" sz="2000" b="1" dirty="0">
                <a:solidFill>
                  <a:schemeClr val="tx2"/>
                </a:solidFill>
                <a:ea typeface="+mn-lt"/>
                <a:cs typeface="+mn-lt"/>
              </a:rPr>
              <a:t>Please describe some examples of good practices and lessons learned on the implementation of the Global Compact for Safe, Orderly and Regular Migration/good migration governance.</a:t>
            </a:r>
          </a:p>
          <a:p>
            <a:pPr marL="342900" indent="-342900">
              <a:buAutoNum type="arabicPeriod"/>
            </a:pPr>
            <a:r>
              <a:rPr lang="en-US" sz="2000" b="1" dirty="0">
                <a:solidFill>
                  <a:schemeClr val="tx2"/>
                </a:solidFill>
                <a:ea typeface="+mn-lt"/>
                <a:cs typeface="+mn-lt"/>
              </a:rPr>
              <a:t>Do you have any recommendations for how the UN and stakeholders can work better together in the Egyptian context?</a:t>
            </a:r>
            <a:endParaRPr lang="en-US" sz="2000" b="1" dirty="0">
              <a:solidFill>
                <a:schemeClr val="tx2"/>
              </a:solidFill>
              <a:cs typeface="Calibri" panose="020F0502020204030204"/>
            </a:endParaRPr>
          </a:p>
        </p:txBody>
      </p:sp>
    </p:spTree>
    <p:extLst>
      <p:ext uri="{BB962C8B-B14F-4D97-AF65-F5344CB8AC3E}">
        <p14:creationId xmlns:p14="http://schemas.microsoft.com/office/powerpoint/2010/main" val="42050072"/>
      </p:ext>
    </p:extLst>
  </p:cSld>
  <p:clrMapOvr>
    <a:masterClrMapping/>
  </p:clrMapOvr>
  <p:extLst>
    <p:ext uri="{6950BFC3-D8DA-4A85-94F7-54DA5524770B}">
      <p188:commentRel xmlns:p188="http://schemas.microsoft.com/office/powerpoint/2018/8/main" r:id="rId2"/>
    </p:ext>
  </p:extLs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0"/>
            <a:ext cx="12193200" cy="690975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2"/>
          <a:stretch>
            <a:fillRect/>
          </a:stretch>
        </p:blipFill>
        <p:spPr>
          <a:xfrm>
            <a:off x="1930348" y="2447171"/>
            <a:ext cx="3511894" cy="1055957"/>
          </a:xfrm>
          <a:prstGeom prst="rect">
            <a:avLst/>
          </a:prstGeom>
        </p:spPr>
      </p:pic>
      <p:sp>
        <p:nvSpPr>
          <p:cNvPr id="7" name="Subtitle 2">
            <a:extLst>
              <a:ext uri="{FF2B5EF4-FFF2-40B4-BE49-F238E27FC236}">
                <a16:creationId xmlns:a16="http://schemas.microsoft.com/office/drawing/2014/main" id="{71D749D4-BEE4-F242-99AA-50C6BEA5CB37}"/>
              </a:ext>
            </a:extLst>
          </p:cNvPr>
          <p:cNvSpPr txBox="1">
            <a:spLocks/>
          </p:cNvSpPr>
          <p:nvPr/>
        </p:nvSpPr>
        <p:spPr>
          <a:xfrm>
            <a:off x="6838707" y="2376099"/>
            <a:ext cx="3422944" cy="2231929"/>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5000"/>
              </a:lnSpc>
            </a:pPr>
            <a:r>
              <a:rPr lang="en-US" sz="1800">
                <a:solidFill>
                  <a:schemeClr val="bg1"/>
                </a:solidFill>
                <a:ea typeface="Roboto"/>
              </a:rPr>
              <a:t>United Nations Network on Migration</a:t>
            </a:r>
          </a:p>
          <a:p>
            <a:pPr algn="l">
              <a:lnSpc>
                <a:spcPct val="170000"/>
              </a:lnSpc>
            </a:pPr>
            <a:r>
              <a:rPr lang="en-US" sz="1800">
                <a:solidFill>
                  <a:schemeClr val="bg1"/>
                </a:solidFill>
                <a:ea typeface="Roboto"/>
              </a:rPr>
              <a:t>UNNMArabRegion@iom.int</a:t>
            </a:r>
          </a:p>
          <a:p>
            <a:pPr algn="l">
              <a:lnSpc>
                <a:spcPct val="170000"/>
              </a:lnSpc>
            </a:pPr>
            <a:r>
              <a:rPr lang="en-US" sz="1800">
                <a:solidFill>
                  <a:schemeClr val="bg1"/>
                </a:solidFill>
                <a:ea typeface="Roboto"/>
              </a:rPr>
              <a:t>gcmrrarabstates@iom.int</a:t>
            </a:r>
          </a:p>
          <a:p>
            <a:pPr algn="l">
              <a:lnSpc>
                <a:spcPct val="170000"/>
              </a:lnSpc>
            </a:pPr>
            <a:r>
              <a:rPr lang="en-US" sz="1800">
                <a:solidFill>
                  <a:schemeClr val="bg1"/>
                </a:solidFill>
                <a:ea typeface="Roboto Medium"/>
              </a:rPr>
              <a:t>www.migrationnetwork.un.org</a:t>
            </a:r>
          </a:p>
        </p:txBody>
      </p:sp>
      <p:cxnSp>
        <p:nvCxnSpPr>
          <p:cNvPr id="8" name="Straight Connector 7">
            <a:extLst>
              <a:ext uri="{FF2B5EF4-FFF2-40B4-BE49-F238E27FC236}">
                <a16:creationId xmlns:a16="http://schemas.microsoft.com/office/drawing/2014/main" id="{6AB06CE8-CD39-3640-BDCD-E10730F8FA20}"/>
              </a:ext>
            </a:extLst>
          </p:cNvPr>
          <p:cNvCxnSpPr>
            <a:cxnSpLocks/>
          </p:cNvCxnSpPr>
          <p:nvPr/>
        </p:nvCxnSpPr>
        <p:spPr>
          <a:xfrm>
            <a:off x="6138513" y="2447171"/>
            <a:ext cx="0" cy="2060294"/>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36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A45A-993B-C218-1963-A7924F3FA2E4}"/>
              </a:ext>
            </a:extLst>
          </p:cNvPr>
          <p:cNvSpPr>
            <a:spLocks noGrp="1"/>
          </p:cNvSpPr>
          <p:nvPr>
            <p:ph type="ctrTitle"/>
          </p:nvPr>
        </p:nvSpPr>
        <p:spPr>
          <a:xfrm>
            <a:off x="221537" y="1746167"/>
            <a:ext cx="11746751" cy="3036056"/>
          </a:xfrm>
        </p:spPr>
        <p:txBody>
          <a:bodyPr/>
          <a:lstStyle/>
          <a:p>
            <a:r>
              <a:rPr lang="en-US" sz="5400" dirty="0">
                <a:cs typeface="Arial"/>
              </a:rPr>
              <a:t>UN Workshop on Migration for UNCT Egypt:</a:t>
            </a:r>
            <a:br>
              <a:rPr lang="en-US" sz="5400" dirty="0">
                <a:cs typeface="Arial"/>
              </a:rPr>
            </a:br>
            <a:r>
              <a:rPr lang="en-US" sz="5400" dirty="0">
                <a:cs typeface="Arial"/>
              </a:rPr>
              <a:t>Refugee Snapshot</a:t>
            </a:r>
            <a:br>
              <a:rPr lang="en-US" sz="5400" dirty="0">
                <a:cs typeface="Arial"/>
              </a:rPr>
            </a:br>
            <a:r>
              <a:rPr lang="en-US" sz="5400" i="1" dirty="0">
                <a:cs typeface="Arial"/>
              </a:rPr>
              <a:t>UNHCR Egypt</a:t>
            </a:r>
            <a:endParaRPr lang="en-US" sz="4800" b="0" dirty="0">
              <a:cs typeface="Arial"/>
            </a:endParaRPr>
          </a:p>
        </p:txBody>
      </p:sp>
      <p:sp>
        <p:nvSpPr>
          <p:cNvPr id="3" name="Subtitle 2">
            <a:extLst>
              <a:ext uri="{FF2B5EF4-FFF2-40B4-BE49-F238E27FC236}">
                <a16:creationId xmlns:a16="http://schemas.microsoft.com/office/drawing/2014/main" id="{9056DE38-4234-A242-3E7E-5CB915104830}"/>
              </a:ext>
            </a:extLst>
          </p:cNvPr>
          <p:cNvSpPr>
            <a:spLocks noGrp="1"/>
          </p:cNvSpPr>
          <p:nvPr>
            <p:ph type="subTitle" idx="1"/>
          </p:nvPr>
        </p:nvSpPr>
        <p:spPr>
          <a:xfrm>
            <a:off x="243307" y="5417917"/>
            <a:ext cx="11746751" cy="55519"/>
          </a:xfrm>
        </p:spPr>
        <p:txBody>
          <a:bodyPr vert="horz" lIns="91440" tIns="0" rIns="91440" bIns="0" rtlCol="0" anchor="t">
            <a:noAutofit/>
          </a:bodyPr>
          <a:lstStyle/>
          <a:p>
            <a:r>
              <a:rPr lang="en-US" sz="1600" b="1" dirty="0">
                <a:cs typeface="Arial"/>
              </a:rPr>
              <a:t>27 November 2023</a:t>
            </a:r>
            <a:endParaRPr lang="en-US" sz="1600" b="1" dirty="0"/>
          </a:p>
        </p:txBody>
      </p:sp>
      <p:sp>
        <p:nvSpPr>
          <p:cNvPr id="4" name="Slide Number Placeholder 3">
            <a:extLst>
              <a:ext uri="{FF2B5EF4-FFF2-40B4-BE49-F238E27FC236}">
                <a16:creationId xmlns:a16="http://schemas.microsoft.com/office/drawing/2014/main" id="{2A7CA21D-635F-83B4-B236-4C7AE68F2F8A}"/>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F88E988-FB04-AB4E-BE5A-59F242AF7F7A}" type="slidenum">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3152810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0B10EB-0504-C098-D938-7E084C0073FE}"/>
              </a:ext>
            </a:extLst>
          </p:cNvPr>
          <p:cNvSpPr>
            <a:spLocks noGrp="1"/>
          </p:cNvSpPr>
          <p:nvPr>
            <p:ph type="title"/>
          </p:nvPr>
        </p:nvSpPr>
        <p:spPr>
          <a:xfrm>
            <a:off x="278712" y="176993"/>
            <a:ext cx="11913288" cy="767441"/>
          </a:xfrm>
        </p:spPr>
        <p:txBody>
          <a:bodyPr>
            <a:normAutofit fontScale="90000"/>
          </a:bodyPr>
          <a:lstStyle/>
          <a:p>
            <a:r>
              <a:rPr lang="en-US" sz="4200" dirty="0"/>
              <a:t>Mapping of All Populations, 31 Oct 23</a:t>
            </a:r>
            <a:r>
              <a:rPr lang="en-US" sz="2200" dirty="0"/>
              <a:t> </a:t>
            </a:r>
            <a:r>
              <a:rPr lang="en-US" sz="2200" dirty="0">
                <a:solidFill>
                  <a:srgbClr val="FF0000"/>
                </a:solidFill>
              </a:rPr>
              <a:t>(</a:t>
            </a:r>
            <a:r>
              <a:rPr lang="en-US" sz="2200" i="1" dirty="0">
                <a:solidFill>
                  <a:srgbClr val="FF0000"/>
                </a:solidFill>
              </a:rPr>
              <a:t>non-encampment policy</a:t>
            </a:r>
            <a:r>
              <a:rPr lang="en-US" sz="2200" dirty="0">
                <a:solidFill>
                  <a:srgbClr val="FF0000"/>
                </a:solidFill>
              </a:rPr>
              <a:t>)</a:t>
            </a:r>
            <a:endParaRPr lang="en-US" sz="2200" dirty="0"/>
          </a:p>
        </p:txBody>
      </p:sp>
      <p:sp>
        <p:nvSpPr>
          <p:cNvPr id="4" name="Slide Number Placeholder 3">
            <a:extLst>
              <a:ext uri="{FF2B5EF4-FFF2-40B4-BE49-F238E27FC236}">
                <a16:creationId xmlns:a16="http://schemas.microsoft.com/office/drawing/2014/main" id="{B8685EFF-8E22-3018-CC54-AF450A414D0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12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lumMod val="50000"/>
                </a:prstClr>
              </a:solidFill>
              <a:effectLst/>
              <a:uLnTx/>
              <a:uFillTx/>
              <a:latin typeface="Arial"/>
              <a:ea typeface="+mn-ea"/>
              <a:cs typeface="+mn-cs"/>
            </a:endParaRPr>
          </a:p>
        </p:txBody>
      </p:sp>
      <p:cxnSp>
        <p:nvCxnSpPr>
          <p:cNvPr id="3" name="Straight Connector 2">
            <a:extLst>
              <a:ext uri="{FF2B5EF4-FFF2-40B4-BE49-F238E27FC236}">
                <a16:creationId xmlns:a16="http://schemas.microsoft.com/office/drawing/2014/main" id="{6FD21972-ED88-FA0B-FE80-DCBA8E68DA1C}"/>
              </a:ext>
            </a:extLst>
          </p:cNvPr>
          <p:cNvCxnSpPr/>
          <p:nvPr/>
        </p:nvCxnSpPr>
        <p:spPr>
          <a:xfrm>
            <a:off x="278712" y="1021976"/>
            <a:ext cx="11672416" cy="0"/>
          </a:xfrm>
          <a:prstGeom prst="line">
            <a:avLst/>
          </a:prstGeom>
          <a:ln>
            <a:solidFill>
              <a:schemeClr val="tx2">
                <a:lumMod val="95000"/>
              </a:schemeClr>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CB19C1E-565D-EBB9-A671-CED98233AF74}"/>
              </a:ext>
            </a:extLst>
          </p:cNvPr>
          <p:cNvPicPr>
            <a:picLocks noChangeAspect="1"/>
          </p:cNvPicPr>
          <p:nvPr/>
        </p:nvPicPr>
        <p:blipFill>
          <a:blip r:embed="rId2"/>
          <a:stretch>
            <a:fillRect/>
          </a:stretch>
        </p:blipFill>
        <p:spPr>
          <a:xfrm>
            <a:off x="1602205" y="1081836"/>
            <a:ext cx="8987590" cy="5147724"/>
          </a:xfrm>
          <a:prstGeom prst="rect">
            <a:avLst/>
          </a:prstGeom>
        </p:spPr>
      </p:pic>
    </p:spTree>
    <p:extLst>
      <p:ext uri="{BB962C8B-B14F-4D97-AF65-F5344CB8AC3E}">
        <p14:creationId xmlns:p14="http://schemas.microsoft.com/office/powerpoint/2010/main" val="169964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33849AD-963A-7563-F2D2-27C2E720D54D}"/>
              </a:ext>
            </a:extLst>
          </p:cNvPr>
          <p:cNvSpPr/>
          <p:nvPr/>
        </p:nvSpPr>
        <p:spPr>
          <a:xfrm>
            <a:off x="-11180" y="2521511"/>
            <a:ext cx="9404529" cy="82374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49AC1F2-E0FB-D9A1-A0A0-C1E1758F087F}"/>
              </a:ext>
            </a:extLst>
          </p:cNvPr>
          <p:cNvSpPr/>
          <p:nvPr/>
        </p:nvSpPr>
        <p:spPr>
          <a:xfrm>
            <a:off x="-2086" y="1153857"/>
            <a:ext cx="9395435" cy="131271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4EBAE782-1D5D-CDD6-085B-2371602980D0}"/>
              </a:ext>
            </a:extLst>
          </p:cNvPr>
          <p:cNvSpPr txBox="1"/>
          <p:nvPr/>
        </p:nvSpPr>
        <p:spPr>
          <a:xfrm>
            <a:off x="2863973" y="1198344"/>
            <a:ext cx="6509325" cy="1461939"/>
          </a:xfrm>
          <a:prstGeom prst="rect">
            <a:avLst/>
          </a:prstGeom>
          <a:noFill/>
        </p:spPr>
        <p:txBody>
          <a:bodyPr wrap="square" lIns="121920" tIns="60960" rIns="121920" bIns="60960" anchor="t">
            <a:spAutoFit/>
          </a:bodyPr>
          <a:lstStyle/>
          <a:p>
            <a:pPr marL="0" marR="0" lvl="0" indent="0" algn="l" defTabSz="914400" rtl="0">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72BC"/>
                </a:solidFill>
                <a:effectLst/>
                <a:uLnTx/>
                <a:uFillTx/>
                <a:latin typeface="Calibri"/>
                <a:ea typeface="Lato"/>
                <a:cs typeface="Calibri"/>
              </a:rPr>
              <a:t>370k</a:t>
            </a:r>
            <a:r>
              <a:rPr kumimoji="0" lang="en-US" sz="2300" b="0" i="0" u="none" strike="noStrike" kern="1200" cap="none" spc="0" normalizeH="0" baseline="0" noProof="0" dirty="0">
                <a:ln>
                  <a:noFill/>
                </a:ln>
                <a:solidFill>
                  <a:prstClr val="black"/>
                </a:solidFill>
                <a:effectLst/>
                <a:uLnTx/>
                <a:uFillTx/>
                <a:latin typeface="Calibri"/>
                <a:ea typeface="+mn-ea"/>
                <a:cs typeface="Calibri"/>
              </a:rPr>
              <a:t> Sudanese, </a:t>
            </a:r>
            <a:r>
              <a:rPr kumimoji="0" lang="en-US" sz="2300" b="1" i="0" u="none" strike="noStrike" kern="1200" cap="none" spc="0" normalizeH="0" baseline="0" noProof="0" dirty="0">
                <a:ln>
                  <a:noFill/>
                </a:ln>
                <a:solidFill>
                  <a:srgbClr val="0072BC"/>
                </a:solidFill>
                <a:effectLst/>
                <a:uLnTx/>
                <a:uFillTx/>
                <a:latin typeface="Calibri"/>
                <a:ea typeface="Lato"/>
                <a:cs typeface="Calibri"/>
              </a:rPr>
              <a:t>8,504</a:t>
            </a:r>
            <a:r>
              <a:rPr kumimoji="0" lang="en-US" sz="2300" b="0" i="0" u="none" strike="noStrike" kern="1200" cap="none" spc="0" normalizeH="0" baseline="0" noProof="0" dirty="0">
                <a:ln>
                  <a:noFill/>
                </a:ln>
                <a:solidFill>
                  <a:prstClr val="black"/>
                </a:solidFill>
                <a:effectLst/>
                <a:uLnTx/>
                <a:uFillTx/>
                <a:latin typeface="Calibri"/>
                <a:ea typeface="+mn-ea"/>
                <a:cs typeface="Calibri"/>
              </a:rPr>
              <a:t> TCNs (21 November)</a:t>
            </a:r>
            <a:endParaRPr lang="en-US" sz="2300" b="0" i="0" u="none" strike="noStrike" kern="1200" cap="none" spc="0" normalizeH="0" baseline="0" noProof="0">
              <a:ln>
                <a:noFill/>
              </a:ln>
              <a:solidFill>
                <a:prstClr val="black"/>
              </a:solidFill>
              <a:effectLst/>
              <a:uLnTx/>
              <a:uFillTx/>
              <a:latin typeface="Arial"/>
              <a:cs typeface="Arial"/>
            </a:endParaRPr>
          </a:p>
          <a:p>
            <a:pPr marL="0" marR="0" lvl="0" indent="0" algn="l" defTabSz="914400" rtl="0">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Calibri"/>
              </a:rPr>
              <a:t>Average of </a:t>
            </a:r>
            <a:r>
              <a:rPr kumimoji="0" lang="en-US" sz="2300" b="1" i="0" u="none" strike="noStrike" kern="1200" cap="none" spc="0" normalizeH="0" baseline="0" noProof="0" dirty="0">
                <a:ln>
                  <a:noFill/>
                </a:ln>
                <a:solidFill>
                  <a:srgbClr val="0072BC"/>
                </a:solidFill>
                <a:effectLst/>
                <a:uLnTx/>
                <a:uFillTx/>
                <a:latin typeface="Calibri"/>
                <a:ea typeface="Lato"/>
                <a:cs typeface="Calibri"/>
              </a:rPr>
              <a:t>350 arrivals per day</a:t>
            </a:r>
            <a:r>
              <a:rPr kumimoji="0" lang="en-US" sz="2300" b="0" i="0" u="none" strike="noStrike" kern="1200" cap="none" spc="0" normalizeH="0" baseline="0" noProof="0" dirty="0">
                <a:ln>
                  <a:noFill/>
                </a:ln>
                <a:solidFill>
                  <a:prstClr val="black"/>
                </a:solidFill>
                <a:effectLst/>
                <a:uLnTx/>
                <a:uFillTx/>
                <a:latin typeface="Calibri"/>
                <a:ea typeface="+mn-ea"/>
                <a:cs typeface="Calibri"/>
              </a:rPr>
              <a:t>, most arriving through </a:t>
            </a:r>
            <a:r>
              <a:rPr kumimoji="0" lang="en-US" sz="2300" b="0" i="0" u="none" strike="noStrike" kern="1200" cap="none" spc="0" normalizeH="0" baseline="0" noProof="0" err="1">
                <a:ln>
                  <a:noFill/>
                </a:ln>
                <a:solidFill>
                  <a:prstClr val="black"/>
                </a:solidFill>
                <a:effectLst/>
                <a:uLnTx/>
                <a:uFillTx/>
                <a:latin typeface="Calibri"/>
                <a:ea typeface="+mn-ea"/>
                <a:cs typeface="Calibri"/>
              </a:rPr>
              <a:t>Argeen</a:t>
            </a:r>
            <a:r>
              <a:rPr kumimoji="0" lang="en-US" sz="23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2300" b="0" i="0" u="none" strike="noStrike" kern="1200" cap="none" spc="0" normalizeH="0" baseline="0" noProof="0" err="1">
                <a:ln>
                  <a:noFill/>
                </a:ln>
                <a:solidFill>
                  <a:prstClr val="black"/>
                </a:solidFill>
                <a:effectLst/>
                <a:uLnTx/>
                <a:uFillTx/>
                <a:latin typeface="Calibri"/>
                <a:ea typeface="+mn-ea"/>
                <a:cs typeface="Calibri"/>
              </a:rPr>
              <a:t>Qustol</a:t>
            </a:r>
            <a:endParaRPr lang="en-US" sz="23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5" name="Graphic 24" descr="Stopwatch with solid fill">
            <a:extLst>
              <a:ext uri="{FF2B5EF4-FFF2-40B4-BE49-F238E27FC236}">
                <a16:creationId xmlns:a16="http://schemas.microsoft.com/office/drawing/2014/main" id="{1B736D3A-D567-6702-00F1-C0FDE2E439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24" y="2480136"/>
            <a:ext cx="865124" cy="865124"/>
          </a:xfrm>
          <a:prstGeom prst="rect">
            <a:avLst/>
          </a:prstGeom>
        </p:spPr>
      </p:pic>
      <p:sp>
        <p:nvSpPr>
          <p:cNvPr id="27" name="TextBox 26">
            <a:extLst>
              <a:ext uri="{FF2B5EF4-FFF2-40B4-BE49-F238E27FC236}">
                <a16:creationId xmlns:a16="http://schemas.microsoft.com/office/drawing/2014/main" id="{1D901546-978E-EE77-6FC7-308A8A055F74}"/>
              </a:ext>
            </a:extLst>
          </p:cNvPr>
          <p:cNvSpPr txBox="1"/>
          <p:nvPr/>
        </p:nvSpPr>
        <p:spPr>
          <a:xfrm>
            <a:off x="1752267" y="2466576"/>
            <a:ext cx="7651937" cy="861774"/>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Calibri"/>
              </a:rPr>
              <a:t>Waiting period for visas </a:t>
            </a:r>
            <a:r>
              <a:rPr kumimoji="0" lang="en-US" sz="2400" b="0" i="0" u="none" strike="noStrike" kern="1200" cap="none" spc="0" normalizeH="0" baseline="0" noProof="0">
                <a:ln>
                  <a:noFill/>
                </a:ln>
                <a:solidFill>
                  <a:prstClr val="black"/>
                </a:solidFill>
                <a:effectLst/>
                <a:uLnTx/>
                <a:uFillTx/>
                <a:latin typeface="Calibri"/>
                <a:ea typeface="+mn-ea"/>
                <a:cs typeface="Calibri"/>
              </a:rPr>
              <a:t>(in Wadi Halfa): </a:t>
            </a:r>
            <a:r>
              <a:rPr kumimoji="0" lang="en-US" sz="2400" b="1" i="0" u="none" strike="noStrike" kern="1200" cap="none" spc="0" normalizeH="0" baseline="0" noProof="0">
                <a:ln>
                  <a:noFill/>
                </a:ln>
                <a:solidFill>
                  <a:srgbClr val="0072BC"/>
                </a:solidFill>
                <a:effectLst/>
                <a:uLnTx/>
                <a:uFillTx/>
                <a:latin typeface="Calibri"/>
                <a:ea typeface="Lato"/>
                <a:cs typeface="Calibri"/>
              </a:rPr>
              <a:t>1-3 months</a:t>
            </a:r>
            <a:r>
              <a:rPr kumimoji="0" lang="en-US" sz="2400" b="0" i="0" u="none" strike="noStrike" kern="1200" cap="none" spc="0" normalizeH="0" baseline="0" noProof="0">
                <a:ln>
                  <a:noFill/>
                </a:ln>
                <a:solidFill>
                  <a:prstClr val="black"/>
                </a:solidFill>
                <a:effectLst/>
                <a:uLnTx/>
                <a:uFillTx/>
                <a:latin typeface="Calibri"/>
                <a:ea typeface="Lato"/>
                <a:cs typeface="Calibri"/>
              </a:rPr>
              <a:t>, with </a:t>
            </a:r>
            <a:r>
              <a:rPr kumimoji="0" lang="en-US" sz="2400" b="1" i="0" u="none" strike="noStrike" kern="1200" cap="none" spc="0" normalizeH="0" baseline="0" noProof="0">
                <a:ln>
                  <a:noFill/>
                </a:ln>
                <a:solidFill>
                  <a:srgbClr val="0072BC"/>
                </a:solidFill>
                <a:effectLst/>
                <a:uLnTx/>
                <a:uFillTx/>
                <a:latin typeface="Calibri"/>
                <a:ea typeface="Lato"/>
                <a:cs typeface="Calibri"/>
              </a:rPr>
              <a:t>50+%</a:t>
            </a:r>
            <a:r>
              <a:rPr kumimoji="0" lang="en-US" sz="2400" b="0" i="0" u="none" strike="noStrike" kern="1200" cap="none" spc="0" normalizeH="0" baseline="0" noProof="0">
                <a:ln>
                  <a:noFill/>
                </a:ln>
                <a:solidFill>
                  <a:prstClr val="black"/>
                </a:solidFill>
                <a:effectLst/>
                <a:uLnTx/>
                <a:uFillTx/>
                <a:latin typeface="Calibri"/>
                <a:ea typeface="Lato"/>
                <a:cs typeface="Calibri"/>
              </a:rPr>
              <a:t> of UNHCR registered new arrivals entering irregularly</a:t>
            </a:r>
            <a:endParaRPr kumimoji="0" lang="en-US" sz="2400" b="1" i="0" u="none" strike="noStrike" kern="1200" cap="none" spc="0" normalizeH="0" baseline="0" noProof="0">
              <a:ln>
                <a:noFill/>
              </a:ln>
              <a:solidFill>
                <a:srgbClr val="0072BC"/>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6ACC0169-71C1-5D90-EB41-904AA1362199}"/>
              </a:ext>
            </a:extLst>
          </p:cNvPr>
          <p:cNvSpPr/>
          <p:nvPr/>
        </p:nvSpPr>
        <p:spPr>
          <a:xfrm>
            <a:off x="-11180" y="3399563"/>
            <a:ext cx="9384477" cy="170762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31" name="Graphic 30">
            <a:extLst>
              <a:ext uri="{FF2B5EF4-FFF2-40B4-BE49-F238E27FC236}">
                <a16:creationId xmlns:a16="http://schemas.microsoft.com/office/drawing/2014/main" id="{21CD3161-4362-E6AD-EC91-0FFA04269B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535" y="1217649"/>
            <a:ext cx="444951" cy="793495"/>
          </a:xfrm>
          <a:prstGeom prst="rect">
            <a:avLst/>
          </a:prstGeom>
        </p:spPr>
      </p:pic>
      <p:pic>
        <p:nvPicPr>
          <p:cNvPr id="32" name="Graphic 31">
            <a:extLst>
              <a:ext uri="{FF2B5EF4-FFF2-40B4-BE49-F238E27FC236}">
                <a16:creationId xmlns:a16="http://schemas.microsoft.com/office/drawing/2014/main" id="{62B7EE28-79DB-999C-4364-DD70143753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902" y="1217649"/>
            <a:ext cx="444951" cy="793495"/>
          </a:xfrm>
          <a:prstGeom prst="rect">
            <a:avLst/>
          </a:prstGeom>
        </p:spPr>
      </p:pic>
      <p:pic>
        <p:nvPicPr>
          <p:cNvPr id="33" name="Graphic 32">
            <a:extLst>
              <a:ext uri="{FF2B5EF4-FFF2-40B4-BE49-F238E27FC236}">
                <a16:creationId xmlns:a16="http://schemas.microsoft.com/office/drawing/2014/main" id="{3904BBED-73CC-DE69-9414-DB8E1C1659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2269" y="1217649"/>
            <a:ext cx="444951" cy="793495"/>
          </a:xfrm>
          <a:prstGeom prst="rect">
            <a:avLst/>
          </a:prstGeom>
        </p:spPr>
      </p:pic>
      <p:pic>
        <p:nvPicPr>
          <p:cNvPr id="34" name="Graphic 33">
            <a:extLst>
              <a:ext uri="{FF2B5EF4-FFF2-40B4-BE49-F238E27FC236}">
                <a16:creationId xmlns:a16="http://schemas.microsoft.com/office/drawing/2014/main" id="{5666E1F5-D718-EAD2-DA67-93EFF6C5F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735" y="1420849"/>
            <a:ext cx="444951" cy="793495"/>
          </a:xfrm>
          <a:prstGeom prst="rect">
            <a:avLst/>
          </a:prstGeom>
        </p:spPr>
      </p:pic>
      <p:pic>
        <p:nvPicPr>
          <p:cNvPr id="35" name="Graphic 34">
            <a:extLst>
              <a:ext uri="{FF2B5EF4-FFF2-40B4-BE49-F238E27FC236}">
                <a16:creationId xmlns:a16="http://schemas.microsoft.com/office/drawing/2014/main" id="{E572ECE8-E3FA-CD60-24B7-271D3F8B9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935" y="1624049"/>
            <a:ext cx="444951" cy="793495"/>
          </a:xfrm>
          <a:prstGeom prst="rect">
            <a:avLst/>
          </a:prstGeom>
        </p:spPr>
      </p:pic>
      <p:pic>
        <p:nvPicPr>
          <p:cNvPr id="36" name="Graphic 35">
            <a:extLst>
              <a:ext uri="{FF2B5EF4-FFF2-40B4-BE49-F238E27FC236}">
                <a16:creationId xmlns:a16="http://schemas.microsoft.com/office/drawing/2014/main" id="{10651546-7627-CBD3-C3B7-E28EFC39E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0102" y="1420849"/>
            <a:ext cx="444951" cy="793495"/>
          </a:xfrm>
          <a:prstGeom prst="rect">
            <a:avLst/>
          </a:prstGeom>
        </p:spPr>
      </p:pic>
      <p:pic>
        <p:nvPicPr>
          <p:cNvPr id="37" name="Graphic 36">
            <a:extLst>
              <a:ext uri="{FF2B5EF4-FFF2-40B4-BE49-F238E27FC236}">
                <a16:creationId xmlns:a16="http://schemas.microsoft.com/office/drawing/2014/main" id="{24C4665F-46EE-5DA6-F19D-1DC931E51A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3302" y="1624049"/>
            <a:ext cx="444951" cy="793495"/>
          </a:xfrm>
          <a:prstGeom prst="rect">
            <a:avLst/>
          </a:prstGeom>
        </p:spPr>
      </p:pic>
      <p:pic>
        <p:nvPicPr>
          <p:cNvPr id="38" name="Graphic 37">
            <a:extLst>
              <a:ext uri="{FF2B5EF4-FFF2-40B4-BE49-F238E27FC236}">
                <a16:creationId xmlns:a16="http://schemas.microsoft.com/office/drawing/2014/main" id="{A500D287-5C33-0C33-C4E1-1934D53C3A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5469" y="1420849"/>
            <a:ext cx="444951" cy="793495"/>
          </a:xfrm>
          <a:prstGeom prst="rect">
            <a:avLst/>
          </a:prstGeom>
        </p:spPr>
      </p:pic>
      <p:pic>
        <p:nvPicPr>
          <p:cNvPr id="39" name="Graphic 38">
            <a:extLst>
              <a:ext uri="{FF2B5EF4-FFF2-40B4-BE49-F238E27FC236}">
                <a16:creationId xmlns:a16="http://schemas.microsoft.com/office/drawing/2014/main" id="{2F63F701-5B40-1F52-F74E-765E7A6828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8669" y="1624049"/>
            <a:ext cx="444951" cy="793495"/>
          </a:xfrm>
          <a:prstGeom prst="rect">
            <a:avLst/>
          </a:prstGeom>
        </p:spPr>
      </p:pic>
      <p:sp>
        <p:nvSpPr>
          <p:cNvPr id="41" name="TextBox 40">
            <a:extLst>
              <a:ext uri="{FF2B5EF4-FFF2-40B4-BE49-F238E27FC236}">
                <a16:creationId xmlns:a16="http://schemas.microsoft.com/office/drawing/2014/main" id="{744CDEA2-FCC3-5202-C950-E635B5CF0799}"/>
              </a:ext>
            </a:extLst>
          </p:cNvPr>
          <p:cNvSpPr txBox="1"/>
          <p:nvPr/>
        </p:nvSpPr>
        <p:spPr>
          <a:xfrm>
            <a:off x="1553302" y="3369725"/>
            <a:ext cx="7961449" cy="1685077"/>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2350" b="1" i="0" u="none" strike="noStrike" kern="1200" cap="none" spc="0" normalizeH="0" baseline="0" noProof="0" dirty="0">
                <a:ln>
                  <a:noFill/>
                </a:ln>
                <a:solidFill>
                  <a:prstClr val="black"/>
                </a:solidFill>
                <a:effectLst/>
                <a:uLnTx/>
                <a:uFillTx/>
                <a:latin typeface="Calibri"/>
                <a:ea typeface="+mn-ea"/>
                <a:cs typeface="Calibri"/>
              </a:rPr>
              <a:t>Registration Services </a:t>
            </a:r>
            <a:r>
              <a:rPr kumimoji="0" lang="en-US" sz="2350" b="0" i="0" u="none" strike="noStrike" kern="1200" cap="none" spc="0" normalizeH="0" baseline="0" noProof="0" dirty="0">
                <a:ln>
                  <a:noFill/>
                </a:ln>
                <a:solidFill>
                  <a:prstClr val="black"/>
                </a:solidFill>
                <a:effectLst/>
                <a:uLnTx/>
                <a:uFillTx/>
                <a:latin typeface="Calibri"/>
                <a:ea typeface="+mn-ea"/>
                <a:cs typeface="Calibri"/>
              </a:rPr>
              <a:t>has increased </a:t>
            </a:r>
            <a:r>
              <a:rPr kumimoji="0" lang="en-US" sz="2350" b="1" i="0" u="none" strike="noStrike" kern="1200" cap="none" spc="0" normalizeH="0" baseline="0" noProof="0" dirty="0">
                <a:ln>
                  <a:noFill/>
                </a:ln>
                <a:solidFill>
                  <a:prstClr val="black"/>
                </a:solidFill>
                <a:effectLst/>
                <a:uLnTx/>
                <a:uFillTx/>
                <a:latin typeface="Calibri"/>
                <a:ea typeface="+mn-ea"/>
                <a:cs typeface="Calibri"/>
              </a:rPr>
              <a:t>eight-times</a:t>
            </a:r>
            <a:r>
              <a:rPr kumimoji="0" lang="en-US" sz="2350" b="0" i="0" u="none" strike="noStrike" kern="1200" cap="none" spc="0" normalizeH="0" baseline="0" noProof="0" dirty="0">
                <a:ln>
                  <a:noFill/>
                </a:ln>
                <a:solidFill>
                  <a:prstClr val="black"/>
                </a:solidFill>
                <a:effectLst/>
                <a:uLnTx/>
                <a:uFillTx/>
                <a:latin typeface="Calibri"/>
                <a:ea typeface="+mn-ea"/>
                <a:cs typeface="Calibri"/>
              </a:rPr>
              <a:t> since pre-crisis:</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350" b="1" i="0" u="none" strike="noStrike" kern="1200" cap="none" spc="0" normalizeH="0" baseline="0" noProof="0" dirty="0">
                <a:ln>
                  <a:noFill/>
                </a:ln>
                <a:solidFill>
                  <a:srgbClr val="0072BC"/>
                </a:solidFill>
                <a:effectLst/>
                <a:uLnTx/>
                <a:uFillTx/>
                <a:latin typeface="Calibri"/>
                <a:ea typeface="Lato"/>
                <a:cs typeface="Calibri"/>
              </a:rPr>
              <a:t>156,352</a:t>
            </a:r>
            <a:r>
              <a:rPr kumimoji="0" lang="en-US" sz="2350" b="0" i="0" u="none" strike="noStrike" kern="1200" cap="none" spc="0" normalizeH="0" baseline="0" noProof="0" dirty="0">
                <a:ln>
                  <a:noFill/>
                </a:ln>
                <a:solidFill>
                  <a:prstClr val="black"/>
                </a:solidFill>
                <a:effectLst/>
                <a:uLnTx/>
                <a:uFillTx/>
                <a:latin typeface="Calibri"/>
                <a:ea typeface="+mn-ea"/>
                <a:cs typeface="Calibri"/>
              </a:rPr>
              <a:t> individuals provided with appointments (24 Nov)</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350" b="1" i="0" u="none" strike="noStrike" kern="1200" cap="none" spc="0" normalizeH="0" baseline="0" noProof="0" dirty="0">
                <a:ln>
                  <a:noFill/>
                </a:ln>
                <a:solidFill>
                  <a:srgbClr val="0072BC"/>
                </a:solidFill>
                <a:effectLst/>
                <a:uLnTx/>
                <a:uFillTx/>
                <a:latin typeface="Calibri"/>
                <a:ea typeface="Lato"/>
                <a:cs typeface="Calibri"/>
              </a:rPr>
              <a:t>107,637  (69%) </a:t>
            </a:r>
            <a:r>
              <a:rPr kumimoji="0" lang="en-US" sz="2350" b="0" i="0" u="none" strike="noStrike" kern="1200" cap="none" spc="0" normalizeH="0" baseline="0" noProof="0" dirty="0">
                <a:ln>
                  <a:noFill/>
                </a:ln>
                <a:solidFill>
                  <a:prstClr val="black"/>
                </a:solidFill>
                <a:effectLst/>
                <a:uLnTx/>
                <a:uFillTx/>
                <a:latin typeface="Calibri"/>
                <a:ea typeface="+mn-ea"/>
                <a:cs typeface="Calibri"/>
              </a:rPr>
              <a:t>individuals registered (24 Nov)</a:t>
            </a:r>
          </a:p>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350" b="1" i="0" u="none" strike="noStrike" kern="1200" cap="none" spc="0" normalizeH="0" baseline="0" noProof="0" dirty="0">
                <a:ln>
                  <a:noFill/>
                </a:ln>
                <a:solidFill>
                  <a:srgbClr val="0072BC"/>
                </a:solidFill>
                <a:effectLst/>
                <a:uLnTx/>
                <a:uFillTx/>
                <a:latin typeface="Calibri"/>
                <a:ea typeface="+mn-ea"/>
                <a:cs typeface="Calibri"/>
              </a:rPr>
              <a:t>2,500+ daily average </a:t>
            </a:r>
            <a:r>
              <a:rPr kumimoji="0" lang="en-US" sz="2350" b="0" i="0" u="none" strike="noStrike" kern="1200" cap="none" spc="0" normalizeH="0" baseline="0" noProof="0" dirty="0">
                <a:ln>
                  <a:noFill/>
                </a:ln>
                <a:solidFill>
                  <a:prstClr val="black"/>
                </a:solidFill>
                <a:effectLst/>
                <a:uLnTx/>
                <a:uFillTx/>
                <a:latin typeface="Calibri"/>
                <a:ea typeface="+mn-ea"/>
                <a:cs typeface="Calibri"/>
              </a:rPr>
              <a:t>of individuals, majority new arrivals</a:t>
            </a:r>
            <a:endParaRPr kumimoji="0" lang="en-US" sz="2350" b="0" i="0" u="none" strike="noStrike" kern="1200" cap="none" spc="0" normalizeH="0" baseline="0" noProof="0" dirty="0">
              <a:ln>
                <a:noFill/>
              </a:ln>
              <a:solidFill>
                <a:srgbClr val="FF0000"/>
              </a:solidFill>
              <a:effectLst/>
              <a:uLnTx/>
              <a:uFillTx/>
              <a:latin typeface="Arial"/>
              <a:ea typeface="Lato"/>
              <a:cs typeface="Arial"/>
            </a:endParaRPr>
          </a:p>
        </p:txBody>
      </p:sp>
      <p:pic>
        <p:nvPicPr>
          <p:cNvPr id="43" name="Graphic 42" descr="Flip calendar with solid fill">
            <a:extLst>
              <a:ext uri="{FF2B5EF4-FFF2-40B4-BE49-F238E27FC236}">
                <a16:creationId xmlns:a16="http://schemas.microsoft.com/office/drawing/2014/main" id="{28223CBA-15D2-E692-DF9A-CA05FC07F0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4" y="3664389"/>
            <a:ext cx="962676" cy="962676"/>
          </a:xfrm>
          <a:prstGeom prst="rect">
            <a:avLst/>
          </a:prstGeom>
        </p:spPr>
      </p:pic>
      <p:pic>
        <p:nvPicPr>
          <p:cNvPr id="45" name="Graphic 44" descr="Employee badge with solid fill">
            <a:extLst>
              <a:ext uri="{FF2B5EF4-FFF2-40B4-BE49-F238E27FC236}">
                <a16:creationId xmlns:a16="http://schemas.microsoft.com/office/drawing/2014/main" id="{80D83902-099D-A36F-ED9F-1AF0D42CDF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312774">
            <a:off x="567389" y="3622971"/>
            <a:ext cx="947142" cy="947142"/>
          </a:xfrm>
          <a:prstGeom prst="rect">
            <a:avLst/>
          </a:prstGeom>
        </p:spPr>
      </p:pic>
      <p:sp>
        <p:nvSpPr>
          <p:cNvPr id="46" name="Rectangle 45">
            <a:extLst>
              <a:ext uri="{FF2B5EF4-FFF2-40B4-BE49-F238E27FC236}">
                <a16:creationId xmlns:a16="http://schemas.microsoft.com/office/drawing/2014/main" id="{22263C85-0CB7-65A5-3A49-C58880D0C576}"/>
              </a:ext>
            </a:extLst>
          </p:cNvPr>
          <p:cNvSpPr/>
          <p:nvPr/>
        </p:nvSpPr>
        <p:spPr>
          <a:xfrm>
            <a:off x="-24745" y="5181746"/>
            <a:ext cx="9418094" cy="120032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3A03FC2B-44FB-859D-594D-ED1EB97D712C}"/>
              </a:ext>
            </a:extLst>
          </p:cNvPr>
          <p:cNvSpPr txBox="1"/>
          <p:nvPr/>
        </p:nvSpPr>
        <p:spPr>
          <a:xfrm>
            <a:off x="1762293" y="5181745"/>
            <a:ext cx="7631056" cy="110799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Calibri"/>
              </a:rPr>
              <a:t>Arrests for exits to Libya increasing</a:t>
            </a:r>
            <a:r>
              <a:rPr kumimoji="0" lang="en-US" sz="2200" b="0" i="0" u="none" strike="noStrike" kern="1200" cap="none" spc="0" normalizeH="0" baseline="0" noProof="0" dirty="0">
                <a:ln>
                  <a:noFill/>
                </a:ln>
                <a:solidFill>
                  <a:prstClr val="black"/>
                </a:solidFill>
                <a:effectLst/>
                <a:uLnTx/>
                <a:uFillTx/>
                <a:latin typeface="Calibri"/>
                <a:ea typeface="+mn-ea"/>
                <a:cs typeface="Calibri"/>
              </a:rPr>
              <a:t>, a </a:t>
            </a:r>
            <a:r>
              <a:rPr kumimoji="0" lang="en-US" sz="2200" b="1" i="0" u="none" strike="noStrike" kern="1200" cap="none" spc="0" normalizeH="0" baseline="0" noProof="0" dirty="0">
                <a:ln>
                  <a:noFill/>
                </a:ln>
                <a:solidFill>
                  <a:srgbClr val="0072BC"/>
                </a:solidFill>
                <a:effectLst/>
                <a:uLnTx/>
                <a:uFillTx/>
                <a:latin typeface="Calibri"/>
                <a:ea typeface="+mn-ea"/>
                <a:cs typeface="Calibri"/>
              </a:rPr>
              <a:t>100%</a:t>
            </a:r>
            <a:r>
              <a:rPr kumimoji="0" lang="en-US" sz="2200" b="1" i="0" u="none" strike="noStrike" kern="1200" cap="none" spc="0" normalizeH="0" baseline="0" noProof="0" dirty="0">
                <a:ln>
                  <a:noFill/>
                </a:ln>
                <a:solidFill>
                  <a:prstClr val="black"/>
                </a:solidFill>
                <a:effectLst/>
                <a:uLnTx/>
                <a:uFillTx/>
                <a:latin typeface="Calibri"/>
                <a:ea typeface="+mn-ea"/>
                <a:cs typeface="Calibri"/>
              </a:rPr>
              <a:t> </a:t>
            </a:r>
            <a:r>
              <a:rPr kumimoji="0" lang="en-US" sz="2200" b="0" i="0" u="none" strike="noStrike" kern="1200" cap="none" spc="0" normalizeH="0" baseline="0" noProof="0" dirty="0">
                <a:ln>
                  <a:noFill/>
                </a:ln>
                <a:solidFill>
                  <a:prstClr val="black"/>
                </a:solidFill>
                <a:effectLst/>
                <a:uLnTx/>
                <a:uFillTx/>
                <a:latin typeface="Calibri"/>
                <a:ea typeface="+mn-ea"/>
                <a:cs typeface="Calibri"/>
              </a:rPr>
              <a:t>increase with a total of </a:t>
            </a:r>
            <a:r>
              <a:rPr kumimoji="0" lang="en-US" sz="2200" b="1" i="0" u="none" strike="noStrike" kern="1200" cap="none" spc="0" normalizeH="0" baseline="0" noProof="0" dirty="0">
                <a:ln>
                  <a:noFill/>
                </a:ln>
                <a:solidFill>
                  <a:prstClr val="black"/>
                </a:solidFill>
                <a:effectLst/>
                <a:uLnTx/>
                <a:uFillTx/>
                <a:latin typeface="Calibri"/>
                <a:ea typeface="+mn-ea"/>
                <a:cs typeface="Calibri"/>
              </a:rPr>
              <a:t>852 </a:t>
            </a:r>
            <a:r>
              <a:rPr kumimoji="0" lang="en-US" sz="2200" b="0" i="0" u="none" strike="noStrike" kern="1200" cap="none" spc="0" normalizeH="0" baseline="0" noProof="0" dirty="0">
                <a:ln>
                  <a:noFill/>
                </a:ln>
                <a:solidFill>
                  <a:prstClr val="black"/>
                </a:solidFill>
                <a:effectLst/>
                <a:uLnTx/>
                <a:uFillTx/>
                <a:latin typeface="Calibri"/>
                <a:ea typeface="+mn-ea"/>
                <a:cs typeface="Calibri"/>
              </a:rPr>
              <a:t>persons as of 31/10/2023 in 2023, compared to </a:t>
            </a:r>
            <a:r>
              <a:rPr kumimoji="0" lang="en-US" sz="2200" b="1" i="0" u="none" strike="noStrike" kern="1200" cap="none" spc="0" normalizeH="0" baseline="0" noProof="0" dirty="0">
                <a:ln>
                  <a:noFill/>
                </a:ln>
                <a:solidFill>
                  <a:prstClr val="black"/>
                </a:solidFill>
                <a:effectLst/>
                <a:uLnTx/>
                <a:uFillTx/>
                <a:latin typeface="Calibri"/>
                <a:ea typeface="+mn-ea"/>
                <a:cs typeface="Calibri"/>
              </a:rPr>
              <a:t>426 </a:t>
            </a:r>
            <a:r>
              <a:rPr kumimoji="0" lang="en-US" sz="2200" b="0" i="0" u="none" strike="noStrike" kern="1200" cap="none" spc="0" normalizeH="0" baseline="0" noProof="0" dirty="0">
                <a:ln>
                  <a:noFill/>
                </a:ln>
                <a:solidFill>
                  <a:prstClr val="black"/>
                </a:solidFill>
                <a:effectLst/>
                <a:uLnTx/>
                <a:uFillTx/>
                <a:latin typeface="Calibri"/>
                <a:ea typeface="+mn-ea"/>
                <a:cs typeface="Calibri"/>
              </a:rPr>
              <a:t>in 2022, including an increase in the number of arrested children.</a:t>
            </a:r>
            <a:endParaRPr kumimoji="0" lang="en-US" sz="2200" b="1" i="0" u="none" strike="noStrike" kern="1200" cap="none" spc="0" normalizeH="0" baseline="0" noProof="0" dirty="0">
              <a:ln>
                <a:noFill/>
              </a:ln>
              <a:solidFill>
                <a:srgbClr val="0072BC"/>
              </a:solidFill>
              <a:effectLst/>
              <a:uLnTx/>
              <a:uFillTx/>
              <a:latin typeface="Calibri"/>
              <a:ea typeface="Lato" panose="020F0502020204030203" pitchFamily="34" charset="0"/>
              <a:cs typeface="Calibri"/>
            </a:endParaRPr>
          </a:p>
        </p:txBody>
      </p:sp>
      <p:pic>
        <p:nvPicPr>
          <p:cNvPr id="50" name="Graphic 49" descr="Exit with solid fill">
            <a:extLst>
              <a:ext uri="{FF2B5EF4-FFF2-40B4-BE49-F238E27FC236}">
                <a16:creationId xmlns:a16="http://schemas.microsoft.com/office/drawing/2014/main" id="{585477C9-5F10-0440-7380-67F4753329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165" y="5370034"/>
            <a:ext cx="823749" cy="823749"/>
          </a:xfrm>
          <a:prstGeom prst="rect">
            <a:avLst/>
          </a:prstGeom>
        </p:spPr>
      </p:pic>
      <p:sp>
        <p:nvSpPr>
          <p:cNvPr id="51" name="Rectangle 50">
            <a:extLst>
              <a:ext uri="{FF2B5EF4-FFF2-40B4-BE49-F238E27FC236}">
                <a16:creationId xmlns:a16="http://schemas.microsoft.com/office/drawing/2014/main" id="{C9C98B6F-A0B8-DF57-E02F-A1ABB75D2891}"/>
              </a:ext>
            </a:extLst>
          </p:cNvPr>
          <p:cNvSpPr/>
          <p:nvPr/>
        </p:nvSpPr>
        <p:spPr>
          <a:xfrm>
            <a:off x="9674583" y="1615424"/>
            <a:ext cx="2276546" cy="393136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72BC"/>
                </a:solidFill>
                <a:effectLst/>
                <a:uLnTx/>
                <a:uFillTx/>
                <a:latin typeface="Calibri"/>
                <a:ea typeface="Lato"/>
                <a:cs typeface="Calibri"/>
              </a:rPr>
              <a:t>Aswan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72BC"/>
                </a:solidFill>
                <a:effectLst/>
                <a:uLnTx/>
                <a:uFillTx/>
                <a:latin typeface="Calibri"/>
                <a:ea typeface="Lato"/>
                <a:cs typeface="Calibri"/>
              </a:rPr>
              <a:t>Presence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Awaiting Registration Clearance, undertaking border monitoring, as well as LPP, CP, GBV &amp; CBP interventions</a:t>
            </a: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itle 4">
            <a:extLst>
              <a:ext uri="{FF2B5EF4-FFF2-40B4-BE49-F238E27FC236}">
                <a16:creationId xmlns:a16="http://schemas.microsoft.com/office/drawing/2014/main" id="{1C1A8192-CC7C-122D-F5A9-ED5F75B8C988}"/>
              </a:ext>
            </a:extLst>
          </p:cNvPr>
          <p:cNvSpPr txBox="1">
            <a:spLocks/>
          </p:cNvSpPr>
          <p:nvPr/>
        </p:nvSpPr>
        <p:spPr>
          <a:xfrm>
            <a:off x="278712" y="176994"/>
            <a:ext cx="11672416" cy="767441"/>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72BC"/>
                </a:solidFill>
                <a:effectLst/>
                <a:uLnTx/>
                <a:uFillTx/>
                <a:latin typeface="Arial"/>
                <a:ea typeface="+mj-ea"/>
                <a:cs typeface="+mj-cs"/>
              </a:rPr>
              <a:t>Egypt Update</a:t>
            </a:r>
          </a:p>
        </p:txBody>
      </p:sp>
      <p:cxnSp>
        <p:nvCxnSpPr>
          <p:cNvPr id="6" name="Straight Connector 5">
            <a:extLst>
              <a:ext uri="{FF2B5EF4-FFF2-40B4-BE49-F238E27FC236}">
                <a16:creationId xmlns:a16="http://schemas.microsoft.com/office/drawing/2014/main" id="{78326B4B-D3AF-5827-08B9-452088BCF993}"/>
              </a:ext>
            </a:extLst>
          </p:cNvPr>
          <p:cNvCxnSpPr/>
          <p:nvPr/>
        </p:nvCxnSpPr>
        <p:spPr>
          <a:xfrm>
            <a:off x="278712" y="1021976"/>
            <a:ext cx="11672416" cy="0"/>
          </a:xfrm>
          <a:prstGeom prst="line">
            <a:avLst/>
          </a:prstGeom>
          <a:ln>
            <a:solidFill>
              <a:schemeClr val="tx2">
                <a:lumMod val="9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70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50"/>
                                        <p:tgtEl>
                                          <p:spTgt spid="3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
                                        <p:tgtEl>
                                          <p:spTgt spid="3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50"/>
                                        <p:tgtEl>
                                          <p:spTgt spid="3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50"/>
                                        <p:tgtEl>
                                          <p:spTgt spid="36"/>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50"/>
                                        <p:tgtEl>
                                          <p:spTgt spid="38"/>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50"/>
                                        <p:tgtEl>
                                          <p:spTgt spid="3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50"/>
                                        <p:tgtEl>
                                          <p:spTgt spid="3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250"/>
                                        <p:tgtEl>
                                          <p:spTgt spid="39"/>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275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par>
                          <p:cTn id="55" fill="hold">
                            <p:stCondLst>
                              <p:cond delay="3750"/>
                            </p:stCondLst>
                            <p:childTnLst>
                              <p:par>
                                <p:cTn id="56" presetID="10" presetClass="entr" presetSubtype="0" fill="hold" grpId="0" nodeType="afterEffect">
                                  <p:stCondLst>
                                    <p:cond delay="25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E92735-D416-4552-3C36-B0263E8C6D2A}"/>
              </a:ext>
            </a:extLst>
          </p:cNvPr>
          <p:cNvSpPr/>
          <p:nvPr/>
        </p:nvSpPr>
        <p:spPr>
          <a:xfrm>
            <a:off x="-20815" y="1139608"/>
            <a:ext cx="12192001" cy="247699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811234C6-BBFA-2998-C56B-A8CC0832D707}"/>
              </a:ext>
            </a:extLst>
          </p:cNvPr>
          <p:cNvGraphicFramePr>
            <a:graphicFrameLocks/>
          </p:cNvGraphicFramePr>
          <p:nvPr/>
        </p:nvGraphicFramePr>
        <p:xfrm>
          <a:off x="2893053" y="1206509"/>
          <a:ext cx="3712971" cy="2227783"/>
        </p:xfrm>
        <a:graphic>
          <a:graphicData uri="http://schemas.openxmlformats.org/drawingml/2006/chart">
            <c:chart xmlns:c="http://schemas.openxmlformats.org/drawingml/2006/chart" xmlns:r="http://schemas.openxmlformats.org/officeDocument/2006/relationships" r:id="rId3"/>
          </a:graphicData>
        </a:graphic>
      </p:graphicFrame>
      <p:pic>
        <p:nvPicPr>
          <p:cNvPr id="9" name="Graphic 8">
            <a:extLst>
              <a:ext uri="{FF2B5EF4-FFF2-40B4-BE49-F238E27FC236}">
                <a16:creationId xmlns:a16="http://schemas.microsoft.com/office/drawing/2014/main" id="{33CDC582-E08F-94C1-FAEF-A193A06E64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3087" y="1807100"/>
            <a:ext cx="330200" cy="609600"/>
          </a:xfrm>
          <a:prstGeom prst="rect">
            <a:avLst/>
          </a:prstGeom>
        </p:spPr>
      </p:pic>
      <p:pic>
        <p:nvPicPr>
          <p:cNvPr id="10" name="Graphic 9">
            <a:extLst>
              <a:ext uri="{FF2B5EF4-FFF2-40B4-BE49-F238E27FC236}">
                <a16:creationId xmlns:a16="http://schemas.microsoft.com/office/drawing/2014/main" id="{AC41C2E1-8BDD-B660-6E5C-5CBB43692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694" y="1728848"/>
            <a:ext cx="1053351" cy="1031405"/>
          </a:xfrm>
          <a:prstGeom prst="rect">
            <a:avLst/>
          </a:prstGeom>
        </p:spPr>
      </p:pic>
      <p:sp>
        <p:nvSpPr>
          <p:cNvPr id="11" name="TextBox 10">
            <a:extLst>
              <a:ext uri="{FF2B5EF4-FFF2-40B4-BE49-F238E27FC236}">
                <a16:creationId xmlns:a16="http://schemas.microsoft.com/office/drawing/2014/main" id="{F6D7D7F5-20FD-3CD8-20A4-AC7B619B29C3}"/>
              </a:ext>
            </a:extLst>
          </p:cNvPr>
          <p:cNvSpPr txBox="1"/>
          <p:nvPr/>
        </p:nvSpPr>
        <p:spPr>
          <a:xfrm>
            <a:off x="1585031" y="1579829"/>
            <a:ext cx="1885149" cy="1118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Registered </a:t>
            </a:r>
            <a:r>
              <a:rPr kumimoji="0" lang="en-US" sz="1600" b="1" i="0" u="none" strike="noStrike" kern="1200" cap="none" spc="0" normalizeH="0" baseline="0" noProof="0">
                <a:ln>
                  <a:noFill/>
                </a:ln>
                <a:solidFill>
                  <a:srgbClr val="0072BC"/>
                </a:solidFill>
                <a:effectLst/>
                <a:uLnTx/>
                <a:uFillTx/>
                <a:latin typeface="Arial"/>
                <a:ea typeface="+mn-ea"/>
                <a:cs typeface="+mn-cs"/>
              </a:rPr>
              <a:t>Refugee and Asylum seekers </a:t>
            </a:r>
            <a:r>
              <a:rPr kumimoji="0" lang="en-US" sz="1867" b="1" i="0" u="none" strike="noStrike" kern="1200" cap="none" spc="0" normalizeH="0" baseline="0" noProof="0">
                <a:ln>
                  <a:noFill/>
                </a:ln>
                <a:solidFill>
                  <a:prstClr val="black"/>
                </a:solidFill>
                <a:effectLst/>
                <a:uLnTx/>
                <a:uFillTx/>
                <a:latin typeface="Arial"/>
                <a:ea typeface="+mn-ea"/>
                <a:cs typeface="+mn-cs"/>
              </a:rPr>
              <a:t>408 K </a:t>
            </a:r>
          </a:p>
        </p:txBody>
      </p:sp>
      <p:sp>
        <p:nvSpPr>
          <p:cNvPr id="12" name="TextBox 11">
            <a:extLst>
              <a:ext uri="{FF2B5EF4-FFF2-40B4-BE49-F238E27FC236}">
                <a16:creationId xmlns:a16="http://schemas.microsoft.com/office/drawing/2014/main" id="{704AEAC2-EC37-E682-7F3B-54EE34072EC5}"/>
              </a:ext>
            </a:extLst>
          </p:cNvPr>
          <p:cNvSpPr txBox="1"/>
          <p:nvPr/>
        </p:nvSpPr>
        <p:spPr>
          <a:xfrm>
            <a:off x="1585031" y="2720442"/>
            <a:ext cx="2107938"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white">
                    <a:lumMod val="50000"/>
                  </a:prstClr>
                </a:solidFill>
                <a:effectLst/>
                <a:uLnTx/>
                <a:uFillTx/>
                <a:latin typeface="Arial"/>
                <a:ea typeface="+mn-ea"/>
                <a:cs typeface="+mn-cs"/>
              </a:rPr>
              <a:t>As end of October 2023</a:t>
            </a:r>
          </a:p>
        </p:txBody>
      </p:sp>
      <p:pic>
        <p:nvPicPr>
          <p:cNvPr id="13" name="Graphic 12">
            <a:extLst>
              <a:ext uri="{FF2B5EF4-FFF2-40B4-BE49-F238E27FC236}">
                <a16:creationId xmlns:a16="http://schemas.microsoft.com/office/drawing/2014/main" id="{E8F3B272-6FA0-A119-1FAE-3E1BF72344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1848" y="1800356"/>
            <a:ext cx="330200" cy="609600"/>
          </a:xfrm>
          <a:prstGeom prst="rect">
            <a:avLst/>
          </a:prstGeom>
        </p:spPr>
      </p:pic>
      <p:sp>
        <p:nvSpPr>
          <p:cNvPr id="14" name="TextBox 13">
            <a:extLst>
              <a:ext uri="{FF2B5EF4-FFF2-40B4-BE49-F238E27FC236}">
                <a16:creationId xmlns:a16="http://schemas.microsoft.com/office/drawing/2014/main" id="{26C7D1FB-3632-2B2A-1CEA-74A03AF022E2}"/>
              </a:ext>
            </a:extLst>
          </p:cNvPr>
          <p:cNvSpPr txBox="1"/>
          <p:nvPr/>
        </p:nvSpPr>
        <p:spPr>
          <a:xfrm>
            <a:off x="4876335" y="2566768"/>
            <a:ext cx="629112"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Arial"/>
                <a:ea typeface="+mn-ea"/>
                <a:cs typeface="+mn-cs"/>
              </a:rPr>
              <a:t>54%</a:t>
            </a:r>
          </a:p>
        </p:txBody>
      </p:sp>
      <p:sp>
        <p:nvSpPr>
          <p:cNvPr id="15" name="TextBox 14">
            <a:extLst>
              <a:ext uri="{FF2B5EF4-FFF2-40B4-BE49-F238E27FC236}">
                <a16:creationId xmlns:a16="http://schemas.microsoft.com/office/drawing/2014/main" id="{D0E1D565-F013-09A8-6BF8-C328EEBFD61B}"/>
              </a:ext>
            </a:extLst>
          </p:cNvPr>
          <p:cNvSpPr txBox="1"/>
          <p:nvPr/>
        </p:nvSpPr>
        <p:spPr>
          <a:xfrm>
            <a:off x="4040458" y="2548155"/>
            <a:ext cx="629112"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Arial"/>
                <a:ea typeface="+mn-ea"/>
                <a:cs typeface="+mn-cs"/>
              </a:rPr>
              <a:t>46%</a:t>
            </a:r>
          </a:p>
        </p:txBody>
      </p:sp>
      <p:graphicFrame>
        <p:nvGraphicFramePr>
          <p:cNvPr id="16" name="Chart 15">
            <a:extLst>
              <a:ext uri="{FF2B5EF4-FFF2-40B4-BE49-F238E27FC236}">
                <a16:creationId xmlns:a16="http://schemas.microsoft.com/office/drawing/2014/main" id="{067DE314-683B-F4D7-160F-627926353499}"/>
              </a:ext>
            </a:extLst>
          </p:cNvPr>
          <p:cNvGraphicFramePr>
            <a:graphicFrameLocks/>
          </p:cNvGraphicFramePr>
          <p:nvPr/>
        </p:nvGraphicFramePr>
        <p:xfrm>
          <a:off x="6360445" y="1105911"/>
          <a:ext cx="5617633" cy="2527300"/>
        </p:xfrm>
        <a:graphic>
          <a:graphicData uri="http://schemas.openxmlformats.org/drawingml/2006/chart">
            <c:chart xmlns:c="http://schemas.openxmlformats.org/drawingml/2006/chart" xmlns:r="http://schemas.openxmlformats.org/officeDocument/2006/relationships" r:id="rId10"/>
          </a:graphicData>
        </a:graphic>
      </p:graphicFrame>
      <p:sp>
        <p:nvSpPr>
          <p:cNvPr id="17" name="TextBox 16">
            <a:extLst>
              <a:ext uri="{FF2B5EF4-FFF2-40B4-BE49-F238E27FC236}">
                <a16:creationId xmlns:a16="http://schemas.microsoft.com/office/drawing/2014/main" id="{BEB59B0D-CBFF-150A-9300-5EFA307029BA}"/>
              </a:ext>
            </a:extLst>
          </p:cNvPr>
          <p:cNvSpPr txBox="1"/>
          <p:nvPr/>
        </p:nvSpPr>
        <p:spPr>
          <a:xfrm>
            <a:off x="8807787" y="1147858"/>
            <a:ext cx="8871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60+ Years</a:t>
            </a:r>
          </a:p>
        </p:txBody>
      </p:sp>
      <p:pic>
        <p:nvPicPr>
          <p:cNvPr id="18" name="Graphic 17">
            <a:extLst>
              <a:ext uri="{FF2B5EF4-FFF2-40B4-BE49-F238E27FC236}">
                <a16:creationId xmlns:a16="http://schemas.microsoft.com/office/drawing/2014/main" id="{045D2948-878C-6BAB-F060-A2E6577BCC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29264" y="1381850"/>
            <a:ext cx="330200" cy="609600"/>
          </a:xfrm>
          <a:prstGeom prst="rect">
            <a:avLst/>
          </a:prstGeom>
        </p:spPr>
      </p:pic>
      <p:sp>
        <p:nvSpPr>
          <p:cNvPr id="19" name="TextBox 18">
            <a:extLst>
              <a:ext uri="{FF2B5EF4-FFF2-40B4-BE49-F238E27FC236}">
                <a16:creationId xmlns:a16="http://schemas.microsoft.com/office/drawing/2014/main" id="{21F8487A-E773-5B86-0752-57F49BBC9C47}"/>
              </a:ext>
            </a:extLst>
          </p:cNvPr>
          <p:cNvSpPr txBox="1"/>
          <p:nvPr/>
        </p:nvSpPr>
        <p:spPr>
          <a:xfrm>
            <a:off x="8748851" y="1729679"/>
            <a:ext cx="1210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18 - 59 Years</a:t>
            </a:r>
          </a:p>
        </p:txBody>
      </p:sp>
      <p:sp>
        <p:nvSpPr>
          <p:cNvPr id="20" name="TextBox 19">
            <a:extLst>
              <a:ext uri="{FF2B5EF4-FFF2-40B4-BE49-F238E27FC236}">
                <a16:creationId xmlns:a16="http://schemas.microsoft.com/office/drawing/2014/main" id="{7A33F5FD-701C-FBAB-8710-665C5538BB3B}"/>
              </a:ext>
            </a:extLst>
          </p:cNvPr>
          <p:cNvSpPr txBox="1"/>
          <p:nvPr/>
        </p:nvSpPr>
        <p:spPr>
          <a:xfrm>
            <a:off x="8760341" y="2365594"/>
            <a:ext cx="1210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05 – 11 Years</a:t>
            </a:r>
          </a:p>
        </p:txBody>
      </p:sp>
      <p:sp>
        <p:nvSpPr>
          <p:cNvPr id="21" name="TextBox 20">
            <a:extLst>
              <a:ext uri="{FF2B5EF4-FFF2-40B4-BE49-F238E27FC236}">
                <a16:creationId xmlns:a16="http://schemas.microsoft.com/office/drawing/2014/main" id="{B0B24A06-B193-F599-EF5D-3416149AC635}"/>
              </a:ext>
            </a:extLst>
          </p:cNvPr>
          <p:cNvSpPr txBox="1"/>
          <p:nvPr/>
        </p:nvSpPr>
        <p:spPr>
          <a:xfrm>
            <a:off x="8778553" y="2939481"/>
            <a:ext cx="1210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0 – 4 Years</a:t>
            </a:r>
          </a:p>
        </p:txBody>
      </p:sp>
      <p:sp>
        <p:nvSpPr>
          <p:cNvPr id="23" name="TextBox 22">
            <a:extLst>
              <a:ext uri="{FF2B5EF4-FFF2-40B4-BE49-F238E27FC236}">
                <a16:creationId xmlns:a16="http://schemas.microsoft.com/office/drawing/2014/main" id="{F9F5F295-D88A-0AB4-361A-E75FE6667F7A}"/>
              </a:ext>
            </a:extLst>
          </p:cNvPr>
          <p:cNvSpPr txBox="1"/>
          <p:nvPr/>
        </p:nvSpPr>
        <p:spPr>
          <a:xfrm>
            <a:off x="8619645" y="1436391"/>
            <a:ext cx="515088"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70C0"/>
                </a:solidFill>
                <a:effectLst/>
                <a:uLnTx/>
                <a:uFillTx/>
                <a:latin typeface="Arial"/>
                <a:ea typeface="+mn-ea"/>
                <a:cs typeface="+mn-cs"/>
              </a:rPr>
              <a:t>2.7%</a:t>
            </a:r>
          </a:p>
        </p:txBody>
      </p:sp>
      <p:sp>
        <p:nvSpPr>
          <p:cNvPr id="24" name="TextBox 23">
            <a:extLst>
              <a:ext uri="{FF2B5EF4-FFF2-40B4-BE49-F238E27FC236}">
                <a16:creationId xmlns:a16="http://schemas.microsoft.com/office/drawing/2014/main" id="{4A05E197-60BD-08EF-DF2F-F06377D10F73}"/>
              </a:ext>
            </a:extLst>
          </p:cNvPr>
          <p:cNvSpPr txBox="1"/>
          <p:nvPr/>
        </p:nvSpPr>
        <p:spPr>
          <a:xfrm>
            <a:off x="6626365" y="2054528"/>
            <a:ext cx="795531"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70C0"/>
                </a:solidFill>
                <a:effectLst/>
                <a:uLnTx/>
                <a:uFillTx/>
                <a:latin typeface="Arial"/>
                <a:ea typeface="+mn-ea"/>
                <a:cs typeface="+mn-cs"/>
              </a:rPr>
              <a:t>32.0%</a:t>
            </a:r>
          </a:p>
        </p:txBody>
      </p:sp>
      <p:sp>
        <p:nvSpPr>
          <p:cNvPr id="25" name="TextBox 24">
            <a:extLst>
              <a:ext uri="{FF2B5EF4-FFF2-40B4-BE49-F238E27FC236}">
                <a16:creationId xmlns:a16="http://schemas.microsoft.com/office/drawing/2014/main" id="{4C90C883-77A6-D98B-65AA-3E744297ECC7}"/>
              </a:ext>
            </a:extLst>
          </p:cNvPr>
          <p:cNvSpPr txBox="1"/>
          <p:nvPr/>
        </p:nvSpPr>
        <p:spPr>
          <a:xfrm>
            <a:off x="7559835" y="2548155"/>
            <a:ext cx="673927"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70C0"/>
                </a:solidFill>
                <a:effectLst/>
                <a:uLnTx/>
                <a:uFillTx/>
                <a:latin typeface="Arial"/>
                <a:ea typeface="+mn-ea"/>
                <a:cs typeface="+mn-cs"/>
              </a:rPr>
              <a:t>15.2%</a:t>
            </a:r>
          </a:p>
        </p:txBody>
      </p:sp>
      <p:sp>
        <p:nvSpPr>
          <p:cNvPr id="26" name="TextBox 25">
            <a:extLst>
              <a:ext uri="{FF2B5EF4-FFF2-40B4-BE49-F238E27FC236}">
                <a16:creationId xmlns:a16="http://schemas.microsoft.com/office/drawing/2014/main" id="{16BA16F3-56BB-74B2-89E1-C74632791205}"/>
              </a:ext>
            </a:extLst>
          </p:cNvPr>
          <p:cNvSpPr txBox="1"/>
          <p:nvPr/>
        </p:nvSpPr>
        <p:spPr>
          <a:xfrm>
            <a:off x="8391292" y="3166589"/>
            <a:ext cx="550332"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70C0"/>
                </a:solidFill>
                <a:effectLst/>
                <a:uLnTx/>
                <a:uFillTx/>
                <a:latin typeface="Arial"/>
                <a:ea typeface="+mn-ea"/>
                <a:cs typeface="+mn-cs"/>
              </a:rPr>
              <a:t>4.9%</a:t>
            </a:r>
          </a:p>
        </p:txBody>
      </p:sp>
      <p:sp>
        <p:nvSpPr>
          <p:cNvPr id="27" name="TextBox 26">
            <a:extLst>
              <a:ext uri="{FF2B5EF4-FFF2-40B4-BE49-F238E27FC236}">
                <a16:creationId xmlns:a16="http://schemas.microsoft.com/office/drawing/2014/main" id="{D287DDE3-130F-2678-B2DB-596A4F79408E}"/>
              </a:ext>
            </a:extLst>
          </p:cNvPr>
          <p:cNvSpPr txBox="1"/>
          <p:nvPr/>
        </p:nvSpPr>
        <p:spPr>
          <a:xfrm>
            <a:off x="9366311" y="1440859"/>
            <a:ext cx="550332"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17375F">
                    <a:lumMod val="40000"/>
                    <a:lumOff val="60000"/>
                  </a:srgbClr>
                </a:solidFill>
                <a:effectLst/>
                <a:uLnTx/>
                <a:uFillTx/>
                <a:latin typeface="Arial"/>
                <a:ea typeface="+mn-ea"/>
                <a:cs typeface="+mn-cs"/>
              </a:rPr>
              <a:t>2.7%</a:t>
            </a:r>
          </a:p>
        </p:txBody>
      </p:sp>
      <p:sp>
        <p:nvSpPr>
          <p:cNvPr id="28" name="TextBox 27">
            <a:extLst>
              <a:ext uri="{FF2B5EF4-FFF2-40B4-BE49-F238E27FC236}">
                <a16:creationId xmlns:a16="http://schemas.microsoft.com/office/drawing/2014/main" id="{B5C5A6CF-C2D8-14AC-F520-3BD92606C110}"/>
              </a:ext>
            </a:extLst>
          </p:cNvPr>
          <p:cNvSpPr txBox="1"/>
          <p:nvPr/>
        </p:nvSpPr>
        <p:spPr>
          <a:xfrm>
            <a:off x="11188926" y="2010715"/>
            <a:ext cx="762201"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17375F">
                    <a:lumMod val="40000"/>
                    <a:lumOff val="60000"/>
                  </a:srgbClr>
                </a:solidFill>
                <a:effectLst/>
                <a:uLnTx/>
                <a:uFillTx/>
                <a:latin typeface="Arial"/>
                <a:ea typeface="+mn-ea"/>
                <a:cs typeface="+mn-cs"/>
              </a:rPr>
              <a:t>25.5%</a:t>
            </a:r>
          </a:p>
        </p:txBody>
      </p:sp>
      <p:sp>
        <p:nvSpPr>
          <p:cNvPr id="29" name="TextBox 28">
            <a:extLst>
              <a:ext uri="{FF2B5EF4-FFF2-40B4-BE49-F238E27FC236}">
                <a16:creationId xmlns:a16="http://schemas.microsoft.com/office/drawing/2014/main" id="{3BAB48F2-6ADC-00A7-CC8B-3B22CE8BF39E}"/>
              </a:ext>
            </a:extLst>
          </p:cNvPr>
          <p:cNvSpPr txBox="1"/>
          <p:nvPr/>
        </p:nvSpPr>
        <p:spPr>
          <a:xfrm>
            <a:off x="10112760" y="2592169"/>
            <a:ext cx="788478"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17375F">
                    <a:lumMod val="40000"/>
                    <a:lumOff val="60000"/>
                  </a:srgbClr>
                </a:solidFill>
                <a:effectLst/>
                <a:uLnTx/>
                <a:uFillTx/>
                <a:latin typeface="Arial"/>
                <a:ea typeface="+mn-ea"/>
                <a:cs typeface="+mn-cs"/>
              </a:rPr>
              <a:t>14.8%</a:t>
            </a:r>
          </a:p>
        </p:txBody>
      </p:sp>
      <p:sp>
        <p:nvSpPr>
          <p:cNvPr id="30" name="TextBox 29">
            <a:extLst>
              <a:ext uri="{FF2B5EF4-FFF2-40B4-BE49-F238E27FC236}">
                <a16:creationId xmlns:a16="http://schemas.microsoft.com/office/drawing/2014/main" id="{AA952563-6EF8-021C-E939-D30628BB8308}"/>
              </a:ext>
            </a:extLst>
          </p:cNvPr>
          <p:cNvSpPr txBox="1"/>
          <p:nvPr/>
        </p:nvSpPr>
        <p:spPr>
          <a:xfrm>
            <a:off x="9534803" y="3166589"/>
            <a:ext cx="550332"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17375F">
                    <a:lumMod val="40000"/>
                    <a:lumOff val="60000"/>
                  </a:srgbClr>
                </a:solidFill>
                <a:effectLst/>
                <a:uLnTx/>
                <a:uFillTx/>
                <a:latin typeface="Arial"/>
                <a:ea typeface="+mn-ea"/>
                <a:cs typeface="+mn-cs"/>
              </a:rPr>
              <a:t>4.5%</a:t>
            </a:r>
          </a:p>
        </p:txBody>
      </p:sp>
      <p:pic>
        <p:nvPicPr>
          <p:cNvPr id="31" name="Graphic 30">
            <a:extLst>
              <a:ext uri="{FF2B5EF4-FFF2-40B4-BE49-F238E27FC236}">
                <a16:creationId xmlns:a16="http://schemas.microsoft.com/office/drawing/2014/main" id="{56FF55A7-6C54-5801-B260-27B07290AA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15239" y="1363328"/>
            <a:ext cx="330200" cy="609600"/>
          </a:xfrm>
          <a:prstGeom prst="rect">
            <a:avLst/>
          </a:prstGeom>
        </p:spPr>
      </p:pic>
      <p:sp>
        <p:nvSpPr>
          <p:cNvPr id="2" name="Title 4">
            <a:extLst>
              <a:ext uri="{FF2B5EF4-FFF2-40B4-BE49-F238E27FC236}">
                <a16:creationId xmlns:a16="http://schemas.microsoft.com/office/drawing/2014/main" id="{556CA418-EEE5-2630-CF6F-D1CFC48C5D8F}"/>
              </a:ext>
            </a:extLst>
          </p:cNvPr>
          <p:cNvSpPr txBox="1">
            <a:spLocks/>
          </p:cNvSpPr>
          <p:nvPr/>
        </p:nvSpPr>
        <p:spPr>
          <a:xfrm>
            <a:off x="278712" y="176993"/>
            <a:ext cx="11672416" cy="767441"/>
          </a:xfrm>
          <a:prstGeom prst="rect">
            <a:avLst/>
          </a:prstGeom>
        </p:spPr>
        <p:txBody>
          <a:bodyPr vert="horz" lIns="0" tIns="0" rIns="0" bIns="0" rtlCol="0" anchor="b" anchorCtr="0">
            <a:normAutofit fontScale="77500" lnSpcReduction="20000"/>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72BC"/>
                </a:solidFill>
                <a:effectLst/>
                <a:uLnTx/>
                <a:uFillTx/>
                <a:latin typeface="Arial"/>
                <a:ea typeface="+mj-ea"/>
                <a:cs typeface="+mj-cs"/>
              </a:rPr>
              <a:t>Overall Population: Gender &amp; Registration Trends</a:t>
            </a:r>
          </a:p>
        </p:txBody>
      </p:sp>
      <p:cxnSp>
        <p:nvCxnSpPr>
          <p:cNvPr id="4" name="Straight Connector 3">
            <a:extLst>
              <a:ext uri="{FF2B5EF4-FFF2-40B4-BE49-F238E27FC236}">
                <a16:creationId xmlns:a16="http://schemas.microsoft.com/office/drawing/2014/main" id="{D455FE40-BBCE-DD23-96E6-479CEF073E37}"/>
              </a:ext>
            </a:extLst>
          </p:cNvPr>
          <p:cNvCxnSpPr/>
          <p:nvPr/>
        </p:nvCxnSpPr>
        <p:spPr>
          <a:xfrm>
            <a:off x="278712" y="1021976"/>
            <a:ext cx="11672416" cy="0"/>
          </a:xfrm>
          <a:prstGeom prst="line">
            <a:avLst/>
          </a:prstGeom>
          <a:ln>
            <a:solidFill>
              <a:schemeClr val="tx2">
                <a:lumMod val="95000"/>
              </a:schemeClr>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9AC807D0-F1D0-F822-2EBF-A57F65BF5B98}"/>
              </a:ext>
            </a:extLst>
          </p:cNvPr>
          <p:cNvSpPr txBox="1"/>
          <p:nvPr/>
        </p:nvSpPr>
        <p:spPr>
          <a:xfrm>
            <a:off x="5317241" y="2872600"/>
            <a:ext cx="1916696" cy="561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0072BC"/>
                </a:solidFill>
                <a:effectLst/>
                <a:uLnTx/>
                <a:uFillTx/>
                <a:latin typeface="Arial"/>
                <a:ea typeface="+mn-ea"/>
                <a:cs typeface="+mn-cs"/>
              </a:rPr>
              <a:t>Sudan New Arrivals: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0072BC"/>
                </a:solidFill>
                <a:effectLst/>
                <a:uLnTx/>
                <a:uFillTx/>
                <a:latin typeface="Arial"/>
                <a:ea typeface="+mn-ea"/>
                <a:cs typeface="+mn-cs"/>
              </a:rPr>
              <a:t>54%	46% </a:t>
            </a:r>
          </a:p>
        </p:txBody>
      </p:sp>
      <p:pic>
        <p:nvPicPr>
          <p:cNvPr id="44" name="Graphic 43">
            <a:extLst>
              <a:ext uri="{FF2B5EF4-FFF2-40B4-BE49-F238E27FC236}">
                <a16:creationId xmlns:a16="http://schemas.microsoft.com/office/drawing/2014/main" id="{458236E8-B946-E717-C815-72BB927169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0911" y="3122455"/>
            <a:ext cx="203945" cy="376514"/>
          </a:xfrm>
          <a:prstGeom prst="rect">
            <a:avLst/>
          </a:prstGeom>
        </p:spPr>
      </p:pic>
      <p:pic>
        <p:nvPicPr>
          <p:cNvPr id="45" name="Graphic 44">
            <a:extLst>
              <a:ext uri="{FF2B5EF4-FFF2-40B4-BE49-F238E27FC236}">
                <a16:creationId xmlns:a16="http://schemas.microsoft.com/office/drawing/2014/main" id="{A231324B-B6EF-105A-2E28-3DE507324D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94732" y="3122455"/>
            <a:ext cx="216987" cy="400591"/>
          </a:xfrm>
          <a:prstGeom prst="rect">
            <a:avLst/>
          </a:prstGeom>
        </p:spPr>
      </p:pic>
      <p:pic>
        <p:nvPicPr>
          <p:cNvPr id="32" name="Picture 31">
            <a:extLst>
              <a:ext uri="{FF2B5EF4-FFF2-40B4-BE49-F238E27FC236}">
                <a16:creationId xmlns:a16="http://schemas.microsoft.com/office/drawing/2014/main" id="{6DF224E2-B716-35E9-44C5-85AA197D47BB}"/>
              </a:ext>
            </a:extLst>
          </p:cNvPr>
          <p:cNvPicPr>
            <a:picLocks noChangeAspect="1"/>
          </p:cNvPicPr>
          <p:nvPr/>
        </p:nvPicPr>
        <p:blipFill>
          <a:blip r:embed="rId15"/>
          <a:stretch>
            <a:fillRect/>
          </a:stretch>
        </p:blipFill>
        <p:spPr>
          <a:xfrm>
            <a:off x="646705" y="3660558"/>
            <a:ext cx="4791988" cy="2545123"/>
          </a:xfrm>
          <a:prstGeom prst="rect">
            <a:avLst/>
          </a:prstGeom>
        </p:spPr>
      </p:pic>
      <p:pic>
        <p:nvPicPr>
          <p:cNvPr id="35" name="Picture 34">
            <a:extLst>
              <a:ext uri="{FF2B5EF4-FFF2-40B4-BE49-F238E27FC236}">
                <a16:creationId xmlns:a16="http://schemas.microsoft.com/office/drawing/2014/main" id="{9C2D6BA4-BB9F-EBEA-421F-1E675ED96CB0}"/>
              </a:ext>
            </a:extLst>
          </p:cNvPr>
          <p:cNvPicPr>
            <a:picLocks noChangeAspect="1"/>
          </p:cNvPicPr>
          <p:nvPr/>
        </p:nvPicPr>
        <p:blipFill>
          <a:blip r:embed="rId16"/>
          <a:stretch>
            <a:fillRect/>
          </a:stretch>
        </p:blipFill>
        <p:spPr>
          <a:xfrm>
            <a:off x="6337861" y="3694386"/>
            <a:ext cx="5280289" cy="2596505"/>
          </a:xfrm>
          <a:prstGeom prst="rect">
            <a:avLst/>
          </a:prstGeom>
        </p:spPr>
      </p:pic>
    </p:spTree>
    <p:extLst>
      <p:ext uri="{BB962C8B-B14F-4D97-AF65-F5344CB8AC3E}">
        <p14:creationId xmlns:p14="http://schemas.microsoft.com/office/powerpoint/2010/main" val="9413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BF26C7-5F08-4910-67B8-904DBDE8518A}"/>
              </a:ext>
            </a:extLst>
          </p:cNvPr>
          <p:cNvSpPr/>
          <p:nvPr/>
        </p:nvSpPr>
        <p:spPr>
          <a:xfrm>
            <a:off x="314957" y="1355750"/>
            <a:ext cx="6224991" cy="2155545"/>
          </a:xfrm>
          <a:prstGeom prst="rect">
            <a:avLst/>
          </a:prstGeom>
          <a:solidFill>
            <a:schemeClr val="tx2">
              <a:lumMod val="95000"/>
            </a:schemeClr>
          </a:solidFill>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133" b="0" i="0" u="none" strike="noStrike" kern="1200" cap="none" spc="0" normalizeH="0" baseline="0" noProof="0" err="1">
                <a:ln>
                  <a:noFill/>
                </a:ln>
                <a:solidFill>
                  <a:prstClr val="black"/>
                </a:solidFill>
                <a:effectLst/>
                <a:uLnTx/>
                <a:uFillTx/>
                <a:latin typeface="Calibri"/>
                <a:ea typeface="+mn-ea"/>
                <a:cs typeface="Calibri"/>
              </a:rPr>
              <a:t>GoE</a:t>
            </a:r>
            <a:r>
              <a:rPr kumimoji="0" lang="en-US" sz="2133" b="0" i="0" u="none" strike="noStrike" kern="1200" cap="none" spc="0" normalizeH="0" baseline="0" noProof="0">
                <a:ln>
                  <a:noFill/>
                </a:ln>
                <a:solidFill>
                  <a:prstClr val="black"/>
                </a:solidFill>
                <a:effectLst/>
                <a:uLnTx/>
                <a:uFillTx/>
                <a:latin typeface="Calibri"/>
                <a:ea typeface="+mn-ea"/>
                <a:cs typeface="Calibri"/>
              </a:rPr>
              <a:t> no longer referring to the </a:t>
            </a:r>
            <a:r>
              <a:rPr kumimoji="0" lang="en-US" sz="2133" b="1" i="0" u="none" strike="noStrike" kern="1200" cap="none" spc="0" normalizeH="0" baseline="0" noProof="0">
                <a:ln>
                  <a:noFill/>
                </a:ln>
                <a:solidFill>
                  <a:prstClr val="black"/>
                </a:solidFill>
                <a:effectLst/>
                <a:uLnTx/>
                <a:uFillTx/>
                <a:latin typeface="Calibri"/>
                <a:ea typeface="+mn-ea"/>
                <a:cs typeface="Calibri"/>
              </a:rPr>
              <a:t>Four Freedoms Agreemen</a:t>
            </a:r>
            <a:r>
              <a:rPr kumimoji="0" lang="en-US" sz="2133" b="0" i="0" u="none" strike="noStrike" kern="1200" cap="none" spc="0" normalizeH="0" baseline="0" noProof="0">
                <a:ln>
                  <a:noFill/>
                </a:ln>
                <a:solidFill>
                  <a:prstClr val="black"/>
                </a:solidFill>
                <a:effectLst/>
                <a:uLnTx/>
                <a:uFillTx/>
                <a:latin typeface="Calibri"/>
                <a:ea typeface="+mn-ea"/>
                <a:cs typeface="Calibri"/>
              </a:rPr>
              <a:t>t, but rather referring to “</a:t>
            </a:r>
            <a:r>
              <a:rPr kumimoji="0" lang="en-US" sz="2133" b="1" i="0" u="none" strike="noStrike" kern="1200" cap="none" spc="0" normalizeH="0" baseline="0" noProof="0">
                <a:ln>
                  <a:noFill/>
                </a:ln>
                <a:solidFill>
                  <a:prstClr val="black"/>
                </a:solidFill>
                <a:effectLst/>
                <a:uLnTx/>
                <a:uFillTx/>
                <a:latin typeface="Calibri"/>
                <a:ea typeface="+mn-ea"/>
                <a:cs typeface="Calibri"/>
              </a:rPr>
              <a:t>bilateral arrangements</a:t>
            </a:r>
            <a:r>
              <a:rPr kumimoji="0" lang="en-US" sz="2133" b="0" i="0" u="none" strike="noStrike" kern="1200" cap="none" spc="0" normalizeH="0" baseline="0" noProof="0">
                <a:ln>
                  <a:noFill/>
                </a:ln>
                <a:solidFill>
                  <a:prstClr val="black"/>
                </a:solidFill>
                <a:effectLst/>
                <a:uLnTx/>
                <a:uFillTx/>
                <a:latin typeface="Calibri"/>
                <a:ea typeface="+mn-ea"/>
                <a:cs typeface="Calibri"/>
              </a:rPr>
              <a:t>” (digitized passports and visas required for entry; security clearance granted for extremely limited number). Challenges access to education.</a:t>
            </a:r>
          </a:p>
        </p:txBody>
      </p:sp>
      <p:sp>
        <p:nvSpPr>
          <p:cNvPr id="13" name="Rectangle 12">
            <a:extLst>
              <a:ext uri="{FF2B5EF4-FFF2-40B4-BE49-F238E27FC236}">
                <a16:creationId xmlns:a16="http://schemas.microsoft.com/office/drawing/2014/main" id="{699D2F65-5662-CCC4-465F-36340DF464C2}"/>
              </a:ext>
            </a:extLst>
          </p:cNvPr>
          <p:cNvSpPr/>
          <p:nvPr/>
        </p:nvSpPr>
        <p:spPr>
          <a:xfrm>
            <a:off x="6629400" y="1355751"/>
            <a:ext cx="5316968" cy="2155544"/>
          </a:xfrm>
          <a:prstGeom prst="rect">
            <a:avLst/>
          </a:prstGeom>
          <a:solidFill>
            <a:schemeClr val="tx2">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67"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Risk of arbitrary detention and deportation; lack of access to basic rights and services </a:t>
            </a:r>
            <a:r>
              <a:rPr kumimoji="0" lang="en-US" sz="22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including education, communication and rental places</a:t>
            </a:r>
          </a:p>
        </p:txBody>
      </p:sp>
      <p:sp>
        <p:nvSpPr>
          <p:cNvPr id="14" name="Rectangle 13">
            <a:extLst>
              <a:ext uri="{FF2B5EF4-FFF2-40B4-BE49-F238E27FC236}">
                <a16:creationId xmlns:a16="http://schemas.microsoft.com/office/drawing/2014/main" id="{2629B8CC-8778-2746-B7E7-79BE9C96E739}"/>
              </a:ext>
            </a:extLst>
          </p:cNvPr>
          <p:cNvSpPr/>
          <p:nvPr/>
        </p:nvSpPr>
        <p:spPr>
          <a:xfrm>
            <a:off x="314956" y="3597453"/>
            <a:ext cx="2597209" cy="2264460"/>
          </a:xfrm>
          <a:prstGeom prst="rect">
            <a:avLst/>
          </a:prstGeom>
          <a:solidFill>
            <a:schemeClr val="tx2">
              <a:lumMod val="95000"/>
            </a:schemeClr>
          </a:solidFill>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Calibri"/>
              </a:rPr>
              <a:t>Visa provided decreased </a:t>
            </a:r>
            <a:r>
              <a:rPr kumimoji="0" lang="en-US" sz="2000" b="0" i="0" u="none" strike="noStrike" kern="1200" cap="none" spc="0" normalizeH="0" baseline="0" noProof="0">
                <a:ln>
                  <a:noFill/>
                </a:ln>
                <a:solidFill>
                  <a:prstClr val="black"/>
                </a:solidFill>
                <a:effectLst/>
                <a:uLnTx/>
                <a:uFillTx/>
                <a:latin typeface="Calibri"/>
                <a:ea typeface="+mn-ea"/>
                <a:cs typeface="Calibri"/>
              </a:rPr>
              <a:t>from 6 months to 3 months (for foreigners) under the discretionary of the immigration authorities</a:t>
            </a:r>
          </a:p>
        </p:txBody>
      </p:sp>
      <p:sp>
        <p:nvSpPr>
          <p:cNvPr id="15" name="Rectangle 14">
            <a:extLst>
              <a:ext uri="{FF2B5EF4-FFF2-40B4-BE49-F238E27FC236}">
                <a16:creationId xmlns:a16="http://schemas.microsoft.com/office/drawing/2014/main" id="{10516F47-5AD7-F0F4-F078-51CE1D06C354}"/>
              </a:ext>
            </a:extLst>
          </p:cNvPr>
          <p:cNvSpPr/>
          <p:nvPr/>
        </p:nvSpPr>
        <p:spPr>
          <a:xfrm>
            <a:off x="8459888" y="3596618"/>
            <a:ext cx="3486480" cy="2264459"/>
          </a:xfrm>
          <a:prstGeom prst="rect">
            <a:avLst/>
          </a:prstGeom>
          <a:solidFill>
            <a:schemeClr val="tx2">
              <a:lumMod val="95000"/>
            </a:schemeClr>
          </a:solidFill>
        </p:spPr>
        <p:style>
          <a:lnRef idx="1">
            <a:schemeClr val="accent1"/>
          </a:lnRef>
          <a:fillRef idx="3">
            <a:schemeClr val="accent1"/>
          </a:fillRef>
          <a:effectRef idx="2">
            <a:schemeClr val="accent1"/>
          </a:effectRef>
          <a:fontRef idx="minor">
            <a:schemeClr val="lt1"/>
          </a:fontRef>
        </p:style>
        <p:txBody>
          <a:bodyPr lIns="121920" tIns="60960" rIns="121920" bIns="6096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Calibri"/>
              </a:rPr>
              <a:t>Rapidly changing context and new emerging risks</a:t>
            </a:r>
            <a:r>
              <a:rPr kumimoji="0" lang="en-US" sz="2400" b="0" i="0" u="none" strike="noStrike" kern="1200" cap="none" spc="0" normalizeH="0" baseline="0" noProof="0">
                <a:ln>
                  <a:noFill/>
                </a:ln>
                <a:solidFill>
                  <a:prstClr val="black"/>
                </a:solidFill>
                <a:effectLst/>
                <a:uLnTx/>
                <a:uFillTx/>
                <a:latin typeface="Calibri"/>
                <a:ea typeface="+mn-ea"/>
                <a:cs typeface="Calibri"/>
              </a:rPr>
              <a:t>. Mixed movements is a key cross-cutting issue (nexus) and coordination needed at all levels </a:t>
            </a:r>
          </a:p>
        </p:txBody>
      </p:sp>
      <p:sp>
        <p:nvSpPr>
          <p:cNvPr id="16" name="Rectangle 15">
            <a:extLst>
              <a:ext uri="{FF2B5EF4-FFF2-40B4-BE49-F238E27FC236}">
                <a16:creationId xmlns:a16="http://schemas.microsoft.com/office/drawing/2014/main" id="{FF903BA1-E81F-E341-51E1-C5707DA046FE}"/>
              </a:ext>
            </a:extLst>
          </p:cNvPr>
          <p:cNvSpPr/>
          <p:nvPr/>
        </p:nvSpPr>
        <p:spPr>
          <a:xfrm>
            <a:off x="2995684" y="3601126"/>
            <a:ext cx="5316968" cy="2264459"/>
          </a:xfrm>
          <a:prstGeom prst="rect">
            <a:avLst/>
          </a:prstGeom>
          <a:solidFill>
            <a:schemeClr val="tx2">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Refugee-like population, </a:t>
            </a:r>
            <a:r>
              <a:rPr kumimoji="0" lang="en-US" sz="2133"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inc</a:t>
            </a:r>
            <a:r>
              <a:rPr kumimoji="0" lang="en-US" sz="2133"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133"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sur-place</a:t>
            </a:r>
            <a:r>
              <a:rPr kumimoji="0" lang="en-US" sz="2133"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consider </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Post-conflict inability to return to Sudan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UNHCR advisory</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Residency challenges given difficulty for passport renewal, 3)  Increased social tensions, especially related to  socio-economic realities</a:t>
            </a:r>
          </a:p>
        </p:txBody>
      </p:sp>
      <p:cxnSp>
        <p:nvCxnSpPr>
          <p:cNvPr id="3" name="Straight Connector 2">
            <a:extLst>
              <a:ext uri="{FF2B5EF4-FFF2-40B4-BE49-F238E27FC236}">
                <a16:creationId xmlns:a16="http://schemas.microsoft.com/office/drawing/2014/main" id="{4069E8BB-3FC5-2155-B16A-B51EBFCA5AE3}"/>
              </a:ext>
            </a:extLst>
          </p:cNvPr>
          <p:cNvCxnSpPr/>
          <p:nvPr/>
        </p:nvCxnSpPr>
        <p:spPr>
          <a:xfrm>
            <a:off x="278712" y="1021976"/>
            <a:ext cx="11672416" cy="0"/>
          </a:xfrm>
          <a:prstGeom prst="line">
            <a:avLst/>
          </a:prstGeom>
          <a:ln>
            <a:solidFill>
              <a:schemeClr val="tx2">
                <a:lumMod val="95000"/>
              </a:schemeClr>
            </a:solidFill>
          </a:ln>
        </p:spPr>
        <p:style>
          <a:lnRef idx="2">
            <a:schemeClr val="accent1"/>
          </a:lnRef>
          <a:fillRef idx="0">
            <a:schemeClr val="accent1"/>
          </a:fillRef>
          <a:effectRef idx="1">
            <a:schemeClr val="accent1"/>
          </a:effectRef>
          <a:fontRef idx="minor">
            <a:schemeClr val="tx1"/>
          </a:fontRef>
        </p:style>
      </p:cxnSp>
      <p:sp>
        <p:nvSpPr>
          <p:cNvPr id="4" name="Title 4">
            <a:extLst>
              <a:ext uri="{FF2B5EF4-FFF2-40B4-BE49-F238E27FC236}">
                <a16:creationId xmlns:a16="http://schemas.microsoft.com/office/drawing/2014/main" id="{E680885E-31C4-72CF-5E9E-87E9E808118F}"/>
              </a:ext>
            </a:extLst>
          </p:cNvPr>
          <p:cNvSpPr txBox="1">
            <a:spLocks/>
          </p:cNvSpPr>
          <p:nvPr/>
        </p:nvSpPr>
        <p:spPr>
          <a:xfrm>
            <a:off x="278712" y="176993"/>
            <a:ext cx="11672416" cy="767441"/>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072BC"/>
                </a:solidFill>
                <a:effectLst/>
                <a:uLnTx/>
                <a:uFillTx/>
                <a:latin typeface="Arial"/>
                <a:ea typeface="+mj-ea"/>
                <a:cs typeface="+mj-cs"/>
              </a:rPr>
              <a:t>Changing Protection Environment</a:t>
            </a:r>
          </a:p>
        </p:txBody>
      </p:sp>
    </p:spTree>
    <p:extLst>
      <p:ext uri="{BB962C8B-B14F-4D97-AF65-F5344CB8AC3E}">
        <p14:creationId xmlns:p14="http://schemas.microsoft.com/office/powerpoint/2010/main" val="14100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1663510-0D4D-7785-13C9-241676B49BF0}"/>
              </a:ext>
            </a:extLst>
          </p:cNvPr>
          <p:cNvCxnSpPr/>
          <p:nvPr/>
        </p:nvCxnSpPr>
        <p:spPr>
          <a:xfrm>
            <a:off x="278712" y="1021976"/>
            <a:ext cx="11672416" cy="0"/>
          </a:xfrm>
          <a:prstGeom prst="line">
            <a:avLst/>
          </a:prstGeom>
          <a:ln>
            <a:solidFill>
              <a:schemeClr val="tx2">
                <a:lumMod val="95000"/>
              </a:schemeClr>
            </a:solidFill>
          </a:ln>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D387C7C2-EF7D-7236-6707-DB7A7B911443}"/>
              </a:ext>
            </a:extLst>
          </p:cNvPr>
          <p:cNvSpPr txBox="1">
            <a:spLocks/>
          </p:cNvSpPr>
          <p:nvPr/>
        </p:nvSpPr>
        <p:spPr>
          <a:xfrm>
            <a:off x="278712" y="148201"/>
            <a:ext cx="11672416" cy="767441"/>
          </a:xfrm>
          <a:prstGeom prst="rect">
            <a:avLst/>
          </a:prstGeom>
        </p:spPr>
        <p:txBody>
          <a:bodyPr vert="horz" lIns="0" tIns="0" rIns="0" bIns="0" rtlCol="0" anchor="b" anchorCtr="0">
            <a:normAutofit/>
          </a:bodyPr>
          <a:lstStyle>
            <a:lvl1pPr algn="l" defTabSz="609585" rtl="0" eaLnBrk="1" latinLnBrk="0" hangingPunct="1">
              <a:lnSpc>
                <a:spcPct val="90000"/>
              </a:lnSpc>
              <a:spcBef>
                <a:spcPct val="0"/>
              </a:spcBef>
              <a:buNone/>
              <a:defRPr sz="4800" b="1" kern="1200">
                <a:solidFill>
                  <a:schemeClr val="accent1"/>
                </a:solidFill>
                <a:latin typeface="+mj-lt"/>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2BC"/>
                </a:solidFill>
                <a:effectLst/>
                <a:uLnTx/>
                <a:uFillTx/>
                <a:latin typeface="Arial"/>
                <a:ea typeface="+mj-ea"/>
                <a:cs typeface="+mj-cs"/>
              </a:rPr>
              <a:t>Protection Strategy</a:t>
            </a:r>
          </a:p>
        </p:txBody>
      </p:sp>
      <p:graphicFrame>
        <p:nvGraphicFramePr>
          <p:cNvPr id="4" name="Diagram 3">
            <a:extLst>
              <a:ext uri="{FF2B5EF4-FFF2-40B4-BE49-F238E27FC236}">
                <a16:creationId xmlns:a16="http://schemas.microsoft.com/office/drawing/2014/main" id="{9956D58E-B291-5C2D-A96D-DC86BF78EBB0}"/>
              </a:ext>
            </a:extLst>
          </p:cNvPr>
          <p:cNvGraphicFramePr/>
          <p:nvPr/>
        </p:nvGraphicFramePr>
        <p:xfrm>
          <a:off x="278712" y="944434"/>
          <a:ext cx="11634576" cy="5286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Employee badge with solid fill">
            <a:extLst>
              <a:ext uri="{FF2B5EF4-FFF2-40B4-BE49-F238E27FC236}">
                <a16:creationId xmlns:a16="http://schemas.microsoft.com/office/drawing/2014/main" id="{173749BD-CFF0-8A37-A4E3-F377A7DE2FA3}"/>
              </a:ext>
            </a:extLst>
          </p:cNvPr>
          <p:cNvPicPr>
            <a:picLocks noChangeAspect="1"/>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7535" y="1152071"/>
            <a:ext cx="2276930" cy="2276930"/>
          </a:xfrm>
          <a:prstGeom prst="rect">
            <a:avLst/>
          </a:prstGeom>
        </p:spPr>
      </p:pic>
      <p:pic>
        <p:nvPicPr>
          <p:cNvPr id="14" name="Graphic 13" descr="Cheers with solid fill">
            <a:extLst>
              <a:ext uri="{FF2B5EF4-FFF2-40B4-BE49-F238E27FC236}">
                <a16:creationId xmlns:a16="http://schemas.microsoft.com/office/drawing/2014/main" id="{7951BDC7-45E3-3469-4A2C-4BF99A980812}"/>
              </a:ext>
            </a:extLst>
          </p:cNvPr>
          <p:cNvPicPr>
            <a:picLocks noChangeAspect="1"/>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3539" y="3769797"/>
            <a:ext cx="2143769" cy="2143769"/>
          </a:xfrm>
          <a:prstGeom prst="rect">
            <a:avLst/>
          </a:prstGeom>
        </p:spPr>
      </p:pic>
      <p:pic>
        <p:nvPicPr>
          <p:cNvPr id="18" name="Graphic 17" descr="Shoe footprints with solid fill">
            <a:extLst>
              <a:ext uri="{FF2B5EF4-FFF2-40B4-BE49-F238E27FC236}">
                <a16:creationId xmlns:a16="http://schemas.microsoft.com/office/drawing/2014/main" id="{1D77DCE9-64FA-9E8C-7E9A-36B6AA8270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24953" y="3882254"/>
            <a:ext cx="2031312" cy="2031312"/>
          </a:xfrm>
          <a:prstGeom prst="rect">
            <a:avLst/>
          </a:prstGeom>
        </p:spPr>
      </p:pic>
      <p:pic>
        <p:nvPicPr>
          <p:cNvPr id="19" name="Graphic 18" descr="Meeting with solid fill">
            <a:extLst>
              <a:ext uri="{FF2B5EF4-FFF2-40B4-BE49-F238E27FC236}">
                <a16:creationId xmlns:a16="http://schemas.microsoft.com/office/drawing/2014/main" id="{8ABF05D4-F28B-7028-ED6D-14D4AF9898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33860" y="3729380"/>
            <a:ext cx="2224601" cy="2224601"/>
          </a:xfrm>
          <a:prstGeom prst="rect">
            <a:avLst/>
          </a:prstGeom>
        </p:spPr>
      </p:pic>
      <p:pic>
        <p:nvPicPr>
          <p:cNvPr id="7" name="Graphic 6" descr="Shield Tick with solid fill">
            <a:extLst>
              <a:ext uri="{FF2B5EF4-FFF2-40B4-BE49-F238E27FC236}">
                <a16:creationId xmlns:a16="http://schemas.microsoft.com/office/drawing/2014/main" id="{4A45775F-8348-CB04-311A-E9FF1A0C613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64104" y="1291717"/>
            <a:ext cx="2094357" cy="2094357"/>
          </a:xfrm>
          <a:prstGeom prst="rect">
            <a:avLst/>
          </a:prstGeom>
        </p:spPr>
      </p:pic>
      <p:pic>
        <p:nvPicPr>
          <p:cNvPr id="6" name="Graphic 5">
            <a:extLst>
              <a:ext uri="{FF2B5EF4-FFF2-40B4-BE49-F238E27FC236}">
                <a16:creationId xmlns:a16="http://schemas.microsoft.com/office/drawing/2014/main" id="{CA407E13-B850-71C5-7B9E-BBEE72878F24}"/>
              </a:ext>
            </a:extLst>
          </p:cNvPr>
          <p:cNvPicPr>
            <a:picLocks noChangeAspect="1"/>
          </p:cNvPicPr>
          <p:nvPr/>
        </p:nvPicPr>
        <p:blipFill>
          <a:blip r:embed="rId17">
            <a:alphaModFix amt="60000"/>
            <a:extLst>
              <a:ext uri="{96DAC541-7B7A-43D3-8B79-37D633B846F1}">
                <asvg:svgBlip xmlns:asvg="http://schemas.microsoft.com/office/drawing/2016/SVG/main" r:embed="rId18"/>
              </a:ext>
            </a:extLst>
          </a:blip>
          <a:stretch>
            <a:fillRect/>
          </a:stretch>
        </p:blipFill>
        <p:spPr>
          <a:xfrm>
            <a:off x="1241356" y="1291717"/>
            <a:ext cx="1935952" cy="1895617"/>
          </a:xfrm>
          <a:prstGeom prst="rect">
            <a:avLst/>
          </a:prstGeom>
        </p:spPr>
      </p:pic>
      <p:sp>
        <p:nvSpPr>
          <p:cNvPr id="2" name="TextBox 1">
            <a:extLst>
              <a:ext uri="{FF2B5EF4-FFF2-40B4-BE49-F238E27FC236}">
                <a16:creationId xmlns:a16="http://schemas.microsoft.com/office/drawing/2014/main" id="{461674AD-7ACB-33E3-B054-8182CE6AAC3D}"/>
              </a:ext>
            </a:extLst>
          </p:cNvPr>
          <p:cNvSpPr txBox="1"/>
          <p:nvPr/>
        </p:nvSpPr>
        <p:spPr>
          <a:xfrm>
            <a:off x="601301" y="1613118"/>
            <a:ext cx="300824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Emphasis on Access to Territory &amp; Asylum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99F7A689-7E3C-7C6F-38A4-B31B711CA64A}"/>
              </a:ext>
            </a:extLst>
          </p:cNvPr>
          <p:cNvSpPr txBox="1"/>
          <p:nvPr/>
        </p:nvSpPr>
        <p:spPr>
          <a:xfrm>
            <a:off x="4709374" y="1759618"/>
            <a:ext cx="286246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Registration Surge / Self-Onboarding</a:t>
            </a:r>
          </a:p>
        </p:txBody>
      </p:sp>
      <p:sp>
        <p:nvSpPr>
          <p:cNvPr id="9" name="TextBox 8">
            <a:extLst>
              <a:ext uri="{FF2B5EF4-FFF2-40B4-BE49-F238E27FC236}">
                <a16:creationId xmlns:a16="http://schemas.microsoft.com/office/drawing/2014/main" id="{9B62367B-8739-0AD5-BB20-90F3662D3F0B}"/>
              </a:ext>
            </a:extLst>
          </p:cNvPr>
          <p:cNvSpPr txBox="1"/>
          <p:nvPr/>
        </p:nvSpPr>
        <p:spPr>
          <a:xfrm>
            <a:off x="8582455" y="1667082"/>
            <a:ext cx="30165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Quality Protection Services with Outsourcing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D3D4997A-3895-7C3D-73EE-E3E37E3909BC}"/>
              </a:ext>
            </a:extLst>
          </p:cNvPr>
          <p:cNvSpPr txBox="1"/>
          <p:nvPr/>
        </p:nvSpPr>
        <p:spPr>
          <a:xfrm>
            <a:off x="702365" y="3933303"/>
            <a:ext cx="290718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Legal/Policy Support to Inclusion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D2DC3DD-7360-9583-E893-2FBDDA57579D}"/>
              </a:ext>
            </a:extLst>
          </p:cNvPr>
          <p:cNvSpPr txBox="1"/>
          <p:nvPr/>
        </p:nvSpPr>
        <p:spPr>
          <a:xfrm>
            <a:off x="4767326" y="3922650"/>
            <a:ext cx="2761825"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Upscaled Role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Mixed Movement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F0CF42-B95F-6A23-5C55-A15DB778D55D}"/>
              </a:ext>
            </a:extLst>
          </p:cNvPr>
          <p:cNvSpPr txBox="1"/>
          <p:nvPr/>
        </p:nvSpPr>
        <p:spPr>
          <a:xfrm>
            <a:off x="8307421" y="3882254"/>
            <a:ext cx="3605867"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Protection Coordination </a:t>
            </a: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with Protection Information Management (PIM)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789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0B10EB-0504-C098-D938-7E084C0073FE}"/>
              </a:ext>
            </a:extLst>
          </p:cNvPr>
          <p:cNvSpPr>
            <a:spLocks noGrp="1"/>
          </p:cNvSpPr>
          <p:nvPr>
            <p:ph type="title"/>
          </p:nvPr>
        </p:nvSpPr>
        <p:spPr>
          <a:xfrm>
            <a:off x="278712" y="176994"/>
            <a:ext cx="11672416" cy="767441"/>
          </a:xfrm>
        </p:spPr>
        <p:txBody>
          <a:bodyPr>
            <a:normAutofit/>
          </a:bodyPr>
          <a:lstStyle/>
          <a:p>
            <a:r>
              <a:rPr lang="en-US" sz="4200" dirty="0"/>
              <a:t>Mix Movement &amp; Protection Focus</a:t>
            </a:r>
            <a:endParaRPr lang="en-US" sz="2200" b="0" i="1" dirty="0"/>
          </a:p>
        </p:txBody>
      </p:sp>
      <p:cxnSp>
        <p:nvCxnSpPr>
          <p:cNvPr id="3" name="Straight Connector 2">
            <a:extLst>
              <a:ext uri="{FF2B5EF4-FFF2-40B4-BE49-F238E27FC236}">
                <a16:creationId xmlns:a16="http://schemas.microsoft.com/office/drawing/2014/main" id="{6FD21972-ED88-FA0B-FE80-DCBA8E68DA1C}"/>
              </a:ext>
            </a:extLst>
          </p:cNvPr>
          <p:cNvCxnSpPr/>
          <p:nvPr/>
        </p:nvCxnSpPr>
        <p:spPr>
          <a:xfrm>
            <a:off x="278712" y="1021976"/>
            <a:ext cx="11672416" cy="0"/>
          </a:xfrm>
          <a:prstGeom prst="line">
            <a:avLst/>
          </a:prstGeom>
          <a:ln>
            <a:solidFill>
              <a:schemeClr val="tx2">
                <a:lumMod val="95000"/>
              </a:schemeClr>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A8E66906-7ED1-813F-119F-2C5066FCB583}"/>
              </a:ext>
            </a:extLst>
          </p:cNvPr>
          <p:cNvSpPr/>
          <p:nvPr/>
        </p:nvSpPr>
        <p:spPr>
          <a:xfrm>
            <a:off x="1" y="1272291"/>
            <a:ext cx="12192000" cy="109833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46325" marR="0" lvl="2" indent="-1585913"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Strengthen State-Based Protection and referrals for those in 			need of international protection </a:t>
            </a:r>
          </a:p>
        </p:txBody>
      </p:sp>
      <p:pic>
        <p:nvPicPr>
          <p:cNvPr id="24" name="Graphic 1" descr="Court with solid fill">
            <a:extLst>
              <a:ext uri="{FF2B5EF4-FFF2-40B4-BE49-F238E27FC236}">
                <a16:creationId xmlns:a16="http://schemas.microsoft.com/office/drawing/2014/main" id="{BDDEB4E3-19E0-785F-3E96-5545600137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388" y="1349833"/>
            <a:ext cx="944819" cy="944819"/>
          </a:xfrm>
          <a:prstGeom prst="rect">
            <a:avLst/>
          </a:prstGeom>
        </p:spPr>
      </p:pic>
      <p:sp>
        <p:nvSpPr>
          <p:cNvPr id="25" name="Rectangle 24">
            <a:extLst>
              <a:ext uri="{FF2B5EF4-FFF2-40B4-BE49-F238E27FC236}">
                <a16:creationId xmlns:a16="http://schemas.microsoft.com/office/drawing/2014/main" id="{9A7F09A3-CB02-EA5F-DB19-F7C93DBB7F00}"/>
              </a:ext>
            </a:extLst>
          </p:cNvPr>
          <p:cNvSpPr/>
          <p:nvPr/>
        </p:nvSpPr>
        <p:spPr>
          <a:xfrm>
            <a:off x="0" y="2484531"/>
            <a:ext cx="12192000" cy="109833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61981" marR="0" lvl="2" indent="0"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761981" marR="0" lvl="2" indent="0"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Strengthen CBP/</a:t>
            </a:r>
            <a:r>
              <a:rPr kumimoji="0" lang="en-US" sz="2667"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CwC</a:t>
            </a: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to improve resilience and self-management </a:t>
            </a:r>
          </a:p>
          <a:p>
            <a:pPr marL="761981" marR="0" lvl="2" indent="0" algn="l" defTabSz="914400" rtl="0" eaLnBrk="1" fontAlgn="base"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7" name="Graphic 26" descr="User network outline">
            <a:extLst>
              <a:ext uri="{FF2B5EF4-FFF2-40B4-BE49-F238E27FC236}">
                <a16:creationId xmlns:a16="http://schemas.microsoft.com/office/drawing/2014/main" id="{A9A1EB3D-AB34-646D-EA86-39F357997D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3045" y="2410973"/>
            <a:ext cx="1219200" cy="1219200"/>
          </a:xfrm>
          <a:prstGeom prst="rect">
            <a:avLst/>
          </a:prstGeom>
        </p:spPr>
      </p:pic>
      <p:sp>
        <p:nvSpPr>
          <p:cNvPr id="28" name="Rectangle 27">
            <a:extLst>
              <a:ext uri="{FF2B5EF4-FFF2-40B4-BE49-F238E27FC236}">
                <a16:creationId xmlns:a16="http://schemas.microsoft.com/office/drawing/2014/main" id="{D715F102-A47D-CF37-6FD9-FE7949536EC8}"/>
              </a:ext>
            </a:extLst>
          </p:cNvPr>
          <p:cNvSpPr/>
          <p:nvPr/>
        </p:nvSpPr>
        <p:spPr>
          <a:xfrm>
            <a:off x="-1" y="3677483"/>
            <a:ext cx="12192001" cy="109833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61981" marR="0" lvl="2" indent="0"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1066139" marR="0" lvl="2" indent="-304158"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Provide </a:t>
            </a:r>
            <a:r>
              <a:rPr kumimoji="0" lang="en-US" sz="2667"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GoE</a:t>
            </a: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capacity building on protection-sensitive practices</a:t>
            </a:r>
          </a:p>
          <a:p>
            <a:pPr marL="761981" marR="0" lvl="2" indent="0" algn="l" defTabSz="914400" rtl="0" eaLnBrk="1" fontAlgn="base"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2" name="Graphic 31" descr="Business Growth with solid fill">
            <a:extLst>
              <a:ext uri="{FF2B5EF4-FFF2-40B4-BE49-F238E27FC236}">
                <a16:creationId xmlns:a16="http://schemas.microsoft.com/office/drawing/2014/main" id="{CFF4FCBE-252D-408C-8F83-D3C09E2B2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389" y="3670523"/>
            <a:ext cx="1105292" cy="1105292"/>
          </a:xfrm>
          <a:prstGeom prst="rect">
            <a:avLst/>
          </a:prstGeom>
        </p:spPr>
      </p:pic>
      <p:sp>
        <p:nvSpPr>
          <p:cNvPr id="33" name="Rectangle 32">
            <a:extLst>
              <a:ext uri="{FF2B5EF4-FFF2-40B4-BE49-F238E27FC236}">
                <a16:creationId xmlns:a16="http://schemas.microsoft.com/office/drawing/2014/main" id="{77ABE4EC-2494-B0D8-ACFC-4E2198768115}"/>
              </a:ext>
            </a:extLst>
          </p:cNvPr>
          <p:cNvSpPr/>
          <p:nvPr/>
        </p:nvSpPr>
        <p:spPr>
          <a:xfrm>
            <a:off x="0" y="4863475"/>
            <a:ext cx="12192000" cy="109833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61981" marR="0" lvl="2" indent="0"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a:p>
            <a:pPr marL="1066139" marR="0" lvl="2" indent="-304158"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Joint advocacy with </a:t>
            </a:r>
            <a:r>
              <a:rPr kumimoji="0" lang="en-US" sz="2667"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GoE</a:t>
            </a: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on </a:t>
            </a:r>
            <a:r>
              <a:rPr kumimoji="0" lang="en-US" sz="2667"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i</a:t>
            </a: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Access to Territory/Asylum, </a:t>
            </a:r>
          </a:p>
          <a:p>
            <a:pPr marL="1066139" marR="0" lvl="2" indent="-304158" algn="l" defTabSz="914400"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ii) Non-Return Advisory and iii) UNHCR access to detention</a:t>
            </a:r>
          </a:p>
          <a:p>
            <a:pPr marL="761981" marR="0" lvl="2" indent="0" algn="l" defTabSz="914400" rtl="0" eaLnBrk="1" fontAlgn="base"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5" name="Graphic 34" descr="Megaphone with solid fill">
            <a:extLst>
              <a:ext uri="{FF2B5EF4-FFF2-40B4-BE49-F238E27FC236}">
                <a16:creationId xmlns:a16="http://schemas.microsoft.com/office/drawing/2014/main" id="{F702C4EB-36F2-0BDD-1D75-DCA6CF5AD5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9931" y="4742607"/>
            <a:ext cx="1219200" cy="1219200"/>
          </a:xfrm>
          <a:prstGeom prst="rect">
            <a:avLst/>
          </a:prstGeom>
        </p:spPr>
      </p:pic>
    </p:spTree>
    <p:extLst>
      <p:ext uri="{BB962C8B-B14F-4D97-AF65-F5344CB8AC3E}">
        <p14:creationId xmlns:p14="http://schemas.microsoft.com/office/powerpoint/2010/main" val="264912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2B4859F-0A65-10D5-BB78-EF9E407F84B0}"/>
              </a:ext>
            </a:extLst>
          </p:cNvPr>
          <p:cNvCxnSpPr>
            <a:cxnSpLocks/>
          </p:cNvCxnSpPr>
          <p:nvPr/>
        </p:nvCxnSpPr>
        <p:spPr>
          <a:xfrm flipV="1">
            <a:off x="470441" y="5772057"/>
            <a:ext cx="10992119" cy="45611"/>
          </a:xfrm>
          <a:prstGeom prst="straightConnector1">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BBA45E2-FBFB-E666-3A16-7DDAB705B99B}"/>
              </a:ext>
            </a:extLst>
          </p:cNvPr>
          <p:cNvSpPr txBox="1"/>
          <p:nvPr/>
        </p:nvSpPr>
        <p:spPr>
          <a:xfrm rot="10800000" flipV="1">
            <a:off x="1853222" y="4540237"/>
            <a:ext cx="1002687" cy="584775"/>
          </a:xfrm>
          <a:prstGeom prst="rect">
            <a:avLst/>
          </a:prstGeom>
          <a:gradFill flip="none" rotWithShape="1">
            <a:gsLst>
              <a:gs pos="0">
                <a:schemeClr val="accent4">
                  <a:lumMod val="5000"/>
                  <a:lumOff val="95000"/>
                </a:schemeClr>
              </a:gs>
              <a:gs pos="59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MSNA 2024</a:t>
            </a:r>
          </a:p>
        </p:txBody>
      </p:sp>
      <p:cxnSp>
        <p:nvCxnSpPr>
          <p:cNvPr id="9" name="Straight Arrow Connector 8">
            <a:extLst>
              <a:ext uri="{FF2B5EF4-FFF2-40B4-BE49-F238E27FC236}">
                <a16:creationId xmlns:a16="http://schemas.microsoft.com/office/drawing/2014/main" id="{3C35F7C9-CD4A-B5B6-5D37-2A28BF202803}"/>
              </a:ext>
            </a:extLst>
          </p:cNvPr>
          <p:cNvCxnSpPr>
            <a:cxnSpLocks/>
          </p:cNvCxnSpPr>
          <p:nvPr/>
        </p:nvCxnSpPr>
        <p:spPr>
          <a:xfrm>
            <a:off x="2351195" y="5292277"/>
            <a:ext cx="0" cy="2743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FFBE33D-DCCD-4F86-8ADA-14323927BC11}"/>
              </a:ext>
            </a:extLst>
          </p:cNvPr>
          <p:cNvCxnSpPr>
            <a:cxnSpLocks/>
          </p:cNvCxnSpPr>
          <p:nvPr/>
        </p:nvCxnSpPr>
        <p:spPr>
          <a:xfrm>
            <a:off x="1138912" y="5415280"/>
            <a:ext cx="0" cy="2743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8CAE3B-2AAF-2C1E-8F78-BB2C513119D6}"/>
              </a:ext>
            </a:extLst>
          </p:cNvPr>
          <p:cNvCxnSpPr>
            <a:cxnSpLocks/>
          </p:cNvCxnSpPr>
          <p:nvPr/>
        </p:nvCxnSpPr>
        <p:spPr>
          <a:xfrm>
            <a:off x="8752033" y="5344175"/>
            <a:ext cx="11316" cy="2743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C74FF8-0ECE-C023-0F7E-04CF7EA8F1AC}"/>
              </a:ext>
            </a:extLst>
          </p:cNvPr>
          <p:cNvSpPr txBox="1"/>
          <p:nvPr/>
        </p:nvSpPr>
        <p:spPr>
          <a:xfrm>
            <a:off x="663883" y="5900126"/>
            <a:ext cx="12014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AUGUST</a:t>
            </a:r>
          </a:p>
        </p:txBody>
      </p:sp>
      <p:sp>
        <p:nvSpPr>
          <p:cNvPr id="17" name="TextBox 16">
            <a:extLst>
              <a:ext uri="{FF2B5EF4-FFF2-40B4-BE49-F238E27FC236}">
                <a16:creationId xmlns:a16="http://schemas.microsoft.com/office/drawing/2014/main" id="{842FADD6-F6C5-DA8E-4943-B828F1172D4A}"/>
              </a:ext>
            </a:extLst>
          </p:cNvPr>
          <p:cNvSpPr txBox="1"/>
          <p:nvPr/>
        </p:nvSpPr>
        <p:spPr>
          <a:xfrm>
            <a:off x="1802090" y="5953541"/>
            <a:ext cx="1918391"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black"/>
                </a:solidFill>
                <a:effectLst/>
                <a:uLnTx/>
                <a:uFillTx/>
                <a:latin typeface="Calibri" panose="020F0502020204030204"/>
                <a:ea typeface="+mn-ea"/>
                <a:cs typeface="+mn-cs"/>
              </a:rPr>
              <a:t>21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SEPTEMBER</a:t>
            </a:r>
          </a:p>
        </p:txBody>
      </p:sp>
      <p:sp>
        <p:nvSpPr>
          <p:cNvPr id="18" name="TextBox 17">
            <a:extLst>
              <a:ext uri="{FF2B5EF4-FFF2-40B4-BE49-F238E27FC236}">
                <a16:creationId xmlns:a16="http://schemas.microsoft.com/office/drawing/2014/main" id="{C4C913AC-73DF-FADE-FA51-28F26536D42B}"/>
              </a:ext>
            </a:extLst>
          </p:cNvPr>
          <p:cNvSpPr txBox="1"/>
          <p:nvPr/>
        </p:nvSpPr>
        <p:spPr>
          <a:xfrm>
            <a:off x="3623247" y="5954841"/>
            <a:ext cx="20433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1- 15  OCTOBER</a:t>
            </a:r>
          </a:p>
        </p:txBody>
      </p:sp>
      <p:cxnSp>
        <p:nvCxnSpPr>
          <p:cNvPr id="25" name="Straight Arrow Connector 24">
            <a:extLst>
              <a:ext uri="{FF2B5EF4-FFF2-40B4-BE49-F238E27FC236}">
                <a16:creationId xmlns:a16="http://schemas.microsoft.com/office/drawing/2014/main" id="{4CA47479-D641-8546-FCB0-AD911A76202F}"/>
              </a:ext>
            </a:extLst>
          </p:cNvPr>
          <p:cNvCxnSpPr>
            <a:cxnSpLocks/>
          </p:cNvCxnSpPr>
          <p:nvPr/>
        </p:nvCxnSpPr>
        <p:spPr>
          <a:xfrm flipV="1">
            <a:off x="2938727" y="2808170"/>
            <a:ext cx="0" cy="2881431"/>
          </a:xfrm>
          <a:prstGeom prst="straightConnector1">
            <a:avLst/>
          </a:prstGeom>
          <a:ln w="571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FBBDF13-172A-2289-C8EC-3B21AC8325AC}"/>
              </a:ext>
            </a:extLst>
          </p:cNvPr>
          <p:cNvSpPr txBox="1"/>
          <p:nvPr/>
        </p:nvSpPr>
        <p:spPr>
          <a:xfrm>
            <a:off x="2019913" y="1290660"/>
            <a:ext cx="16033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2024 ERP High Level Workshop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IA, ER and Executive</a:t>
            </a:r>
          </a:p>
        </p:txBody>
      </p:sp>
      <p:sp>
        <p:nvSpPr>
          <p:cNvPr id="46" name="TextBox 45">
            <a:extLst>
              <a:ext uri="{FF2B5EF4-FFF2-40B4-BE49-F238E27FC236}">
                <a16:creationId xmlns:a16="http://schemas.microsoft.com/office/drawing/2014/main" id="{229975AC-7B64-D6B3-D7EB-1CEC8D105E2B}"/>
              </a:ext>
            </a:extLst>
          </p:cNvPr>
          <p:cNvSpPr txBox="1"/>
          <p:nvPr/>
        </p:nvSpPr>
        <p:spPr>
          <a:xfrm>
            <a:off x="10456833" y="192162"/>
            <a:ext cx="17243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Official Launch in 2024</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Egypt RRP Feb/March</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Sudan RRP mid- January</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Syria 3RP Feb/March</a:t>
            </a:r>
          </a:p>
        </p:txBody>
      </p:sp>
      <p:sp>
        <p:nvSpPr>
          <p:cNvPr id="8" name="TextBox 7">
            <a:extLst>
              <a:ext uri="{FF2B5EF4-FFF2-40B4-BE49-F238E27FC236}">
                <a16:creationId xmlns:a16="http://schemas.microsoft.com/office/drawing/2014/main" id="{C70687D6-B8A2-64CC-29E6-99068BE6EEA6}"/>
              </a:ext>
            </a:extLst>
          </p:cNvPr>
          <p:cNvSpPr txBox="1"/>
          <p:nvPr/>
        </p:nvSpPr>
        <p:spPr>
          <a:xfrm>
            <a:off x="67499" y="4132730"/>
            <a:ext cx="1776427" cy="1169551"/>
          </a:xfrm>
          <a:prstGeom prst="rect">
            <a:avLst/>
          </a:prstGeom>
          <a:gradFill flip="none" rotWithShape="1">
            <a:gsLst>
              <a:gs pos="0">
                <a:schemeClr val="accent4">
                  <a:lumMod val="5000"/>
                  <a:lumOff val="95000"/>
                </a:schemeClr>
              </a:gs>
              <a:gs pos="59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Govt; Donor; NGOs, Agencies Consultations on Coordination Structure</a:t>
            </a:r>
          </a:p>
        </p:txBody>
      </p:sp>
      <p:sp>
        <p:nvSpPr>
          <p:cNvPr id="4" name="TextBox 3">
            <a:extLst>
              <a:ext uri="{FF2B5EF4-FFF2-40B4-BE49-F238E27FC236}">
                <a16:creationId xmlns:a16="http://schemas.microsoft.com/office/drawing/2014/main" id="{31D1591A-2C06-9CC7-22B8-212AD3080FD1}"/>
              </a:ext>
            </a:extLst>
          </p:cNvPr>
          <p:cNvSpPr txBox="1"/>
          <p:nvPr/>
        </p:nvSpPr>
        <p:spPr>
          <a:xfrm rot="10800000" flipV="1">
            <a:off x="9782697" y="4088847"/>
            <a:ext cx="1290719" cy="95410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20 Dec. finalization of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3RP Syria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 Soft launch</a:t>
            </a:r>
          </a:p>
        </p:txBody>
      </p:sp>
      <p:cxnSp>
        <p:nvCxnSpPr>
          <p:cNvPr id="21" name="Straight Arrow Connector 20">
            <a:extLst>
              <a:ext uri="{FF2B5EF4-FFF2-40B4-BE49-F238E27FC236}">
                <a16:creationId xmlns:a16="http://schemas.microsoft.com/office/drawing/2014/main" id="{3E3622F7-D960-D42E-906F-070E675241FB}"/>
              </a:ext>
            </a:extLst>
          </p:cNvPr>
          <p:cNvCxnSpPr>
            <a:cxnSpLocks/>
          </p:cNvCxnSpPr>
          <p:nvPr/>
        </p:nvCxnSpPr>
        <p:spPr>
          <a:xfrm flipV="1">
            <a:off x="11462559" y="3802081"/>
            <a:ext cx="0" cy="1969976"/>
          </a:xfrm>
          <a:prstGeom prst="straightConnector1">
            <a:avLst/>
          </a:prstGeom>
          <a:ln w="571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E5B1CAD7-C8FF-7C6E-FBCA-00C4C2591B71}"/>
              </a:ext>
            </a:extLst>
          </p:cNvPr>
          <p:cNvCxnSpPr>
            <a:cxnSpLocks/>
          </p:cNvCxnSpPr>
          <p:nvPr/>
        </p:nvCxnSpPr>
        <p:spPr>
          <a:xfrm>
            <a:off x="10456833" y="5198173"/>
            <a:ext cx="0" cy="46965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8AEA86D-754C-F23F-94DE-31A100E26CCE}"/>
              </a:ext>
            </a:extLst>
          </p:cNvPr>
          <p:cNvCxnSpPr>
            <a:cxnSpLocks/>
          </p:cNvCxnSpPr>
          <p:nvPr/>
        </p:nvCxnSpPr>
        <p:spPr>
          <a:xfrm flipV="1">
            <a:off x="4498009" y="5386012"/>
            <a:ext cx="3739" cy="34043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9F344E-2E69-A7D9-4A3B-E0BE5FA68BF1}"/>
              </a:ext>
            </a:extLst>
          </p:cNvPr>
          <p:cNvSpPr txBox="1"/>
          <p:nvPr/>
        </p:nvSpPr>
        <p:spPr>
          <a:xfrm flipH="1">
            <a:off x="5687326" y="5941738"/>
            <a:ext cx="2135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15-30 OCTOBER</a:t>
            </a:r>
          </a:p>
        </p:txBody>
      </p:sp>
      <p:cxnSp>
        <p:nvCxnSpPr>
          <p:cNvPr id="22" name="Straight Arrow Connector 21">
            <a:extLst>
              <a:ext uri="{FF2B5EF4-FFF2-40B4-BE49-F238E27FC236}">
                <a16:creationId xmlns:a16="http://schemas.microsoft.com/office/drawing/2014/main" id="{B551D5F3-51BC-AC41-6EE0-AD83A41315EF}"/>
              </a:ext>
            </a:extLst>
          </p:cNvPr>
          <p:cNvCxnSpPr>
            <a:cxnSpLocks/>
          </p:cNvCxnSpPr>
          <p:nvPr/>
        </p:nvCxnSpPr>
        <p:spPr>
          <a:xfrm>
            <a:off x="6623545" y="5184397"/>
            <a:ext cx="10400" cy="450489"/>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A85D458-B241-F52B-9327-BA2C26734395}"/>
              </a:ext>
            </a:extLst>
          </p:cNvPr>
          <p:cNvSpPr txBox="1"/>
          <p:nvPr/>
        </p:nvSpPr>
        <p:spPr>
          <a:xfrm>
            <a:off x="3322385" y="3368857"/>
            <a:ext cx="2146643" cy="138499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(IA + IM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2024 RRP Way Forward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Step Internal discussion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(Result Framework &amp; Indicators / Pop / Fund Tracker Tool. Etc.)  </a:t>
            </a:r>
          </a:p>
        </p:txBody>
      </p:sp>
      <p:sp>
        <p:nvSpPr>
          <p:cNvPr id="30" name="TextBox 29">
            <a:extLst>
              <a:ext uri="{FF2B5EF4-FFF2-40B4-BE49-F238E27FC236}">
                <a16:creationId xmlns:a16="http://schemas.microsoft.com/office/drawing/2014/main" id="{2842E4C4-6658-C402-E895-D4D469DB2822}"/>
              </a:ext>
            </a:extLst>
          </p:cNvPr>
          <p:cNvSpPr txBox="1"/>
          <p:nvPr/>
        </p:nvSpPr>
        <p:spPr>
          <a:xfrm>
            <a:off x="7796244" y="5840681"/>
            <a:ext cx="17848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NOVEMBER</a:t>
            </a:r>
          </a:p>
        </p:txBody>
      </p:sp>
      <p:sp>
        <p:nvSpPr>
          <p:cNvPr id="32" name="TextBox 31">
            <a:extLst>
              <a:ext uri="{FF2B5EF4-FFF2-40B4-BE49-F238E27FC236}">
                <a16:creationId xmlns:a16="http://schemas.microsoft.com/office/drawing/2014/main" id="{CFFE513B-7F07-F609-4A40-3F5077F732DD}"/>
              </a:ext>
            </a:extLst>
          </p:cNvPr>
          <p:cNvSpPr txBox="1"/>
          <p:nvPr/>
        </p:nvSpPr>
        <p:spPr>
          <a:xfrm>
            <a:off x="9630547" y="5831479"/>
            <a:ext cx="16525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DECEMBER</a:t>
            </a:r>
          </a:p>
        </p:txBody>
      </p:sp>
      <p:sp>
        <p:nvSpPr>
          <p:cNvPr id="63" name="TextBox 62">
            <a:extLst>
              <a:ext uri="{FF2B5EF4-FFF2-40B4-BE49-F238E27FC236}">
                <a16:creationId xmlns:a16="http://schemas.microsoft.com/office/drawing/2014/main" id="{24DEC8D9-05E6-D924-AE4E-F02C44F3C578}"/>
              </a:ext>
            </a:extLst>
          </p:cNvPr>
          <p:cNvSpPr txBox="1"/>
          <p:nvPr/>
        </p:nvSpPr>
        <p:spPr>
          <a:xfrm rot="10800000" flipH="1" flipV="1">
            <a:off x="7896512" y="2839277"/>
            <a:ext cx="1610485" cy="95410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7 Nov. Send to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RB MENA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Egypt </a:t>
            </a:r>
            <a:r>
              <a:rPr kumimoji="0" lang="en-GB" sz="1400" b="0" i="0" u="sng" strike="noStrike" kern="1200" cap="none" spc="0" normalizeH="0" baseline="0" noProof="0" dirty="0">
                <a:ln>
                  <a:noFill/>
                </a:ln>
                <a:solidFill>
                  <a:prstClr val="black"/>
                </a:solidFill>
                <a:effectLst/>
                <a:uLnTx/>
                <a:uFillTx/>
                <a:latin typeface="Calibri" panose="020F0502020204030204"/>
                <a:ea typeface="+mn-ea"/>
                <a:cs typeface="+mn-cs"/>
              </a:rPr>
              <a:t>figures + budget+ short narrative</a:t>
            </a:r>
          </a:p>
        </p:txBody>
      </p:sp>
      <p:sp>
        <p:nvSpPr>
          <p:cNvPr id="67" name="TextBox 66">
            <a:extLst>
              <a:ext uri="{FF2B5EF4-FFF2-40B4-BE49-F238E27FC236}">
                <a16:creationId xmlns:a16="http://schemas.microsoft.com/office/drawing/2014/main" id="{C7ABB223-C446-043B-9E82-AB929820B7D0}"/>
              </a:ext>
            </a:extLst>
          </p:cNvPr>
          <p:cNvSpPr txBox="1"/>
          <p:nvPr/>
        </p:nvSpPr>
        <p:spPr>
          <a:xfrm rot="10800000" flipV="1">
            <a:off x="7973617" y="4399256"/>
            <a:ext cx="1617435" cy="73866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Feedback from countries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on 3RP Syria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2830D841-F358-FA5D-93D6-200726497F4F}"/>
              </a:ext>
            </a:extLst>
          </p:cNvPr>
          <p:cNvSpPr txBox="1"/>
          <p:nvPr/>
        </p:nvSpPr>
        <p:spPr>
          <a:xfrm rot="10800000" flipH="1" flipV="1">
            <a:off x="3178758" y="1667683"/>
            <a:ext cx="2578517" cy="116955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Present to ISWG steps for ALL refugees: timeframe, indicators, strategic objectives,  populations, activity log, budget guidelines for feedback </a:t>
            </a:r>
          </a:p>
        </p:txBody>
      </p:sp>
      <p:cxnSp>
        <p:nvCxnSpPr>
          <p:cNvPr id="83" name="Straight Arrow Connector 82">
            <a:extLst>
              <a:ext uri="{FF2B5EF4-FFF2-40B4-BE49-F238E27FC236}">
                <a16:creationId xmlns:a16="http://schemas.microsoft.com/office/drawing/2014/main" id="{C5BFF3C1-E062-7FBC-687D-6ECE6D10DB72}"/>
              </a:ext>
            </a:extLst>
          </p:cNvPr>
          <p:cNvCxnSpPr>
            <a:cxnSpLocks/>
          </p:cNvCxnSpPr>
          <p:nvPr/>
        </p:nvCxnSpPr>
        <p:spPr>
          <a:xfrm flipH="1">
            <a:off x="4242321" y="1074203"/>
            <a:ext cx="1" cy="37598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4EA39AC-4EA1-3890-0B29-21A944A084DF}"/>
              </a:ext>
            </a:extLst>
          </p:cNvPr>
          <p:cNvSpPr txBox="1"/>
          <p:nvPr/>
        </p:nvSpPr>
        <p:spPr>
          <a:xfrm rot="10800000" flipV="1">
            <a:off x="5461234" y="2961278"/>
            <a:ext cx="2291407" cy="52322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Start to draft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country Egypt (ERP)</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narrative</a:t>
            </a:r>
          </a:p>
        </p:txBody>
      </p:sp>
      <p:cxnSp>
        <p:nvCxnSpPr>
          <p:cNvPr id="93" name="Straight Arrow Connector 92">
            <a:extLst>
              <a:ext uri="{FF2B5EF4-FFF2-40B4-BE49-F238E27FC236}">
                <a16:creationId xmlns:a16="http://schemas.microsoft.com/office/drawing/2014/main" id="{FD93F467-80F4-0858-64FF-9AA6F3C1CEC6}"/>
              </a:ext>
            </a:extLst>
          </p:cNvPr>
          <p:cNvCxnSpPr>
            <a:cxnSpLocks/>
          </p:cNvCxnSpPr>
          <p:nvPr/>
        </p:nvCxnSpPr>
        <p:spPr>
          <a:xfrm flipH="1" flipV="1">
            <a:off x="6597835" y="3555341"/>
            <a:ext cx="4140" cy="51031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F20E9F-D106-F38C-6076-8E530CAA94EE}"/>
              </a:ext>
            </a:extLst>
          </p:cNvPr>
          <p:cNvSpPr txBox="1"/>
          <p:nvPr/>
        </p:nvSpPr>
        <p:spPr>
          <a:xfrm rot="10800000" flipH="1" flipV="1">
            <a:off x="3118305" y="487658"/>
            <a:ext cx="2228033" cy="52322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ISWG provide feedback on the a/m requirements</a:t>
            </a:r>
          </a:p>
        </p:txBody>
      </p:sp>
      <p:cxnSp>
        <p:nvCxnSpPr>
          <p:cNvPr id="11" name="Straight Arrow Connector 10">
            <a:extLst>
              <a:ext uri="{FF2B5EF4-FFF2-40B4-BE49-F238E27FC236}">
                <a16:creationId xmlns:a16="http://schemas.microsoft.com/office/drawing/2014/main" id="{CB1CFEC4-B1A8-F400-B6F4-8AA0494CF9EA}"/>
              </a:ext>
            </a:extLst>
          </p:cNvPr>
          <p:cNvCxnSpPr>
            <a:cxnSpLocks/>
          </p:cNvCxnSpPr>
          <p:nvPr/>
        </p:nvCxnSpPr>
        <p:spPr>
          <a:xfrm>
            <a:off x="4232321" y="3079839"/>
            <a:ext cx="0" cy="2222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AD8BC009-2F59-125F-41FE-7D9B42E23BE0}"/>
              </a:ext>
            </a:extLst>
          </p:cNvPr>
          <p:cNvCxnSpPr>
            <a:cxnSpLocks/>
          </p:cNvCxnSpPr>
          <p:nvPr/>
        </p:nvCxnSpPr>
        <p:spPr>
          <a:xfrm>
            <a:off x="8723915" y="3965736"/>
            <a:ext cx="0" cy="23916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560C0E1-3FD6-5613-F4A2-CA421242A774}"/>
              </a:ext>
            </a:extLst>
          </p:cNvPr>
          <p:cNvCxnSpPr>
            <a:cxnSpLocks/>
          </p:cNvCxnSpPr>
          <p:nvPr/>
        </p:nvCxnSpPr>
        <p:spPr>
          <a:xfrm>
            <a:off x="8763348" y="2271468"/>
            <a:ext cx="0" cy="40127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04128D8-9D50-9997-DAC1-A2812ECCA790}"/>
              </a:ext>
            </a:extLst>
          </p:cNvPr>
          <p:cNvSpPr txBox="1"/>
          <p:nvPr/>
        </p:nvSpPr>
        <p:spPr>
          <a:xfrm flipH="1">
            <a:off x="7949682" y="722915"/>
            <a:ext cx="1604701" cy="116955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By 30 Nov. finalize first draft of Egypt chapter for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Sudan  RRP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(narrative + budget+ figures) </a:t>
            </a:r>
          </a:p>
        </p:txBody>
      </p:sp>
      <p:cxnSp>
        <p:nvCxnSpPr>
          <p:cNvPr id="89" name="Straight Arrow Connector 88">
            <a:extLst>
              <a:ext uri="{FF2B5EF4-FFF2-40B4-BE49-F238E27FC236}">
                <a16:creationId xmlns:a16="http://schemas.microsoft.com/office/drawing/2014/main" id="{1FD58BEB-424B-8124-5E5B-20DD7D39C5D3}"/>
              </a:ext>
            </a:extLst>
          </p:cNvPr>
          <p:cNvCxnSpPr>
            <a:cxnSpLocks/>
          </p:cNvCxnSpPr>
          <p:nvPr/>
        </p:nvCxnSpPr>
        <p:spPr>
          <a:xfrm>
            <a:off x="11258220" y="2038822"/>
            <a:ext cx="0" cy="33904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953AE4A-A8D5-5F21-2C02-42BE92E5EB3E}"/>
              </a:ext>
            </a:extLst>
          </p:cNvPr>
          <p:cNvSpPr txBox="1"/>
          <p:nvPr/>
        </p:nvSpPr>
        <p:spPr>
          <a:xfrm flipH="1">
            <a:off x="10894403" y="2428701"/>
            <a:ext cx="1159575" cy="95410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Finalize Egypt chapter for country RRP </a:t>
            </a:r>
          </a:p>
        </p:txBody>
      </p:sp>
      <p:sp>
        <p:nvSpPr>
          <p:cNvPr id="103" name="TextBox 102">
            <a:extLst>
              <a:ext uri="{FF2B5EF4-FFF2-40B4-BE49-F238E27FC236}">
                <a16:creationId xmlns:a16="http://schemas.microsoft.com/office/drawing/2014/main" id="{5918D650-DA00-B5AB-AA52-3AAE4CDDDAA3}"/>
              </a:ext>
            </a:extLst>
          </p:cNvPr>
          <p:cNvSpPr txBox="1"/>
          <p:nvPr/>
        </p:nvSpPr>
        <p:spPr>
          <a:xfrm rot="10800000" flipV="1">
            <a:off x="5676470" y="4240720"/>
            <a:ext cx="1957836" cy="95410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Provide for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GHO</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estimated figures + budget + short narrative on Syria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&amp; Sudan RRP</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3DC169A-753B-C7D2-41F8-7ABCA2F0BFF1}"/>
              </a:ext>
            </a:extLst>
          </p:cNvPr>
          <p:cNvSpPr txBox="1"/>
          <p:nvPr/>
        </p:nvSpPr>
        <p:spPr>
          <a:xfrm rot="10800000" flipV="1">
            <a:off x="9605158" y="2030232"/>
            <a:ext cx="1290719" cy="181588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Finalization of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Sudan  RRP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based on feedback from RB and HQ+ Second circulations with ISWG</a:t>
            </a:r>
          </a:p>
        </p:txBody>
      </p:sp>
      <p:sp>
        <p:nvSpPr>
          <p:cNvPr id="36" name="Content Placeholder 2">
            <a:extLst>
              <a:ext uri="{FF2B5EF4-FFF2-40B4-BE49-F238E27FC236}">
                <a16:creationId xmlns:a16="http://schemas.microsoft.com/office/drawing/2014/main" id="{52714176-2149-E2ED-160D-2AE4E4AC268F}"/>
              </a:ext>
            </a:extLst>
          </p:cNvPr>
          <p:cNvSpPr txBox="1">
            <a:spLocks/>
          </p:cNvSpPr>
          <p:nvPr/>
        </p:nvSpPr>
        <p:spPr>
          <a:xfrm>
            <a:off x="40341" y="0"/>
            <a:ext cx="1919860" cy="2084973"/>
          </a:xfrm>
          <a:prstGeom prst="rect">
            <a:avLst/>
          </a:prstGeom>
          <a:solidFill>
            <a:schemeClr val="bg2"/>
          </a:solidFill>
        </p:spPr>
        <p:txBody>
          <a:bodyPr vert="horz" lIns="121920" tIns="60960" rIns="121920" bIns="0" rtlCol="0" anchor="b" anchorCtr="0">
            <a:noAutofit/>
          </a:bodyPr>
          <a:lstStyle>
            <a:lvl1pPr marL="342900" indent="-342900" algn="l" defTabSz="457200" rtl="0" eaLnBrk="1" latinLnBrk="0" hangingPunct="1">
              <a:lnSpc>
                <a:spcPct val="90000"/>
              </a:lnSpc>
              <a:spcBef>
                <a:spcPct val="20000"/>
              </a:spcBef>
              <a:buClr>
                <a:schemeClr val="accent1"/>
              </a:buClr>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
                <a:srgbClr val="4472C4"/>
              </a:buClr>
              <a:buSzTx/>
              <a:buFont typeface="Arial"/>
              <a:buNone/>
              <a:tabLst/>
              <a:defRPr/>
            </a:pPr>
            <a:r>
              <a:rPr kumimoji="0" lang="en-US" sz="2667" b="1" i="0" u="none" strike="noStrike" kern="1200" cap="none" spc="0" normalizeH="0" baseline="0" noProof="0" dirty="0">
                <a:ln>
                  <a:noFill/>
                </a:ln>
                <a:solidFill>
                  <a:srgbClr val="4472C4"/>
                </a:solidFill>
                <a:effectLst/>
                <a:uLnTx/>
                <a:uFillTx/>
                <a:latin typeface="Calibri" panose="020F0502020204030204"/>
                <a:ea typeface="+mn-ea"/>
                <a:cs typeface="+mn-cs"/>
              </a:rPr>
              <a:t>2024 Egypt Refugee &amp; Resilience Response Plan </a:t>
            </a:r>
            <a:endParaRPr kumimoji="0" lang="fr-FR" sz="1867"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49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cs typeface="Calibri"/>
              </a:rPr>
              <a:t>Questions?</a:t>
            </a:r>
          </a:p>
        </p:txBody>
      </p:sp>
      <p:pic>
        <p:nvPicPr>
          <p:cNvPr id="6" name="Picture 5" descr="A white sign with black text and a red and blue square&#10;&#10;Description automatically generated">
            <a:extLst>
              <a:ext uri="{FF2B5EF4-FFF2-40B4-BE49-F238E27FC236}">
                <a16:creationId xmlns:a16="http://schemas.microsoft.com/office/drawing/2014/main" id="{06878C4C-CD15-4144-DAD6-01861D98B3A3}"/>
              </a:ext>
            </a:extLst>
          </p:cNvPr>
          <p:cNvPicPr>
            <a:picLocks noChangeAspect="1"/>
          </p:cNvPicPr>
          <p:nvPr/>
        </p:nvPicPr>
        <p:blipFill>
          <a:blip r:embed="rId3"/>
          <a:stretch>
            <a:fillRect/>
          </a:stretch>
        </p:blipFill>
        <p:spPr>
          <a:xfrm>
            <a:off x="6798710" y="5560322"/>
            <a:ext cx="1819275" cy="1038225"/>
          </a:xfrm>
          <a:prstGeom prst="rect">
            <a:avLst/>
          </a:prstGeom>
        </p:spPr>
      </p:pic>
      <p:pic>
        <p:nvPicPr>
          <p:cNvPr id="8" name="Picture 7">
            <a:extLst>
              <a:ext uri="{FF2B5EF4-FFF2-40B4-BE49-F238E27FC236}">
                <a16:creationId xmlns:a16="http://schemas.microsoft.com/office/drawing/2014/main" id="{49B96CD2-EDE1-4A00-CBD8-FDF3A2B89489}"/>
              </a:ext>
            </a:extLst>
          </p:cNvPr>
          <p:cNvPicPr>
            <a:picLocks noChangeAspect="1"/>
          </p:cNvPicPr>
          <p:nvPr/>
        </p:nvPicPr>
        <p:blipFill>
          <a:blip r:embed="rId4"/>
          <a:stretch>
            <a:fillRect/>
          </a:stretch>
        </p:blipFill>
        <p:spPr>
          <a:xfrm>
            <a:off x="8724274" y="5625696"/>
            <a:ext cx="3048625" cy="916661"/>
          </a:xfrm>
          <a:prstGeom prst="rect">
            <a:avLst/>
          </a:prstGeom>
        </p:spPr>
      </p:pic>
    </p:spTree>
    <p:extLst>
      <p:ext uri="{BB962C8B-B14F-4D97-AF65-F5344CB8AC3E}">
        <p14:creationId xmlns:p14="http://schemas.microsoft.com/office/powerpoint/2010/main" val="62388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0419" y="4958214"/>
            <a:ext cx="7898361" cy="1774643"/>
          </a:xfrm>
        </p:spPr>
        <p:txBody>
          <a:bodyPr anchor="t">
            <a:normAutofit/>
          </a:bodyPr>
          <a:lstStyle/>
          <a:p>
            <a:pPr>
              <a:lnSpc>
                <a:spcPct val="100000"/>
              </a:lnSpc>
              <a:spcBef>
                <a:spcPts val="600"/>
              </a:spcBef>
              <a:spcAft>
                <a:spcPts val="600"/>
              </a:spcAft>
            </a:pPr>
            <a:r>
              <a:rPr lang="en-US" sz="3600" b="1">
                <a:solidFill>
                  <a:schemeClr val="bg1"/>
                </a:solidFill>
                <a:latin typeface="+mn-lt"/>
                <a:ea typeface="Roboto Medium"/>
              </a:rPr>
              <a:t>Opening Remarks</a:t>
            </a:r>
            <a:br>
              <a:rPr lang="en-US" sz="3200" b="1">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pic>
        <p:nvPicPr>
          <p:cNvPr id="7" name="Picture 6" descr="A white sign with black text and a red and blue square&#10;&#10;Description automatically generated">
            <a:extLst>
              <a:ext uri="{FF2B5EF4-FFF2-40B4-BE49-F238E27FC236}">
                <a16:creationId xmlns:a16="http://schemas.microsoft.com/office/drawing/2014/main" id="{ECF4498B-DF92-A230-B16B-4165F5F33591}"/>
              </a:ext>
            </a:extLst>
          </p:cNvPr>
          <p:cNvPicPr>
            <a:picLocks noChangeAspect="1"/>
          </p:cNvPicPr>
          <p:nvPr/>
        </p:nvPicPr>
        <p:blipFill>
          <a:blip r:embed="rId7"/>
          <a:stretch>
            <a:fillRect/>
          </a:stretch>
        </p:blipFill>
        <p:spPr>
          <a:xfrm>
            <a:off x="6918475" y="5564794"/>
            <a:ext cx="1802192" cy="1038223"/>
          </a:xfrm>
          <a:prstGeom prst="rect">
            <a:avLst/>
          </a:prstGeom>
        </p:spPr>
      </p:pic>
    </p:spTree>
    <p:extLst>
      <p:ext uri="{BB962C8B-B14F-4D97-AF65-F5344CB8AC3E}">
        <p14:creationId xmlns:p14="http://schemas.microsoft.com/office/powerpoint/2010/main" val="1791142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0419" y="5238950"/>
            <a:ext cx="7898361" cy="1493907"/>
          </a:xfrm>
        </p:spPr>
        <p:txBody>
          <a:bodyPr anchor="t">
            <a:normAutofit fontScale="90000"/>
          </a:bodyPr>
          <a:lstStyle/>
          <a:p>
            <a:pPr>
              <a:lnSpc>
                <a:spcPct val="100000"/>
              </a:lnSpc>
              <a:spcBef>
                <a:spcPts val="600"/>
              </a:spcBef>
              <a:spcAft>
                <a:spcPts val="600"/>
              </a:spcAft>
            </a:pPr>
            <a:r>
              <a:rPr lang="en-US" sz="3200" b="1">
                <a:solidFill>
                  <a:schemeClr val="bg1"/>
                </a:solidFill>
                <a:latin typeface="+mn-lt"/>
                <a:ea typeface="Roboto Medium"/>
              </a:rPr>
              <a:t>Global Compact on Refugees</a:t>
            </a:r>
            <a:br>
              <a:rPr lang="en-US" sz="3200" b="1">
                <a:solidFill>
                  <a:schemeClr val="bg1"/>
                </a:solidFill>
                <a:latin typeface="+mn-lt"/>
                <a:ea typeface="Roboto Medium"/>
              </a:rPr>
            </a:br>
            <a:r>
              <a:rPr lang="en-US" sz="3200" b="1">
                <a:solidFill>
                  <a:schemeClr val="bg1"/>
                </a:solidFill>
                <a:latin typeface="+mn-lt"/>
                <a:ea typeface="Roboto Medium"/>
              </a:rPr>
              <a:t>Global Compact for Safe, Orderly </a:t>
            </a:r>
            <a:br>
              <a:rPr lang="en-US" sz="3200" b="1">
                <a:solidFill>
                  <a:schemeClr val="bg1"/>
                </a:solidFill>
                <a:latin typeface="+mn-lt"/>
                <a:ea typeface="Roboto Medium"/>
              </a:rPr>
            </a:br>
            <a:r>
              <a:rPr lang="en-US" sz="3200" b="1">
                <a:solidFill>
                  <a:schemeClr val="bg1"/>
                </a:solidFill>
                <a:latin typeface="+mn-lt"/>
                <a:ea typeface="Roboto Medium"/>
              </a:rPr>
              <a:t>and Regular Migration</a:t>
            </a:r>
            <a:br>
              <a:rPr lang="en-US" sz="3200" b="1">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pic>
        <p:nvPicPr>
          <p:cNvPr id="7" name="Picture 6" descr="A white sign with black text and a red and blue square&#10;&#10;Description automatically generated">
            <a:extLst>
              <a:ext uri="{FF2B5EF4-FFF2-40B4-BE49-F238E27FC236}">
                <a16:creationId xmlns:a16="http://schemas.microsoft.com/office/drawing/2014/main" id="{528F7B3B-BEAE-517E-06BF-C66773C82325}"/>
              </a:ext>
            </a:extLst>
          </p:cNvPr>
          <p:cNvPicPr>
            <a:picLocks noChangeAspect="1"/>
          </p:cNvPicPr>
          <p:nvPr/>
        </p:nvPicPr>
        <p:blipFill>
          <a:blip r:embed="rId7"/>
          <a:stretch>
            <a:fillRect/>
          </a:stretch>
        </p:blipFill>
        <p:spPr>
          <a:xfrm>
            <a:off x="6918475" y="5564794"/>
            <a:ext cx="1802192" cy="1038223"/>
          </a:xfrm>
          <a:prstGeom prst="rect">
            <a:avLst/>
          </a:prstGeom>
        </p:spPr>
      </p:pic>
    </p:spTree>
    <p:extLst>
      <p:ext uri="{BB962C8B-B14F-4D97-AF65-F5344CB8AC3E}">
        <p14:creationId xmlns:p14="http://schemas.microsoft.com/office/powerpoint/2010/main" val="1523092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A45A-993B-C218-1963-A7924F3FA2E4}"/>
              </a:ext>
            </a:extLst>
          </p:cNvPr>
          <p:cNvSpPr>
            <a:spLocks noGrp="1"/>
          </p:cNvSpPr>
          <p:nvPr>
            <p:ph type="ctrTitle"/>
          </p:nvPr>
        </p:nvSpPr>
        <p:spPr>
          <a:xfrm>
            <a:off x="221537" y="1746167"/>
            <a:ext cx="11746751" cy="3036056"/>
          </a:xfrm>
        </p:spPr>
        <p:txBody>
          <a:bodyPr/>
          <a:lstStyle/>
          <a:p>
            <a:r>
              <a:rPr lang="en-US" sz="5400" dirty="0">
                <a:cs typeface="Arial"/>
              </a:rPr>
              <a:t>Global Compact on Refugees</a:t>
            </a:r>
            <a:br>
              <a:rPr lang="en-US" sz="5400" dirty="0">
                <a:cs typeface="Arial"/>
              </a:rPr>
            </a:br>
            <a:r>
              <a:rPr lang="en-US" sz="5400" dirty="0">
                <a:cs typeface="Arial"/>
              </a:rPr>
              <a:t>GCR</a:t>
            </a:r>
            <a:br>
              <a:rPr lang="en-US" sz="5400" dirty="0">
                <a:cs typeface="Arial"/>
              </a:rPr>
            </a:br>
            <a:br>
              <a:rPr lang="en-US" sz="5851" dirty="0">
                <a:cs typeface="Arial"/>
              </a:rPr>
            </a:br>
            <a:r>
              <a:rPr lang="en-US" sz="4800" b="0" dirty="0">
                <a:cs typeface="Arial"/>
              </a:rPr>
              <a:t>Pledges of Egypt and Looking Forward</a:t>
            </a:r>
            <a:br>
              <a:rPr lang="en-US" sz="5851" dirty="0">
                <a:cs typeface="Arial"/>
              </a:rPr>
            </a:br>
            <a:endParaRPr lang="en-US" sz="4800" b="0" dirty="0">
              <a:cs typeface="Arial"/>
            </a:endParaRPr>
          </a:p>
        </p:txBody>
      </p:sp>
      <p:sp>
        <p:nvSpPr>
          <p:cNvPr id="3" name="Subtitle 2">
            <a:extLst>
              <a:ext uri="{FF2B5EF4-FFF2-40B4-BE49-F238E27FC236}">
                <a16:creationId xmlns:a16="http://schemas.microsoft.com/office/drawing/2014/main" id="{9056DE38-4234-A242-3E7E-5CB915104830}"/>
              </a:ext>
            </a:extLst>
          </p:cNvPr>
          <p:cNvSpPr>
            <a:spLocks noGrp="1"/>
          </p:cNvSpPr>
          <p:nvPr>
            <p:ph type="subTitle" idx="1"/>
          </p:nvPr>
        </p:nvSpPr>
        <p:spPr>
          <a:xfrm>
            <a:off x="243307" y="5417917"/>
            <a:ext cx="11746751" cy="55519"/>
          </a:xfrm>
        </p:spPr>
        <p:txBody>
          <a:bodyPr vert="horz" lIns="91440" tIns="0" rIns="91440" bIns="0" rtlCol="0" anchor="t">
            <a:noAutofit/>
          </a:bodyPr>
          <a:lstStyle/>
          <a:p>
            <a:r>
              <a:rPr lang="en-US" sz="2667" dirty="0">
                <a:cs typeface="Arial"/>
              </a:rPr>
              <a:t>27 November 2023</a:t>
            </a:r>
            <a:endParaRPr lang="en-US" sz="2667" dirty="0"/>
          </a:p>
        </p:txBody>
      </p:sp>
      <p:sp>
        <p:nvSpPr>
          <p:cNvPr id="4" name="Slide Number Placeholder 3">
            <a:extLst>
              <a:ext uri="{FF2B5EF4-FFF2-40B4-BE49-F238E27FC236}">
                <a16:creationId xmlns:a16="http://schemas.microsoft.com/office/drawing/2014/main" id="{2A7CA21D-635F-83B4-B236-4C7AE68F2F8A}"/>
              </a:ext>
            </a:extLst>
          </p:cNvPr>
          <p:cNvSpPr>
            <a:spLocks noGrp="1"/>
          </p:cNvSpPr>
          <p:nvPr>
            <p:ph type="sldNum" sz="quarter" idx="12"/>
          </p:nvPr>
        </p:nvSpPr>
        <p:spPr/>
        <p:txBody>
          <a:bodyPr/>
          <a:lstStyle/>
          <a:p>
            <a:pPr defTabSz="914377">
              <a:defRPr/>
            </a:pPr>
            <a:fld id="{AF88E988-FB04-AB4E-BE5A-59F242AF7F7A}" type="slidenum">
              <a:rPr lang="en-US">
                <a:solidFill>
                  <a:prstClr val="white">
                    <a:lumMod val="50000"/>
                  </a:prstClr>
                </a:solidFill>
                <a:latin typeface="Arial"/>
              </a:rPr>
              <a:pPr defTabSz="914377">
                <a:defRPr/>
              </a:pPr>
              <a:t>21</a:t>
            </a:fld>
            <a:endParaRPr lang="en-US">
              <a:solidFill>
                <a:prstClr val="white">
                  <a:lumMod val="50000"/>
                </a:prstClr>
              </a:solidFill>
              <a:latin typeface="Arial"/>
            </a:endParaRPr>
          </a:p>
        </p:txBody>
      </p:sp>
    </p:spTree>
    <p:extLst>
      <p:ext uri="{BB962C8B-B14F-4D97-AF65-F5344CB8AC3E}">
        <p14:creationId xmlns:p14="http://schemas.microsoft.com/office/powerpoint/2010/main" val="2573469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B24E9-2AF1-58A0-200D-AD05AC849430}"/>
              </a:ext>
            </a:extLst>
          </p:cNvPr>
          <p:cNvSpPr/>
          <p:nvPr/>
        </p:nvSpPr>
        <p:spPr>
          <a:xfrm>
            <a:off x="1" y="4868322"/>
            <a:ext cx="12192000" cy="1065671"/>
          </a:xfrm>
          <a:prstGeom prst="rect">
            <a:avLst/>
          </a:prstGeom>
          <a:solidFill>
            <a:schemeClr val="tx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7" name="Rectangle 6">
            <a:extLst>
              <a:ext uri="{FF2B5EF4-FFF2-40B4-BE49-F238E27FC236}">
                <a16:creationId xmlns:a16="http://schemas.microsoft.com/office/drawing/2014/main" id="{5A627DFA-30DC-8101-EF62-93CA16B7A660}"/>
              </a:ext>
            </a:extLst>
          </p:cNvPr>
          <p:cNvSpPr/>
          <p:nvPr/>
        </p:nvSpPr>
        <p:spPr>
          <a:xfrm>
            <a:off x="0" y="2081163"/>
            <a:ext cx="12192000" cy="1065671"/>
          </a:xfrm>
          <a:prstGeom prst="rect">
            <a:avLst/>
          </a:prstGeom>
          <a:solidFill>
            <a:schemeClr val="tx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2" name="Title 1">
            <a:extLst>
              <a:ext uri="{FF2B5EF4-FFF2-40B4-BE49-F238E27FC236}">
                <a16:creationId xmlns:a16="http://schemas.microsoft.com/office/drawing/2014/main" id="{DEFDD130-1CB4-A644-AD6D-DDB8979106AB}"/>
              </a:ext>
            </a:extLst>
          </p:cNvPr>
          <p:cNvSpPr>
            <a:spLocks noGrp="1"/>
          </p:cNvSpPr>
          <p:nvPr>
            <p:ph type="title"/>
          </p:nvPr>
        </p:nvSpPr>
        <p:spPr>
          <a:xfrm>
            <a:off x="278712" y="76979"/>
            <a:ext cx="11672416" cy="867567"/>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GRF background &amp; Pledges of Egypt</a:t>
            </a:r>
          </a:p>
        </p:txBody>
      </p:sp>
      <p:sp>
        <p:nvSpPr>
          <p:cNvPr id="3" name="Content Placeholder 2">
            <a:extLst>
              <a:ext uri="{FF2B5EF4-FFF2-40B4-BE49-F238E27FC236}">
                <a16:creationId xmlns:a16="http://schemas.microsoft.com/office/drawing/2014/main" id="{56C1CA54-4C6B-1945-A952-0EB1D5D97945}"/>
              </a:ext>
            </a:extLst>
          </p:cNvPr>
          <p:cNvSpPr>
            <a:spLocks noGrp="1"/>
          </p:cNvSpPr>
          <p:nvPr>
            <p:ph idx="1"/>
          </p:nvPr>
        </p:nvSpPr>
        <p:spPr>
          <a:xfrm>
            <a:off x="186916" y="1063053"/>
            <a:ext cx="11672416" cy="679368"/>
          </a:xfrm>
        </p:spPr>
        <p:txBody>
          <a:bodyPr>
            <a:normAutofit/>
          </a:bodyPr>
          <a:lstStyle/>
          <a:p>
            <a:pPr marL="0" indent="0">
              <a:buNone/>
            </a:pPr>
            <a:r>
              <a:rPr lang="en-US" sz="3200" b="1" dirty="0">
                <a:latin typeface="Calibri" panose="020F0502020204030204" pitchFamily="34" charset="0"/>
                <a:cs typeface="Calibri" panose="020F0502020204030204" pitchFamily="34" charset="0"/>
              </a:rPr>
              <a:t>The key objectives of GRF are to:</a:t>
            </a:r>
            <a:endParaRPr lang="en-US" sz="3200" dirty="0">
              <a:latin typeface="Calibri" panose="020F0502020204030204" pitchFamily="34" charset="0"/>
              <a:cs typeface="Calibri" panose="020F0502020204030204" pitchFamily="34" charset="0"/>
            </a:endParaRPr>
          </a:p>
          <a:p>
            <a:pPr marL="0" indent="0">
              <a:buNone/>
            </a:pPr>
            <a:endParaRPr lang="en-US" b="0" i="0" dirty="0">
              <a:solidFill>
                <a:srgbClr val="000000"/>
              </a:solidFill>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A65DF04-D693-4E32-A61F-9769E0A81393}"/>
              </a:ext>
            </a:extLst>
          </p:cNvPr>
          <p:cNvCxnSpPr>
            <a:cxnSpLocks/>
          </p:cNvCxnSpPr>
          <p:nvPr/>
        </p:nvCxnSpPr>
        <p:spPr>
          <a:xfrm flipH="1">
            <a:off x="278713" y="944545"/>
            <a:ext cx="11488825"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Graphic 5" descr="Bullseye with solid fill">
            <a:extLst>
              <a:ext uri="{FF2B5EF4-FFF2-40B4-BE49-F238E27FC236}">
                <a16:creationId xmlns:a16="http://schemas.microsoft.com/office/drawing/2014/main" id="{5FD6EA1C-43A8-9A32-A11B-02BCF32CB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183" y="1546343"/>
            <a:ext cx="2188207" cy="2188207"/>
          </a:xfrm>
          <a:prstGeom prst="rect">
            <a:avLst/>
          </a:prstGeom>
        </p:spPr>
      </p:pic>
      <p:pic>
        <p:nvPicPr>
          <p:cNvPr id="9" name="Graphic 8" descr="Aspiration with solid fill">
            <a:extLst>
              <a:ext uri="{FF2B5EF4-FFF2-40B4-BE49-F238E27FC236}">
                <a16:creationId xmlns:a16="http://schemas.microsoft.com/office/drawing/2014/main" id="{7A4728D7-61B7-1C3E-D50D-B3ECAEF818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2496" y="2165149"/>
            <a:ext cx="853440" cy="853440"/>
          </a:xfrm>
          <a:prstGeom prst="rect">
            <a:avLst/>
          </a:prstGeom>
        </p:spPr>
      </p:pic>
      <p:sp>
        <p:nvSpPr>
          <p:cNvPr id="10" name="TextBox 9">
            <a:extLst>
              <a:ext uri="{FF2B5EF4-FFF2-40B4-BE49-F238E27FC236}">
                <a16:creationId xmlns:a16="http://schemas.microsoft.com/office/drawing/2014/main" id="{E9BDFE9A-DFF8-A3C5-C732-E1B0D5D4AC56}"/>
              </a:ext>
            </a:extLst>
          </p:cNvPr>
          <p:cNvSpPr txBox="1"/>
          <p:nvPr/>
        </p:nvSpPr>
        <p:spPr>
          <a:xfrm>
            <a:off x="3254462" y="3128362"/>
            <a:ext cx="1896353" cy="913007"/>
          </a:xfrm>
          <a:prstGeom prst="rect">
            <a:avLst/>
          </a:prstGeom>
          <a:noFill/>
        </p:spPr>
        <p:txBody>
          <a:bodyPr wrap="square" rtlCol="0">
            <a:spAutoFit/>
          </a:bodyPr>
          <a:lstStyle/>
          <a:p>
            <a:pPr defTabSz="609585"/>
            <a:r>
              <a:rPr lang="en-US" sz="2133" b="1" dirty="0">
                <a:solidFill>
                  <a:prstClr val="black"/>
                </a:solidFill>
                <a:latin typeface="Calibri" panose="020F0502020204030204" pitchFamily="34" charset="0"/>
                <a:cs typeface="Calibri" panose="020F0502020204030204" pitchFamily="34" charset="0"/>
              </a:rPr>
              <a:t>Ease</a:t>
            </a:r>
          </a:p>
          <a:p>
            <a:pPr defTabSz="609585"/>
            <a:r>
              <a:rPr lang="en-US" sz="1600" dirty="0">
                <a:solidFill>
                  <a:prstClr val="black">
                    <a:lumMod val="65000"/>
                    <a:lumOff val="35000"/>
                  </a:prstClr>
                </a:solidFill>
                <a:latin typeface="Calibri" panose="020F0502020204030204" pitchFamily="34" charset="0"/>
                <a:cs typeface="Calibri" panose="020F0502020204030204" pitchFamily="34" charset="0"/>
              </a:rPr>
              <a:t>the key pressures </a:t>
            </a:r>
          </a:p>
          <a:p>
            <a:pPr defTabSz="609585"/>
            <a:r>
              <a:rPr lang="en-US" sz="1600" dirty="0">
                <a:solidFill>
                  <a:prstClr val="black">
                    <a:lumMod val="65000"/>
                    <a:lumOff val="35000"/>
                  </a:prstClr>
                </a:solidFill>
                <a:latin typeface="Calibri" panose="020F0502020204030204" pitchFamily="34" charset="0"/>
                <a:cs typeface="Calibri" panose="020F0502020204030204" pitchFamily="34" charset="0"/>
              </a:rPr>
              <a:t>on host countries</a:t>
            </a:r>
          </a:p>
        </p:txBody>
      </p:sp>
      <p:cxnSp>
        <p:nvCxnSpPr>
          <p:cNvPr id="11" name="Straight Connector 10">
            <a:extLst>
              <a:ext uri="{FF2B5EF4-FFF2-40B4-BE49-F238E27FC236}">
                <a16:creationId xmlns:a16="http://schemas.microsoft.com/office/drawing/2014/main" id="{415A96FB-9511-EFF9-DDB4-B021CABDC62B}"/>
              </a:ext>
            </a:extLst>
          </p:cNvPr>
          <p:cNvCxnSpPr>
            <a:cxnSpLocks/>
          </p:cNvCxnSpPr>
          <p:nvPr/>
        </p:nvCxnSpPr>
        <p:spPr>
          <a:xfrm flipH="1">
            <a:off x="3365298" y="3503227"/>
            <a:ext cx="707937"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4" name="Graphic 13" descr="Connections with solid fill">
            <a:extLst>
              <a:ext uri="{FF2B5EF4-FFF2-40B4-BE49-F238E27FC236}">
                <a16:creationId xmlns:a16="http://schemas.microsoft.com/office/drawing/2014/main" id="{80A05837-A5A4-8BF6-AC25-C431CD08D5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01100" y="2198508"/>
            <a:ext cx="850317" cy="850317"/>
          </a:xfrm>
          <a:prstGeom prst="rect">
            <a:avLst/>
          </a:prstGeom>
        </p:spPr>
      </p:pic>
      <p:sp>
        <p:nvSpPr>
          <p:cNvPr id="15" name="TextBox 14">
            <a:extLst>
              <a:ext uri="{FF2B5EF4-FFF2-40B4-BE49-F238E27FC236}">
                <a16:creationId xmlns:a16="http://schemas.microsoft.com/office/drawing/2014/main" id="{88F129E1-FEFB-D205-5EB2-C7CE2B90BE25}"/>
              </a:ext>
            </a:extLst>
          </p:cNvPr>
          <p:cNvSpPr txBox="1"/>
          <p:nvPr/>
        </p:nvSpPr>
        <p:spPr>
          <a:xfrm>
            <a:off x="5173954" y="3124628"/>
            <a:ext cx="1596301" cy="913007"/>
          </a:xfrm>
          <a:prstGeom prst="rect">
            <a:avLst/>
          </a:prstGeom>
          <a:noFill/>
        </p:spPr>
        <p:txBody>
          <a:bodyPr wrap="square" rtlCol="0">
            <a:spAutoFit/>
          </a:bodyPr>
          <a:lstStyle/>
          <a:p>
            <a:pPr defTabSz="609585"/>
            <a:r>
              <a:rPr lang="en-US" sz="2133" b="1" dirty="0">
                <a:solidFill>
                  <a:prstClr val="black"/>
                </a:solidFill>
                <a:latin typeface="Calibri" panose="020F0502020204030204" pitchFamily="34" charset="0"/>
                <a:cs typeface="Calibri" panose="020F0502020204030204" pitchFamily="34" charset="0"/>
              </a:rPr>
              <a:t>Enhance</a:t>
            </a:r>
          </a:p>
          <a:p>
            <a:pPr defTabSz="609585"/>
            <a:r>
              <a:rPr lang="en-US" sz="1600" dirty="0">
                <a:solidFill>
                  <a:prstClr val="black">
                    <a:lumMod val="65000"/>
                    <a:lumOff val="35000"/>
                  </a:prstClr>
                </a:solidFill>
                <a:latin typeface="Calibri" panose="020F0502020204030204" pitchFamily="34" charset="0"/>
                <a:cs typeface="Calibri" panose="020F0502020204030204" pitchFamily="34" charset="0"/>
              </a:rPr>
              <a:t>the self-reliance</a:t>
            </a:r>
          </a:p>
          <a:p>
            <a:pPr defTabSz="609585"/>
            <a:r>
              <a:rPr lang="en-US" sz="1600" dirty="0">
                <a:solidFill>
                  <a:prstClr val="black">
                    <a:lumMod val="65000"/>
                    <a:lumOff val="35000"/>
                  </a:prstClr>
                </a:solidFill>
                <a:latin typeface="Calibri" panose="020F0502020204030204" pitchFamily="34" charset="0"/>
                <a:cs typeface="Calibri" panose="020F0502020204030204" pitchFamily="34" charset="0"/>
              </a:rPr>
              <a:t>of refugees</a:t>
            </a:r>
          </a:p>
        </p:txBody>
      </p:sp>
      <p:cxnSp>
        <p:nvCxnSpPr>
          <p:cNvPr id="16" name="Straight Connector 15">
            <a:extLst>
              <a:ext uri="{FF2B5EF4-FFF2-40B4-BE49-F238E27FC236}">
                <a16:creationId xmlns:a16="http://schemas.microsoft.com/office/drawing/2014/main" id="{6AAD7D0C-D53D-3657-9427-EEB2FF5F1120}"/>
              </a:ext>
            </a:extLst>
          </p:cNvPr>
          <p:cNvCxnSpPr>
            <a:cxnSpLocks/>
          </p:cNvCxnSpPr>
          <p:nvPr/>
        </p:nvCxnSpPr>
        <p:spPr>
          <a:xfrm flipH="1">
            <a:off x="5295699" y="3521699"/>
            <a:ext cx="1003501"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0" name="Graphic 19" descr="Business Growth with solid fill">
            <a:extLst>
              <a:ext uri="{FF2B5EF4-FFF2-40B4-BE49-F238E27FC236}">
                <a16:creationId xmlns:a16="http://schemas.microsoft.com/office/drawing/2014/main" id="{B4D0AA5D-AF7B-C0C6-D5C6-5DF06CC37B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41313" y="2196947"/>
            <a:ext cx="853440" cy="853440"/>
          </a:xfrm>
          <a:prstGeom prst="rect">
            <a:avLst/>
          </a:prstGeom>
        </p:spPr>
      </p:pic>
      <p:pic>
        <p:nvPicPr>
          <p:cNvPr id="22" name="Graphic 21" descr="Handshake with solid fill">
            <a:extLst>
              <a:ext uri="{FF2B5EF4-FFF2-40B4-BE49-F238E27FC236}">
                <a16:creationId xmlns:a16="http://schemas.microsoft.com/office/drawing/2014/main" id="{06A91564-CB5C-FC6F-A3CC-B5600F8846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2439" y="2187277"/>
            <a:ext cx="853440" cy="853440"/>
          </a:xfrm>
          <a:prstGeom prst="rect">
            <a:avLst/>
          </a:prstGeom>
        </p:spPr>
      </p:pic>
      <p:sp>
        <p:nvSpPr>
          <p:cNvPr id="23" name="TextBox 22">
            <a:extLst>
              <a:ext uri="{FF2B5EF4-FFF2-40B4-BE49-F238E27FC236}">
                <a16:creationId xmlns:a16="http://schemas.microsoft.com/office/drawing/2014/main" id="{2A2E3DDA-5872-A704-43E0-E28FEEB9987E}"/>
              </a:ext>
            </a:extLst>
          </p:cNvPr>
          <p:cNvSpPr txBox="1"/>
          <p:nvPr/>
        </p:nvSpPr>
        <p:spPr>
          <a:xfrm>
            <a:off x="7098192" y="3124628"/>
            <a:ext cx="1799299" cy="913007"/>
          </a:xfrm>
          <a:prstGeom prst="rect">
            <a:avLst/>
          </a:prstGeom>
          <a:noFill/>
        </p:spPr>
        <p:txBody>
          <a:bodyPr wrap="square" rtlCol="0">
            <a:spAutoFit/>
          </a:bodyPr>
          <a:lstStyle/>
          <a:p>
            <a:pPr defTabSz="609585"/>
            <a:r>
              <a:rPr lang="en-US" sz="2133" b="1" dirty="0">
                <a:solidFill>
                  <a:prstClr val="black"/>
                </a:solidFill>
                <a:latin typeface="Calibri" panose="020F0502020204030204" pitchFamily="34" charset="0"/>
                <a:cs typeface="Calibri" panose="020F0502020204030204" pitchFamily="34" charset="0"/>
              </a:rPr>
              <a:t>Expand</a:t>
            </a:r>
          </a:p>
          <a:p>
            <a:pPr defTabSz="609585"/>
            <a:r>
              <a:rPr lang="en-US" sz="1600" dirty="0">
                <a:solidFill>
                  <a:prstClr val="black">
                    <a:lumMod val="65000"/>
                    <a:lumOff val="35000"/>
                  </a:prstClr>
                </a:solidFill>
                <a:latin typeface="Calibri" panose="020F0502020204030204" pitchFamily="34" charset="0"/>
                <a:cs typeface="Calibri" panose="020F0502020204030204" pitchFamily="34" charset="0"/>
              </a:rPr>
              <a:t>access to third country solutions</a:t>
            </a:r>
          </a:p>
        </p:txBody>
      </p:sp>
      <p:cxnSp>
        <p:nvCxnSpPr>
          <p:cNvPr id="24" name="Straight Connector 23">
            <a:extLst>
              <a:ext uri="{FF2B5EF4-FFF2-40B4-BE49-F238E27FC236}">
                <a16:creationId xmlns:a16="http://schemas.microsoft.com/office/drawing/2014/main" id="{BE32C934-B521-BD0C-D619-F216EDB86A3F}"/>
              </a:ext>
            </a:extLst>
          </p:cNvPr>
          <p:cNvCxnSpPr>
            <a:cxnSpLocks/>
          </p:cNvCxnSpPr>
          <p:nvPr/>
        </p:nvCxnSpPr>
        <p:spPr>
          <a:xfrm flipH="1">
            <a:off x="7219938" y="3521699"/>
            <a:ext cx="1003501"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321925A-F9CC-F10F-9AF6-6B6C084D2DE7}"/>
              </a:ext>
            </a:extLst>
          </p:cNvPr>
          <p:cNvSpPr txBox="1"/>
          <p:nvPr/>
        </p:nvSpPr>
        <p:spPr>
          <a:xfrm>
            <a:off x="9109929" y="3124628"/>
            <a:ext cx="2710764" cy="913007"/>
          </a:xfrm>
          <a:prstGeom prst="rect">
            <a:avLst/>
          </a:prstGeom>
          <a:noFill/>
        </p:spPr>
        <p:txBody>
          <a:bodyPr wrap="square" rtlCol="0">
            <a:spAutoFit/>
          </a:bodyPr>
          <a:lstStyle/>
          <a:p>
            <a:pPr defTabSz="609585"/>
            <a:r>
              <a:rPr lang="en-US" sz="2133" b="1" dirty="0">
                <a:solidFill>
                  <a:prstClr val="black"/>
                </a:solidFill>
                <a:latin typeface="Calibri" panose="020F0502020204030204" pitchFamily="34" charset="0"/>
                <a:cs typeface="Calibri" panose="020F0502020204030204" pitchFamily="34" charset="0"/>
              </a:rPr>
              <a:t>Support</a:t>
            </a:r>
          </a:p>
          <a:p>
            <a:pPr defTabSz="609585"/>
            <a:r>
              <a:rPr lang="en-US" sz="1600" dirty="0">
                <a:solidFill>
                  <a:prstClr val="black">
                    <a:lumMod val="65000"/>
                    <a:lumOff val="35000"/>
                  </a:prstClr>
                </a:solidFill>
                <a:latin typeface="Calibri" panose="020F0502020204030204" pitchFamily="34" charset="0"/>
                <a:cs typeface="Calibri" panose="020F0502020204030204" pitchFamily="34" charset="0"/>
              </a:rPr>
              <a:t>conditions in COO for return in safety and dignity</a:t>
            </a:r>
          </a:p>
        </p:txBody>
      </p:sp>
      <p:cxnSp>
        <p:nvCxnSpPr>
          <p:cNvPr id="26" name="Straight Connector 25">
            <a:extLst>
              <a:ext uri="{FF2B5EF4-FFF2-40B4-BE49-F238E27FC236}">
                <a16:creationId xmlns:a16="http://schemas.microsoft.com/office/drawing/2014/main" id="{231275C0-F325-14DF-3242-A05EDC39278A}"/>
              </a:ext>
            </a:extLst>
          </p:cNvPr>
          <p:cNvCxnSpPr>
            <a:cxnSpLocks/>
          </p:cNvCxnSpPr>
          <p:nvPr/>
        </p:nvCxnSpPr>
        <p:spPr>
          <a:xfrm flipH="1">
            <a:off x="9268619" y="3521699"/>
            <a:ext cx="1003501"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34EA83F7-F8DE-8629-D98E-25F6B8713325}"/>
              </a:ext>
            </a:extLst>
          </p:cNvPr>
          <p:cNvSpPr txBox="1"/>
          <p:nvPr/>
        </p:nvSpPr>
        <p:spPr>
          <a:xfrm>
            <a:off x="374667" y="4102103"/>
            <a:ext cx="10036547" cy="1077218"/>
          </a:xfrm>
          <a:prstGeom prst="rect">
            <a:avLst/>
          </a:prstGeom>
          <a:noFill/>
        </p:spPr>
        <p:txBody>
          <a:bodyPr wrap="square" rtlCol="0">
            <a:spAutoFit/>
          </a:bodyPr>
          <a:lstStyle/>
          <a:p>
            <a:pPr algn="just" defTabSz="609585"/>
            <a:r>
              <a:rPr lang="en-US" sz="3200" b="1" dirty="0">
                <a:solidFill>
                  <a:prstClr val="black"/>
                </a:solidFill>
                <a:latin typeface="Calibri" panose="020F0502020204030204" pitchFamily="34" charset="0"/>
                <a:cs typeface="Calibri" panose="020F0502020204030204" pitchFamily="34" charset="0"/>
              </a:rPr>
              <a:t>In 2019, Government of Egypt has made 3 pledges in the areas of:</a:t>
            </a:r>
          </a:p>
        </p:txBody>
      </p:sp>
      <p:pic>
        <p:nvPicPr>
          <p:cNvPr id="31" name="Graphic 30" descr="Classroom with solid fill">
            <a:extLst>
              <a:ext uri="{FF2B5EF4-FFF2-40B4-BE49-F238E27FC236}">
                <a16:creationId xmlns:a16="http://schemas.microsoft.com/office/drawing/2014/main" id="{DA83972F-D2A0-3FAB-0786-30EADBFD1C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81153" y="4981200"/>
            <a:ext cx="853440" cy="853440"/>
          </a:xfrm>
          <a:prstGeom prst="rect">
            <a:avLst/>
          </a:prstGeom>
        </p:spPr>
      </p:pic>
      <p:sp>
        <p:nvSpPr>
          <p:cNvPr id="34" name="TextBox 33">
            <a:extLst>
              <a:ext uri="{FF2B5EF4-FFF2-40B4-BE49-F238E27FC236}">
                <a16:creationId xmlns:a16="http://schemas.microsoft.com/office/drawing/2014/main" id="{88848BF1-5F5A-BD3E-C24E-5BB935AC56A3}"/>
              </a:ext>
            </a:extLst>
          </p:cNvPr>
          <p:cNvSpPr txBox="1"/>
          <p:nvPr/>
        </p:nvSpPr>
        <p:spPr>
          <a:xfrm>
            <a:off x="2695815" y="5179373"/>
            <a:ext cx="3350543" cy="461665"/>
          </a:xfrm>
          <a:prstGeom prst="rect">
            <a:avLst/>
          </a:prstGeom>
          <a:noFill/>
        </p:spPr>
        <p:txBody>
          <a:bodyPr wrap="square" rtlCol="0">
            <a:spAutoFit/>
          </a:bodyPr>
          <a:lstStyle/>
          <a:p>
            <a:pPr defTabSz="609585"/>
            <a:r>
              <a:rPr lang="en-US" sz="2400" b="1" dirty="0">
                <a:solidFill>
                  <a:srgbClr val="AB7D69"/>
                </a:solidFill>
                <a:latin typeface="Calibri" panose="020F0502020204030204" pitchFamily="34" charset="0"/>
                <a:cs typeface="Calibri" panose="020F0502020204030204" pitchFamily="34" charset="0"/>
              </a:rPr>
              <a:t>Education</a:t>
            </a:r>
          </a:p>
        </p:txBody>
      </p:sp>
      <p:pic>
        <p:nvPicPr>
          <p:cNvPr id="36" name="Graphic 35" descr="Doctor male with solid fill">
            <a:extLst>
              <a:ext uri="{FF2B5EF4-FFF2-40B4-BE49-F238E27FC236}">
                <a16:creationId xmlns:a16="http://schemas.microsoft.com/office/drawing/2014/main" id="{5362E122-EE56-D35E-965B-D81BFF74F3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26368" y="4986572"/>
            <a:ext cx="853440" cy="853440"/>
          </a:xfrm>
          <a:prstGeom prst="rect">
            <a:avLst/>
          </a:prstGeom>
        </p:spPr>
      </p:pic>
      <p:sp>
        <p:nvSpPr>
          <p:cNvPr id="37" name="TextBox 36">
            <a:extLst>
              <a:ext uri="{FF2B5EF4-FFF2-40B4-BE49-F238E27FC236}">
                <a16:creationId xmlns:a16="http://schemas.microsoft.com/office/drawing/2014/main" id="{34FBA4FA-F25E-E1E0-D082-50798F7E57B8}"/>
              </a:ext>
            </a:extLst>
          </p:cNvPr>
          <p:cNvSpPr txBox="1"/>
          <p:nvPr/>
        </p:nvSpPr>
        <p:spPr>
          <a:xfrm>
            <a:off x="5601218" y="5162692"/>
            <a:ext cx="3350543" cy="461665"/>
          </a:xfrm>
          <a:prstGeom prst="rect">
            <a:avLst/>
          </a:prstGeom>
          <a:noFill/>
        </p:spPr>
        <p:txBody>
          <a:bodyPr wrap="square" rtlCol="0">
            <a:spAutoFit/>
          </a:bodyPr>
          <a:lstStyle/>
          <a:p>
            <a:pPr defTabSz="609585"/>
            <a:r>
              <a:rPr lang="en-US" sz="2400" b="1" dirty="0">
                <a:solidFill>
                  <a:srgbClr val="496491"/>
                </a:solidFill>
                <a:latin typeface="Calibri" panose="020F0502020204030204" pitchFamily="34" charset="0"/>
                <a:cs typeface="Calibri" panose="020F0502020204030204" pitchFamily="34" charset="0"/>
              </a:rPr>
              <a:t>Health</a:t>
            </a:r>
          </a:p>
        </p:txBody>
      </p:sp>
      <p:pic>
        <p:nvPicPr>
          <p:cNvPr id="39" name="Graphic 38" descr="Group success with solid fill">
            <a:extLst>
              <a:ext uri="{FF2B5EF4-FFF2-40B4-BE49-F238E27FC236}">
                <a16:creationId xmlns:a16="http://schemas.microsoft.com/office/drawing/2014/main" id="{420BD69C-6D6A-58DA-2FCA-38EFBE035D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98725" y="5015276"/>
            <a:ext cx="853440" cy="853440"/>
          </a:xfrm>
          <a:prstGeom prst="rect">
            <a:avLst/>
          </a:prstGeom>
        </p:spPr>
      </p:pic>
      <p:sp>
        <p:nvSpPr>
          <p:cNvPr id="40" name="TextBox 39">
            <a:extLst>
              <a:ext uri="{FF2B5EF4-FFF2-40B4-BE49-F238E27FC236}">
                <a16:creationId xmlns:a16="http://schemas.microsoft.com/office/drawing/2014/main" id="{E2909868-3D99-7072-5916-93B36C88E29F}"/>
              </a:ext>
            </a:extLst>
          </p:cNvPr>
          <p:cNvSpPr txBox="1"/>
          <p:nvPr/>
        </p:nvSpPr>
        <p:spPr>
          <a:xfrm>
            <a:off x="8194967" y="5179373"/>
            <a:ext cx="3350543" cy="461665"/>
          </a:xfrm>
          <a:prstGeom prst="rect">
            <a:avLst/>
          </a:prstGeom>
          <a:noFill/>
        </p:spPr>
        <p:txBody>
          <a:bodyPr wrap="square" rtlCol="0">
            <a:spAutoFit/>
          </a:bodyPr>
          <a:lstStyle/>
          <a:p>
            <a:pPr defTabSz="609585"/>
            <a:r>
              <a:rPr lang="en-US" sz="2400" b="1" dirty="0">
                <a:solidFill>
                  <a:srgbClr val="64909A"/>
                </a:solidFill>
                <a:latin typeface="Calibri" panose="020F0502020204030204" pitchFamily="34" charset="0"/>
                <a:cs typeface="Calibri" panose="020F0502020204030204" pitchFamily="34" charset="0"/>
              </a:rPr>
              <a:t>Peacebuilding</a:t>
            </a:r>
          </a:p>
        </p:txBody>
      </p:sp>
    </p:spTree>
    <p:extLst>
      <p:ext uri="{BB962C8B-B14F-4D97-AF65-F5344CB8AC3E}">
        <p14:creationId xmlns:p14="http://schemas.microsoft.com/office/powerpoint/2010/main" val="1421014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9FBE0-9CC1-EFD8-99B5-29222386AB9C}"/>
              </a:ext>
            </a:extLst>
          </p:cNvPr>
          <p:cNvSpPr/>
          <p:nvPr/>
        </p:nvSpPr>
        <p:spPr>
          <a:xfrm>
            <a:off x="18920" y="209910"/>
            <a:ext cx="12192000" cy="1065671"/>
          </a:xfrm>
          <a:prstGeom prst="rect">
            <a:avLst/>
          </a:prstGeom>
          <a:solidFill>
            <a:schemeClr val="tx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pic>
        <p:nvPicPr>
          <p:cNvPr id="7" name="Graphic 6" descr="Classroom with solid fill">
            <a:extLst>
              <a:ext uri="{FF2B5EF4-FFF2-40B4-BE49-F238E27FC236}">
                <a16:creationId xmlns:a16="http://schemas.microsoft.com/office/drawing/2014/main" id="{C1CE4B55-8CF4-BA65-183F-83A6B145B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539" y="348243"/>
            <a:ext cx="853440" cy="853440"/>
          </a:xfrm>
          <a:prstGeom prst="rect">
            <a:avLst/>
          </a:prstGeom>
        </p:spPr>
      </p:pic>
      <p:sp>
        <p:nvSpPr>
          <p:cNvPr id="8" name="TextBox 7">
            <a:extLst>
              <a:ext uri="{FF2B5EF4-FFF2-40B4-BE49-F238E27FC236}">
                <a16:creationId xmlns:a16="http://schemas.microsoft.com/office/drawing/2014/main" id="{B28DB1BD-2D1D-EE9B-8AD0-280EA004F7CF}"/>
              </a:ext>
            </a:extLst>
          </p:cNvPr>
          <p:cNvSpPr txBox="1"/>
          <p:nvPr/>
        </p:nvSpPr>
        <p:spPr>
          <a:xfrm>
            <a:off x="1305979" y="311856"/>
            <a:ext cx="3350543" cy="830997"/>
          </a:xfrm>
          <a:prstGeom prst="rect">
            <a:avLst/>
          </a:prstGeom>
          <a:noFill/>
        </p:spPr>
        <p:txBody>
          <a:bodyPr wrap="square" rtlCol="0">
            <a:spAutoFit/>
          </a:bodyPr>
          <a:lstStyle/>
          <a:p>
            <a:pPr defTabSz="609585"/>
            <a:r>
              <a:rPr lang="en-US" sz="4800" b="1" dirty="0">
                <a:solidFill>
                  <a:srgbClr val="AB7D69"/>
                </a:solidFill>
                <a:latin typeface="Calibri" panose="020F0502020204030204" pitchFamily="34" charset="0"/>
                <a:cs typeface="Calibri" panose="020F0502020204030204" pitchFamily="34" charset="0"/>
              </a:rPr>
              <a:t>Education</a:t>
            </a:r>
          </a:p>
        </p:txBody>
      </p:sp>
      <p:grpSp>
        <p:nvGrpSpPr>
          <p:cNvPr id="4" name="Group 3">
            <a:extLst>
              <a:ext uri="{FF2B5EF4-FFF2-40B4-BE49-F238E27FC236}">
                <a16:creationId xmlns:a16="http://schemas.microsoft.com/office/drawing/2014/main" id="{D60C8764-AFFB-8AD7-3BA5-87B3183898CA}"/>
              </a:ext>
            </a:extLst>
          </p:cNvPr>
          <p:cNvGrpSpPr/>
          <p:nvPr/>
        </p:nvGrpSpPr>
        <p:grpSpPr>
          <a:xfrm>
            <a:off x="726167" y="1544951"/>
            <a:ext cx="10630189" cy="4320480"/>
            <a:chOff x="2570989" y="2700511"/>
            <a:chExt cx="7559700" cy="3240360"/>
          </a:xfrm>
        </p:grpSpPr>
        <p:sp>
          <p:nvSpPr>
            <p:cNvPr id="10" name="Rectangle 9">
              <a:extLst>
                <a:ext uri="{FF2B5EF4-FFF2-40B4-BE49-F238E27FC236}">
                  <a16:creationId xmlns:a16="http://schemas.microsoft.com/office/drawing/2014/main" id="{F405A898-BB5D-2CB6-694D-84456126C2B8}"/>
                </a:ext>
              </a:extLst>
            </p:cNvPr>
            <p:cNvSpPr/>
            <p:nvPr/>
          </p:nvSpPr>
          <p:spPr bwMode="ltGray">
            <a:xfrm>
              <a:off x="3365256" y="2786272"/>
              <a:ext cx="6302909" cy="631723"/>
            </a:xfrm>
            <a:prstGeom prst="rect">
              <a:avLst/>
            </a:prstGeom>
            <a:solidFill>
              <a:srgbClr val="AB7D69"/>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grpSp>
          <p:nvGrpSpPr>
            <p:cNvPr id="12" name="Group 11">
              <a:extLst>
                <a:ext uri="{FF2B5EF4-FFF2-40B4-BE49-F238E27FC236}">
                  <a16:creationId xmlns:a16="http://schemas.microsoft.com/office/drawing/2014/main" id="{46077998-2B56-4168-BCDD-5055609FFC4B}"/>
                </a:ext>
              </a:extLst>
            </p:cNvPr>
            <p:cNvGrpSpPr/>
            <p:nvPr/>
          </p:nvGrpSpPr>
          <p:grpSpPr>
            <a:xfrm>
              <a:off x="2570989" y="2700511"/>
              <a:ext cx="7559700" cy="747588"/>
              <a:chOff x="-3237929" y="1880915"/>
              <a:chExt cx="7559700" cy="747588"/>
            </a:xfrm>
          </p:grpSpPr>
          <p:sp>
            <p:nvSpPr>
              <p:cNvPr id="42" name="Oval 41">
                <a:extLst>
                  <a:ext uri="{FF2B5EF4-FFF2-40B4-BE49-F238E27FC236}">
                    <a16:creationId xmlns:a16="http://schemas.microsoft.com/office/drawing/2014/main" id="{60B00540-B75F-0D8D-647A-6E591CD1099E}"/>
                  </a:ext>
                </a:extLst>
              </p:cNvPr>
              <p:cNvSpPr/>
              <p:nvPr/>
            </p:nvSpPr>
            <p:spPr bwMode="ltGray">
              <a:xfrm>
                <a:off x="3574183" y="1880915"/>
                <a:ext cx="747588" cy="747588"/>
              </a:xfrm>
              <a:prstGeom prst="ellipse">
                <a:avLst/>
              </a:prstGeom>
              <a:solidFill>
                <a:srgbClr val="FFFFFF"/>
              </a:solidFill>
              <a:ln w="38100" cap="flat" cmpd="sng" algn="ctr">
                <a:solidFill>
                  <a:srgbClr val="968C6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43" name="TextBox 42">
                <a:extLst>
                  <a:ext uri="{FF2B5EF4-FFF2-40B4-BE49-F238E27FC236}">
                    <a16:creationId xmlns:a16="http://schemas.microsoft.com/office/drawing/2014/main" id="{80FFAD4B-F145-F72B-F2AA-8269EC8B7C19}"/>
                  </a:ext>
                </a:extLst>
              </p:cNvPr>
              <p:cNvSpPr txBox="1"/>
              <p:nvPr/>
            </p:nvSpPr>
            <p:spPr>
              <a:xfrm>
                <a:off x="-3237929" y="1966676"/>
                <a:ext cx="738319" cy="623011"/>
              </a:xfrm>
              <a:prstGeom prst="rect">
                <a:avLst/>
              </a:prstGeom>
              <a:solidFill>
                <a:srgbClr val="AB7D69"/>
              </a:solidFill>
              <a:ln>
                <a:noFill/>
              </a:ln>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4E036CCF-DB55-A7B3-79E9-8354FB80CE78}"/>
                </a:ext>
              </a:extLst>
            </p:cNvPr>
            <p:cNvSpPr/>
            <p:nvPr/>
          </p:nvSpPr>
          <p:spPr bwMode="ltGray">
            <a:xfrm>
              <a:off x="3378712" y="3598858"/>
              <a:ext cx="5781567" cy="576064"/>
            </a:xfrm>
            <a:prstGeom prst="rect">
              <a:avLst/>
            </a:prstGeom>
            <a:solidFill>
              <a:srgbClr val="BE9B8C"/>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39" name="Oval 38">
              <a:extLst>
                <a:ext uri="{FF2B5EF4-FFF2-40B4-BE49-F238E27FC236}">
                  <a16:creationId xmlns:a16="http://schemas.microsoft.com/office/drawing/2014/main" id="{BD2CD4DC-A7AA-08F6-24E9-97FA5E1A82FA}"/>
                </a:ext>
              </a:extLst>
            </p:cNvPr>
            <p:cNvSpPr/>
            <p:nvPr/>
          </p:nvSpPr>
          <p:spPr bwMode="ltGray">
            <a:xfrm>
              <a:off x="8978375" y="3513096"/>
              <a:ext cx="747588" cy="747588"/>
            </a:xfrm>
            <a:prstGeom prst="ellipse">
              <a:avLst/>
            </a:prstGeom>
            <a:solidFill>
              <a:srgbClr val="FFFFFF"/>
            </a:solidFill>
            <a:ln w="38100" cap="flat" cmpd="sng" algn="ctr">
              <a:solidFill>
                <a:srgbClr val="968C6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5" name="Rectangle 14">
              <a:extLst>
                <a:ext uri="{FF2B5EF4-FFF2-40B4-BE49-F238E27FC236}">
                  <a16:creationId xmlns:a16="http://schemas.microsoft.com/office/drawing/2014/main" id="{2D66770B-31A4-54A2-DFE2-7F831ADC90AF}"/>
                </a:ext>
              </a:extLst>
            </p:cNvPr>
            <p:cNvSpPr/>
            <p:nvPr/>
          </p:nvSpPr>
          <p:spPr bwMode="ltGray">
            <a:xfrm>
              <a:off x="3365255" y="4438951"/>
              <a:ext cx="6121438" cy="576064"/>
            </a:xfrm>
            <a:prstGeom prst="rect">
              <a:avLst/>
            </a:prstGeom>
            <a:solidFill>
              <a:srgbClr val="BE9B8C"/>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36" name="Oval 35">
              <a:extLst>
                <a:ext uri="{FF2B5EF4-FFF2-40B4-BE49-F238E27FC236}">
                  <a16:creationId xmlns:a16="http://schemas.microsoft.com/office/drawing/2014/main" id="{34844C3F-D63E-0CB5-40DB-C21EC1C5193A}"/>
                </a:ext>
              </a:extLst>
            </p:cNvPr>
            <p:cNvSpPr/>
            <p:nvPr/>
          </p:nvSpPr>
          <p:spPr bwMode="ltGray">
            <a:xfrm>
              <a:off x="9238490" y="4353189"/>
              <a:ext cx="747588" cy="747588"/>
            </a:xfrm>
            <a:prstGeom prst="ellipse">
              <a:avLst/>
            </a:prstGeom>
            <a:solidFill>
              <a:srgbClr val="FFFFFF"/>
            </a:solidFill>
            <a:ln w="38100" cap="flat" cmpd="sng" algn="ctr">
              <a:solidFill>
                <a:srgbClr val="968C6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21" name="Rectangle 20">
              <a:extLst>
                <a:ext uri="{FF2B5EF4-FFF2-40B4-BE49-F238E27FC236}">
                  <a16:creationId xmlns:a16="http://schemas.microsoft.com/office/drawing/2014/main" id="{CA285A5C-25E4-391B-1E21-80F9544BAE73}"/>
                </a:ext>
              </a:extLst>
            </p:cNvPr>
            <p:cNvSpPr/>
            <p:nvPr/>
          </p:nvSpPr>
          <p:spPr bwMode="ltGray">
            <a:xfrm>
              <a:off x="3365257" y="5279045"/>
              <a:ext cx="5691137" cy="576064"/>
            </a:xfrm>
            <a:prstGeom prst="rect">
              <a:avLst/>
            </a:prstGeom>
            <a:solidFill>
              <a:srgbClr val="BE9B8C"/>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31" name="Oval 30">
              <a:extLst>
                <a:ext uri="{FF2B5EF4-FFF2-40B4-BE49-F238E27FC236}">
                  <a16:creationId xmlns:a16="http://schemas.microsoft.com/office/drawing/2014/main" id="{E80AF8DA-DC1B-6C16-F843-C0732068EE02}"/>
                </a:ext>
              </a:extLst>
            </p:cNvPr>
            <p:cNvSpPr/>
            <p:nvPr/>
          </p:nvSpPr>
          <p:spPr bwMode="ltGray">
            <a:xfrm>
              <a:off x="8895590" y="5193283"/>
              <a:ext cx="747588" cy="747588"/>
            </a:xfrm>
            <a:prstGeom prst="ellipse">
              <a:avLst/>
            </a:prstGeom>
            <a:solidFill>
              <a:srgbClr val="FFFFFF"/>
            </a:solidFill>
            <a:ln w="38100" cap="flat" cmpd="sng" algn="ctr">
              <a:solidFill>
                <a:srgbClr val="968C6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25" name="TextBox 24">
              <a:extLst>
                <a:ext uri="{FF2B5EF4-FFF2-40B4-BE49-F238E27FC236}">
                  <a16:creationId xmlns:a16="http://schemas.microsoft.com/office/drawing/2014/main" id="{C26C04BC-CE2D-2B59-00A5-D553BA3A56A2}"/>
                </a:ext>
              </a:extLst>
            </p:cNvPr>
            <p:cNvSpPr txBox="1"/>
            <p:nvPr/>
          </p:nvSpPr>
          <p:spPr>
            <a:xfrm>
              <a:off x="3515195" y="2824506"/>
              <a:ext cx="5867906" cy="307082"/>
            </a:xfrm>
            <a:prstGeom prst="rect">
              <a:avLst/>
            </a:prstGeom>
            <a:noFill/>
          </p:spPr>
          <p:txBody>
            <a:bodyPr wrap="square" lIns="0" tIns="0" rIns="0" bIns="0" rtlCol="0">
              <a:noAutofit/>
            </a:bodyPr>
            <a:lstStyle/>
            <a:p>
              <a:pPr defTabSz="1358398">
                <a:spcAft>
                  <a:spcPts val="1200"/>
                </a:spcAft>
                <a:defRPr/>
              </a:pPr>
              <a:r>
                <a:rPr lang="en-GB" sz="1400" dirty="0">
                  <a:solidFill>
                    <a:srgbClr val="FFFFFF"/>
                  </a:solidFill>
                  <a:latin typeface="Calibri" panose="020F0502020204030204" pitchFamily="34" charset="0"/>
                  <a:ea typeface="Calibri" panose="020F0502020204030204" pitchFamily="34" charset="0"/>
                  <a:cs typeface="Calibri" panose="020F0502020204030204" pitchFamily="34" charset="0"/>
                </a:rPr>
                <a:t>Continue providing refugee children and youth with </a:t>
              </a:r>
              <a:r>
                <a:rPr lang="en-GB" sz="1400" b="1" dirty="0">
                  <a:solidFill>
                    <a:srgbClr val="FFFFFF"/>
                  </a:solidFill>
                  <a:latin typeface="Calibri" panose="020F0502020204030204" pitchFamily="34" charset="0"/>
                  <a:ea typeface="Calibri" panose="020F0502020204030204" pitchFamily="34" charset="0"/>
                  <a:cs typeface="Calibri" panose="020F0502020204030204" pitchFamily="34" charset="0"/>
                </a:rPr>
                <a:t>access to education </a:t>
              </a:r>
              <a:r>
                <a:rPr lang="en-GB" sz="1400" dirty="0">
                  <a:solidFill>
                    <a:srgbClr val="FFFFFF"/>
                  </a:solidFill>
                  <a:latin typeface="Calibri" panose="020F0502020204030204" pitchFamily="34" charset="0"/>
                  <a:ea typeface="Calibri" panose="020F0502020204030204" pitchFamily="34" charset="0"/>
                  <a:cs typeface="Calibri" panose="020F0502020204030204" pitchFamily="34" charset="0"/>
                </a:rPr>
                <a:t>within national education system in line with national education strategy for 2030</a:t>
              </a:r>
            </a:p>
            <a:p>
              <a:pPr defTabSz="1358398">
                <a:spcAft>
                  <a:spcPts val="1200"/>
                </a:spcAft>
              </a:pPr>
              <a:r>
                <a:rPr lang="en-GB" sz="1400" b="1" dirty="0">
                  <a:solidFill>
                    <a:srgbClr val="FFFFFF"/>
                  </a:solidFill>
                  <a:latin typeface="Calibri" panose="020F0502020204030204" pitchFamily="34" charset="0"/>
                  <a:ea typeface="Calibri" panose="020F0502020204030204" pitchFamily="34" charset="0"/>
                  <a:cs typeface="Calibri" panose="020F0502020204030204" pitchFamily="34" charset="0"/>
                </a:rPr>
                <a:t>New national asylum law </a:t>
              </a:r>
              <a:r>
                <a:rPr lang="en-GB" sz="1400" dirty="0">
                  <a:solidFill>
                    <a:srgbClr val="FFFFFF"/>
                  </a:solidFill>
                  <a:latin typeface="Calibri" panose="020F0502020204030204" pitchFamily="34" charset="0"/>
                  <a:ea typeface="Calibri" panose="020F0502020204030204" pitchFamily="34" charset="0"/>
                  <a:cs typeface="Calibri" panose="020F0502020204030204" pitchFamily="34" charset="0"/>
                </a:rPr>
                <a:t>will consolidate framework for provision of education for refugees</a:t>
              </a:r>
            </a:p>
            <a:p>
              <a:pPr defTabSz="1358398">
                <a:spcAft>
                  <a:spcPts val="1200"/>
                </a:spcAft>
                <a:defRPr/>
              </a:pPr>
              <a:endParaRPr lang="en-GB" sz="1400" kern="0" dirty="0">
                <a:solidFill>
                  <a:srgbClr val="FFFFFF"/>
                </a:solidFill>
                <a:latin typeface="Calibri" panose="020F0502020204030204" pitchFamily="34" charset="0"/>
                <a:cs typeface="Calibri" panose="020F0502020204030204" pitchFamily="34" charset="0"/>
              </a:endParaRPr>
            </a:p>
          </p:txBody>
        </p:sp>
      </p:grpSp>
      <p:pic>
        <p:nvPicPr>
          <p:cNvPr id="46" name="Graphic 45" descr="Signature outline">
            <a:extLst>
              <a:ext uri="{FF2B5EF4-FFF2-40B4-BE49-F238E27FC236}">
                <a16:creationId xmlns:a16="http://schemas.microsoft.com/office/drawing/2014/main" id="{560ABA2A-A970-0AEE-429C-7976EB80DA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4659" y="1616623"/>
            <a:ext cx="853440" cy="853440"/>
          </a:xfrm>
          <a:prstGeom prst="rect">
            <a:avLst/>
          </a:prstGeom>
        </p:spPr>
      </p:pic>
      <p:pic>
        <p:nvPicPr>
          <p:cNvPr id="48" name="Graphic 47" descr="Thumbs up sign outline">
            <a:extLst>
              <a:ext uri="{FF2B5EF4-FFF2-40B4-BE49-F238E27FC236}">
                <a16:creationId xmlns:a16="http://schemas.microsoft.com/office/drawing/2014/main" id="{FD9A3737-3B22-E173-376E-EC9FE68280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403" y="2642323"/>
            <a:ext cx="853440" cy="853440"/>
          </a:xfrm>
          <a:prstGeom prst="rect">
            <a:avLst/>
          </a:prstGeom>
        </p:spPr>
      </p:pic>
      <p:sp>
        <p:nvSpPr>
          <p:cNvPr id="50" name="TextBox 49">
            <a:extLst>
              <a:ext uri="{FF2B5EF4-FFF2-40B4-BE49-F238E27FC236}">
                <a16:creationId xmlns:a16="http://schemas.microsoft.com/office/drawing/2014/main" id="{337EB185-0689-3640-8359-6628746CAD63}"/>
              </a:ext>
            </a:extLst>
          </p:cNvPr>
          <p:cNvSpPr txBox="1"/>
          <p:nvPr/>
        </p:nvSpPr>
        <p:spPr>
          <a:xfrm>
            <a:off x="2004034" y="2948031"/>
            <a:ext cx="7026487" cy="318100"/>
          </a:xfrm>
          <a:prstGeom prst="rect">
            <a:avLst/>
          </a:prstGeom>
          <a:noFill/>
        </p:spPr>
        <p:txBody>
          <a:bodyPr wrap="square">
            <a:spAutoFit/>
          </a:bodyPr>
          <a:lstStyle/>
          <a:p>
            <a:pPr defTabSz="609585"/>
            <a:r>
              <a:rPr lang="en-GB" sz="1467" dirty="0">
                <a:solidFill>
                  <a:srgbClr val="FFFFFF"/>
                </a:solidFill>
                <a:latin typeface="Calibri" panose="020F0502020204030204" pitchFamily="34" charset="0"/>
                <a:cs typeface="Calibri" panose="020F0502020204030204" pitchFamily="34" charset="0"/>
              </a:rPr>
              <a:t>Egypt's integration of Syrian refugee children in its public education system</a:t>
            </a:r>
          </a:p>
        </p:txBody>
      </p:sp>
      <p:pic>
        <p:nvPicPr>
          <p:cNvPr id="52" name="Graphic 51" descr="Questions outline">
            <a:extLst>
              <a:ext uri="{FF2B5EF4-FFF2-40B4-BE49-F238E27FC236}">
                <a16:creationId xmlns:a16="http://schemas.microsoft.com/office/drawing/2014/main" id="{45C7C822-2A54-4C34-89B3-12B3943655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00124" y="3802459"/>
            <a:ext cx="853440" cy="853440"/>
          </a:xfrm>
          <a:prstGeom prst="rect">
            <a:avLst/>
          </a:prstGeom>
        </p:spPr>
      </p:pic>
      <p:sp>
        <p:nvSpPr>
          <p:cNvPr id="54" name="TextBox 53">
            <a:extLst>
              <a:ext uri="{FF2B5EF4-FFF2-40B4-BE49-F238E27FC236}">
                <a16:creationId xmlns:a16="http://schemas.microsoft.com/office/drawing/2014/main" id="{E0CD55F1-CE41-F039-B2A4-460E4A527EC7}"/>
              </a:ext>
            </a:extLst>
          </p:cNvPr>
          <p:cNvSpPr txBox="1"/>
          <p:nvPr/>
        </p:nvSpPr>
        <p:spPr>
          <a:xfrm>
            <a:off x="1993584" y="4080767"/>
            <a:ext cx="7036785" cy="318100"/>
          </a:xfrm>
          <a:prstGeom prst="rect">
            <a:avLst/>
          </a:prstGeom>
          <a:noFill/>
        </p:spPr>
        <p:txBody>
          <a:bodyPr wrap="square">
            <a:spAutoFit/>
          </a:bodyPr>
          <a:lstStyle/>
          <a:p>
            <a:pPr defTabSz="609585"/>
            <a:r>
              <a:rPr lang="en-GB" sz="1467" dirty="0">
                <a:solidFill>
                  <a:srgbClr val="FFFFFF"/>
                </a:solidFill>
                <a:latin typeface="Calibri" panose="020F0502020204030204" pitchFamily="34" charset="0"/>
                <a:cs typeface="Calibri" panose="020F0502020204030204" pitchFamily="34" charset="0"/>
              </a:rPr>
              <a:t>Funding and resources</a:t>
            </a:r>
          </a:p>
        </p:txBody>
      </p:sp>
      <p:pic>
        <p:nvPicPr>
          <p:cNvPr id="56" name="Graphic 55" descr="Handshake outline">
            <a:extLst>
              <a:ext uri="{FF2B5EF4-FFF2-40B4-BE49-F238E27FC236}">
                <a16:creationId xmlns:a16="http://schemas.microsoft.com/office/drawing/2014/main" id="{7C500308-B644-45EB-016C-10FDC29A97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18499" y="4954928"/>
            <a:ext cx="853440" cy="853440"/>
          </a:xfrm>
          <a:prstGeom prst="rect">
            <a:avLst/>
          </a:prstGeom>
        </p:spPr>
      </p:pic>
      <p:sp>
        <p:nvSpPr>
          <p:cNvPr id="58" name="TextBox 57">
            <a:extLst>
              <a:ext uri="{FF2B5EF4-FFF2-40B4-BE49-F238E27FC236}">
                <a16:creationId xmlns:a16="http://schemas.microsoft.com/office/drawing/2014/main" id="{73896E90-E9CB-C915-70BD-B3C7C2FBB8A9}"/>
              </a:ext>
            </a:extLst>
          </p:cNvPr>
          <p:cNvSpPr txBox="1"/>
          <p:nvPr/>
        </p:nvSpPr>
        <p:spPr>
          <a:xfrm>
            <a:off x="1974985" y="5198701"/>
            <a:ext cx="7017295" cy="307777"/>
          </a:xfrm>
          <a:prstGeom prst="rect">
            <a:avLst/>
          </a:prstGeom>
          <a:noFill/>
        </p:spPr>
        <p:txBody>
          <a:bodyPr wrap="square">
            <a:spAutoFit/>
          </a:bodyPr>
          <a:lstStyle/>
          <a:p>
            <a:pPr defTabSz="609585"/>
            <a:r>
              <a:rPr lang="en-GB" sz="1400" b="1" dirty="0">
                <a:solidFill>
                  <a:srgbClr val="FFFFFF"/>
                </a:solidFill>
                <a:latin typeface="Calibri" panose="020F0502020204030204" pitchFamily="34" charset="0"/>
                <a:cs typeface="Calibri" panose="020F0502020204030204" pitchFamily="34" charset="0"/>
              </a:rPr>
              <a:t>Inclusion of all refugees in the national educational system regardless of their nationalities</a:t>
            </a:r>
            <a:endParaRPr lang="en-SS" sz="1400" b="1" dirty="0">
              <a:solidFill>
                <a:srgbClr val="FFFFFF"/>
              </a:solidFill>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7295597C-29D8-EA48-EFDA-AADD97F230A0}"/>
              </a:ext>
            </a:extLst>
          </p:cNvPr>
          <p:cNvSpPr txBox="1"/>
          <p:nvPr/>
        </p:nvSpPr>
        <p:spPr>
          <a:xfrm>
            <a:off x="1001127" y="1915000"/>
            <a:ext cx="184731" cy="461665"/>
          </a:xfrm>
          <a:prstGeom prst="rect">
            <a:avLst/>
          </a:prstGeom>
          <a:noFill/>
        </p:spPr>
        <p:txBody>
          <a:bodyPr wrap="none" rtlCol="0">
            <a:spAutoFit/>
          </a:bodyPr>
          <a:lstStyle/>
          <a:p>
            <a:pPr defTabSz="609585"/>
            <a:endParaRPr lang="en-US" sz="2400" dirty="0">
              <a:solidFill>
                <a:prstClr val="black"/>
              </a:solidFill>
              <a:latin typeface="Arial"/>
            </a:endParaRPr>
          </a:p>
        </p:txBody>
      </p:sp>
      <p:sp>
        <p:nvSpPr>
          <p:cNvPr id="60" name="TextBox 59">
            <a:extLst>
              <a:ext uri="{FF2B5EF4-FFF2-40B4-BE49-F238E27FC236}">
                <a16:creationId xmlns:a16="http://schemas.microsoft.com/office/drawing/2014/main" id="{43F250C2-ED8A-D24D-E4B0-BB427C8C8C98}"/>
              </a:ext>
            </a:extLst>
          </p:cNvPr>
          <p:cNvSpPr txBox="1"/>
          <p:nvPr/>
        </p:nvSpPr>
        <p:spPr>
          <a:xfrm>
            <a:off x="742186" y="2742747"/>
            <a:ext cx="1022180" cy="768087"/>
          </a:xfrm>
          <a:prstGeom prst="rect">
            <a:avLst/>
          </a:prstGeom>
          <a:solidFill>
            <a:srgbClr val="BE9B8C"/>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E76192CA-6E37-D6E0-ACED-C663E2EA1AA0}"/>
              </a:ext>
            </a:extLst>
          </p:cNvPr>
          <p:cNvSpPr txBox="1"/>
          <p:nvPr/>
        </p:nvSpPr>
        <p:spPr>
          <a:xfrm>
            <a:off x="726168" y="3862250"/>
            <a:ext cx="1045680" cy="768084"/>
          </a:xfrm>
          <a:prstGeom prst="rect">
            <a:avLst/>
          </a:prstGeom>
          <a:solidFill>
            <a:srgbClr val="BE9B8C"/>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9C2E4920-79B9-4FD3-56E1-447BB33BACDB}"/>
              </a:ext>
            </a:extLst>
          </p:cNvPr>
          <p:cNvSpPr txBox="1"/>
          <p:nvPr/>
        </p:nvSpPr>
        <p:spPr>
          <a:xfrm>
            <a:off x="726167" y="4982998"/>
            <a:ext cx="1045680" cy="768084"/>
          </a:xfrm>
          <a:prstGeom prst="rect">
            <a:avLst/>
          </a:prstGeom>
          <a:solidFill>
            <a:srgbClr val="BE9B8C"/>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8CB6A599-5A57-B2CC-89AC-6EC5FDFA3106}"/>
              </a:ext>
            </a:extLst>
          </p:cNvPr>
          <p:cNvSpPr txBox="1"/>
          <p:nvPr/>
        </p:nvSpPr>
        <p:spPr>
          <a:xfrm>
            <a:off x="656112" y="1874738"/>
            <a:ext cx="1002907" cy="379656"/>
          </a:xfrm>
          <a:prstGeom prst="rect">
            <a:avLst/>
          </a:prstGeom>
          <a:noFill/>
        </p:spPr>
        <p:txBody>
          <a:bodyPr wrap="square" rtlCol="0">
            <a:spAutoFit/>
          </a:bodyPr>
          <a:lstStyle/>
          <a:p>
            <a:pPr defTabSz="609585"/>
            <a:r>
              <a:rPr lang="en-US" sz="1867" b="1" dirty="0">
                <a:solidFill>
                  <a:prstClr val="white"/>
                </a:solidFill>
                <a:latin typeface="Calibri" panose="020F0502020204030204" pitchFamily="34" charset="0"/>
                <a:cs typeface="Calibri" panose="020F0502020204030204" pitchFamily="34" charset="0"/>
              </a:rPr>
              <a:t>Pledge</a:t>
            </a:r>
          </a:p>
        </p:txBody>
      </p:sp>
      <p:sp>
        <p:nvSpPr>
          <p:cNvPr id="64" name="TextBox 63">
            <a:extLst>
              <a:ext uri="{FF2B5EF4-FFF2-40B4-BE49-F238E27FC236}">
                <a16:creationId xmlns:a16="http://schemas.microsoft.com/office/drawing/2014/main" id="{F5E0A166-D740-2CAB-72FC-12E929752429}"/>
              </a:ext>
            </a:extLst>
          </p:cNvPr>
          <p:cNvSpPr txBox="1"/>
          <p:nvPr/>
        </p:nvSpPr>
        <p:spPr>
          <a:xfrm>
            <a:off x="656113" y="2788249"/>
            <a:ext cx="1270025" cy="666977"/>
          </a:xfrm>
          <a:prstGeom prst="rect">
            <a:avLst/>
          </a:prstGeom>
          <a:noFill/>
        </p:spPr>
        <p:txBody>
          <a:bodyPr wrap="square" rtlCol="0">
            <a:spAutoFit/>
          </a:bodyPr>
          <a:lstStyle/>
          <a:p>
            <a:pPr defTabSz="609585"/>
            <a:r>
              <a:rPr lang="en-US" sz="1867" b="1" dirty="0">
                <a:solidFill>
                  <a:prstClr val="white"/>
                </a:solidFill>
                <a:latin typeface="Calibri" panose="020F0502020204030204" pitchFamily="34" charset="0"/>
                <a:cs typeface="Calibri" panose="020F0502020204030204" pitchFamily="34" charset="0"/>
              </a:rPr>
              <a:t>Best Practices</a:t>
            </a:r>
          </a:p>
        </p:txBody>
      </p:sp>
      <p:sp>
        <p:nvSpPr>
          <p:cNvPr id="65" name="TextBox 64">
            <a:extLst>
              <a:ext uri="{FF2B5EF4-FFF2-40B4-BE49-F238E27FC236}">
                <a16:creationId xmlns:a16="http://schemas.microsoft.com/office/drawing/2014/main" id="{0F2B4292-DF34-4699-4D11-A66AD60B5BFA}"/>
              </a:ext>
            </a:extLst>
          </p:cNvPr>
          <p:cNvSpPr txBox="1"/>
          <p:nvPr/>
        </p:nvSpPr>
        <p:spPr>
          <a:xfrm>
            <a:off x="639507" y="3921048"/>
            <a:ext cx="1397764" cy="625684"/>
          </a:xfrm>
          <a:prstGeom prst="rect">
            <a:avLst/>
          </a:prstGeom>
          <a:noFill/>
        </p:spPr>
        <p:txBody>
          <a:bodyPr wrap="square" rtlCol="0">
            <a:spAutoFit/>
          </a:bodyPr>
          <a:lstStyle/>
          <a:p>
            <a:pPr defTabSz="609585"/>
            <a:r>
              <a:rPr lang="en-US" sz="1733" b="1" dirty="0">
                <a:solidFill>
                  <a:prstClr val="white"/>
                </a:solidFill>
                <a:latin typeface="Calibri" panose="020F0502020204030204" pitchFamily="34" charset="0"/>
                <a:cs typeface="Calibri" panose="020F0502020204030204" pitchFamily="34" charset="0"/>
              </a:rPr>
              <a:t>Challenges and Gaps</a:t>
            </a:r>
          </a:p>
        </p:txBody>
      </p:sp>
      <p:sp>
        <p:nvSpPr>
          <p:cNvPr id="66" name="TextBox 65">
            <a:extLst>
              <a:ext uri="{FF2B5EF4-FFF2-40B4-BE49-F238E27FC236}">
                <a16:creationId xmlns:a16="http://schemas.microsoft.com/office/drawing/2014/main" id="{4D731209-72A8-1794-7AFD-13C2139DBEDA}"/>
              </a:ext>
            </a:extLst>
          </p:cNvPr>
          <p:cNvSpPr txBox="1"/>
          <p:nvPr/>
        </p:nvSpPr>
        <p:spPr>
          <a:xfrm>
            <a:off x="656113" y="5057038"/>
            <a:ext cx="1397764" cy="625684"/>
          </a:xfrm>
          <a:prstGeom prst="rect">
            <a:avLst/>
          </a:prstGeom>
          <a:noFill/>
        </p:spPr>
        <p:txBody>
          <a:bodyPr wrap="square" rtlCol="0">
            <a:spAutoFit/>
          </a:bodyPr>
          <a:lstStyle/>
          <a:p>
            <a:pPr defTabSz="609585"/>
            <a:r>
              <a:rPr lang="en-US" sz="1733" b="1" dirty="0">
                <a:solidFill>
                  <a:prstClr val="white"/>
                </a:solidFill>
                <a:latin typeface="Calibri" panose="020F0502020204030204" pitchFamily="34" charset="0"/>
                <a:cs typeface="Calibri" panose="020F0502020204030204" pitchFamily="34" charset="0"/>
              </a:rPr>
              <a:t>Advocacy Message</a:t>
            </a:r>
          </a:p>
        </p:txBody>
      </p:sp>
    </p:spTree>
    <p:extLst>
      <p:ext uri="{BB962C8B-B14F-4D97-AF65-F5344CB8AC3E}">
        <p14:creationId xmlns:p14="http://schemas.microsoft.com/office/powerpoint/2010/main" val="3275127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9FBE0-9CC1-EFD8-99B5-29222386AB9C}"/>
              </a:ext>
            </a:extLst>
          </p:cNvPr>
          <p:cNvSpPr/>
          <p:nvPr/>
        </p:nvSpPr>
        <p:spPr>
          <a:xfrm>
            <a:off x="18920" y="209910"/>
            <a:ext cx="12192000" cy="1065671"/>
          </a:xfrm>
          <a:prstGeom prst="rect">
            <a:avLst/>
          </a:prstGeom>
          <a:solidFill>
            <a:schemeClr val="tx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8" name="TextBox 7">
            <a:extLst>
              <a:ext uri="{FF2B5EF4-FFF2-40B4-BE49-F238E27FC236}">
                <a16:creationId xmlns:a16="http://schemas.microsoft.com/office/drawing/2014/main" id="{B28DB1BD-2D1D-EE9B-8AD0-280EA004F7CF}"/>
              </a:ext>
            </a:extLst>
          </p:cNvPr>
          <p:cNvSpPr txBox="1"/>
          <p:nvPr/>
        </p:nvSpPr>
        <p:spPr>
          <a:xfrm>
            <a:off x="1305979" y="311857"/>
            <a:ext cx="3350543" cy="830997"/>
          </a:xfrm>
          <a:prstGeom prst="rect">
            <a:avLst/>
          </a:prstGeom>
          <a:noFill/>
        </p:spPr>
        <p:txBody>
          <a:bodyPr wrap="square" rtlCol="0">
            <a:spAutoFit/>
          </a:bodyPr>
          <a:lstStyle/>
          <a:p>
            <a:pPr defTabSz="609585"/>
            <a:r>
              <a:rPr lang="en-US" sz="4800" b="1" dirty="0">
                <a:solidFill>
                  <a:srgbClr val="496491"/>
                </a:solidFill>
                <a:latin typeface="Calibri" panose="020F0502020204030204" pitchFamily="34" charset="0"/>
                <a:cs typeface="Calibri" panose="020F0502020204030204" pitchFamily="34" charset="0"/>
              </a:rPr>
              <a:t>Health</a:t>
            </a:r>
          </a:p>
        </p:txBody>
      </p:sp>
      <p:grpSp>
        <p:nvGrpSpPr>
          <p:cNvPr id="4" name="Group 3">
            <a:extLst>
              <a:ext uri="{FF2B5EF4-FFF2-40B4-BE49-F238E27FC236}">
                <a16:creationId xmlns:a16="http://schemas.microsoft.com/office/drawing/2014/main" id="{D60C8764-AFFB-8AD7-3BA5-87B3183898CA}"/>
              </a:ext>
            </a:extLst>
          </p:cNvPr>
          <p:cNvGrpSpPr/>
          <p:nvPr/>
        </p:nvGrpSpPr>
        <p:grpSpPr>
          <a:xfrm>
            <a:off x="726167" y="1544951"/>
            <a:ext cx="10630189" cy="4320480"/>
            <a:chOff x="2570989" y="2700511"/>
            <a:chExt cx="7559700" cy="3240360"/>
          </a:xfrm>
        </p:grpSpPr>
        <p:sp>
          <p:nvSpPr>
            <p:cNvPr id="10" name="Rectangle 9">
              <a:extLst>
                <a:ext uri="{FF2B5EF4-FFF2-40B4-BE49-F238E27FC236}">
                  <a16:creationId xmlns:a16="http://schemas.microsoft.com/office/drawing/2014/main" id="{F405A898-BB5D-2CB6-694D-84456126C2B8}"/>
                </a:ext>
              </a:extLst>
            </p:cNvPr>
            <p:cNvSpPr/>
            <p:nvPr/>
          </p:nvSpPr>
          <p:spPr bwMode="ltGray">
            <a:xfrm>
              <a:off x="3365256" y="2786272"/>
              <a:ext cx="6302909" cy="631723"/>
            </a:xfrm>
            <a:prstGeom prst="rect">
              <a:avLst/>
            </a:prstGeom>
            <a:solidFill>
              <a:srgbClr val="496491"/>
            </a:solidFill>
            <a:ln w="3175" cap="flat" cmpd="sng" algn="ctr">
              <a:solidFill>
                <a:srgbClr val="496491"/>
              </a:solidFill>
              <a:prstDash val="solid"/>
            </a:ln>
            <a:effectLst/>
          </p:spPr>
          <p:txBody>
            <a:bodyPr rtlCol="0" anchor="ctr"/>
            <a:lstStyle/>
            <a:p>
              <a:pPr algn="ctr" defTabSz="1358398">
                <a:defRPr/>
              </a:pPr>
              <a:endParaRPr lang="en-GB" sz="2667" kern="0" dirty="0" err="1">
                <a:solidFill>
                  <a:srgbClr val="FFFFFF"/>
                </a:solidFill>
                <a:latin typeface="Georgia"/>
              </a:endParaRPr>
            </a:p>
          </p:txBody>
        </p:sp>
        <p:grpSp>
          <p:nvGrpSpPr>
            <p:cNvPr id="12" name="Group 11">
              <a:extLst>
                <a:ext uri="{FF2B5EF4-FFF2-40B4-BE49-F238E27FC236}">
                  <a16:creationId xmlns:a16="http://schemas.microsoft.com/office/drawing/2014/main" id="{46077998-2B56-4168-BCDD-5055609FFC4B}"/>
                </a:ext>
              </a:extLst>
            </p:cNvPr>
            <p:cNvGrpSpPr/>
            <p:nvPr/>
          </p:nvGrpSpPr>
          <p:grpSpPr>
            <a:xfrm>
              <a:off x="2570989" y="2700511"/>
              <a:ext cx="7559700" cy="747588"/>
              <a:chOff x="-3237929" y="1880915"/>
              <a:chExt cx="7559700" cy="747588"/>
            </a:xfrm>
          </p:grpSpPr>
          <p:sp>
            <p:nvSpPr>
              <p:cNvPr id="42" name="Oval 41">
                <a:extLst>
                  <a:ext uri="{FF2B5EF4-FFF2-40B4-BE49-F238E27FC236}">
                    <a16:creationId xmlns:a16="http://schemas.microsoft.com/office/drawing/2014/main" id="{60B00540-B75F-0D8D-647A-6E591CD1099E}"/>
                  </a:ext>
                </a:extLst>
              </p:cNvPr>
              <p:cNvSpPr/>
              <p:nvPr/>
            </p:nvSpPr>
            <p:spPr bwMode="ltGray">
              <a:xfrm>
                <a:off x="3574183" y="1880915"/>
                <a:ext cx="747588" cy="747588"/>
              </a:xfrm>
              <a:prstGeom prst="ellipse">
                <a:avLst/>
              </a:prstGeom>
              <a:solidFill>
                <a:srgbClr val="FFFFFF"/>
              </a:solidFill>
              <a:ln w="38100" cap="flat" cmpd="sng" algn="ctr">
                <a:solidFill>
                  <a:srgbClr val="005289"/>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43" name="TextBox 42">
                <a:extLst>
                  <a:ext uri="{FF2B5EF4-FFF2-40B4-BE49-F238E27FC236}">
                    <a16:creationId xmlns:a16="http://schemas.microsoft.com/office/drawing/2014/main" id="{80FFAD4B-F145-F72B-F2AA-8269EC8B7C19}"/>
                  </a:ext>
                </a:extLst>
              </p:cNvPr>
              <p:cNvSpPr txBox="1"/>
              <p:nvPr/>
            </p:nvSpPr>
            <p:spPr>
              <a:xfrm>
                <a:off x="-3237929" y="1966676"/>
                <a:ext cx="738319" cy="623011"/>
              </a:xfrm>
              <a:prstGeom prst="rect">
                <a:avLst/>
              </a:prstGeom>
              <a:solidFill>
                <a:srgbClr val="496491"/>
              </a:solidFill>
              <a:ln>
                <a:solidFill>
                  <a:srgbClr val="5978AB"/>
                </a:solidFill>
              </a:ln>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4E036CCF-DB55-A7B3-79E9-8354FB80CE78}"/>
                </a:ext>
              </a:extLst>
            </p:cNvPr>
            <p:cNvSpPr/>
            <p:nvPr/>
          </p:nvSpPr>
          <p:spPr bwMode="ltGray">
            <a:xfrm>
              <a:off x="3378712" y="3598857"/>
              <a:ext cx="5781567" cy="689061"/>
            </a:xfrm>
            <a:prstGeom prst="rect">
              <a:avLst/>
            </a:prstGeom>
            <a:solidFill>
              <a:srgbClr val="718CB7"/>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39" name="Oval 38">
              <a:extLst>
                <a:ext uri="{FF2B5EF4-FFF2-40B4-BE49-F238E27FC236}">
                  <a16:creationId xmlns:a16="http://schemas.microsoft.com/office/drawing/2014/main" id="{BD2CD4DC-A7AA-08F6-24E9-97FA5E1A82FA}"/>
                </a:ext>
              </a:extLst>
            </p:cNvPr>
            <p:cNvSpPr/>
            <p:nvPr/>
          </p:nvSpPr>
          <p:spPr bwMode="ltGray">
            <a:xfrm>
              <a:off x="8950431" y="3513096"/>
              <a:ext cx="830203" cy="794784"/>
            </a:xfrm>
            <a:prstGeom prst="ellipse">
              <a:avLst/>
            </a:prstGeom>
            <a:solidFill>
              <a:srgbClr val="FFFFFF"/>
            </a:solidFill>
            <a:ln w="38100" cap="flat" cmpd="sng" algn="ctr">
              <a:solidFill>
                <a:srgbClr val="005289"/>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5" name="Rectangle 14">
              <a:extLst>
                <a:ext uri="{FF2B5EF4-FFF2-40B4-BE49-F238E27FC236}">
                  <a16:creationId xmlns:a16="http://schemas.microsoft.com/office/drawing/2014/main" id="{2D66770B-31A4-54A2-DFE2-7F831ADC90AF}"/>
                </a:ext>
              </a:extLst>
            </p:cNvPr>
            <p:cNvSpPr/>
            <p:nvPr/>
          </p:nvSpPr>
          <p:spPr bwMode="ltGray">
            <a:xfrm>
              <a:off x="3365255" y="4505857"/>
              <a:ext cx="6121438" cy="576064"/>
            </a:xfrm>
            <a:prstGeom prst="rect">
              <a:avLst/>
            </a:prstGeom>
            <a:solidFill>
              <a:srgbClr val="718CB7"/>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36" name="Oval 35">
              <a:extLst>
                <a:ext uri="{FF2B5EF4-FFF2-40B4-BE49-F238E27FC236}">
                  <a16:creationId xmlns:a16="http://schemas.microsoft.com/office/drawing/2014/main" id="{34844C3F-D63E-0CB5-40DB-C21EC1C5193A}"/>
                </a:ext>
              </a:extLst>
            </p:cNvPr>
            <p:cNvSpPr/>
            <p:nvPr/>
          </p:nvSpPr>
          <p:spPr bwMode="ltGray">
            <a:xfrm>
              <a:off x="9238490" y="4353189"/>
              <a:ext cx="747588" cy="747588"/>
            </a:xfrm>
            <a:prstGeom prst="ellipse">
              <a:avLst/>
            </a:prstGeom>
            <a:solidFill>
              <a:srgbClr val="FFFFFF"/>
            </a:solidFill>
            <a:ln w="38100" cap="flat" cmpd="sng" algn="ctr">
              <a:solidFill>
                <a:srgbClr val="005289"/>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21" name="Rectangle 20">
              <a:extLst>
                <a:ext uri="{FF2B5EF4-FFF2-40B4-BE49-F238E27FC236}">
                  <a16:creationId xmlns:a16="http://schemas.microsoft.com/office/drawing/2014/main" id="{CA285A5C-25E4-391B-1E21-80F9544BAE73}"/>
                </a:ext>
              </a:extLst>
            </p:cNvPr>
            <p:cNvSpPr/>
            <p:nvPr/>
          </p:nvSpPr>
          <p:spPr bwMode="ltGray">
            <a:xfrm>
              <a:off x="3365257" y="5279045"/>
              <a:ext cx="5691137" cy="576064"/>
            </a:xfrm>
            <a:prstGeom prst="rect">
              <a:avLst/>
            </a:prstGeom>
            <a:solidFill>
              <a:srgbClr val="718CB7"/>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31" name="Oval 30">
              <a:extLst>
                <a:ext uri="{FF2B5EF4-FFF2-40B4-BE49-F238E27FC236}">
                  <a16:creationId xmlns:a16="http://schemas.microsoft.com/office/drawing/2014/main" id="{E80AF8DA-DC1B-6C16-F843-C0732068EE02}"/>
                </a:ext>
              </a:extLst>
            </p:cNvPr>
            <p:cNvSpPr/>
            <p:nvPr/>
          </p:nvSpPr>
          <p:spPr bwMode="ltGray">
            <a:xfrm>
              <a:off x="8895590" y="5193283"/>
              <a:ext cx="747588" cy="747588"/>
            </a:xfrm>
            <a:prstGeom prst="ellipse">
              <a:avLst/>
            </a:prstGeom>
            <a:solidFill>
              <a:srgbClr val="FFFFFF"/>
            </a:solidFill>
            <a:ln w="38100" cap="flat" cmpd="sng" algn="ctr">
              <a:solidFill>
                <a:srgbClr val="005289"/>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25" name="TextBox 24">
              <a:extLst>
                <a:ext uri="{FF2B5EF4-FFF2-40B4-BE49-F238E27FC236}">
                  <a16:creationId xmlns:a16="http://schemas.microsoft.com/office/drawing/2014/main" id="{C26C04BC-CE2D-2B59-00A5-D553BA3A56A2}"/>
                </a:ext>
              </a:extLst>
            </p:cNvPr>
            <p:cNvSpPr txBox="1"/>
            <p:nvPr/>
          </p:nvSpPr>
          <p:spPr>
            <a:xfrm>
              <a:off x="3515195" y="2858032"/>
              <a:ext cx="5867906" cy="307082"/>
            </a:xfrm>
            <a:prstGeom prst="rect">
              <a:avLst/>
            </a:prstGeom>
            <a:noFill/>
          </p:spPr>
          <p:txBody>
            <a:bodyPr wrap="square" lIns="0" tIns="0" rIns="0" bIns="0" rtlCol="0">
              <a:noAutofit/>
            </a:bodyPr>
            <a:lstStyle/>
            <a:p>
              <a:pPr defTabSz="609585"/>
              <a:r>
                <a:rPr lang="en-US" sz="1467" dirty="0">
                  <a:solidFill>
                    <a:prstClr val="white"/>
                  </a:solidFill>
                  <a:latin typeface="Calibri" panose="020F0502020204030204" pitchFamily="34" charset="0"/>
                  <a:cs typeface="Calibri" panose="020F0502020204030204" pitchFamily="34" charset="0"/>
                </a:rPr>
                <a:t>Provide refugees with </a:t>
              </a:r>
              <a:r>
                <a:rPr lang="en-US" sz="1467" b="1" dirty="0">
                  <a:solidFill>
                    <a:prstClr val="white"/>
                  </a:solidFill>
                  <a:latin typeface="Calibri" panose="020F0502020204030204" pitchFamily="34" charset="0"/>
                  <a:cs typeface="Calibri" panose="020F0502020204030204" pitchFamily="34" charset="0"/>
                </a:rPr>
                <a:t>same primary health care services </a:t>
              </a:r>
              <a:r>
                <a:rPr lang="en-US" sz="1467" dirty="0">
                  <a:solidFill>
                    <a:prstClr val="white"/>
                  </a:solidFill>
                  <a:latin typeface="Calibri" panose="020F0502020204030204" pitchFamily="34" charset="0"/>
                  <a:cs typeface="Calibri" panose="020F0502020204030204" pitchFamily="34" charset="0"/>
                </a:rPr>
                <a:t>and services in MOHP hospitals as those available to Egyptian citizens</a:t>
              </a:r>
            </a:p>
            <a:p>
              <a:pPr defTabSz="609585"/>
              <a:r>
                <a:rPr lang="en-US" sz="1467" dirty="0">
                  <a:solidFill>
                    <a:prstClr val="white"/>
                  </a:solidFill>
                  <a:latin typeface="Calibri" panose="020F0502020204030204" pitchFamily="34" charset="0"/>
                  <a:cs typeface="Calibri" panose="020F0502020204030204" pitchFamily="34" charset="0"/>
                </a:rPr>
                <a:t>Refugees to be covered by </a:t>
              </a:r>
              <a:r>
                <a:rPr lang="en-US" sz="1467" b="1" dirty="0">
                  <a:solidFill>
                    <a:prstClr val="white"/>
                  </a:solidFill>
                  <a:latin typeface="Calibri" panose="020F0502020204030204" pitchFamily="34" charset="0"/>
                  <a:cs typeface="Calibri" panose="020F0502020204030204" pitchFamily="34" charset="0"/>
                </a:rPr>
                <a:t>comprehensive health insurance</a:t>
              </a:r>
            </a:p>
            <a:p>
              <a:pPr defTabSz="1358398">
                <a:spcAft>
                  <a:spcPts val="1200"/>
                </a:spcAft>
                <a:defRPr/>
              </a:pPr>
              <a:endParaRPr lang="en-GB" sz="1467" kern="0" dirty="0">
                <a:solidFill>
                  <a:prstClr val="white"/>
                </a:solidFill>
                <a:latin typeface="Calibri" panose="020F0502020204030204" pitchFamily="34" charset="0"/>
                <a:cs typeface="Calibri" panose="020F0502020204030204" pitchFamily="34" charset="0"/>
              </a:endParaRPr>
            </a:p>
          </p:txBody>
        </p:sp>
      </p:grpSp>
      <p:pic>
        <p:nvPicPr>
          <p:cNvPr id="46" name="Graphic 45" descr="Signature outline">
            <a:extLst>
              <a:ext uri="{FF2B5EF4-FFF2-40B4-BE49-F238E27FC236}">
                <a16:creationId xmlns:a16="http://schemas.microsoft.com/office/drawing/2014/main" id="{560ABA2A-A970-0AEE-429C-7976EB80D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659" y="1616623"/>
            <a:ext cx="853440" cy="853440"/>
          </a:xfrm>
          <a:prstGeom prst="rect">
            <a:avLst/>
          </a:prstGeom>
        </p:spPr>
      </p:pic>
      <p:pic>
        <p:nvPicPr>
          <p:cNvPr id="48" name="Graphic 47" descr="Thumbs up sign outline">
            <a:extLst>
              <a:ext uri="{FF2B5EF4-FFF2-40B4-BE49-F238E27FC236}">
                <a16:creationId xmlns:a16="http://schemas.microsoft.com/office/drawing/2014/main" id="{FD9A3737-3B22-E173-376E-EC9FE6828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4319" y="2680933"/>
            <a:ext cx="853440" cy="853440"/>
          </a:xfrm>
          <a:prstGeom prst="rect">
            <a:avLst/>
          </a:prstGeom>
        </p:spPr>
      </p:pic>
      <p:sp>
        <p:nvSpPr>
          <p:cNvPr id="50" name="TextBox 49">
            <a:extLst>
              <a:ext uri="{FF2B5EF4-FFF2-40B4-BE49-F238E27FC236}">
                <a16:creationId xmlns:a16="http://schemas.microsoft.com/office/drawing/2014/main" id="{337EB185-0689-3640-8359-6628746CAD63}"/>
              </a:ext>
            </a:extLst>
          </p:cNvPr>
          <p:cNvSpPr txBox="1"/>
          <p:nvPr/>
        </p:nvSpPr>
        <p:spPr>
          <a:xfrm>
            <a:off x="1874066" y="2689157"/>
            <a:ext cx="7773855" cy="995401"/>
          </a:xfrm>
          <a:prstGeom prst="rect">
            <a:avLst/>
          </a:prstGeom>
          <a:noFill/>
        </p:spPr>
        <p:txBody>
          <a:bodyPr wrap="square">
            <a:spAutoFit/>
          </a:bodyPr>
          <a:lstStyle/>
          <a:p>
            <a:pPr defTabSz="609585"/>
            <a:r>
              <a:rPr lang="en-US" sz="1467" dirty="0">
                <a:solidFill>
                  <a:prstClr val="white"/>
                </a:solidFill>
                <a:latin typeface="Calibri" panose="020F0502020204030204" pitchFamily="34" charset="0"/>
                <a:cs typeface="Calibri" panose="020F0502020204030204" pitchFamily="34" charset="0"/>
              </a:rPr>
              <a:t>Refugees </a:t>
            </a:r>
            <a:r>
              <a:rPr lang="en-US" sz="1467" b="1" dirty="0">
                <a:solidFill>
                  <a:prstClr val="white"/>
                </a:solidFill>
                <a:latin typeface="Calibri" panose="020F0502020204030204" pitchFamily="34" charset="0"/>
                <a:cs typeface="Calibri" panose="020F0502020204030204" pitchFamily="34" charset="0"/>
              </a:rPr>
              <a:t>have access to primary, secondary and tertiary health services </a:t>
            </a:r>
            <a:r>
              <a:rPr lang="en-US" sz="1467" dirty="0">
                <a:solidFill>
                  <a:prstClr val="white"/>
                </a:solidFill>
                <a:latin typeface="Calibri" panose="020F0502020204030204" pitchFamily="34" charset="0"/>
                <a:cs typeface="Calibri" panose="020F0502020204030204" pitchFamily="34" charset="0"/>
              </a:rPr>
              <a:t>in MOHP health facilities same as Egyptian citizens</a:t>
            </a:r>
          </a:p>
          <a:p>
            <a:pPr defTabSz="609585"/>
            <a:r>
              <a:rPr lang="en-US" sz="1467" dirty="0">
                <a:solidFill>
                  <a:prstClr val="white"/>
                </a:solidFill>
                <a:latin typeface="Calibri" panose="020F0502020204030204" pitchFamily="34" charset="0"/>
                <a:cs typeface="Calibri" panose="020F0502020204030204" pitchFamily="34" charset="0"/>
              </a:rPr>
              <a:t>Refugees are </a:t>
            </a:r>
            <a:r>
              <a:rPr lang="en-US" sz="1467" b="1" dirty="0">
                <a:solidFill>
                  <a:prstClr val="white"/>
                </a:solidFill>
                <a:latin typeface="Calibri" panose="020F0502020204030204" pitchFamily="34" charset="0"/>
                <a:cs typeface="Calibri" panose="020F0502020204030204" pitchFamily="34" charset="0"/>
              </a:rPr>
              <a:t>partially included in 100 health campaigns</a:t>
            </a:r>
          </a:p>
          <a:p>
            <a:pPr defTabSz="609585"/>
            <a:r>
              <a:rPr lang="en-US" sz="1467" dirty="0">
                <a:solidFill>
                  <a:prstClr val="white"/>
                </a:solidFill>
                <a:latin typeface="Calibri" panose="020F0502020204030204" pitchFamily="34" charset="0"/>
                <a:cs typeface="Calibri" panose="020F0502020204030204" pitchFamily="34" charset="0"/>
              </a:rPr>
              <a:t>Refugees </a:t>
            </a:r>
            <a:r>
              <a:rPr lang="en-US" sz="1467" b="1" dirty="0">
                <a:solidFill>
                  <a:prstClr val="white"/>
                </a:solidFill>
                <a:latin typeface="Calibri" panose="020F0502020204030204" pitchFamily="34" charset="0"/>
                <a:cs typeface="Calibri" panose="020F0502020204030204" pitchFamily="34" charset="0"/>
              </a:rPr>
              <a:t>were/are included in Covid-19 response </a:t>
            </a:r>
            <a:r>
              <a:rPr lang="en-US" sz="1467" dirty="0">
                <a:solidFill>
                  <a:prstClr val="white"/>
                </a:solidFill>
                <a:latin typeface="Calibri" panose="020F0502020204030204" pitchFamily="34" charset="0"/>
                <a:cs typeface="Calibri" panose="020F0502020204030204" pitchFamily="34" charset="0"/>
              </a:rPr>
              <a:t>including vaccination – all doses</a:t>
            </a:r>
          </a:p>
        </p:txBody>
      </p:sp>
      <p:pic>
        <p:nvPicPr>
          <p:cNvPr id="52" name="Graphic 51" descr="Questions outline">
            <a:extLst>
              <a:ext uri="{FF2B5EF4-FFF2-40B4-BE49-F238E27FC236}">
                <a16:creationId xmlns:a16="http://schemas.microsoft.com/office/drawing/2014/main" id="{45C7C822-2A54-4C34-89B3-12B3943655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00124" y="3881755"/>
            <a:ext cx="853440" cy="853440"/>
          </a:xfrm>
          <a:prstGeom prst="rect">
            <a:avLst/>
          </a:prstGeom>
        </p:spPr>
      </p:pic>
      <p:sp>
        <p:nvSpPr>
          <p:cNvPr id="54" name="TextBox 53">
            <a:extLst>
              <a:ext uri="{FF2B5EF4-FFF2-40B4-BE49-F238E27FC236}">
                <a16:creationId xmlns:a16="http://schemas.microsoft.com/office/drawing/2014/main" id="{E0CD55F1-CE41-F039-B2A4-460E4A527EC7}"/>
              </a:ext>
            </a:extLst>
          </p:cNvPr>
          <p:cNvSpPr txBox="1"/>
          <p:nvPr/>
        </p:nvSpPr>
        <p:spPr>
          <a:xfrm>
            <a:off x="1882513" y="4151181"/>
            <a:ext cx="7756959" cy="318100"/>
          </a:xfrm>
          <a:prstGeom prst="rect">
            <a:avLst/>
          </a:prstGeom>
          <a:noFill/>
        </p:spPr>
        <p:txBody>
          <a:bodyPr wrap="square">
            <a:spAutoFit/>
          </a:bodyPr>
          <a:lstStyle/>
          <a:p>
            <a:pPr defTabSz="609585"/>
            <a:r>
              <a:rPr lang="en-US" sz="1467" dirty="0">
                <a:solidFill>
                  <a:prstClr val="white"/>
                </a:solidFill>
                <a:latin typeface="Calibri" panose="020F0502020204030204" pitchFamily="34" charset="0"/>
                <a:cs typeface="Calibri" panose="020F0502020204030204" pitchFamily="34" charset="0"/>
              </a:rPr>
              <a:t>Refugees have limited access to public hospitals outside of MOHP (i.e. university hospitals)</a:t>
            </a:r>
          </a:p>
        </p:txBody>
      </p:sp>
      <p:pic>
        <p:nvPicPr>
          <p:cNvPr id="56" name="Graphic 55" descr="Handshake outline">
            <a:extLst>
              <a:ext uri="{FF2B5EF4-FFF2-40B4-BE49-F238E27FC236}">
                <a16:creationId xmlns:a16="http://schemas.microsoft.com/office/drawing/2014/main" id="{7C500308-B644-45EB-016C-10FDC29A97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18499" y="4954928"/>
            <a:ext cx="853440" cy="853440"/>
          </a:xfrm>
          <a:prstGeom prst="rect">
            <a:avLst/>
          </a:prstGeom>
        </p:spPr>
      </p:pic>
      <p:sp>
        <p:nvSpPr>
          <p:cNvPr id="58" name="TextBox 57">
            <a:extLst>
              <a:ext uri="{FF2B5EF4-FFF2-40B4-BE49-F238E27FC236}">
                <a16:creationId xmlns:a16="http://schemas.microsoft.com/office/drawing/2014/main" id="{73896E90-E9CB-C915-70BD-B3C7C2FBB8A9}"/>
              </a:ext>
            </a:extLst>
          </p:cNvPr>
          <p:cNvSpPr txBox="1"/>
          <p:nvPr/>
        </p:nvSpPr>
        <p:spPr>
          <a:xfrm>
            <a:off x="1910453" y="5074021"/>
            <a:ext cx="7017295" cy="543867"/>
          </a:xfrm>
          <a:prstGeom prst="rect">
            <a:avLst/>
          </a:prstGeom>
          <a:noFill/>
        </p:spPr>
        <p:txBody>
          <a:bodyPr wrap="square">
            <a:spAutoFit/>
          </a:bodyPr>
          <a:lstStyle/>
          <a:p>
            <a:pPr defTabSz="609585"/>
            <a:r>
              <a:rPr lang="en-GB" sz="1467" b="1" dirty="0">
                <a:solidFill>
                  <a:prstClr val="white"/>
                </a:solidFill>
                <a:latin typeface="Calibri" panose="020F0502020204030204" pitchFamily="34" charset="0"/>
                <a:cs typeface="Calibri" panose="020F0502020204030204" pitchFamily="34" charset="0"/>
              </a:rPr>
              <a:t>Refugees to be fully included in all national health facilities including insurances, campaigns as well as the national data system</a:t>
            </a:r>
          </a:p>
        </p:txBody>
      </p:sp>
      <p:sp>
        <p:nvSpPr>
          <p:cNvPr id="59" name="TextBox 58">
            <a:extLst>
              <a:ext uri="{FF2B5EF4-FFF2-40B4-BE49-F238E27FC236}">
                <a16:creationId xmlns:a16="http://schemas.microsoft.com/office/drawing/2014/main" id="{7295597C-29D8-EA48-EFDA-AADD97F230A0}"/>
              </a:ext>
            </a:extLst>
          </p:cNvPr>
          <p:cNvSpPr txBox="1"/>
          <p:nvPr/>
        </p:nvSpPr>
        <p:spPr>
          <a:xfrm>
            <a:off x="1001127" y="1915000"/>
            <a:ext cx="184731" cy="461665"/>
          </a:xfrm>
          <a:prstGeom prst="rect">
            <a:avLst/>
          </a:prstGeom>
          <a:noFill/>
        </p:spPr>
        <p:txBody>
          <a:bodyPr wrap="none" rtlCol="0">
            <a:spAutoFit/>
          </a:bodyPr>
          <a:lstStyle/>
          <a:p>
            <a:pPr defTabSz="609585"/>
            <a:endParaRPr lang="en-US" sz="2400" dirty="0">
              <a:solidFill>
                <a:prstClr val="black"/>
              </a:solidFill>
              <a:latin typeface="Arial"/>
            </a:endParaRPr>
          </a:p>
        </p:txBody>
      </p:sp>
      <p:sp>
        <p:nvSpPr>
          <p:cNvPr id="60" name="TextBox 59">
            <a:extLst>
              <a:ext uri="{FF2B5EF4-FFF2-40B4-BE49-F238E27FC236}">
                <a16:creationId xmlns:a16="http://schemas.microsoft.com/office/drawing/2014/main" id="{43F250C2-ED8A-D24D-E4B0-BB427C8C8C98}"/>
              </a:ext>
            </a:extLst>
          </p:cNvPr>
          <p:cNvSpPr txBox="1"/>
          <p:nvPr/>
        </p:nvSpPr>
        <p:spPr>
          <a:xfrm>
            <a:off x="718687" y="2742747"/>
            <a:ext cx="1045679" cy="933392"/>
          </a:xfrm>
          <a:prstGeom prst="rect">
            <a:avLst/>
          </a:prstGeom>
          <a:solidFill>
            <a:srgbClr val="718CB7"/>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E76192CA-6E37-D6E0-ACED-C663E2EA1AA0}"/>
              </a:ext>
            </a:extLst>
          </p:cNvPr>
          <p:cNvSpPr txBox="1"/>
          <p:nvPr/>
        </p:nvSpPr>
        <p:spPr>
          <a:xfrm>
            <a:off x="726168" y="3941546"/>
            <a:ext cx="1045680" cy="768084"/>
          </a:xfrm>
          <a:prstGeom prst="rect">
            <a:avLst/>
          </a:prstGeom>
          <a:solidFill>
            <a:srgbClr val="718CB7"/>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9C2E4920-79B9-4FD3-56E1-447BB33BACDB}"/>
              </a:ext>
            </a:extLst>
          </p:cNvPr>
          <p:cNvSpPr txBox="1"/>
          <p:nvPr/>
        </p:nvSpPr>
        <p:spPr>
          <a:xfrm>
            <a:off x="726167" y="4982998"/>
            <a:ext cx="1045680" cy="768084"/>
          </a:xfrm>
          <a:prstGeom prst="rect">
            <a:avLst/>
          </a:prstGeom>
          <a:solidFill>
            <a:srgbClr val="718CB7"/>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8CB6A599-5A57-B2CC-89AC-6EC5FDFA3106}"/>
              </a:ext>
            </a:extLst>
          </p:cNvPr>
          <p:cNvSpPr txBox="1"/>
          <p:nvPr/>
        </p:nvSpPr>
        <p:spPr>
          <a:xfrm>
            <a:off x="656112" y="1874738"/>
            <a:ext cx="1002907" cy="379656"/>
          </a:xfrm>
          <a:prstGeom prst="rect">
            <a:avLst/>
          </a:prstGeom>
          <a:noFill/>
        </p:spPr>
        <p:txBody>
          <a:bodyPr wrap="square" rtlCol="0">
            <a:spAutoFit/>
          </a:bodyPr>
          <a:lstStyle/>
          <a:p>
            <a:pPr defTabSz="609585"/>
            <a:r>
              <a:rPr lang="en-US" sz="1867" b="1" dirty="0">
                <a:solidFill>
                  <a:prstClr val="white"/>
                </a:solidFill>
                <a:latin typeface="Calibri" panose="020F0502020204030204" pitchFamily="34" charset="0"/>
                <a:cs typeface="Calibri" panose="020F0502020204030204" pitchFamily="34" charset="0"/>
              </a:rPr>
              <a:t>Pledge</a:t>
            </a:r>
          </a:p>
        </p:txBody>
      </p:sp>
      <p:sp>
        <p:nvSpPr>
          <p:cNvPr id="64" name="TextBox 63">
            <a:extLst>
              <a:ext uri="{FF2B5EF4-FFF2-40B4-BE49-F238E27FC236}">
                <a16:creationId xmlns:a16="http://schemas.microsoft.com/office/drawing/2014/main" id="{F5E0A166-D740-2CAB-72FC-12E929752429}"/>
              </a:ext>
            </a:extLst>
          </p:cNvPr>
          <p:cNvSpPr txBox="1"/>
          <p:nvPr/>
        </p:nvSpPr>
        <p:spPr>
          <a:xfrm>
            <a:off x="651376" y="2850541"/>
            <a:ext cx="1270025" cy="666977"/>
          </a:xfrm>
          <a:prstGeom prst="rect">
            <a:avLst/>
          </a:prstGeom>
          <a:noFill/>
        </p:spPr>
        <p:txBody>
          <a:bodyPr wrap="square" rtlCol="0">
            <a:spAutoFit/>
          </a:bodyPr>
          <a:lstStyle/>
          <a:p>
            <a:pPr defTabSz="609585"/>
            <a:r>
              <a:rPr lang="en-US" sz="1867" b="1" dirty="0">
                <a:solidFill>
                  <a:prstClr val="white"/>
                </a:solidFill>
                <a:latin typeface="Calibri" panose="020F0502020204030204" pitchFamily="34" charset="0"/>
                <a:cs typeface="Calibri" panose="020F0502020204030204" pitchFamily="34" charset="0"/>
              </a:rPr>
              <a:t>Best Practices</a:t>
            </a:r>
          </a:p>
        </p:txBody>
      </p:sp>
      <p:sp>
        <p:nvSpPr>
          <p:cNvPr id="65" name="TextBox 64">
            <a:extLst>
              <a:ext uri="{FF2B5EF4-FFF2-40B4-BE49-F238E27FC236}">
                <a16:creationId xmlns:a16="http://schemas.microsoft.com/office/drawing/2014/main" id="{0F2B4292-DF34-4699-4D11-A66AD60B5BFA}"/>
              </a:ext>
            </a:extLst>
          </p:cNvPr>
          <p:cNvSpPr txBox="1"/>
          <p:nvPr/>
        </p:nvSpPr>
        <p:spPr>
          <a:xfrm>
            <a:off x="639507" y="4000344"/>
            <a:ext cx="1397764" cy="625684"/>
          </a:xfrm>
          <a:prstGeom prst="rect">
            <a:avLst/>
          </a:prstGeom>
          <a:noFill/>
        </p:spPr>
        <p:txBody>
          <a:bodyPr wrap="square" rtlCol="0">
            <a:spAutoFit/>
          </a:bodyPr>
          <a:lstStyle/>
          <a:p>
            <a:pPr defTabSz="609585"/>
            <a:r>
              <a:rPr lang="en-US" sz="1733" b="1" dirty="0">
                <a:solidFill>
                  <a:prstClr val="white"/>
                </a:solidFill>
                <a:latin typeface="Calibri" panose="020F0502020204030204" pitchFamily="34" charset="0"/>
                <a:cs typeface="Calibri" panose="020F0502020204030204" pitchFamily="34" charset="0"/>
              </a:rPr>
              <a:t>Challenges and Gaps</a:t>
            </a:r>
          </a:p>
        </p:txBody>
      </p:sp>
      <p:sp>
        <p:nvSpPr>
          <p:cNvPr id="66" name="TextBox 65">
            <a:extLst>
              <a:ext uri="{FF2B5EF4-FFF2-40B4-BE49-F238E27FC236}">
                <a16:creationId xmlns:a16="http://schemas.microsoft.com/office/drawing/2014/main" id="{4D731209-72A8-1794-7AFD-13C2139DBEDA}"/>
              </a:ext>
            </a:extLst>
          </p:cNvPr>
          <p:cNvSpPr txBox="1"/>
          <p:nvPr/>
        </p:nvSpPr>
        <p:spPr>
          <a:xfrm>
            <a:off x="656113" y="5057038"/>
            <a:ext cx="1397764" cy="625684"/>
          </a:xfrm>
          <a:prstGeom prst="rect">
            <a:avLst/>
          </a:prstGeom>
          <a:noFill/>
        </p:spPr>
        <p:txBody>
          <a:bodyPr wrap="square" rtlCol="0">
            <a:spAutoFit/>
          </a:bodyPr>
          <a:lstStyle/>
          <a:p>
            <a:pPr defTabSz="609585"/>
            <a:r>
              <a:rPr lang="en-US" sz="1733" b="1" dirty="0">
                <a:solidFill>
                  <a:prstClr val="white"/>
                </a:solidFill>
                <a:latin typeface="Calibri" panose="020F0502020204030204" pitchFamily="34" charset="0"/>
                <a:cs typeface="Calibri" panose="020F0502020204030204" pitchFamily="34" charset="0"/>
              </a:rPr>
              <a:t>Advocacy Message</a:t>
            </a:r>
          </a:p>
        </p:txBody>
      </p:sp>
      <p:pic>
        <p:nvPicPr>
          <p:cNvPr id="3" name="Graphic 2" descr="Doctor male with solid fill">
            <a:extLst>
              <a:ext uri="{FF2B5EF4-FFF2-40B4-BE49-F238E27FC236}">
                <a16:creationId xmlns:a16="http://schemas.microsoft.com/office/drawing/2014/main" id="{D5A1D8C5-5A4D-6406-B3F1-7961D8051E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3569" y="316023"/>
            <a:ext cx="853440" cy="853440"/>
          </a:xfrm>
          <a:prstGeom prst="rect">
            <a:avLst/>
          </a:prstGeom>
        </p:spPr>
      </p:pic>
    </p:spTree>
    <p:extLst>
      <p:ext uri="{BB962C8B-B14F-4D97-AF65-F5344CB8AC3E}">
        <p14:creationId xmlns:p14="http://schemas.microsoft.com/office/powerpoint/2010/main" val="277523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ED231-A964-76E8-82F8-E5370D1991B7}"/>
              </a:ext>
            </a:extLst>
          </p:cNvPr>
          <p:cNvSpPr/>
          <p:nvPr/>
        </p:nvSpPr>
        <p:spPr>
          <a:xfrm>
            <a:off x="-53247" y="279307"/>
            <a:ext cx="12192000" cy="1065671"/>
          </a:xfrm>
          <a:prstGeom prst="rect">
            <a:avLst/>
          </a:prstGeom>
          <a:solidFill>
            <a:schemeClr val="tx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a:endParaRPr>
          </a:p>
        </p:txBody>
      </p:sp>
      <p:sp>
        <p:nvSpPr>
          <p:cNvPr id="4" name="TextBox 3">
            <a:extLst>
              <a:ext uri="{FF2B5EF4-FFF2-40B4-BE49-F238E27FC236}">
                <a16:creationId xmlns:a16="http://schemas.microsoft.com/office/drawing/2014/main" id="{4828C95A-A834-395E-75D2-4F887B9A3A49}"/>
              </a:ext>
            </a:extLst>
          </p:cNvPr>
          <p:cNvSpPr txBox="1"/>
          <p:nvPr/>
        </p:nvSpPr>
        <p:spPr>
          <a:xfrm>
            <a:off x="1305978" y="311857"/>
            <a:ext cx="8682324" cy="830997"/>
          </a:xfrm>
          <a:prstGeom prst="rect">
            <a:avLst/>
          </a:prstGeom>
          <a:noFill/>
        </p:spPr>
        <p:txBody>
          <a:bodyPr wrap="square" rtlCol="0">
            <a:spAutoFit/>
          </a:bodyPr>
          <a:lstStyle/>
          <a:p>
            <a:pPr defTabSz="609585"/>
            <a:r>
              <a:rPr lang="en-US" sz="4800" b="1" dirty="0">
                <a:solidFill>
                  <a:srgbClr val="64909A"/>
                </a:solidFill>
                <a:latin typeface="Calibri" panose="020F0502020204030204" pitchFamily="34" charset="0"/>
                <a:cs typeface="Calibri" panose="020F0502020204030204" pitchFamily="34" charset="0"/>
              </a:rPr>
              <a:t>Peacebuilding </a:t>
            </a:r>
            <a:r>
              <a:rPr lang="en-US" sz="3200" b="1" dirty="0">
                <a:solidFill>
                  <a:srgbClr val="64909A"/>
                </a:solidFill>
                <a:latin typeface="Calibri" panose="020F0502020204030204" pitchFamily="34" charset="0"/>
                <a:cs typeface="Calibri" panose="020F0502020204030204" pitchFamily="34" charset="0"/>
              </a:rPr>
              <a:t>(multi-stakeholder pledge)</a:t>
            </a:r>
          </a:p>
        </p:txBody>
      </p:sp>
      <p:grpSp>
        <p:nvGrpSpPr>
          <p:cNvPr id="6" name="Group 5">
            <a:extLst>
              <a:ext uri="{FF2B5EF4-FFF2-40B4-BE49-F238E27FC236}">
                <a16:creationId xmlns:a16="http://schemas.microsoft.com/office/drawing/2014/main" id="{F3A828E8-A5DB-8ECB-22BB-C2A65960DC88}"/>
              </a:ext>
            </a:extLst>
          </p:cNvPr>
          <p:cNvGrpSpPr/>
          <p:nvPr/>
        </p:nvGrpSpPr>
        <p:grpSpPr>
          <a:xfrm>
            <a:off x="664124" y="1717480"/>
            <a:ext cx="10688737" cy="3791395"/>
            <a:chOff x="2529350" y="2700511"/>
            <a:chExt cx="7601339" cy="2843546"/>
          </a:xfrm>
        </p:grpSpPr>
        <p:sp>
          <p:nvSpPr>
            <p:cNvPr id="7" name="Rectangle 6">
              <a:extLst>
                <a:ext uri="{FF2B5EF4-FFF2-40B4-BE49-F238E27FC236}">
                  <a16:creationId xmlns:a16="http://schemas.microsoft.com/office/drawing/2014/main" id="{E5FAA293-3789-3C49-EA85-DADFE6AFF733}"/>
                </a:ext>
              </a:extLst>
            </p:cNvPr>
            <p:cNvSpPr/>
            <p:nvPr/>
          </p:nvSpPr>
          <p:spPr bwMode="ltGray">
            <a:xfrm>
              <a:off x="3365256" y="2786272"/>
              <a:ext cx="6302909" cy="631723"/>
            </a:xfrm>
            <a:prstGeom prst="rect">
              <a:avLst/>
            </a:prstGeom>
            <a:solidFill>
              <a:srgbClr val="64909A"/>
            </a:solidFill>
            <a:ln w="3175" cap="flat" cmpd="sng" algn="ctr">
              <a:solidFill>
                <a:srgbClr val="84A7AF"/>
              </a:solidFill>
              <a:prstDash val="solid"/>
            </a:ln>
            <a:effectLst/>
          </p:spPr>
          <p:txBody>
            <a:bodyPr rtlCol="0" anchor="ctr"/>
            <a:lstStyle/>
            <a:p>
              <a:pPr algn="ctr" defTabSz="1358398">
                <a:defRPr/>
              </a:pPr>
              <a:endParaRPr lang="en-GB" sz="2667" kern="0" dirty="0" err="1">
                <a:solidFill>
                  <a:srgbClr val="FFFFFF"/>
                </a:solidFill>
                <a:latin typeface="Georgia"/>
              </a:endParaRPr>
            </a:p>
          </p:txBody>
        </p:sp>
        <p:grpSp>
          <p:nvGrpSpPr>
            <p:cNvPr id="8" name="Group 7">
              <a:extLst>
                <a:ext uri="{FF2B5EF4-FFF2-40B4-BE49-F238E27FC236}">
                  <a16:creationId xmlns:a16="http://schemas.microsoft.com/office/drawing/2014/main" id="{AE16F826-40CA-3EBD-1425-58BD8B296BFD}"/>
                </a:ext>
              </a:extLst>
            </p:cNvPr>
            <p:cNvGrpSpPr/>
            <p:nvPr/>
          </p:nvGrpSpPr>
          <p:grpSpPr>
            <a:xfrm>
              <a:off x="2529350" y="2700511"/>
              <a:ext cx="7601339" cy="747588"/>
              <a:chOff x="-3279568" y="1880915"/>
              <a:chExt cx="7601339" cy="747588"/>
            </a:xfrm>
          </p:grpSpPr>
          <p:sp>
            <p:nvSpPr>
              <p:cNvPr id="14" name="Oval 13">
                <a:extLst>
                  <a:ext uri="{FF2B5EF4-FFF2-40B4-BE49-F238E27FC236}">
                    <a16:creationId xmlns:a16="http://schemas.microsoft.com/office/drawing/2014/main" id="{3025C009-08A7-CC4C-7027-F6B25DFA87D0}"/>
                  </a:ext>
                </a:extLst>
              </p:cNvPr>
              <p:cNvSpPr/>
              <p:nvPr/>
            </p:nvSpPr>
            <p:spPr bwMode="ltGray">
              <a:xfrm>
                <a:off x="3574183" y="1880915"/>
                <a:ext cx="747588" cy="747588"/>
              </a:xfrm>
              <a:prstGeom prst="ellipse">
                <a:avLst/>
              </a:prstGeom>
              <a:solidFill>
                <a:srgbClr val="FFFFFF"/>
              </a:solidFill>
              <a:ln w="38100" cap="flat" cmpd="sng" algn="ctr">
                <a:solidFill>
                  <a:srgbClr val="297D7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5" name="TextBox 14">
                <a:extLst>
                  <a:ext uri="{FF2B5EF4-FFF2-40B4-BE49-F238E27FC236}">
                    <a16:creationId xmlns:a16="http://schemas.microsoft.com/office/drawing/2014/main" id="{E409C896-F3F5-3FEE-415E-97CDC06B09D4}"/>
                  </a:ext>
                </a:extLst>
              </p:cNvPr>
              <p:cNvSpPr txBox="1"/>
              <p:nvPr/>
            </p:nvSpPr>
            <p:spPr>
              <a:xfrm>
                <a:off x="-3279568" y="1966676"/>
                <a:ext cx="779960" cy="623011"/>
              </a:xfrm>
              <a:prstGeom prst="rect">
                <a:avLst/>
              </a:prstGeom>
              <a:solidFill>
                <a:srgbClr val="64909A"/>
              </a:solidFill>
              <a:ln>
                <a:noFill/>
              </a:ln>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63D2B8E-38F5-8901-4755-1AEADCFADA5E}"/>
                </a:ext>
              </a:extLst>
            </p:cNvPr>
            <p:cNvSpPr/>
            <p:nvPr/>
          </p:nvSpPr>
          <p:spPr bwMode="ltGray">
            <a:xfrm>
              <a:off x="3378712" y="3598857"/>
              <a:ext cx="5781567" cy="1143341"/>
            </a:xfrm>
            <a:prstGeom prst="rect">
              <a:avLst/>
            </a:prstGeom>
            <a:solidFill>
              <a:srgbClr val="84A7AF"/>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0" name="Oval 9">
              <a:extLst>
                <a:ext uri="{FF2B5EF4-FFF2-40B4-BE49-F238E27FC236}">
                  <a16:creationId xmlns:a16="http://schemas.microsoft.com/office/drawing/2014/main" id="{2ED9FED3-1DF1-DF1A-A116-DA7D354350A9}"/>
                </a:ext>
              </a:extLst>
            </p:cNvPr>
            <p:cNvSpPr/>
            <p:nvPr/>
          </p:nvSpPr>
          <p:spPr bwMode="ltGray">
            <a:xfrm>
              <a:off x="8696872" y="3513096"/>
              <a:ext cx="1246722" cy="1214872"/>
            </a:xfrm>
            <a:prstGeom prst="ellipse">
              <a:avLst/>
            </a:prstGeom>
            <a:solidFill>
              <a:srgbClr val="FFFFFF"/>
            </a:solidFill>
            <a:ln w="38100" cap="flat" cmpd="sng" algn="ctr">
              <a:solidFill>
                <a:srgbClr val="297D7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1" name="Rectangle 10">
              <a:extLst>
                <a:ext uri="{FF2B5EF4-FFF2-40B4-BE49-F238E27FC236}">
                  <a16:creationId xmlns:a16="http://schemas.microsoft.com/office/drawing/2014/main" id="{A4337CCF-E558-36F5-B283-17003F79994B}"/>
                </a:ext>
              </a:extLst>
            </p:cNvPr>
            <p:cNvSpPr/>
            <p:nvPr/>
          </p:nvSpPr>
          <p:spPr bwMode="ltGray">
            <a:xfrm>
              <a:off x="3365257" y="4899492"/>
              <a:ext cx="5691137" cy="576064"/>
            </a:xfrm>
            <a:prstGeom prst="rect">
              <a:avLst/>
            </a:prstGeom>
            <a:solidFill>
              <a:srgbClr val="84A7AF"/>
            </a:solidFill>
            <a:ln w="3175" cap="flat" cmpd="sng" algn="ctr">
              <a:no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2" name="Oval 11">
              <a:extLst>
                <a:ext uri="{FF2B5EF4-FFF2-40B4-BE49-F238E27FC236}">
                  <a16:creationId xmlns:a16="http://schemas.microsoft.com/office/drawing/2014/main" id="{B96CD190-49C2-5C8D-0150-3AC19081323A}"/>
                </a:ext>
              </a:extLst>
            </p:cNvPr>
            <p:cNvSpPr/>
            <p:nvPr/>
          </p:nvSpPr>
          <p:spPr bwMode="ltGray">
            <a:xfrm>
              <a:off x="8895590" y="4796469"/>
              <a:ext cx="747588" cy="747588"/>
            </a:xfrm>
            <a:prstGeom prst="ellipse">
              <a:avLst/>
            </a:prstGeom>
            <a:solidFill>
              <a:srgbClr val="FFFFFF"/>
            </a:solidFill>
            <a:ln w="38100" cap="flat" cmpd="sng" algn="ctr">
              <a:solidFill>
                <a:srgbClr val="297D7D"/>
              </a:solidFill>
              <a:prstDash val="solid"/>
            </a:ln>
            <a:effectLst/>
          </p:spPr>
          <p:txBody>
            <a:bodyPr rtlCol="0" anchor="ctr"/>
            <a:lstStyle/>
            <a:p>
              <a:pPr algn="ctr" defTabSz="1358398">
                <a:defRPr/>
              </a:pPr>
              <a:endParaRPr lang="en-GB" sz="2667" kern="0" dirty="0" err="1">
                <a:solidFill>
                  <a:srgbClr val="FFFFFF"/>
                </a:solidFill>
                <a:latin typeface="Georgia"/>
              </a:endParaRPr>
            </a:p>
          </p:txBody>
        </p:sp>
        <p:sp>
          <p:nvSpPr>
            <p:cNvPr id="13" name="TextBox 12">
              <a:extLst>
                <a:ext uri="{FF2B5EF4-FFF2-40B4-BE49-F238E27FC236}">
                  <a16:creationId xmlns:a16="http://schemas.microsoft.com/office/drawing/2014/main" id="{99E770FC-D4E4-2D25-EC3E-DA0C4EF8467F}"/>
                </a:ext>
              </a:extLst>
            </p:cNvPr>
            <p:cNvSpPr txBox="1"/>
            <p:nvPr/>
          </p:nvSpPr>
          <p:spPr>
            <a:xfrm>
              <a:off x="3515195" y="2858032"/>
              <a:ext cx="5867906" cy="307082"/>
            </a:xfrm>
            <a:prstGeom prst="rect">
              <a:avLst/>
            </a:prstGeom>
            <a:noFill/>
          </p:spPr>
          <p:txBody>
            <a:bodyPr wrap="square" lIns="0" tIns="0" rIns="0" bIns="0" rtlCol="0">
              <a:noAutofit/>
            </a:bodyPr>
            <a:lstStyle/>
            <a:p>
              <a:pPr defTabSz="1358398">
                <a:spcAft>
                  <a:spcPts val="1200"/>
                </a:spcAft>
                <a:defRPr/>
              </a:pPr>
              <a:endParaRPr lang="en-GB" sz="1467" kern="0" dirty="0">
                <a:solidFill>
                  <a:prstClr val="white"/>
                </a:solidFill>
                <a:latin typeface="Calibri" panose="020F0502020204030204" pitchFamily="34" charset="0"/>
                <a:cs typeface="Calibri" panose="020F0502020204030204" pitchFamily="34" charset="0"/>
              </a:endParaRPr>
            </a:p>
          </p:txBody>
        </p:sp>
      </p:grpSp>
      <p:pic>
        <p:nvPicPr>
          <p:cNvPr id="16" name="Graphic 15" descr="Signature outline">
            <a:extLst>
              <a:ext uri="{FF2B5EF4-FFF2-40B4-BE49-F238E27FC236}">
                <a16:creationId xmlns:a16="http://schemas.microsoft.com/office/drawing/2014/main" id="{63837A8E-1DFF-1C12-9E00-59CA71DDC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2668" y="1789152"/>
            <a:ext cx="853440" cy="853440"/>
          </a:xfrm>
          <a:prstGeom prst="rect">
            <a:avLst/>
          </a:prstGeom>
        </p:spPr>
      </p:pic>
      <p:pic>
        <p:nvPicPr>
          <p:cNvPr id="17" name="Graphic 16" descr="Thumbs up sign outline">
            <a:extLst>
              <a:ext uri="{FF2B5EF4-FFF2-40B4-BE49-F238E27FC236}">
                <a16:creationId xmlns:a16="http://schemas.microsoft.com/office/drawing/2014/main" id="{350B273F-00FB-1F17-C0B2-219A9D9768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5742" y="2887487"/>
            <a:ext cx="1262687" cy="1262687"/>
          </a:xfrm>
          <a:prstGeom prst="rect">
            <a:avLst/>
          </a:prstGeom>
        </p:spPr>
      </p:pic>
      <p:pic>
        <p:nvPicPr>
          <p:cNvPr id="18" name="Graphic 17" descr="Handshake outline">
            <a:extLst>
              <a:ext uri="{FF2B5EF4-FFF2-40B4-BE49-F238E27FC236}">
                <a16:creationId xmlns:a16="http://schemas.microsoft.com/office/drawing/2014/main" id="{2AE373E3-894A-BD02-05D3-0D967784DC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6508" y="4621369"/>
            <a:ext cx="853440" cy="853440"/>
          </a:xfrm>
          <a:prstGeom prst="rect">
            <a:avLst/>
          </a:prstGeom>
        </p:spPr>
      </p:pic>
      <p:sp>
        <p:nvSpPr>
          <p:cNvPr id="19" name="TextBox 18">
            <a:extLst>
              <a:ext uri="{FF2B5EF4-FFF2-40B4-BE49-F238E27FC236}">
                <a16:creationId xmlns:a16="http://schemas.microsoft.com/office/drawing/2014/main" id="{620DF6FE-8954-01AA-4FBA-FCC8C05A7102}"/>
              </a:ext>
            </a:extLst>
          </p:cNvPr>
          <p:cNvSpPr txBox="1"/>
          <p:nvPr/>
        </p:nvSpPr>
        <p:spPr>
          <a:xfrm>
            <a:off x="1009137" y="2087529"/>
            <a:ext cx="184731" cy="461665"/>
          </a:xfrm>
          <a:prstGeom prst="rect">
            <a:avLst/>
          </a:prstGeom>
          <a:noFill/>
        </p:spPr>
        <p:txBody>
          <a:bodyPr wrap="none" rtlCol="0">
            <a:spAutoFit/>
          </a:bodyPr>
          <a:lstStyle/>
          <a:p>
            <a:pPr defTabSz="609585"/>
            <a:endParaRPr lang="en-US" sz="2400" dirty="0">
              <a:solidFill>
                <a:prstClr val="black"/>
              </a:solidFill>
              <a:latin typeface="Arial"/>
            </a:endParaRPr>
          </a:p>
        </p:txBody>
      </p:sp>
      <p:sp>
        <p:nvSpPr>
          <p:cNvPr id="20" name="TextBox 19">
            <a:extLst>
              <a:ext uri="{FF2B5EF4-FFF2-40B4-BE49-F238E27FC236}">
                <a16:creationId xmlns:a16="http://schemas.microsoft.com/office/drawing/2014/main" id="{864462EA-58D4-664C-DB00-D7FAABA295DD}"/>
              </a:ext>
            </a:extLst>
          </p:cNvPr>
          <p:cNvSpPr txBox="1"/>
          <p:nvPr/>
        </p:nvSpPr>
        <p:spPr>
          <a:xfrm>
            <a:off x="664123" y="2915276"/>
            <a:ext cx="1108253" cy="1524453"/>
          </a:xfrm>
          <a:prstGeom prst="rect">
            <a:avLst/>
          </a:prstGeom>
          <a:solidFill>
            <a:srgbClr val="84A7AF"/>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BDC280CE-4BA7-EAA1-84D4-F7EB639D8361}"/>
              </a:ext>
            </a:extLst>
          </p:cNvPr>
          <p:cNvSpPr txBox="1"/>
          <p:nvPr/>
        </p:nvSpPr>
        <p:spPr>
          <a:xfrm>
            <a:off x="664122" y="4649439"/>
            <a:ext cx="1115735" cy="768084"/>
          </a:xfrm>
          <a:prstGeom prst="rect">
            <a:avLst/>
          </a:prstGeom>
          <a:solidFill>
            <a:srgbClr val="84A7AF"/>
          </a:solidFill>
        </p:spPr>
        <p:txBody>
          <a:bodyPr wrap="square" lIns="0" tIns="0" rIns="0" bIns="0" rtlCol="0">
            <a:noAutofit/>
          </a:bodyPr>
          <a:lstStyle/>
          <a:p>
            <a:pPr algn="ctr" defTabSz="1358398">
              <a:spcAft>
                <a:spcPts val="1200"/>
              </a:spcAft>
              <a:defRPr/>
            </a:pPr>
            <a:endParaRPr lang="en-GB" sz="1733" b="1" kern="0" dirty="0">
              <a:solidFill>
                <a:prstClr val="white"/>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B8E5A00-2B2F-5EE0-1787-65B20DFFAB52}"/>
              </a:ext>
            </a:extLst>
          </p:cNvPr>
          <p:cNvSpPr txBox="1"/>
          <p:nvPr/>
        </p:nvSpPr>
        <p:spPr>
          <a:xfrm>
            <a:off x="606400" y="2060291"/>
            <a:ext cx="1002907" cy="379656"/>
          </a:xfrm>
          <a:prstGeom prst="rect">
            <a:avLst/>
          </a:prstGeom>
          <a:noFill/>
        </p:spPr>
        <p:txBody>
          <a:bodyPr wrap="square" rtlCol="0">
            <a:spAutoFit/>
          </a:bodyPr>
          <a:lstStyle/>
          <a:p>
            <a:pPr defTabSz="609585"/>
            <a:r>
              <a:rPr lang="en-US" sz="1867" b="1" dirty="0">
                <a:solidFill>
                  <a:prstClr val="white"/>
                </a:solidFill>
                <a:latin typeface="Calibri" panose="020F0502020204030204" pitchFamily="34" charset="0"/>
                <a:cs typeface="Calibri" panose="020F0502020204030204" pitchFamily="34" charset="0"/>
              </a:rPr>
              <a:t>Pledge</a:t>
            </a:r>
          </a:p>
        </p:txBody>
      </p:sp>
      <p:sp>
        <p:nvSpPr>
          <p:cNvPr id="23" name="TextBox 22">
            <a:extLst>
              <a:ext uri="{FF2B5EF4-FFF2-40B4-BE49-F238E27FC236}">
                <a16:creationId xmlns:a16="http://schemas.microsoft.com/office/drawing/2014/main" id="{94A9F613-B6CA-3D1A-F96C-1CC04B2BD4F8}"/>
              </a:ext>
            </a:extLst>
          </p:cNvPr>
          <p:cNvSpPr txBox="1"/>
          <p:nvPr/>
        </p:nvSpPr>
        <p:spPr>
          <a:xfrm>
            <a:off x="606616" y="3283301"/>
            <a:ext cx="1270025" cy="666977"/>
          </a:xfrm>
          <a:prstGeom prst="rect">
            <a:avLst/>
          </a:prstGeom>
          <a:noFill/>
        </p:spPr>
        <p:txBody>
          <a:bodyPr wrap="square" rtlCol="0">
            <a:spAutoFit/>
          </a:bodyPr>
          <a:lstStyle/>
          <a:p>
            <a:pPr defTabSz="609585"/>
            <a:r>
              <a:rPr lang="en-US" sz="1867" b="1" dirty="0">
                <a:solidFill>
                  <a:prstClr val="white"/>
                </a:solidFill>
                <a:latin typeface="Calibri" panose="020F0502020204030204" pitchFamily="34" charset="0"/>
                <a:cs typeface="Calibri" panose="020F0502020204030204" pitchFamily="34" charset="0"/>
              </a:rPr>
              <a:t>Possible </a:t>
            </a:r>
          </a:p>
          <a:p>
            <a:pPr defTabSz="609585"/>
            <a:r>
              <a:rPr lang="en-US" sz="1867" b="1" dirty="0">
                <a:solidFill>
                  <a:prstClr val="white"/>
                </a:solidFill>
                <a:latin typeface="Calibri" panose="020F0502020204030204" pitchFamily="34" charset="0"/>
                <a:cs typeface="Calibri" panose="020F0502020204030204" pitchFamily="34" charset="0"/>
              </a:rPr>
              <a:t>Outcomes</a:t>
            </a:r>
          </a:p>
        </p:txBody>
      </p:sp>
      <p:sp>
        <p:nvSpPr>
          <p:cNvPr id="24" name="TextBox 23">
            <a:extLst>
              <a:ext uri="{FF2B5EF4-FFF2-40B4-BE49-F238E27FC236}">
                <a16:creationId xmlns:a16="http://schemas.microsoft.com/office/drawing/2014/main" id="{AA655C0F-BAC8-0D7C-BB62-0862736C37AE}"/>
              </a:ext>
            </a:extLst>
          </p:cNvPr>
          <p:cNvSpPr txBox="1"/>
          <p:nvPr/>
        </p:nvSpPr>
        <p:spPr>
          <a:xfrm>
            <a:off x="664122" y="4723479"/>
            <a:ext cx="1397764" cy="625684"/>
          </a:xfrm>
          <a:prstGeom prst="rect">
            <a:avLst/>
          </a:prstGeom>
          <a:noFill/>
        </p:spPr>
        <p:txBody>
          <a:bodyPr wrap="square" rtlCol="0">
            <a:spAutoFit/>
          </a:bodyPr>
          <a:lstStyle/>
          <a:p>
            <a:pPr defTabSz="609585"/>
            <a:r>
              <a:rPr lang="en-US" sz="1733" b="1" dirty="0">
                <a:solidFill>
                  <a:prstClr val="white"/>
                </a:solidFill>
                <a:latin typeface="Calibri" panose="020F0502020204030204" pitchFamily="34" charset="0"/>
                <a:cs typeface="Calibri" panose="020F0502020204030204" pitchFamily="34" charset="0"/>
              </a:rPr>
              <a:t>Advocacy Message</a:t>
            </a:r>
          </a:p>
        </p:txBody>
      </p:sp>
      <p:pic>
        <p:nvPicPr>
          <p:cNvPr id="25" name="Graphic 24" descr="Group success with solid fill">
            <a:extLst>
              <a:ext uri="{FF2B5EF4-FFF2-40B4-BE49-F238E27FC236}">
                <a16:creationId xmlns:a16="http://schemas.microsoft.com/office/drawing/2014/main" id="{B5C6D224-C1D9-707A-1AE6-232FC510E9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2539" y="325241"/>
            <a:ext cx="853440" cy="853440"/>
          </a:xfrm>
          <a:prstGeom prst="rect">
            <a:avLst/>
          </a:prstGeom>
        </p:spPr>
      </p:pic>
      <p:sp>
        <p:nvSpPr>
          <p:cNvPr id="26" name="TextBox 25">
            <a:extLst>
              <a:ext uri="{FF2B5EF4-FFF2-40B4-BE49-F238E27FC236}">
                <a16:creationId xmlns:a16="http://schemas.microsoft.com/office/drawing/2014/main" id="{1AB71B28-57CA-0F81-2D5B-01A48675BA76}"/>
              </a:ext>
            </a:extLst>
          </p:cNvPr>
          <p:cNvSpPr txBox="1"/>
          <p:nvPr/>
        </p:nvSpPr>
        <p:spPr>
          <a:xfrm>
            <a:off x="1849911" y="4820697"/>
            <a:ext cx="7706509" cy="379656"/>
          </a:xfrm>
          <a:prstGeom prst="rect">
            <a:avLst/>
          </a:prstGeom>
          <a:noFill/>
        </p:spPr>
        <p:txBody>
          <a:bodyPr wrap="square">
            <a:spAutoFit/>
          </a:bodyPr>
          <a:lstStyle/>
          <a:p>
            <a:pPr defTabSz="609585"/>
            <a:r>
              <a:rPr lang="en-US" sz="1867" dirty="0">
                <a:solidFill>
                  <a:prstClr val="white"/>
                </a:solidFill>
                <a:latin typeface="Calibri" panose="020F0502020204030204" pitchFamily="34" charset="0"/>
                <a:cs typeface="Calibri" panose="020F0502020204030204" pitchFamily="34" charset="0"/>
              </a:rPr>
              <a:t>Ensure the Sudanese are included in the country’s solutions strategy</a:t>
            </a:r>
          </a:p>
        </p:txBody>
      </p:sp>
      <p:sp>
        <p:nvSpPr>
          <p:cNvPr id="27" name="TextBox 26">
            <a:extLst>
              <a:ext uri="{FF2B5EF4-FFF2-40B4-BE49-F238E27FC236}">
                <a16:creationId xmlns:a16="http://schemas.microsoft.com/office/drawing/2014/main" id="{AA45C43F-6223-C5EA-F226-9A606D4FC0D5}"/>
              </a:ext>
            </a:extLst>
          </p:cNvPr>
          <p:cNvSpPr txBox="1"/>
          <p:nvPr/>
        </p:nvSpPr>
        <p:spPr>
          <a:xfrm>
            <a:off x="1818598" y="1778445"/>
            <a:ext cx="8448313" cy="954300"/>
          </a:xfrm>
          <a:prstGeom prst="rect">
            <a:avLst/>
          </a:prstGeom>
          <a:noFill/>
        </p:spPr>
        <p:txBody>
          <a:bodyPr wrap="square">
            <a:spAutoFit/>
          </a:bodyPr>
          <a:lstStyle/>
          <a:p>
            <a:pPr defTabSz="609585"/>
            <a:r>
              <a:rPr lang="en-US" sz="1867" dirty="0">
                <a:solidFill>
                  <a:srgbClr val="FFFFFF"/>
                </a:solidFill>
                <a:latin typeface="Calibri" panose="020F0502020204030204" pitchFamily="34" charset="0"/>
                <a:cs typeface="Calibri" panose="020F0502020204030204" pitchFamily="34" charset="0"/>
              </a:rPr>
              <a:t>Cooperate with international partners to provide structural and technical support to the </a:t>
            </a:r>
            <a:r>
              <a:rPr lang="en-US" sz="1867" dirty="0" err="1">
                <a:solidFill>
                  <a:srgbClr val="FFFFFF"/>
                </a:solidFill>
                <a:latin typeface="Calibri" panose="020F0502020204030204" pitchFamily="34" charset="0"/>
                <a:cs typeface="Calibri" panose="020F0502020204030204" pitchFamily="34" charset="0"/>
              </a:rPr>
              <a:t>GoE</a:t>
            </a:r>
            <a:r>
              <a:rPr lang="en-US" sz="1867" dirty="0">
                <a:solidFill>
                  <a:srgbClr val="FFFFFF"/>
                </a:solidFill>
                <a:latin typeface="Calibri" panose="020F0502020204030204" pitchFamily="34" charset="0"/>
                <a:cs typeface="Calibri" panose="020F0502020204030204" pitchFamily="34" charset="0"/>
              </a:rPr>
              <a:t> as well as ad hoc resources, to expand employment opportunities, facilitating access to work and increasing self-reliance.</a:t>
            </a:r>
          </a:p>
        </p:txBody>
      </p:sp>
      <p:sp>
        <p:nvSpPr>
          <p:cNvPr id="28" name="TextBox 27">
            <a:extLst>
              <a:ext uri="{FF2B5EF4-FFF2-40B4-BE49-F238E27FC236}">
                <a16:creationId xmlns:a16="http://schemas.microsoft.com/office/drawing/2014/main" id="{774A7CF4-A45F-E8E2-5430-CCF5215D014B}"/>
              </a:ext>
            </a:extLst>
          </p:cNvPr>
          <p:cNvSpPr txBox="1"/>
          <p:nvPr/>
        </p:nvSpPr>
        <p:spPr>
          <a:xfrm>
            <a:off x="1798059" y="3014599"/>
            <a:ext cx="7550120" cy="1241622"/>
          </a:xfrm>
          <a:prstGeom prst="rect">
            <a:avLst/>
          </a:prstGeom>
          <a:noFill/>
        </p:spPr>
        <p:txBody>
          <a:bodyPr wrap="square">
            <a:spAutoFit/>
          </a:bodyPr>
          <a:lstStyle/>
          <a:p>
            <a:pPr defTabSz="609585"/>
            <a:r>
              <a:rPr lang="en-GB" sz="1867" dirty="0">
                <a:solidFill>
                  <a:srgbClr val="FFFFFF"/>
                </a:solidFill>
                <a:latin typeface="Calibri" panose="020F0502020204030204" pitchFamily="34" charset="0"/>
                <a:ea typeface="Calibri" panose="020F0502020204030204" pitchFamily="34" charset="0"/>
                <a:cs typeface="Calibri" panose="020F0502020204030204" pitchFamily="34" charset="0"/>
              </a:rPr>
              <a:t>Finding durable solutions for refugees in the region, in conjunction with the search for a political solution</a:t>
            </a:r>
          </a:p>
          <a:p>
            <a:pPr defTabSz="609585"/>
            <a:r>
              <a:rPr lang="en-GB" sz="1867" dirty="0">
                <a:solidFill>
                  <a:srgbClr val="FFFFFF"/>
                </a:solidFill>
                <a:latin typeface="Calibri" panose="020F0502020204030204" pitchFamily="34" charset="0"/>
                <a:ea typeface="Calibri" panose="020F0502020204030204" pitchFamily="34" charset="0"/>
                <a:cs typeface="Calibri" panose="020F0502020204030204" pitchFamily="34" charset="0"/>
              </a:rPr>
              <a:t>Strengthening social cohesion &amp; improving welfare of people living in Egypt as part of country SDG strategy</a:t>
            </a:r>
          </a:p>
        </p:txBody>
      </p:sp>
    </p:spTree>
    <p:extLst>
      <p:ext uri="{BB962C8B-B14F-4D97-AF65-F5344CB8AC3E}">
        <p14:creationId xmlns:p14="http://schemas.microsoft.com/office/powerpoint/2010/main" val="2065414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ED231-A964-76E8-82F8-E5370D1991B7}"/>
              </a:ext>
            </a:extLst>
          </p:cNvPr>
          <p:cNvSpPr/>
          <p:nvPr/>
        </p:nvSpPr>
        <p:spPr>
          <a:xfrm>
            <a:off x="-53247" y="279307"/>
            <a:ext cx="12192000" cy="1065671"/>
          </a:xfrm>
          <a:prstGeom prst="rect">
            <a:avLst/>
          </a:prstGeom>
          <a:solidFill>
            <a:schemeClr val="tx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a:endParaRPr>
          </a:p>
        </p:txBody>
      </p:sp>
      <p:sp>
        <p:nvSpPr>
          <p:cNvPr id="4" name="TextBox 3">
            <a:extLst>
              <a:ext uri="{FF2B5EF4-FFF2-40B4-BE49-F238E27FC236}">
                <a16:creationId xmlns:a16="http://schemas.microsoft.com/office/drawing/2014/main" id="{4828C95A-A834-395E-75D2-4F887B9A3A49}"/>
              </a:ext>
            </a:extLst>
          </p:cNvPr>
          <p:cNvSpPr txBox="1"/>
          <p:nvPr/>
        </p:nvSpPr>
        <p:spPr>
          <a:xfrm>
            <a:off x="149525" y="311857"/>
            <a:ext cx="9838777" cy="830997"/>
          </a:xfrm>
          <a:prstGeom prst="rect">
            <a:avLst/>
          </a:prstGeom>
          <a:noFill/>
        </p:spPr>
        <p:txBody>
          <a:bodyPr wrap="square" rtlCol="0">
            <a:spAutoFit/>
          </a:bodyPr>
          <a:lstStyle/>
          <a:p>
            <a:pPr defTabSz="609585"/>
            <a:r>
              <a:rPr lang="en-US" sz="4800" b="1" dirty="0">
                <a:solidFill>
                  <a:srgbClr val="64909A"/>
                </a:solidFill>
                <a:latin typeface="Calibri" panose="020F0502020204030204" pitchFamily="34" charset="0"/>
                <a:cs typeface="Calibri" panose="020F0502020204030204" pitchFamily="34" charset="0"/>
              </a:rPr>
              <a:t>Climate </a:t>
            </a:r>
            <a:r>
              <a:rPr lang="en-US" sz="3200" b="1" dirty="0">
                <a:solidFill>
                  <a:srgbClr val="64909A"/>
                </a:solidFill>
                <a:latin typeface="Calibri" panose="020F0502020204030204" pitchFamily="34" charset="0"/>
                <a:cs typeface="Calibri" panose="020F0502020204030204" pitchFamily="34" charset="0"/>
              </a:rPr>
              <a:t>(multi-stakeholder pledge – </a:t>
            </a:r>
            <a:r>
              <a:rPr lang="en-US" sz="3200" b="1" dirty="0">
                <a:solidFill>
                  <a:srgbClr val="FF0000"/>
                </a:solidFill>
                <a:latin typeface="Calibri" panose="020F0502020204030204" pitchFamily="34" charset="0"/>
                <a:cs typeface="Calibri" panose="020F0502020204030204" pitchFamily="34" charset="0"/>
              </a:rPr>
              <a:t>New Pledge)</a:t>
            </a:r>
          </a:p>
        </p:txBody>
      </p:sp>
      <p:sp>
        <p:nvSpPr>
          <p:cNvPr id="19" name="TextBox 18">
            <a:extLst>
              <a:ext uri="{FF2B5EF4-FFF2-40B4-BE49-F238E27FC236}">
                <a16:creationId xmlns:a16="http://schemas.microsoft.com/office/drawing/2014/main" id="{620DF6FE-8954-01AA-4FBA-FCC8C05A7102}"/>
              </a:ext>
            </a:extLst>
          </p:cNvPr>
          <p:cNvSpPr txBox="1"/>
          <p:nvPr/>
        </p:nvSpPr>
        <p:spPr>
          <a:xfrm>
            <a:off x="1009137" y="2087529"/>
            <a:ext cx="184731" cy="461665"/>
          </a:xfrm>
          <a:prstGeom prst="rect">
            <a:avLst/>
          </a:prstGeom>
          <a:noFill/>
        </p:spPr>
        <p:txBody>
          <a:bodyPr wrap="none" rtlCol="0">
            <a:spAutoFit/>
          </a:bodyPr>
          <a:lstStyle/>
          <a:p>
            <a:pPr defTabSz="609585"/>
            <a:endParaRPr lang="en-US" sz="2400" dirty="0">
              <a:solidFill>
                <a:prstClr val="black"/>
              </a:solidFill>
              <a:latin typeface="Arial"/>
            </a:endParaRPr>
          </a:p>
        </p:txBody>
      </p:sp>
      <p:sp>
        <p:nvSpPr>
          <p:cNvPr id="22" name="TextBox 21">
            <a:extLst>
              <a:ext uri="{FF2B5EF4-FFF2-40B4-BE49-F238E27FC236}">
                <a16:creationId xmlns:a16="http://schemas.microsoft.com/office/drawing/2014/main" id="{9B8E5A00-2B2F-5EE0-1787-65B20DFFAB52}"/>
              </a:ext>
            </a:extLst>
          </p:cNvPr>
          <p:cNvSpPr txBox="1"/>
          <p:nvPr/>
        </p:nvSpPr>
        <p:spPr>
          <a:xfrm>
            <a:off x="1" y="1377527"/>
            <a:ext cx="12138752" cy="1118319"/>
          </a:xfrm>
          <a:prstGeom prst="rect">
            <a:avLst/>
          </a:prstGeom>
          <a:noFill/>
        </p:spPr>
        <p:txBody>
          <a:bodyPr wrap="square" rtlCol="0">
            <a:spAutoFit/>
          </a:bodyPr>
          <a:lstStyle/>
          <a:p>
            <a:pPr defTabSz="609585"/>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Goal</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support conditions in countries of origin for return in safety and dignity),</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through addressing the root causes and drivers of displacement toward achieving durable solutions. </a:t>
            </a:r>
            <a:endPar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609585"/>
            <a:endParaRPr lang="en-US" sz="1867" b="1" dirty="0">
              <a:solidFill>
                <a:prstClr val="white"/>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AB71B28-57CA-0F81-2D5B-01A48675BA76}"/>
              </a:ext>
            </a:extLst>
          </p:cNvPr>
          <p:cNvSpPr txBox="1"/>
          <p:nvPr/>
        </p:nvSpPr>
        <p:spPr>
          <a:xfrm>
            <a:off x="1849911" y="4820697"/>
            <a:ext cx="7706509" cy="379656"/>
          </a:xfrm>
          <a:prstGeom prst="rect">
            <a:avLst/>
          </a:prstGeom>
          <a:noFill/>
        </p:spPr>
        <p:txBody>
          <a:bodyPr wrap="square">
            <a:spAutoFit/>
          </a:bodyPr>
          <a:lstStyle/>
          <a:p>
            <a:pPr defTabSz="609585"/>
            <a:r>
              <a:rPr lang="en-US" sz="1867" dirty="0">
                <a:solidFill>
                  <a:prstClr val="white"/>
                </a:solidFill>
                <a:latin typeface="Calibri" panose="020F0502020204030204" pitchFamily="34" charset="0"/>
                <a:cs typeface="Calibri" panose="020F0502020204030204" pitchFamily="34" charset="0"/>
              </a:rPr>
              <a:t>Ensure the Sudanese are included in the country’s solutions strategy</a:t>
            </a:r>
          </a:p>
        </p:txBody>
      </p:sp>
      <p:sp>
        <p:nvSpPr>
          <p:cNvPr id="28" name="TextBox 27">
            <a:extLst>
              <a:ext uri="{FF2B5EF4-FFF2-40B4-BE49-F238E27FC236}">
                <a16:creationId xmlns:a16="http://schemas.microsoft.com/office/drawing/2014/main" id="{774A7CF4-A45F-E8E2-5430-CCF5215D014B}"/>
              </a:ext>
            </a:extLst>
          </p:cNvPr>
          <p:cNvSpPr txBox="1"/>
          <p:nvPr/>
        </p:nvSpPr>
        <p:spPr>
          <a:xfrm>
            <a:off x="149523" y="2526559"/>
            <a:ext cx="12042476" cy="4270977"/>
          </a:xfrm>
          <a:prstGeom prst="rect">
            <a:avLst/>
          </a:prstGeom>
          <a:noFill/>
        </p:spPr>
        <p:txBody>
          <a:bodyPr wrap="square">
            <a:spAutoFit/>
          </a:bodyPr>
          <a:lstStyle/>
          <a:p>
            <a:pPr marL="380990" indent="-380990" defTabSz="609585">
              <a:lnSpc>
                <a:spcPct val="107000"/>
              </a:lnSpc>
              <a:spcAft>
                <a:spcPts val="1067"/>
              </a:spcAft>
              <a:buFont typeface="Wingdings" panose="05000000000000000000" pitchFamily="2" charset="2"/>
              <a:buChar char="ü"/>
            </a:pPr>
            <a:r>
              <a:rPr lang="en-US" sz="2133"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Improve the predictability of UNHCR’s engagement</a:t>
            </a:r>
            <a:r>
              <a:rPr lang="en-US" sz="2133" dirty="0">
                <a:solidFill>
                  <a:srgbClr val="000000"/>
                </a:solidFill>
                <a:latin typeface="Calibri" panose="020F0502020204030204" pitchFamily="34" charset="0"/>
                <a:ea typeface="Calibri" panose="020F0502020204030204" pitchFamily="34" charset="0"/>
                <a:cs typeface="Times New Roman" panose="02020603050405020304" pitchFamily="18" charset="0"/>
              </a:rPr>
              <a:t>, working with a wide range of stakeholders, to anticipate, prepare for and respond to emergencies brought on by climate-related and other natural hazards. </a:t>
            </a:r>
            <a:endParaRPr lang="en-GB" sz="2133"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80990" indent="-380990" defTabSz="609585">
              <a:lnSpc>
                <a:spcPct val="107000"/>
              </a:lnSpc>
              <a:spcAft>
                <a:spcPts val="1067"/>
              </a:spcAft>
              <a:buFont typeface="Wingdings" panose="05000000000000000000" pitchFamily="2" charset="2"/>
              <a:buChar char="ü"/>
            </a:pPr>
            <a:r>
              <a:rPr lang="en-US" sz="2133"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Incorporate climate and environmental considerations into sectoral operational responses, </a:t>
            </a:r>
            <a:r>
              <a:rPr lang="en-US" sz="2133" dirty="0">
                <a:solidFill>
                  <a:srgbClr val="000000"/>
                </a:solidFill>
                <a:latin typeface="Calibri" panose="020F0502020204030204" pitchFamily="34" charset="0"/>
                <a:ea typeface="Calibri" panose="020F0502020204030204" pitchFamily="34" charset="0"/>
                <a:cs typeface="Times New Roman" panose="02020603050405020304" pitchFamily="18" charset="0"/>
              </a:rPr>
              <a:t>work with refugees, IDPs and communities in the most climate vulnerable countries, and develop innovative sustainable energy and reforestation </a:t>
            </a:r>
            <a:r>
              <a:rPr lang="en-US" sz="2133"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programmes</a:t>
            </a:r>
            <a:r>
              <a:rPr lang="en-US" sz="2133" dirty="0">
                <a:solidFill>
                  <a:srgbClr val="000000"/>
                </a:solidFill>
                <a:latin typeface="Calibri" panose="020F0502020204030204" pitchFamily="34" charset="0"/>
                <a:ea typeface="Calibri" panose="020F0502020204030204" pitchFamily="34" charset="0"/>
                <a:cs typeface="Times New Roman" panose="02020603050405020304" pitchFamily="18" charset="0"/>
              </a:rPr>
              <a:t> for refugee-hosting areas.</a:t>
            </a:r>
          </a:p>
          <a:p>
            <a:pPr marL="380990" indent="-380990" defTabSz="609585">
              <a:lnSpc>
                <a:spcPct val="107000"/>
              </a:lnSpc>
              <a:spcAft>
                <a:spcPts val="1067"/>
              </a:spcAft>
              <a:buFont typeface="Wingdings" panose="05000000000000000000" pitchFamily="2" charset="2"/>
              <a:buChar char="ü"/>
            </a:pPr>
            <a:r>
              <a:rPr lang="en-US" sz="2133"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Improve the sustainability of the end-to-end supply chain</a:t>
            </a:r>
            <a:r>
              <a:rPr lang="en-US" sz="2133"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including planning, sourcing, contents, manufacturing processes, procurement, delivery and lifecycle management of core relief items and other goods </a:t>
            </a:r>
            <a:r>
              <a:rPr lang="en-GB" sz="2133" dirty="0">
                <a:solidFill>
                  <a:srgbClr val="FFFFFF"/>
                </a:solidFill>
                <a:latin typeface="Calibri" panose="020F0502020204030204" pitchFamily="34" charset="0"/>
                <a:ea typeface="Calibri" panose="020F0502020204030204" pitchFamily="34" charset="0"/>
                <a:cs typeface="Calibri" panose="020F0502020204030204" pitchFamily="34" charset="0"/>
              </a:rPr>
              <a:t>Finding </a:t>
            </a:r>
            <a:r>
              <a:rPr lang="en-GB" sz="1867" dirty="0">
                <a:solidFill>
                  <a:srgbClr val="FFFFFF"/>
                </a:solidFill>
                <a:latin typeface="Calibri" panose="020F0502020204030204" pitchFamily="34" charset="0"/>
                <a:ea typeface="Calibri" panose="020F0502020204030204" pitchFamily="34" charset="0"/>
                <a:cs typeface="Calibri" panose="020F0502020204030204" pitchFamily="34" charset="0"/>
              </a:rPr>
              <a:t>durable solutions for refugees in the region, in conjunction with the search for a political solution</a:t>
            </a:r>
          </a:p>
          <a:p>
            <a:pPr defTabSz="609585"/>
            <a:r>
              <a:rPr lang="en-GB" sz="1867" dirty="0">
                <a:solidFill>
                  <a:srgbClr val="FFFFFF"/>
                </a:solidFill>
                <a:latin typeface="Calibri" panose="020F0502020204030204" pitchFamily="34" charset="0"/>
                <a:ea typeface="Calibri" panose="020F0502020204030204" pitchFamily="34" charset="0"/>
                <a:cs typeface="Calibri" panose="020F0502020204030204" pitchFamily="34" charset="0"/>
              </a:rPr>
              <a:t>Strengthening social cohesion &amp; improving welfare of people living in Egypt as part of country SDG strategy</a:t>
            </a:r>
          </a:p>
        </p:txBody>
      </p:sp>
    </p:spTree>
    <p:extLst>
      <p:ext uri="{BB962C8B-B14F-4D97-AF65-F5344CB8AC3E}">
        <p14:creationId xmlns:p14="http://schemas.microsoft.com/office/powerpoint/2010/main" val="783612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C80A2C-6ED9-3B8E-130E-1092F0A47C94}"/>
              </a:ext>
            </a:extLst>
          </p:cNvPr>
          <p:cNvSpPr>
            <a:spLocks noGrp="1"/>
          </p:cNvSpPr>
          <p:nvPr>
            <p:ph idx="1"/>
          </p:nvPr>
        </p:nvSpPr>
        <p:spPr/>
        <p:txBody>
          <a:bodyPr>
            <a:normAutofit/>
          </a:bodyPr>
          <a:lstStyle/>
          <a:p>
            <a:pPr marL="0" indent="0" algn="ctr">
              <a:buNone/>
            </a:pPr>
            <a:endParaRPr lang="en-US" sz="5867" dirty="0"/>
          </a:p>
          <a:p>
            <a:pPr marL="0" indent="0" algn="ctr">
              <a:buNone/>
            </a:pPr>
            <a:r>
              <a:rPr lang="en-US" sz="5867" dirty="0"/>
              <a:t>Thank you</a:t>
            </a:r>
            <a:endParaRPr lang="en-GB" sz="5867" dirty="0"/>
          </a:p>
        </p:txBody>
      </p:sp>
    </p:spTree>
    <p:extLst>
      <p:ext uri="{BB962C8B-B14F-4D97-AF65-F5344CB8AC3E}">
        <p14:creationId xmlns:p14="http://schemas.microsoft.com/office/powerpoint/2010/main" val="2436012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Espace réservé du contenu 76">
            <a:extLst>
              <a:ext uri="{FF2B5EF4-FFF2-40B4-BE49-F238E27FC236}">
                <a16:creationId xmlns:a16="http://schemas.microsoft.com/office/drawing/2014/main" id="{66324FE9-CC37-401D-A341-EFB8992F89E0}"/>
              </a:ext>
            </a:extLst>
          </p:cNvPr>
          <p:cNvSpPr>
            <a:spLocks noGrp="1"/>
          </p:cNvSpPr>
          <p:nvPr>
            <p:ph sz="quarter" idx="11"/>
          </p:nvPr>
        </p:nvSpPr>
        <p:spPr>
          <a:xfrm>
            <a:off x="7263829" y="4106333"/>
            <a:ext cx="4123641" cy="2262569"/>
          </a:xfrm>
        </p:spPr>
        <p:txBody>
          <a:bodyPr vert="horz" lIns="91440" tIns="45720" rIns="91440" bIns="45720" rtlCol="0" anchor="t">
            <a:noAutofit/>
          </a:bodyPr>
          <a:lstStyle/>
          <a:p>
            <a:r>
              <a:rPr lang="en-US">
                <a:latin typeface="Calibri"/>
                <a:ea typeface="Calibri" panose="020F0502020204030204" pitchFamily="34" charset="0"/>
                <a:cs typeface="Arial"/>
              </a:rPr>
              <a:t>27 November</a:t>
            </a:r>
            <a:r>
              <a:rPr lang="en-US" sz="2800">
                <a:latin typeface="Calibri"/>
                <a:ea typeface="Calibri" panose="020F0502020204030204" pitchFamily="34" charset="0"/>
                <a:cs typeface="Arial"/>
              </a:rPr>
              <a:t> 2023</a:t>
            </a:r>
          </a:p>
          <a:p>
            <a:r>
              <a:rPr lang="en-US" sz="2800" b="1" i="0">
                <a:latin typeface="+mn-lt"/>
                <a:ea typeface="Calibri" panose="020F0502020204030204" pitchFamily="34" charset="0"/>
                <a:cs typeface="Calibri Light"/>
              </a:rPr>
              <a:t>Misato Yuasa, Regional Liaison and Policy Advisor, IOM </a:t>
            </a:r>
            <a:r>
              <a:rPr lang="en-US">
                <a:latin typeface="+mn-lt"/>
                <a:ea typeface="Calibri" panose="020F0502020204030204" pitchFamily="34" charset="0"/>
                <a:cs typeface="Calibri Light"/>
              </a:rPr>
              <a:t>RO MENA</a:t>
            </a:r>
            <a:endParaRPr lang="en-US" sz="2800">
              <a:latin typeface="+mn-lt"/>
              <a:ea typeface="Calibri" panose="020F0502020204030204" pitchFamily="34" charset="0"/>
              <a:cs typeface="Arial" panose="020B0604020202020204" pitchFamily="34" charset="0"/>
            </a:endParaRPr>
          </a:p>
          <a:p>
            <a:endParaRPr lang="en-US" sz="2800" b="1" i="0">
              <a:latin typeface="Gill Sans Nova Light" panose="020B0302020104020203" pitchFamily="34" charset="0"/>
              <a:ea typeface="Calibri" panose="020F0502020204030204" pitchFamily="34" charset="0"/>
              <a:cs typeface="Calibri Light"/>
            </a:endParaRPr>
          </a:p>
          <a:p>
            <a:endParaRPr lang="fr-FR"/>
          </a:p>
        </p:txBody>
      </p:sp>
      <p:pic>
        <p:nvPicPr>
          <p:cNvPr id="74" name="Graphique 73">
            <a:extLst>
              <a:ext uri="{FF2B5EF4-FFF2-40B4-BE49-F238E27FC236}">
                <a16:creationId xmlns:a16="http://schemas.microsoft.com/office/drawing/2014/main" id="{B0F4F3E8-CEB0-48E3-871E-704F5A4D84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87476" y="653532"/>
            <a:ext cx="1575751" cy="3501669"/>
          </a:xfrm>
          <a:prstGeom prst="rect">
            <a:avLst/>
          </a:prstGeom>
        </p:spPr>
      </p:pic>
      <p:pic>
        <p:nvPicPr>
          <p:cNvPr id="75" name="Graphique 74">
            <a:extLst>
              <a:ext uri="{FF2B5EF4-FFF2-40B4-BE49-F238E27FC236}">
                <a16:creationId xmlns:a16="http://schemas.microsoft.com/office/drawing/2014/main" id="{ACDB4319-4E2A-4E0F-A4D5-3DC930BC2A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3227" y="3799000"/>
            <a:ext cx="962025" cy="1876425"/>
          </a:xfrm>
          <a:prstGeom prst="rect">
            <a:avLst/>
          </a:prstGeom>
        </p:spPr>
      </p:pic>
      <p:sp>
        <p:nvSpPr>
          <p:cNvPr id="81" name="Espace réservé du contenu 80">
            <a:extLst>
              <a:ext uri="{FF2B5EF4-FFF2-40B4-BE49-F238E27FC236}">
                <a16:creationId xmlns:a16="http://schemas.microsoft.com/office/drawing/2014/main" id="{8D19E12E-6BA1-4B05-93A9-6AE898AFF114}"/>
              </a:ext>
            </a:extLst>
          </p:cNvPr>
          <p:cNvSpPr>
            <a:spLocks noGrp="1"/>
          </p:cNvSpPr>
          <p:nvPr>
            <p:ph sz="quarter" idx="10"/>
          </p:nvPr>
        </p:nvSpPr>
        <p:spPr>
          <a:xfrm>
            <a:off x="3247893" y="1317066"/>
            <a:ext cx="6019398" cy="3565764"/>
          </a:xfrm>
        </p:spPr>
        <p:txBody>
          <a:bodyPr vert="horz" lIns="91440" tIns="45720" rIns="91440" bIns="45720" rtlCol="0" anchor="t">
            <a:noAutofit/>
          </a:bodyPr>
          <a:lstStyle/>
          <a:p>
            <a:r>
              <a:rPr lang="en-US" sz="4400">
                <a:latin typeface="SemplicitaPro"/>
              </a:rPr>
              <a:t>The Global Compact for Safe, Orderly and Regular Migration</a:t>
            </a:r>
          </a:p>
        </p:txBody>
      </p:sp>
      <p:pic>
        <p:nvPicPr>
          <p:cNvPr id="3" name="Picture 2">
            <a:extLst>
              <a:ext uri="{FF2B5EF4-FFF2-40B4-BE49-F238E27FC236}">
                <a16:creationId xmlns:a16="http://schemas.microsoft.com/office/drawing/2014/main" id="{11C4752E-3247-02DA-5387-49109458F206}"/>
              </a:ext>
            </a:extLst>
          </p:cNvPr>
          <p:cNvPicPr>
            <a:picLocks noChangeAspect="1"/>
          </p:cNvPicPr>
          <p:nvPr/>
        </p:nvPicPr>
        <p:blipFill>
          <a:blip r:embed="rId6"/>
          <a:stretch>
            <a:fillRect/>
          </a:stretch>
        </p:blipFill>
        <p:spPr>
          <a:xfrm>
            <a:off x="6993706" y="6204468"/>
            <a:ext cx="5057775" cy="571500"/>
          </a:xfrm>
          <a:prstGeom prst="rect">
            <a:avLst/>
          </a:prstGeom>
        </p:spPr>
      </p:pic>
    </p:spTree>
    <p:extLst>
      <p:ext uri="{BB962C8B-B14F-4D97-AF65-F5344CB8AC3E}">
        <p14:creationId xmlns:p14="http://schemas.microsoft.com/office/powerpoint/2010/main" val="1517802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35573" y="317465"/>
            <a:ext cx="2786799" cy="735558"/>
          </a:xfrm>
          <a:prstGeom prst="rect">
            <a:avLst/>
          </a:prstGeom>
        </p:spPr>
      </p:pic>
      <p:sp>
        <p:nvSpPr>
          <p:cNvPr id="9" name="Subtitle 2">
            <a:extLst>
              <a:ext uri="{FF2B5EF4-FFF2-40B4-BE49-F238E27FC236}">
                <a16:creationId xmlns:a16="http://schemas.microsoft.com/office/drawing/2014/main" id="{2898D536-3344-42FE-A61D-819C89A2F989}"/>
              </a:ext>
            </a:extLst>
          </p:cNvPr>
          <p:cNvSpPr txBox="1">
            <a:spLocks/>
          </p:cNvSpPr>
          <p:nvPr/>
        </p:nvSpPr>
        <p:spPr>
          <a:xfrm>
            <a:off x="-38489" y="2067225"/>
            <a:ext cx="5073006" cy="38220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lnSpc>
                <a:spcPct val="100000"/>
              </a:lnSpc>
              <a:spcBef>
                <a:spcPts val="0"/>
              </a:spcBef>
              <a:spcAft>
                <a:spcPts val="600"/>
              </a:spcAft>
              <a:buFont typeface="Calibri" panose="020F0502020204030204" pitchFamily="34" charset="0"/>
              <a:buChar char="-"/>
              <a:defRPr/>
            </a:pPr>
            <a:r>
              <a:rPr kumimoji="0" lang="en-US" sz="2400" b="0" i="0" u="none" strike="noStrike" kern="1200" cap="none" spc="0" normalizeH="0" baseline="0" noProof="0">
                <a:ln>
                  <a:noFill/>
                </a:ln>
                <a:solidFill>
                  <a:srgbClr val="5B92E5"/>
                </a:solidFill>
                <a:effectLst/>
                <a:uLnTx/>
                <a:uFillTx/>
                <a:latin typeface="Calibri" panose="020F0502020204030204"/>
                <a:ea typeface="+mn-ea"/>
                <a:cs typeface="+mn-cs"/>
              </a:rPr>
              <a:t>New York Declaration on Refugees and Migrants, 2016</a:t>
            </a:r>
            <a:r>
              <a:rPr lang="en-US" sz="2400">
                <a:solidFill>
                  <a:srgbClr val="5B92E5"/>
                </a:solidFill>
                <a:latin typeface="Calibri" panose="020F0502020204030204"/>
              </a:rPr>
              <a:t> </a:t>
            </a:r>
            <a:endParaRPr lang="en-US" sz="2400" b="0" i="0" u="none" strike="noStrike" kern="1200" cap="none" spc="0" normalizeH="0" baseline="0" noProof="0">
              <a:ln>
                <a:noFill/>
              </a:ln>
              <a:solidFill>
                <a:srgbClr val="5B92E5"/>
              </a:solidFill>
              <a:effectLst/>
              <a:uLnTx/>
              <a:uFillTx/>
              <a:latin typeface="Calibri" panose="020F0502020204030204"/>
              <a:cs typeface="Calibri"/>
            </a:endParaRPr>
          </a:p>
          <a:p>
            <a:pPr marL="800100" lvl="1" indent="-342900" algn="l">
              <a:lnSpc>
                <a:spcPct val="100000"/>
              </a:lnSpc>
              <a:spcBef>
                <a:spcPts val="0"/>
              </a:spcBef>
              <a:spcAft>
                <a:spcPts val="600"/>
              </a:spcAft>
              <a:buFont typeface="Calibri" panose="020F0502020204030204" pitchFamily="34" charset="0"/>
              <a:buChar char="-"/>
              <a:defRPr/>
            </a:pPr>
            <a:r>
              <a:rPr lang="en-US" sz="2400">
                <a:solidFill>
                  <a:srgbClr val="5B92E5"/>
                </a:solidFill>
                <a:latin typeface="Calibri" panose="020F0502020204030204"/>
                <a:cs typeface="Calibri"/>
              </a:rPr>
              <a:t>First "</a:t>
            </a:r>
            <a:r>
              <a:rPr lang="en-US" sz="2400" b="1">
                <a:solidFill>
                  <a:srgbClr val="5B92E5"/>
                </a:solidFill>
                <a:latin typeface="Calibri" panose="020F0502020204030204"/>
                <a:cs typeface="Calibri"/>
              </a:rPr>
              <a:t>inter-governmentally negotiated" </a:t>
            </a:r>
            <a:r>
              <a:rPr lang="en-US" sz="2400">
                <a:solidFill>
                  <a:srgbClr val="5B92E5"/>
                </a:solidFill>
                <a:latin typeface="Calibri" panose="020F0502020204030204"/>
                <a:cs typeface="Calibri"/>
              </a:rPr>
              <a:t>global framework on migration</a:t>
            </a:r>
          </a:p>
          <a:p>
            <a:pPr marL="800100" lvl="1" indent="-342900" algn="l">
              <a:lnSpc>
                <a:spcPct val="100000"/>
              </a:lnSpc>
              <a:spcBef>
                <a:spcPts val="0"/>
              </a:spcBef>
              <a:spcAft>
                <a:spcPts val="600"/>
              </a:spcAft>
              <a:buFont typeface="Calibri" panose="020F0502020204030204" pitchFamily="34" charset="0"/>
              <a:buChar char="-"/>
              <a:defRPr/>
            </a:pPr>
            <a:r>
              <a:rPr kumimoji="0" lang="en-US" sz="2400" b="0" i="0" u="none" strike="noStrike" kern="1200" cap="none" spc="0" normalizeH="0" baseline="0" noProof="0">
                <a:ln>
                  <a:noFill/>
                </a:ln>
                <a:solidFill>
                  <a:srgbClr val="5B92E5"/>
                </a:solidFill>
                <a:effectLst/>
                <a:uLnTx/>
                <a:uFillTx/>
                <a:latin typeface="Calibri" panose="020F0502020204030204"/>
                <a:ea typeface="+mn-ea"/>
                <a:cs typeface="+mn-cs"/>
              </a:rPr>
              <a:t>GCM adopted by </a:t>
            </a:r>
            <a:r>
              <a:rPr kumimoji="0" lang="en-US" sz="2400" b="1" i="0" u="none" strike="noStrike" kern="1200" cap="none" spc="0" normalizeH="0" baseline="0" noProof="0">
                <a:ln>
                  <a:noFill/>
                </a:ln>
                <a:solidFill>
                  <a:srgbClr val="5B92E5"/>
                </a:solidFill>
                <a:effectLst/>
                <a:uLnTx/>
                <a:uFillTx/>
                <a:latin typeface="Calibri" panose="020F0502020204030204"/>
                <a:ea typeface="+mn-ea"/>
                <a:cs typeface="+mn-cs"/>
              </a:rPr>
              <a:t>UN General Assembly</a:t>
            </a:r>
            <a:r>
              <a:rPr kumimoji="0" lang="en-US" sz="2400" b="0" i="0" u="none" strike="noStrike" kern="1200" cap="none" spc="0" normalizeH="0" baseline="0" noProof="0">
                <a:ln>
                  <a:noFill/>
                </a:ln>
                <a:solidFill>
                  <a:srgbClr val="5B92E5"/>
                </a:solidFill>
                <a:effectLst/>
                <a:uLnTx/>
                <a:uFillTx/>
                <a:latin typeface="Calibri" panose="020F0502020204030204"/>
                <a:ea typeface="+mn-ea"/>
                <a:cs typeface="+mn-cs"/>
              </a:rPr>
              <a:t> in 2018</a:t>
            </a:r>
            <a:r>
              <a:rPr lang="en-US" sz="2400">
                <a:solidFill>
                  <a:srgbClr val="5B92E5"/>
                </a:solidFill>
                <a:latin typeface="Calibri" panose="020F0502020204030204"/>
              </a:rPr>
              <a:t> (not a convention – no ratification)</a:t>
            </a:r>
            <a:endParaRPr lang="en-US" sz="2400">
              <a:cs typeface="Calibri"/>
            </a:endParaRPr>
          </a:p>
          <a:p>
            <a:pPr marL="800100" lvl="1" indent="-342900" algn="l">
              <a:lnSpc>
                <a:spcPct val="100000"/>
              </a:lnSpc>
              <a:spcBef>
                <a:spcPts val="0"/>
              </a:spcBef>
              <a:spcAft>
                <a:spcPts val="600"/>
              </a:spcAft>
              <a:buFont typeface="Calibri" panose="020F0502020204030204" pitchFamily="34" charset="0"/>
              <a:buChar char="-"/>
              <a:defRPr/>
            </a:pPr>
            <a:r>
              <a:rPr lang="en-US" sz="2400">
                <a:solidFill>
                  <a:srgbClr val="5B92E5"/>
                </a:solidFill>
                <a:latin typeface="Calibri" panose="020F0502020204030204"/>
                <a:cs typeface="Calibri"/>
              </a:rPr>
              <a:t>Egypt voted in favor; </a:t>
            </a:r>
          </a:p>
          <a:p>
            <a:pPr marL="800100" lvl="1" indent="-342900" algn="l">
              <a:lnSpc>
                <a:spcPct val="100000"/>
              </a:lnSpc>
              <a:spcBef>
                <a:spcPts val="0"/>
              </a:spcBef>
              <a:spcAft>
                <a:spcPts val="600"/>
              </a:spcAft>
              <a:buFont typeface="Calibri" panose="020B0604020202020204" pitchFamily="34" charset="0"/>
              <a:buChar char="-"/>
              <a:defRPr/>
            </a:pPr>
            <a:r>
              <a:rPr lang="en-US" sz="2400">
                <a:solidFill>
                  <a:srgbClr val="5B92E5"/>
                </a:solidFill>
                <a:latin typeface="Calibri" panose="020F0502020204030204"/>
                <a:cs typeface="Calibri"/>
              </a:rPr>
              <a:t>Also became a GCM </a:t>
            </a:r>
            <a:r>
              <a:rPr lang="en-US" sz="2400" b="1">
                <a:solidFill>
                  <a:srgbClr val="5B92E5"/>
                </a:solidFill>
                <a:latin typeface="Calibri" panose="020F0502020204030204"/>
                <a:cs typeface="Calibri"/>
              </a:rPr>
              <a:t>Champion Country</a:t>
            </a:r>
            <a:r>
              <a:rPr lang="en-US" sz="2400">
                <a:solidFill>
                  <a:srgbClr val="5B92E5"/>
                </a:solidFill>
                <a:latin typeface="Calibri" panose="020F0502020204030204"/>
                <a:cs typeface="Calibri"/>
              </a:rPr>
              <a:t>!</a:t>
            </a:r>
            <a:endParaRPr lang="en-US">
              <a:cs typeface="Calibri" panose="020F0502020204030204"/>
            </a:endParaRPr>
          </a:p>
        </p:txBody>
      </p:sp>
      <p:sp>
        <p:nvSpPr>
          <p:cNvPr id="13" name="Title 1">
            <a:extLst>
              <a:ext uri="{FF2B5EF4-FFF2-40B4-BE49-F238E27FC236}">
                <a16:creationId xmlns:a16="http://schemas.microsoft.com/office/drawing/2014/main" id="{E7C86C3E-7EE4-470C-9321-7049195DEC54}"/>
              </a:ext>
            </a:extLst>
          </p:cNvPr>
          <p:cNvSpPr txBox="1">
            <a:spLocks/>
          </p:cNvSpPr>
          <p:nvPr/>
        </p:nvSpPr>
        <p:spPr>
          <a:xfrm>
            <a:off x="664160" y="382944"/>
            <a:ext cx="8718116" cy="182692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defRPr/>
            </a:pPr>
            <a:r>
              <a:rPr kumimoji="0" lang="en-US" sz="4000" b="1" i="0" u="none" strike="noStrike" kern="1200" cap="none" spc="0" normalizeH="0" baseline="0" noProof="0">
                <a:ln>
                  <a:noFill/>
                </a:ln>
                <a:solidFill>
                  <a:schemeClr val="accent5">
                    <a:lumMod val="75000"/>
                  </a:schemeClr>
                </a:solidFill>
                <a:effectLst/>
                <a:uLnTx/>
                <a:uFillTx/>
                <a:latin typeface="Calibri" panose="020F0502020204030204"/>
                <a:ea typeface="Roboto Medium"/>
                <a:cs typeface="+mj-cs"/>
              </a:rPr>
              <a:t>The </a:t>
            </a:r>
            <a:r>
              <a:rPr lang="en-US" sz="4000" b="1">
                <a:solidFill>
                  <a:schemeClr val="accent5">
                    <a:lumMod val="75000"/>
                  </a:schemeClr>
                </a:solidFill>
                <a:latin typeface="Calibri" panose="020F0502020204030204"/>
                <a:ea typeface="Roboto Medium"/>
              </a:rPr>
              <a:t>Global Compact for Safe, Orderly and Regular Migration</a:t>
            </a:r>
            <a:endParaRPr lang="en-US" sz="4000" b="1">
              <a:solidFill>
                <a:schemeClr val="accent5">
                  <a:lumMod val="75000"/>
                </a:schemeClr>
              </a:solidFill>
              <a:latin typeface="Calibri" panose="020F0502020204030204"/>
              <a:ea typeface="Roboto Medium" panose="02000000000000000000" pitchFamily="2" charset="0"/>
              <a:cs typeface="Calibri"/>
            </a:endParaRPr>
          </a:p>
          <a:p>
            <a:pPr algn="l">
              <a:lnSpc>
                <a:spcPct val="100000"/>
              </a:lnSpc>
              <a:defRPr/>
            </a:pPr>
            <a:endParaRPr lang="en-US" sz="4000" b="1" i="0" u="none" strike="noStrike" kern="1200" cap="none" spc="0" normalizeH="0" baseline="0" noProof="0">
              <a:ln>
                <a:noFill/>
              </a:ln>
              <a:solidFill>
                <a:srgbClr val="1A3668"/>
              </a:solidFill>
              <a:effectLst/>
              <a:uLnTx/>
              <a:uFillTx/>
              <a:latin typeface="Calibri" panose="020F0502020204030204"/>
              <a:ea typeface="Roboto Medium" panose="02000000000000000000" pitchFamily="2" charset="0"/>
              <a:cs typeface="Calibri"/>
            </a:endParaRPr>
          </a:p>
        </p:txBody>
      </p:sp>
      <p:pic>
        <p:nvPicPr>
          <p:cNvPr id="14" name="Picture 13">
            <a:extLst>
              <a:ext uri="{FF2B5EF4-FFF2-40B4-BE49-F238E27FC236}">
                <a16:creationId xmlns:a16="http://schemas.microsoft.com/office/drawing/2014/main" id="{6E745A79-63A2-4FC5-990A-6EA94A756C1A}"/>
              </a:ext>
            </a:extLst>
          </p:cNvPr>
          <p:cNvPicPr>
            <a:picLocks noChangeAspect="1"/>
          </p:cNvPicPr>
          <p:nvPr/>
        </p:nvPicPr>
        <p:blipFill rotWithShape="1">
          <a:blip r:embed="rId4"/>
          <a:srcRect l="7419" t="8485" r="7209" b="59023"/>
          <a:stretch/>
        </p:blipFill>
        <p:spPr>
          <a:xfrm>
            <a:off x="5164345" y="2215175"/>
            <a:ext cx="6594315" cy="3822798"/>
          </a:xfrm>
          <a:prstGeom prst="rect">
            <a:avLst/>
          </a:prstGeom>
        </p:spPr>
      </p:pic>
    </p:spTree>
    <p:extLst>
      <p:ext uri="{BB962C8B-B14F-4D97-AF65-F5344CB8AC3E}">
        <p14:creationId xmlns:p14="http://schemas.microsoft.com/office/powerpoint/2010/main" val="273405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48128" y="418916"/>
            <a:ext cx="7511983" cy="895088"/>
          </a:xfrm>
        </p:spPr>
        <p:txBody>
          <a:bodyPr anchor="t">
            <a:normAutofit/>
          </a:bodyPr>
          <a:lstStyle/>
          <a:p>
            <a:pPr algn="l">
              <a:lnSpc>
                <a:spcPct val="100000"/>
              </a:lnSpc>
            </a:pPr>
            <a:r>
              <a:rPr lang="en-US" sz="4400" b="1">
                <a:solidFill>
                  <a:srgbClr val="1A3668"/>
                </a:solidFill>
                <a:latin typeface="+mn-lt"/>
                <a:ea typeface="Roboto Medium"/>
              </a:rPr>
              <a:t>Training objective</a:t>
            </a:r>
            <a:endParaRPr lang="en-US" sz="4400" b="1">
              <a:solidFill>
                <a:srgbClr val="1A3668"/>
              </a:solidFill>
              <a:latin typeface="+mn-lt"/>
              <a:ea typeface="Roboto Medium" panose="02000000000000000000" pitchFamily="2" charset="0"/>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51573" y="1588264"/>
            <a:ext cx="10339887" cy="4833045"/>
          </a:xfrm>
        </p:spPr>
        <p:txBody>
          <a:bodyPr vert="horz" lIns="91440" tIns="45720" rIns="91440" bIns="45720" rtlCol="0" anchor="t">
            <a:noAutofit/>
          </a:bodyPr>
          <a:lstStyle/>
          <a:p>
            <a:pPr lvl="1" algn="l">
              <a:spcAft>
                <a:spcPts val="300"/>
              </a:spcAft>
            </a:pPr>
            <a:r>
              <a:rPr lang="en-GB" sz="2800" b="1">
                <a:solidFill>
                  <a:schemeClr val="accent1"/>
                </a:solidFill>
                <a:ea typeface="+mn-lt"/>
                <a:cs typeface="+mn-lt"/>
              </a:rPr>
              <a:t>By the end of the training:</a:t>
            </a:r>
            <a:endParaRPr lang="en-US" sz="2800" b="1">
              <a:solidFill>
                <a:schemeClr val="accent1"/>
              </a:solidFill>
              <a:ea typeface="+mn-lt"/>
              <a:cs typeface="+mn-lt"/>
            </a:endParaRPr>
          </a:p>
          <a:p>
            <a:pPr marL="285750" indent="-285750" algn="just">
              <a:buFont typeface="Roboto"/>
              <a:buChar char="•"/>
            </a:pPr>
            <a:r>
              <a:rPr lang="en-US">
                <a:latin typeface="Calibri"/>
                <a:ea typeface="Verdana"/>
                <a:cs typeface="+mn-lt"/>
              </a:rPr>
              <a:t>Increase knowledge and understanding of the Global Compact for Safe, Orderly and Regular Migration and/or the UN Network on Migration</a:t>
            </a:r>
            <a:endParaRPr lang="en-GB">
              <a:latin typeface="Calibri"/>
              <a:ea typeface="Verdana"/>
              <a:cs typeface="+mn-lt"/>
            </a:endParaRPr>
          </a:p>
          <a:p>
            <a:pPr marL="285750" indent="-285750" algn="just">
              <a:buFont typeface="Roboto"/>
              <a:buChar char="•"/>
            </a:pPr>
            <a:r>
              <a:rPr lang="en-US">
                <a:latin typeface="Calibri"/>
                <a:ea typeface="Verdana"/>
                <a:cs typeface="+mn-lt"/>
              </a:rPr>
              <a:t>Discuss ideas for establishing or strengthening partnerships with stakeholders on GCM implementation  </a:t>
            </a:r>
            <a:endParaRPr lang="en-GB">
              <a:latin typeface="Calibri"/>
              <a:ea typeface="Verdana"/>
              <a:cs typeface="+mn-lt"/>
            </a:endParaRPr>
          </a:p>
          <a:p>
            <a:pPr marL="285750" indent="-285750" algn="just">
              <a:buFont typeface="Roboto"/>
              <a:buChar char="•"/>
            </a:pPr>
            <a:r>
              <a:rPr lang="en-US">
                <a:latin typeface="Calibri"/>
                <a:ea typeface="Verdana"/>
                <a:cs typeface="+mn-lt"/>
              </a:rPr>
              <a:t>Strengthen cohesion of UN partners in UNCT who are working on migration and create synergies amongst existing working groups and initiatives</a:t>
            </a:r>
            <a:endParaRPr lang="en-GB">
              <a:latin typeface="Calibri"/>
              <a:ea typeface="Verdana"/>
              <a:cs typeface="+mn-lt"/>
            </a:endParaRPr>
          </a:p>
          <a:p>
            <a:pPr marL="285750" indent="-285750" algn="just">
              <a:buFont typeface="Roboto"/>
              <a:buChar char="•"/>
            </a:pPr>
            <a:r>
              <a:rPr lang="en-US">
                <a:latin typeface="Calibri"/>
                <a:ea typeface="Verdana"/>
                <a:cs typeface="+mn-lt"/>
              </a:rPr>
              <a:t>Identify joint programming ideas for the implementation of the Cooperation Framework</a:t>
            </a:r>
            <a:endParaRPr lang="en-GB">
              <a:latin typeface="Calibri"/>
              <a:ea typeface="Verdana"/>
              <a:cs typeface="+mn-lt"/>
            </a:endParaRPr>
          </a:p>
          <a:p>
            <a:pPr marL="285750" indent="-285750" algn="just">
              <a:buFont typeface="Roboto"/>
              <a:buChar char="•"/>
            </a:pPr>
            <a:r>
              <a:rPr lang="en-US">
                <a:latin typeface="Calibri"/>
                <a:ea typeface="Verdana"/>
                <a:cs typeface="+mn-lt"/>
              </a:rPr>
              <a:t>Strengthen joint UNCT analysis of the migration landscape in-country to better prepare for the next update of the CCA</a:t>
            </a:r>
            <a:endParaRPr lang="en-GB">
              <a:latin typeface="Calibri"/>
              <a:ea typeface="Verdana"/>
              <a:cs typeface="+mn-lt"/>
            </a:endParaRPr>
          </a:p>
          <a:p>
            <a:pPr lvl="1" algn="l">
              <a:spcAft>
                <a:spcPts val="300"/>
              </a:spcAft>
            </a:pPr>
            <a:endParaRPr lang="en-GB" sz="2400">
              <a:cs typeface="Calibri"/>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cxnSp>
        <p:nvCxnSpPr>
          <p:cNvPr id="8" name="Connecteur droit 6">
            <a:extLst>
              <a:ext uri="{FF2B5EF4-FFF2-40B4-BE49-F238E27FC236}">
                <a16:creationId xmlns:a16="http://schemas.microsoft.com/office/drawing/2014/main" id="{8ACE4FD5-4B92-4DAF-87CB-8E2D3ACEF872}"/>
              </a:ext>
            </a:extLst>
          </p:cNvPr>
          <p:cNvCxnSpPr>
            <a:cxnSpLocks/>
          </p:cNvCxnSpPr>
          <p:nvPr/>
        </p:nvCxnSpPr>
        <p:spPr>
          <a:xfrm>
            <a:off x="856648" y="1460264"/>
            <a:ext cx="100380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40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8A09-D65E-4E28-AF09-4A455D5F8CCE}"/>
              </a:ext>
            </a:extLst>
          </p:cNvPr>
          <p:cNvSpPr>
            <a:spLocks noGrp="1"/>
          </p:cNvSpPr>
          <p:nvPr>
            <p:ph type="title"/>
          </p:nvPr>
        </p:nvSpPr>
        <p:spPr>
          <a:xfrm>
            <a:off x="838200" y="223721"/>
            <a:ext cx="10515600" cy="1106836"/>
          </a:xfrm>
        </p:spPr>
        <p:txBody>
          <a:bodyPr>
            <a:normAutofit fontScale="90000"/>
          </a:bodyPr>
          <a:lstStyle/>
          <a:p>
            <a:r>
              <a:rPr lang="en-US" sz="3800" b="1">
                <a:solidFill>
                  <a:schemeClr val="accent5">
                    <a:lumMod val="75000"/>
                  </a:schemeClr>
                </a:solidFill>
                <a:latin typeface="SemplicitaPro" panose="02000303000000000000"/>
              </a:rPr>
              <a:t>The GCM follow up and review process – all levels</a:t>
            </a:r>
          </a:p>
        </p:txBody>
      </p:sp>
      <p:sp>
        <p:nvSpPr>
          <p:cNvPr id="3" name="Content Placeholder 2">
            <a:extLst>
              <a:ext uri="{FF2B5EF4-FFF2-40B4-BE49-F238E27FC236}">
                <a16:creationId xmlns:a16="http://schemas.microsoft.com/office/drawing/2014/main" id="{71917E45-F9A1-4B21-8604-E2D1CEC29087}"/>
              </a:ext>
            </a:extLst>
          </p:cNvPr>
          <p:cNvSpPr>
            <a:spLocks noGrp="1"/>
          </p:cNvSpPr>
          <p:nvPr>
            <p:ph sz="half" idx="10"/>
          </p:nvPr>
        </p:nvSpPr>
        <p:spPr>
          <a:xfrm>
            <a:off x="220717" y="1343080"/>
            <a:ext cx="4832058" cy="4967692"/>
          </a:xfrm>
        </p:spPr>
        <p:txBody>
          <a:bodyPr vert="horz" lIns="91440" tIns="45720" rIns="91440" bIns="45720" rtlCol="0" anchor="t">
            <a:noAutofit/>
          </a:bodyPr>
          <a:lstStyle/>
          <a:p>
            <a:pPr marL="457200" indent="-457200">
              <a:buFont typeface="Arial" panose="020B0604020202020204" pitchFamily="34" charset="0"/>
              <a:buChar char="•"/>
            </a:pPr>
            <a:r>
              <a:rPr lang="en-US" sz="2400">
                <a:solidFill>
                  <a:schemeClr val="accent2"/>
                </a:solidFill>
                <a:latin typeface="Calibri"/>
                <a:cs typeface="Calibri"/>
              </a:rPr>
              <a:t>Review on the progress made at the </a:t>
            </a:r>
            <a:r>
              <a:rPr lang="en-US" sz="2400" b="1">
                <a:solidFill>
                  <a:schemeClr val="accent2"/>
                </a:solidFill>
                <a:latin typeface="Calibri"/>
                <a:cs typeface="Calibri"/>
              </a:rPr>
              <a:t>local, national, regional and global levels </a:t>
            </a:r>
            <a:r>
              <a:rPr lang="en-US" sz="2400">
                <a:solidFill>
                  <a:schemeClr val="accent2"/>
                </a:solidFill>
                <a:latin typeface="Calibri"/>
                <a:cs typeface="Calibri"/>
              </a:rPr>
              <a:t>on the GCM implementation </a:t>
            </a:r>
          </a:p>
          <a:p>
            <a:pPr marL="457200" indent="-457200">
              <a:buFont typeface="Arial" panose="020B0604020202020204" pitchFamily="34" charset="0"/>
              <a:buChar char="•"/>
            </a:pPr>
            <a:r>
              <a:rPr lang="en-US" sz="2400">
                <a:solidFill>
                  <a:schemeClr val="accent2"/>
                </a:solidFill>
                <a:latin typeface="Calibri"/>
                <a:cs typeface="Calibri"/>
              </a:rPr>
              <a:t>Through a </a:t>
            </a:r>
            <a:r>
              <a:rPr lang="en-US" sz="2400" b="1">
                <a:solidFill>
                  <a:schemeClr val="accent2"/>
                </a:solidFill>
                <a:latin typeface="Calibri"/>
                <a:cs typeface="Calibri"/>
              </a:rPr>
              <a:t>State-led</a:t>
            </a:r>
            <a:r>
              <a:rPr lang="en-US" sz="2400">
                <a:solidFill>
                  <a:schemeClr val="accent2"/>
                </a:solidFill>
                <a:latin typeface="Calibri"/>
                <a:cs typeface="Calibri"/>
              </a:rPr>
              <a:t> approach </a:t>
            </a:r>
          </a:p>
          <a:p>
            <a:pPr marL="457200" indent="-457200">
              <a:buFont typeface="Arial" panose="020B0604020202020204" pitchFamily="34" charset="0"/>
              <a:buChar char="•"/>
            </a:pPr>
            <a:r>
              <a:rPr lang="en-US" sz="2400">
                <a:solidFill>
                  <a:schemeClr val="accent2"/>
                </a:solidFill>
                <a:latin typeface="Calibri"/>
                <a:cs typeface="Calibri"/>
              </a:rPr>
              <a:t>With the participation of </a:t>
            </a:r>
            <a:r>
              <a:rPr lang="en-US" sz="2400" b="1">
                <a:solidFill>
                  <a:schemeClr val="accent2"/>
                </a:solidFill>
                <a:latin typeface="Calibri"/>
                <a:cs typeface="Calibri"/>
              </a:rPr>
              <a:t>all relevant stakeholders</a:t>
            </a:r>
          </a:p>
          <a:p>
            <a:pPr marL="457200" indent="-457200">
              <a:buFont typeface="Arial" panose="020B0604020202020204" pitchFamily="34" charset="0"/>
              <a:buChar char="•"/>
            </a:pPr>
            <a:r>
              <a:rPr lang="en-US" sz="2400" b="1">
                <a:solidFill>
                  <a:schemeClr val="accent2"/>
                </a:solidFill>
                <a:latin typeface="Calibri"/>
                <a:cs typeface="Calibri"/>
              </a:rPr>
              <a:t>International Migration Review Forum (IMRF)</a:t>
            </a:r>
            <a:r>
              <a:rPr lang="en-US" sz="2400">
                <a:solidFill>
                  <a:schemeClr val="accent2"/>
                </a:solidFill>
                <a:latin typeface="Calibri"/>
                <a:cs typeface="Calibri"/>
              </a:rPr>
              <a:t> will take place every four years starting in 2022;</a:t>
            </a:r>
          </a:p>
          <a:p>
            <a:pPr marL="457200" indent="-457200">
              <a:buFont typeface="Arial" panose="020B0604020202020204" pitchFamily="34" charset="0"/>
              <a:buChar char="•"/>
            </a:pPr>
            <a:r>
              <a:rPr lang="en-US" sz="2400" b="1">
                <a:solidFill>
                  <a:schemeClr val="accent2"/>
                </a:solidFill>
                <a:latin typeface="Calibri"/>
                <a:cs typeface="Calibri"/>
              </a:rPr>
              <a:t>Regional Review </a:t>
            </a:r>
            <a:r>
              <a:rPr lang="en-US" sz="2400">
                <a:solidFill>
                  <a:schemeClr val="accent2"/>
                </a:solidFill>
                <a:latin typeface="Calibri"/>
                <a:cs typeface="Calibri"/>
              </a:rPr>
              <a:t>will begin in 2020,  to effectively inform each edition of the IMRF</a:t>
            </a:r>
          </a:p>
        </p:txBody>
      </p:sp>
      <p:pic>
        <p:nvPicPr>
          <p:cNvPr id="4" name="Picture 3">
            <a:extLst>
              <a:ext uri="{FF2B5EF4-FFF2-40B4-BE49-F238E27FC236}">
                <a16:creationId xmlns:a16="http://schemas.microsoft.com/office/drawing/2014/main" id="{E1DA96F6-E852-7987-92ED-F169E16221E8}"/>
              </a:ext>
            </a:extLst>
          </p:cNvPr>
          <p:cNvPicPr>
            <a:picLocks noChangeAspect="1"/>
          </p:cNvPicPr>
          <p:nvPr/>
        </p:nvPicPr>
        <p:blipFill>
          <a:blip r:embed="rId3"/>
          <a:stretch>
            <a:fillRect/>
          </a:stretch>
        </p:blipFill>
        <p:spPr>
          <a:xfrm>
            <a:off x="4859676" y="1402852"/>
            <a:ext cx="6247619" cy="4685714"/>
          </a:xfrm>
          <a:prstGeom prst="rect">
            <a:avLst/>
          </a:prstGeom>
        </p:spPr>
      </p:pic>
      <p:pic>
        <p:nvPicPr>
          <p:cNvPr id="6" name="Picture 5">
            <a:extLst>
              <a:ext uri="{FF2B5EF4-FFF2-40B4-BE49-F238E27FC236}">
                <a16:creationId xmlns:a16="http://schemas.microsoft.com/office/drawing/2014/main" id="{4E3F8393-21F7-6260-147F-C6DADD5F90BE}"/>
              </a:ext>
            </a:extLst>
          </p:cNvPr>
          <p:cNvPicPr>
            <a:picLocks noChangeAspect="1"/>
          </p:cNvPicPr>
          <p:nvPr/>
        </p:nvPicPr>
        <p:blipFill>
          <a:blip r:embed="rId4"/>
          <a:stretch>
            <a:fillRect/>
          </a:stretch>
        </p:blipFill>
        <p:spPr>
          <a:xfrm>
            <a:off x="5162232" y="6217836"/>
            <a:ext cx="5057775" cy="571500"/>
          </a:xfrm>
          <a:prstGeom prst="rect">
            <a:avLst/>
          </a:prstGeom>
        </p:spPr>
      </p:pic>
    </p:spTree>
    <p:extLst>
      <p:ext uri="{BB962C8B-B14F-4D97-AF65-F5344CB8AC3E}">
        <p14:creationId xmlns:p14="http://schemas.microsoft.com/office/powerpoint/2010/main" val="125790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A3D4-2030-497E-AC77-C75F2D712B53}"/>
              </a:ext>
            </a:extLst>
          </p:cNvPr>
          <p:cNvSpPr>
            <a:spLocks noGrp="1"/>
          </p:cNvSpPr>
          <p:nvPr>
            <p:ph type="title"/>
          </p:nvPr>
        </p:nvSpPr>
        <p:spPr/>
        <p:txBody>
          <a:bodyPr>
            <a:normAutofit fontScale="90000"/>
          </a:bodyPr>
          <a:lstStyle/>
          <a:p>
            <a:r>
              <a:rPr lang="en-US" sz="3600" b="1">
                <a:solidFill>
                  <a:srgbClr val="00B0F0"/>
                </a:solidFill>
                <a:latin typeface="+mn-lt"/>
                <a:ea typeface="+mn-ea"/>
              </a:rPr>
              <a:t>Preparatory process for the second GCM Regional Review </a:t>
            </a:r>
            <a:br>
              <a:rPr lang="en-US" b="1">
                <a:solidFill>
                  <a:srgbClr val="44546A"/>
                </a:solidFill>
                <a:latin typeface="Poppins" pitchFamily="2" charset="77"/>
                <a:cs typeface="Poppins" pitchFamily="2" charset="77"/>
              </a:rPr>
            </a:br>
            <a:endParaRPr lang="fr-FR"/>
          </a:p>
        </p:txBody>
      </p:sp>
      <p:graphicFrame>
        <p:nvGraphicFramePr>
          <p:cNvPr id="5" name="Diagram 4">
            <a:extLst>
              <a:ext uri="{FF2B5EF4-FFF2-40B4-BE49-F238E27FC236}">
                <a16:creationId xmlns:a16="http://schemas.microsoft.com/office/drawing/2014/main" id="{AFC01953-9349-4493-AA65-6FB38B591450}"/>
              </a:ext>
            </a:extLst>
          </p:cNvPr>
          <p:cNvGraphicFramePr/>
          <p:nvPr/>
        </p:nvGraphicFramePr>
        <p:xfrm>
          <a:off x="549275" y="1552042"/>
          <a:ext cx="6057900" cy="4277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D8C8A712-F6DE-08F5-F1E4-AD5E6F10938A}"/>
              </a:ext>
            </a:extLst>
          </p:cNvPr>
          <p:cNvGrpSpPr/>
          <p:nvPr/>
        </p:nvGrpSpPr>
        <p:grpSpPr>
          <a:xfrm>
            <a:off x="7341003" y="1675979"/>
            <a:ext cx="4607841" cy="4036208"/>
            <a:chOff x="7341003" y="1675979"/>
            <a:chExt cx="4607841" cy="4036208"/>
          </a:xfrm>
        </p:grpSpPr>
        <p:sp>
          <p:nvSpPr>
            <p:cNvPr id="7" name="Arrow: Right 6">
              <a:extLst>
                <a:ext uri="{FF2B5EF4-FFF2-40B4-BE49-F238E27FC236}">
                  <a16:creationId xmlns:a16="http://schemas.microsoft.com/office/drawing/2014/main" id="{790B71EF-A83F-08D5-BE5A-ADF54E0F0C4B}"/>
                </a:ext>
              </a:extLst>
            </p:cNvPr>
            <p:cNvSpPr/>
            <p:nvPr/>
          </p:nvSpPr>
          <p:spPr>
            <a:xfrm>
              <a:off x="7341003" y="2931455"/>
              <a:ext cx="1772373" cy="1531797"/>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99C36310-D942-55B4-018A-E327FCFD28D2}"/>
                </a:ext>
              </a:extLst>
            </p:cNvPr>
            <p:cNvSpPr/>
            <p:nvPr/>
          </p:nvSpPr>
          <p:spPr>
            <a:xfrm>
              <a:off x="9299101" y="4144008"/>
              <a:ext cx="2649743" cy="1568179"/>
            </a:xfrm>
            <a:custGeom>
              <a:avLst/>
              <a:gdLst>
                <a:gd name="connsiteX0" fmla="*/ 0 w 2649743"/>
                <a:gd name="connsiteY0" fmla="*/ 261368 h 1568179"/>
                <a:gd name="connsiteX1" fmla="*/ 261368 w 2649743"/>
                <a:gd name="connsiteY1" fmla="*/ 0 h 1568179"/>
                <a:gd name="connsiteX2" fmla="*/ 2388375 w 2649743"/>
                <a:gd name="connsiteY2" fmla="*/ 0 h 1568179"/>
                <a:gd name="connsiteX3" fmla="*/ 2649743 w 2649743"/>
                <a:gd name="connsiteY3" fmla="*/ 261368 h 1568179"/>
                <a:gd name="connsiteX4" fmla="*/ 2649743 w 2649743"/>
                <a:gd name="connsiteY4" fmla="*/ 1306811 h 1568179"/>
                <a:gd name="connsiteX5" fmla="*/ 2388375 w 2649743"/>
                <a:gd name="connsiteY5" fmla="*/ 1568179 h 1568179"/>
                <a:gd name="connsiteX6" fmla="*/ 261368 w 2649743"/>
                <a:gd name="connsiteY6" fmla="*/ 1568179 h 1568179"/>
                <a:gd name="connsiteX7" fmla="*/ 0 w 2649743"/>
                <a:gd name="connsiteY7" fmla="*/ 1306811 h 1568179"/>
                <a:gd name="connsiteX8" fmla="*/ 0 w 2649743"/>
                <a:gd name="connsiteY8" fmla="*/ 261368 h 15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43" h="1568179">
                  <a:moveTo>
                    <a:pt x="0" y="261368"/>
                  </a:moveTo>
                  <a:cubicBezTo>
                    <a:pt x="0" y="117018"/>
                    <a:pt x="117018" y="0"/>
                    <a:pt x="261368" y="0"/>
                  </a:cubicBezTo>
                  <a:lnTo>
                    <a:pt x="2388375" y="0"/>
                  </a:lnTo>
                  <a:cubicBezTo>
                    <a:pt x="2532725" y="0"/>
                    <a:pt x="2649743" y="117018"/>
                    <a:pt x="2649743" y="261368"/>
                  </a:cubicBezTo>
                  <a:lnTo>
                    <a:pt x="2649743" y="1306811"/>
                  </a:lnTo>
                  <a:cubicBezTo>
                    <a:pt x="2649743" y="1451161"/>
                    <a:pt x="2532725" y="1568179"/>
                    <a:pt x="2388375" y="1568179"/>
                  </a:cubicBezTo>
                  <a:lnTo>
                    <a:pt x="261368" y="1568179"/>
                  </a:lnTo>
                  <a:cubicBezTo>
                    <a:pt x="117018" y="1568179"/>
                    <a:pt x="0" y="1451161"/>
                    <a:pt x="0" y="1306811"/>
                  </a:cubicBezTo>
                  <a:lnTo>
                    <a:pt x="0" y="2613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52" tIns="152752" rIns="152752" bIns="152752" numCol="1" spcCol="1270" anchor="ctr" anchorCtr="0">
              <a:noAutofit/>
            </a:bodyPr>
            <a:lstStyle/>
            <a:p>
              <a:pPr marL="0" lvl="0" indent="0" algn="ctr" defTabSz="889000">
                <a:lnSpc>
                  <a:spcPct val="90000"/>
                </a:lnSpc>
                <a:spcBef>
                  <a:spcPct val="0"/>
                </a:spcBef>
                <a:spcAft>
                  <a:spcPct val="35000"/>
                </a:spcAft>
                <a:buNone/>
              </a:pPr>
              <a:r>
                <a:rPr lang="en-US" sz="2000" b="1" kern="1200"/>
                <a:t>Outcome Document to be presented at the Plenary Meeting of the General Assembly</a:t>
              </a:r>
              <a:endParaRPr lang="fr-FR" sz="2000" kern="1200"/>
            </a:p>
          </p:txBody>
        </p:sp>
        <p:sp>
          <p:nvSpPr>
            <p:cNvPr id="9" name="Freeform: Shape 8">
              <a:extLst>
                <a:ext uri="{FF2B5EF4-FFF2-40B4-BE49-F238E27FC236}">
                  <a16:creationId xmlns:a16="http://schemas.microsoft.com/office/drawing/2014/main" id="{F4CD924D-BE9F-3F1E-4B24-58C12BAD5066}"/>
                </a:ext>
              </a:extLst>
            </p:cNvPr>
            <p:cNvSpPr/>
            <p:nvPr/>
          </p:nvSpPr>
          <p:spPr>
            <a:xfrm>
              <a:off x="9284890" y="1675979"/>
              <a:ext cx="2649743" cy="1568179"/>
            </a:xfrm>
            <a:custGeom>
              <a:avLst/>
              <a:gdLst>
                <a:gd name="connsiteX0" fmla="*/ 0 w 2649743"/>
                <a:gd name="connsiteY0" fmla="*/ 261368 h 1568179"/>
                <a:gd name="connsiteX1" fmla="*/ 261368 w 2649743"/>
                <a:gd name="connsiteY1" fmla="*/ 0 h 1568179"/>
                <a:gd name="connsiteX2" fmla="*/ 2388375 w 2649743"/>
                <a:gd name="connsiteY2" fmla="*/ 0 h 1568179"/>
                <a:gd name="connsiteX3" fmla="*/ 2649743 w 2649743"/>
                <a:gd name="connsiteY3" fmla="*/ 261368 h 1568179"/>
                <a:gd name="connsiteX4" fmla="*/ 2649743 w 2649743"/>
                <a:gd name="connsiteY4" fmla="*/ 1306811 h 1568179"/>
                <a:gd name="connsiteX5" fmla="*/ 2388375 w 2649743"/>
                <a:gd name="connsiteY5" fmla="*/ 1568179 h 1568179"/>
                <a:gd name="connsiteX6" fmla="*/ 261368 w 2649743"/>
                <a:gd name="connsiteY6" fmla="*/ 1568179 h 1568179"/>
                <a:gd name="connsiteX7" fmla="*/ 0 w 2649743"/>
                <a:gd name="connsiteY7" fmla="*/ 1306811 h 1568179"/>
                <a:gd name="connsiteX8" fmla="*/ 0 w 2649743"/>
                <a:gd name="connsiteY8" fmla="*/ 261368 h 15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43" h="1568179">
                  <a:moveTo>
                    <a:pt x="0" y="261368"/>
                  </a:moveTo>
                  <a:cubicBezTo>
                    <a:pt x="0" y="117018"/>
                    <a:pt x="117018" y="0"/>
                    <a:pt x="261368" y="0"/>
                  </a:cubicBezTo>
                  <a:lnTo>
                    <a:pt x="2388375" y="0"/>
                  </a:lnTo>
                  <a:cubicBezTo>
                    <a:pt x="2532725" y="0"/>
                    <a:pt x="2649743" y="117018"/>
                    <a:pt x="2649743" y="261368"/>
                  </a:cubicBezTo>
                  <a:lnTo>
                    <a:pt x="2649743" y="1306811"/>
                  </a:lnTo>
                  <a:cubicBezTo>
                    <a:pt x="2649743" y="1451161"/>
                    <a:pt x="2532725" y="1568179"/>
                    <a:pt x="2388375" y="1568179"/>
                  </a:cubicBezTo>
                  <a:lnTo>
                    <a:pt x="261368" y="1568179"/>
                  </a:lnTo>
                  <a:cubicBezTo>
                    <a:pt x="117018" y="1568179"/>
                    <a:pt x="0" y="1451161"/>
                    <a:pt x="0" y="1306811"/>
                  </a:cubicBezTo>
                  <a:lnTo>
                    <a:pt x="0" y="2613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752" tIns="152752" rIns="152752" bIns="152752" numCol="1" spcCol="1270" anchor="ctr" anchorCtr="0">
              <a:noAutofit/>
            </a:bodyPr>
            <a:lstStyle/>
            <a:p>
              <a:pPr marL="0" lvl="0" indent="0" algn="ctr" defTabSz="889000">
                <a:lnSpc>
                  <a:spcPct val="90000"/>
                </a:lnSpc>
                <a:spcBef>
                  <a:spcPct val="0"/>
                </a:spcBef>
                <a:spcAft>
                  <a:spcPct val="35000"/>
                </a:spcAft>
                <a:buNone/>
              </a:pPr>
              <a:r>
                <a:rPr lang="en-US" sz="2000" b="1" kern="1200"/>
                <a:t>Regional Reviews during the first half of 2024</a:t>
              </a:r>
              <a:endParaRPr lang="fr-FR" sz="2000" kern="1200"/>
            </a:p>
          </p:txBody>
        </p:sp>
      </p:grpSp>
      <p:pic>
        <p:nvPicPr>
          <p:cNvPr id="10" name="Picture 9">
            <a:extLst>
              <a:ext uri="{FF2B5EF4-FFF2-40B4-BE49-F238E27FC236}">
                <a16:creationId xmlns:a16="http://schemas.microsoft.com/office/drawing/2014/main" id="{17092F4B-8E98-952E-0603-88A2704019B6}"/>
              </a:ext>
            </a:extLst>
          </p:cNvPr>
          <p:cNvPicPr>
            <a:picLocks noChangeAspect="1"/>
          </p:cNvPicPr>
          <p:nvPr/>
        </p:nvPicPr>
        <p:blipFill>
          <a:blip r:embed="rId7"/>
          <a:stretch>
            <a:fillRect/>
          </a:stretch>
        </p:blipFill>
        <p:spPr>
          <a:xfrm>
            <a:off x="6969256" y="6207358"/>
            <a:ext cx="5057775" cy="571500"/>
          </a:xfrm>
          <a:prstGeom prst="rect">
            <a:avLst/>
          </a:prstGeom>
        </p:spPr>
      </p:pic>
      <p:sp>
        <p:nvSpPr>
          <p:cNvPr id="21" name="Cloud 20">
            <a:extLst>
              <a:ext uri="{FF2B5EF4-FFF2-40B4-BE49-F238E27FC236}">
                <a16:creationId xmlns:a16="http://schemas.microsoft.com/office/drawing/2014/main" id="{C61B8081-BFC1-DB8B-553E-9B5574C0A50B}"/>
              </a:ext>
            </a:extLst>
          </p:cNvPr>
          <p:cNvSpPr/>
          <p:nvPr/>
        </p:nvSpPr>
        <p:spPr>
          <a:xfrm>
            <a:off x="6655564" y="1024594"/>
            <a:ext cx="2580103" cy="1777999"/>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cs typeface="Calibri"/>
              </a:rPr>
              <a:t>Mirroring Pledges?</a:t>
            </a:r>
            <a:endParaRPr lang="en-US" sz="2400" b="1">
              <a:solidFill>
                <a:schemeClr val="accent5">
                  <a:lumMod val="75000"/>
                </a:schemeClr>
              </a:solidFill>
            </a:endParaRPr>
          </a:p>
        </p:txBody>
      </p:sp>
      <p:sp>
        <p:nvSpPr>
          <p:cNvPr id="28" name="Cloud 27">
            <a:extLst>
              <a:ext uri="{FF2B5EF4-FFF2-40B4-BE49-F238E27FC236}">
                <a16:creationId xmlns:a16="http://schemas.microsoft.com/office/drawing/2014/main" id="{C7A636E9-32D1-CC59-37FF-467E528FC389}"/>
              </a:ext>
            </a:extLst>
          </p:cNvPr>
          <p:cNvSpPr/>
          <p:nvPr/>
        </p:nvSpPr>
        <p:spPr>
          <a:xfrm rot="480000">
            <a:off x="6633870" y="4459001"/>
            <a:ext cx="2486523" cy="1671052"/>
          </a:xfrm>
          <a:prstGeom prst="cloud">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5">
                    <a:lumMod val="75000"/>
                  </a:schemeClr>
                </a:solidFill>
                <a:cs typeface="Calibri"/>
              </a:rPr>
              <a:t>National Consultations?</a:t>
            </a:r>
          </a:p>
        </p:txBody>
      </p:sp>
    </p:spTree>
    <p:extLst>
      <p:ext uri="{BB962C8B-B14F-4D97-AF65-F5344CB8AC3E}">
        <p14:creationId xmlns:p14="http://schemas.microsoft.com/office/powerpoint/2010/main" val="1056925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B56F-0D6F-4C6F-969E-EB9B5AAD38E1}"/>
              </a:ext>
            </a:extLst>
          </p:cNvPr>
          <p:cNvSpPr>
            <a:spLocks noGrp="1"/>
          </p:cNvSpPr>
          <p:nvPr>
            <p:ph type="title"/>
          </p:nvPr>
        </p:nvSpPr>
        <p:spPr/>
        <p:txBody>
          <a:bodyPr>
            <a:noAutofit/>
          </a:bodyPr>
          <a:lstStyle/>
          <a:p>
            <a:pPr algn="ctr"/>
            <a:r>
              <a:rPr lang="en-US" sz="3800" b="1">
                <a:solidFill>
                  <a:schemeClr val="accent5">
                    <a:lumMod val="75000"/>
                  </a:schemeClr>
                </a:solidFill>
                <a:latin typeface="SemplicitaPro" panose="02000303000000000000"/>
              </a:rPr>
              <a:t>Second Follow-up and Review Process in the Arab region (2023-2024) – TBC</a:t>
            </a:r>
            <a:endParaRPr lang="en-US"/>
          </a:p>
        </p:txBody>
      </p:sp>
      <p:graphicFrame>
        <p:nvGraphicFramePr>
          <p:cNvPr id="4" name="Content Placeholder 3">
            <a:extLst>
              <a:ext uri="{FF2B5EF4-FFF2-40B4-BE49-F238E27FC236}">
                <a16:creationId xmlns:a16="http://schemas.microsoft.com/office/drawing/2014/main" id="{59BBB6C4-F74A-4821-A3CB-290EC5030856}"/>
              </a:ext>
            </a:extLst>
          </p:cNvPr>
          <p:cNvGraphicFramePr>
            <a:graphicFrameLocks noGrp="1"/>
          </p:cNvGraphicFramePr>
          <p:nvPr>
            <p:ph sz="half" idx="10"/>
          </p:nvPr>
        </p:nvGraphicFramePr>
        <p:xfrm>
          <a:off x="490330" y="1487975"/>
          <a:ext cx="11006897" cy="455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1">
            <a:extLst>
              <a:ext uri="{FF2B5EF4-FFF2-40B4-BE49-F238E27FC236}">
                <a16:creationId xmlns:a16="http://schemas.microsoft.com/office/drawing/2014/main" id="{A8E822AB-E1C2-4D4D-B817-53ED293940B1}"/>
              </a:ext>
            </a:extLst>
          </p:cNvPr>
          <p:cNvGrpSpPr/>
          <p:nvPr/>
        </p:nvGrpSpPr>
        <p:grpSpPr>
          <a:xfrm>
            <a:off x="669601" y="4141722"/>
            <a:ext cx="9816092" cy="2051067"/>
            <a:chOff x="669601" y="4141722"/>
            <a:chExt cx="9816092" cy="2051067"/>
          </a:xfrm>
        </p:grpSpPr>
        <p:sp>
          <p:nvSpPr>
            <p:cNvPr id="5" name="TextBox 4">
              <a:extLst>
                <a:ext uri="{FF2B5EF4-FFF2-40B4-BE49-F238E27FC236}">
                  <a16:creationId xmlns:a16="http://schemas.microsoft.com/office/drawing/2014/main" id="{0B155D08-40B6-4F10-BD9C-202CB8639019}"/>
                </a:ext>
              </a:extLst>
            </p:cNvPr>
            <p:cNvSpPr txBox="1"/>
            <p:nvPr/>
          </p:nvSpPr>
          <p:spPr>
            <a:xfrm>
              <a:off x="669601" y="4454246"/>
              <a:ext cx="1400448" cy="116955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Led by Governments of Qatar, Morocco, Egypt, KSA and Iraq (TBC)</a:t>
              </a:r>
            </a:p>
          </p:txBody>
        </p:sp>
        <p:sp>
          <p:nvSpPr>
            <p:cNvPr id="6" name="TextBox 5">
              <a:extLst>
                <a:ext uri="{FF2B5EF4-FFF2-40B4-BE49-F238E27FC236}">
                  <a16:creationId xmlns:a16="http://schemas.microsoft.com/office/drawing/2014/main" id="{7FB55D03-B1AB-4788-B335-74F428A3C546}"/>
                </a:ext>
              </a:extLst>
            </p:cNvPr>
            <p:cNvSpPr txBox="1"/>
            <p:nvPr/>
          </p:nvSpPr>
          <p:spPr>
            <a:xfrm>
              <a:off x="2053497" y="5454125"/>
              <a:ext cx="2293151" cy="738664"/>
            </a:xfrm>
            <a:prstGeom prst="rect">
              <a:avLst/>
            </a:prstGeom>
            <a:noFill/>
          </p:spPr>
          <p:txBody>
            <a:bodyPr wrap="square" lIns="91440" tIns="45720" rIns="91440" bIns="45720" rtlCol="0" anchor="ctr">
              <a:spAutoFit/>
            </a:bodyPr>
            <a:lstStyle/>
            <a:p>
              <a:pPr algn="ctr">
                <a:defRPr/>
              </a:pPr>
              <a:r>
                <a:rPr lang="en-US" sz="1400">
                  <a:solidFill>
                    <a:srgbClr val="000000"/>
                  </a:solidFill>
                  <a:latin typeface="Calibri" panose="020F0502020204030204"/>
                </a:rPr>
                <a:t>PAFOM (October 2023), </a:t>
              </a:r>
              <a:endParaRPr lang="en-US"/>
            </a:p>
            <a:p>
              <a:pPr algn="ctr">
                <a:defRPr/>
              </a:pPr>
              <a:r>
                <a:rPr lang="en-US" sz="1400">
                  <a:solidFill>
                    <a:srgbClr val="000000"/>
                  </a:solidFill>
                  <a:latin typeface="Calibri" panose="020F0502020204030204"/>
                </a:rPr>
                <a:t>ADD (February 2024)</a:t>
              </a:r>
              <a:endParaRPr lang="en-US" sz="1400">
                <a:solidFill>
                  <a:srgbClr val="000000"/>
                </a:solidFill>
                <a:latin typeface="Calibri" panose="020F0502020204030204"/>
                <a:cs typeface="Calibri"/>
              </a:endParaRPr>
            </a:p>
            <a:p>
              <a:pPr algn="ctr">
                <a:defRPr/>
              </a:pPr>
              <a:r>
                <a:rPr lang="en-US" sz="1400">
                  <a:solidFill>
                    <a:srgbClr val="000000"/>
                  </a:solidFill>
                  <a:latin typeface="Calibri" panose="020F0502020204030204"/>
                </a:rPr>
                <a:t>ARCP (April 2024)</a:t>
              </a:r>
              <a:endParaRPr lang="en-US">
                <a:ea typeface="+mn-ea"/>
                <a:cs typeface="+mn-cs"/>
              </a:endParaRPr>
            </a:p>
          </p:txBody>
        </p:sp>
        <p:sp>
          <p:nvSpPr>
            <p:cNvPr id="7" name="TextBox 6">
              <a:extLst>
                <a:ext uri="{FF2B5EF4-FFF2-40B4-BE49-F238E27FC236}">
                  <a16:creationId xmlns:a16="http://schemas.microsoft.com/office/drawing/2014/main" id="{FCB8ADDB-209D-4BEC-9D63-B18AA824BDCF}"/>
                </a:ext>
              </a:extLst>
            </p:cNvPr>
            <p:cNvSpPr txBox="1"/>
            <p:nvPr/>
          </p:nvSpPr>
          <p:spPr>
            <a:xfrm>
              <a:off x="3965273" y="4249444"/>
              <a:ext cx="1604253" cy="523220"/>
            </a:xfrm>
            <a:prstGeom prst="rect">
              <a:avLst/>
            </a:prstGeom>
            <a:noFill/>
          </p:spPr>
          <p:txBody>
            <a:bodyPr wrap="square" lIns="91440" tIns="45720" rIns="91440" bIns="45720" rtlCol="0" anchor="ctr">
              <a:spAutoFit/>
            </a:bodyPr>
            <a:lstStyle/>
            <a:p>
              <a:pPr algn="ctr">
                <a:defRPr/>
              </a:pPr>
              <a:r>
                <a:rPr lang="en-US" sz="1400">
                  <a:solidFill>
                    <a:srgbClr val="000000"/>
                  </a:solidFill>
                  <a:latin typeface="Calibri" panose="020F0502020204030204"/>
                </a:rPr>
                <a:t>November</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1400">
                  <a:solidFill>
                    <a:srgbClr val="000000"/>
                  </a:solidFill>
                  <a:latin typeface="Calibri" panose="020F0502020204030204"/>
                </a:rPr>
                <a:t>to December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2023</a:t>
              </a:r>
            </a:p>
          </p:txBody>
        </p:sp>
        <p:sp>
          <p:nvSpPr>
            <p:cNvPr id="8" name="TextBox 7">
              <a:extLst>
                <a:ext uri="{FF2B5EF4-FFF2-40B4-BE49-F238E27FC236}">
                  <a16:creationId xmlns:a16="http://schemas.microsoft.com/office/drawing/2014/main" id="{C0C30266-E79B-4072-9F12-06CF77A3B8F4}"/>
                </a:ext>
              </a:extLst>
            </p:cNvPr>
            <p:cNvSpPr txBox="1"/>
            <p:nvPr/>
          </p:nvSpPr>
          <p:spPr>
            <a:xfrm>
              <a:off x="5859023" y="5526717"/>
              <a:ext cx="1397558" cy="523220"/>
            </a:xfrm>
            <a:prstGeom prst="rect">
              <a:avLst/>
            </a:prstGeom>
            <a:noFill/>
          </p:spPr>
          <p:txBody>
            <a:bodyPr wrap="square" lIns="91440" tIns="45720" rIns="91440" bIns="45720" rtlCol="0" anchor="ctr">
              <a:spAutoFit/>
            </a:bodyPr>
            <a:lstStyle/>
            <a:p>
              <a:pPr algn="ctr">
                <a:defRPr/>
              </a:pPr>
              <a:r>
                <a:rPr lang="en-US" sz="1400">
                  <a:solidFill>
                    <a:srgbClr val="000000"/>
                  </a:solidFill>
                  <a:latin typeface="Calibri" panose="020F0502020204030204"/>
                </a:rPr>
                <a:t>November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2023 – April </a:t>
              </a:r>
              <a:r>
                <a:rPr lang="en-US" sz="1400">
                  <a:solidFill>
                    <a:srgbClr val="000000"/>
                  </a:solidFill>
                  <a:latin typeface="Calibri" panose="020F0502020204030204"/>
                </a:rPr>
                <a:t>2024</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BE1839-A817-4B12-881C-C26B4F8DBC2D}"/>
                </a:ext>
              </a:extLst>
            </p:cNvPr>
            <p:cNvSpPr txBox="1"/>
            <p:nvPr/>
          </p:nvSpPr>
          <p:spPr>
            <a:xfrm>
              <a:off x="7591694" y="4141722"/>
              <a:ext cx="1397558" cy="738664"/>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Calibri" panose="020F0502020204030204"/>
                </a:rPr>
                <a:t>May/June 2024 </a:t>
              </a:r>
              <a:endParaRPr lang="en-US" sz="1400">
                <a:solidFill>
                  <a:srgbClr val="000000"/>
                </a:solidFill>
                <a:latin typeface="Calibri" panose="020F0502020204030204"/>
                <a:cs typeface="Calibri"/>
              </a:endParaRPr>
            </a:p>
          </p:txBody>
        </p:sp>
        <p:sp>
          <p:nvSpPr>
            <p:cNvPr id="10" name="TextBox 9">
              <a:extLst>
                <a:ext uri="{FF2B5EF4-FFF2-40B4-BE49-F238E27FC236}">
                  <a16:creationId xmlns:a16="http://schemas.microsoft.com/office/drawing/2014/main" id="{44E6DEEE-EC2B-4353-B3AE-AC28E6979249}"/>
                </a:ext>
              </a:extLst>
            </p:cNvPr>
            <p:cNvSpPr txBox="1"/>
            <p:nvPr/>
          </p:nvSpPr>
          <p:spPr>
            <a:xfrm>
              <a:off x="9088135" y="5234326"/>
              <a:ext cx="1397558"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To be finalized by September 2024</a:t>
              </a:r>
            </a:p>
          </p:txBody>
        </p:sp>
      </p:grpSp>
      <p:pic>
        <p:nvPicPr>
          <p:cNvPr id="166" name="Picture 165">
            <a:extLst>
              <a:ext uri="{FF2B5EF4-FFF2-40B4-BE49-F238E27FC236}">
                <a16:creationId xmlns:a16="http://schemas.microsoft.com/office/drawing/2014/main" id="{3009F711-5FE2-6DF4-5657-1B527F9EBD0A}"/>
              </a:ext>
            </a:extLst>
          </p:cNvPr>
          <p:cNvPicPr>
            <a:picLocks noChangeAspect="1"/>
          </p:cNvPicPr>
          <p:nvPr/>
        </p:nvPicPr>
        <p:blipFill>
          <a:blip r:embed="rId8"/>
          <a:stretch>
            <a:fillRect/>
          </a:stretch>
        </p:blipFill>
        <p:spPr>
          <a:xfrm>
            <a:off x="5191256" y="6292025"/>
            <a:ext cx="5057775" cy="571500"/>
          </a:xfrm>
          <a:prstGeom prst="rect">
            <a:avLst/>
          </a:prstGeom>
        </p:spPr>
      </p:pic>
    </p:spTree>
    <p:extLst>
      <p:ext uri="{BB962C8B-B14F-4D97-AF65-F5344CB8AC3E}">
        <p14:creationId xmlns:p14="http://schemas.microsoft.com/office/powerpoint/2010/main" val="183199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9A1-BED4-EC22-35E3-0D173AEB4EC5}"/>
              </a:ext>
            </a:extLst>
          </p:cNvPr>
          <p:cNvSpPr>
            <a:spLocks noGrp="1"/>
          </p:cNvSpPr>
          <p:nvPr>
            <p:ph type="title"/>
          </p:nvPr>
        </p:nvSpPr>
        <p:spPr/>
        <p:txBody>
          <a:bodyPr>
            <a:normAutofit fontScale="90000"/>
          </a:bodyPr>
          <a:lstStyle/>
          <a:p>
            <a:pPr algn="ctr"/>
            <a:r>
              <a:rPr lang="en-US" b="1">
                <a:solidFill>
                  <a:srgbClr val="00B0F0"/>
                </a:solidFill>
                <a:latin typeface="SemplicitaPro" panose="02000303000000000000"/>
              </a:rPr>
              <a:t>National UN Networks in the Arab region</a:t>
            </a:r>
          </a:p>
        </p:txBody>
      </p:sp>
      <p:graphicFrame>
        <p:nvGraphicFramePr>
          <p:cNvPr id="4" name="Content Placeholder 3">
            <a:extLst>
              <a:ext uri="{FF2B5EF4-FFF2-40B4-BE49-F238E27FC236}">
                <a16:creationId xmlns:a16="http://schemas.microsoft.com/office/drawing/2014/main" id="{B156BD15-0323-72F9-955D-FA19CC4EB5CE}"/>
              </a:ext>
            </a:extLst>
          </p:cNvPr>
          <p:cNvGraphicFramePr>
            <a:graphicFrameLocks noGrp="1"/>
          </p:cNvGraphicFramePr>
          <p:nvPr>
            <p:ph sz="half" idx="10"/>
          </p:nvPr>
        </p:nvGraphicFramePr>
        <p:xfrm>
          <a:off x="838200" y="1690688"/>
          <a:ext cx="10547350" cy="439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7" name="Picture 76">
            <a:extLst>
              <a:ext uri="{FF2B5EF4-FFF2-40B4-BE49-F238E27FC236}">
                <a16:creationId xmlns:a16="http://schemas.microsoft.com/office/drawing/2014/main" id="{F7200B88-AFDB-B3B9-4802-261795A62582}"/>
              </a:ext>
            </a:extLst>
          </p:cNvPr>
          <p:cNvPicPr>
            <a:picLocks noChangeAspect="1"/>
          </p:cNvPicPr>
          <p:nvPr/>
        </p:nvPicPr>
        <p:blipFill>
          <a:blip r:embed="rId8"/>
          <a:stretch>
            <a:fillRect/>
          </a:stretch>
        </p:blipFill>
        <p:spPr>
          <a:xfrm>
            <a:off x="5203351" y="6231548"/>
            <a:ext cx="5057775" cy="571500"/>
          </a:xfrm>
          <a:prstGeom prst="rect">
            <a:avLst/>
          </a:prstGeom>
        </p:spPr>
      </p:pic>
    </p:spTree>
    <p:extLst>
      <p:ext uri="{BB962C8B-B14F-4D97-AF65-F5344CB8AC3E}">
        <p14:creationId xmlns:p14="http://schemas.microsoft.com/office/powerpoint/2010/main" val="330370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Espace réservé du contenu 76">
            <a:extLst>
              <a:ext uri="{FF2B5EF4-FFF2-40B4-BE49-F238E27FC236}">
                <a16:creationId xmlns:a16="http://schemas.microsoft.com/office/drawing/2014/main" id="{66324FE9-CC37-401D-A341-EFB8992F89E0}"/>
              </a:ext>
            </a:extLst>
          </p:cNvPr>
          <p:cNvSpPr>
            <a:spLocks noGrp="1"/>
          </p:cNvSpPr>
          <p:nvPr>
            <p:ph sz="quarter" idx="11"/>
          </p:nvPr>
        </p:nvSpPr>
        <p:spPr>
          <a:xfrm>
            <a:off x="3772925" y="2587733"/>
            <a:ext cx="6157384" cy="560917"/>
          </a:xfrm>
        </p:spPr>
        <p:txBody>
          <a:bodyPr vert="horz" lIns="91440" tIns="45720" rIns="91440" bIns="45720" rtlCol="0" anchor="t">
            <a:noAutofit/>
          </a:bodyPr>
          <a:lstStyle/>
          <a:p>
            <a:r>
              <a:rPr lang="fr-FR">
                <a:latin typeface="SemplicitaPro"/>
              </a:rPr>
              <a:t>Contact: </a:t>
            </a:r>
            <a:endParaRPr lang="fr-FR"/>
          </a:p>
          <a:p>
            <a:r>
              <a:rPr lang="fr-FR" b="0">
                <a:latin typeface="SemplicitaPro"/>
              </a:rPr>
              <a:t>gcmrrarabstates@iom.int</a:t>
            </a:r>
            <a:endParaRPr lang="fr-FR"/>
          </a:p>
        </p:txBody>
      </p:sp>
      <p:pic>
        <p:nvPicPr>
          <p:cNvPr id="74" name="Graphique 73">
            <a:extLst>
              <a:ext uri="{FF2B5EF4-FFF2-40B4-BE49-F238E27FC236}">
                <a16:creationId xmlns:a16="http://schemas.microsoft.com/office/drawing/2014/main" id="{B0F4F3E8-CEB0-48E3-871E-704F5A4D84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4986" y="695152"/>
            <a:ext cx="1575751" cy="3501669"/>
          </a:xfrm>
          <a:prstGeom prst="rect">
            <a:avLst/>
          </a:prstGeom>
        </p:spPr>
      </p:pic>
      <p:pic>
        <p:nvPicPr>
          <p:cNvPr id="75" name="Graphique 74">
            <a:extLst>
              <a:ext uri="{FF2B5EF4-FFF2-40B4-BE49-F238E27FC236}">
                <a16:creationId xmlns:a16="http://schemas.microsoft.com/office/drawing/2014/main" id="{ACDB4319-4E2A-4E0F-A4D5-3DC930BC2A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3227" y="3799000"/>
            <a:ext cx="962025" cy="1876425"/>
          </a:xfrm>
          <a:prstGeom prst="rect">
            <a:avLst/>
          </a:prstGeom>
        </p:spPr>
      </p:pic>
      <p:sp>
        <p:nvSpPr>
          <p:cNvPr id="81" name="Espace réservé du contenu 80">
            <a:extLst>
              <a:ext uri="{FF2B5EF4-FFF2-40B4-BE49-F238E27FC236}">
                <a16:creationId xmlns:a16="http://schemas.microsoft.com/office/drawing/2014/main" id="{8D19E12E-6BA1-4B05-93A9-6AE898AFF114}"/>
              </a:ext>
            </a:extLst>
          </p:cNvPr>
          <p:cNvSpPr>
            <a:spLocks noGrp="1"/>
          </p:cNvSpPr>
          <p:nvPr>
            <p:ph sz="quarter" idx="10"/>
          </p:nvPr>
        </p:nvSpPr>
        <p:spPr>
          <a:xfrm>
            <a:off x="3772925" y="1759481"/>
            <a:ext cx="6157384" cy="560917"/>
          </a:xfrm>
        </p:spPr>
        <p:txBody>
          <a:bodyPr/>
          <a:lstStyle/>
          <a:p>
            <a:r>
              <a:rPr lang="fr-FR"/>
              <a:t>THANK YOU</a:t>
            </a:r>
          </a:p>
        </p:txBody>
      </p:sp>
      <p:pic>
        <p:nvPicPr>
          <p:cNvPr id="2" name="Picture 1" descr="A blue and white logo&#10;&#10;Description automatically generated">
            <a:extLst>
              <a:ext uri="{FF2B5EF4-FFF2-40B4-BE49-F238E27FC236}">
                <a16:creationId xmlns:a16="http://schemas.microsoft.com/office/drawing/2014/main" id="{350B2EB2-5B6A-1D8B-8693-7495A7929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1617" y="6129675"/>
            <a:ext cx="1303885" cy="652791"/>
          </a:xfrm>
          <a:prstGeom prst="rect">
            <a:avLst/>
          </a:prstGeom>
        </p:spPr>
      </p:pic>
    </p:spTree>
    <p:extLst>
      <p:ext uri="{BB962C8B-B14F-4D97-AF65-F5344CB8AC3E}">
        <p14:creationId xmlns:p14="http://schemas.microsoft.com/office/powerpoint/2010/main" val="2082574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674199"/>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39615" y="4606766"/>
            <a:ext cx="11025553" cy="873606"/>
          </a:xfrm>
        </p:spPr>
        <p:txBody>
          <a:bodyPr anchor="t">
            <a:noAutofit/>
          </a:bodyPr>
          <a:lstStyle/>
          <a:p>
            <a:pPr>
              <a:lnSpc>
                <a:spcPct val="100000"/>
              </a:lnSpc>
              <a:spcBef>
                <a:spcPts val="600"/>
              </a:spcBef>
              <a:spcAft>
                <a:spcPts val="600"/>
              </a:spcAft>
            </a:pPr>
            <a:br>
              <a:rPr lang="en-US" sz="2000" b="1">
                <a:latin typeface="+mn-lt"/>
                <a:ea typeface="Roboto Medium" panose="02000000000000000000" pitchFamily="2" charset="0"/>
              </a:rPr>
            </a:br>
            <a:r>
              <a:rPr lang="en-US" sz="3200" b="1">
                <a:solidFill>
                  <a:schemeClr val="bg1"/>
                </a:solidFill>
                <a:latin typeface="+mn-lt"/>
                <a:ea typeface="Roboto Medium"/>
              </a:rPr>
              <a:t>Session 1 – </a:t>
            </a:r>
            <a:r>
              <a:rPr lang="en-US" sz="3200" b="1">
                <a:solidFill>
                  <a:schemeClr val="bg1"/>
                </a:solidFill>
                <a:latin typeface="Calibri"/>
                <a:ea typeface="Roboto Medium"/>
                <a:cs typeface="Calibri"/>
              </a:rPr>
              <a:t>Coordination Mechanisms in Egypt</a:t>
            </a:r>
            <a:br>
              <a:rPr lang="en-US" sz="3200" b="1">
                <a:latin typeface="+mn-lt"/>
                <a:ea typeface="Roboto Medium" panose="02000000000000000000" pitchFamily="2" charset="0"/>
              </a:rPr>
            </a:br>
            <a:endParaRPr lang="en-US" sz="3200">
              <a:solidFill>
                <a:schemeClr val="bg1"/>
              </a:solidFill>
              <a:latin typeface="+mn-lt"/>
              <a:ea typeface="Roboto Medium" panose="02000000000000000000" pitchFamily="2" charset="0"/>
              <a:cs typeface="Calibri"/>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sp>
        <p:nvSpPr>
          <p:cNvPr id="14" name="Title 1">
            <a:extLst>
              <a:ext uri="{FF2B5EF4-FFF2-40B4-BE49-F238E27FC236}">
                <a16:creationId xmlns:a16="http://schemas.microsoft.com/office/drawing/2014/main" id="{E79FF83A-F42F-4C56-8420-DFB69FFB4BE2}"/>
              </a:ext>
            </a:extLst>
          </p:cNvPr>
          <p:cNvSpPr txBox="1">
            <a:spLocks/>
          </p:cNvSpPr>
          <p:nvPr/>
        </p:nvSpPr>
        <p:spPr>
          <a:xfrm>
            <a:off x="72703" y="5625696"/>
            <a:ext cx="6744886" cy="1296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pPr>
            <a:r>
              <a:rPr lang="en-US" sz="2000">
                <a:solidFill>
                  <a:schemeClr val="bg1"/>
                </a:solidFill>
                <a:ea typeface="Roboto Medium"/>
              </a:rPr>
              <a:t>Session Objectives: by the end of this session participants should be able to understand the existing Coordination Mechanisms in Egypt related to Migration and Refugees</a:t>
            </a:r>
            <a:br>
              <a:rPr lang="en-US" sz="2000">
                <a:latin typeface="+mn-lt"/>
                <a:ea typeface="Roboto Medium" panose="02000000000000000000" pitchFamily="2" charset="0"/>
              </a:rPr>
            </a:br>
            <a:endParaRPr lang="en-US" sz="2000">
              <a:solidFill>
                <a:schemeClr val="bg1"/>
              </a:solidFill>
              <a:latin typeface="+mn-lt"/>
              <a:ea typeface="Roboto Medium" panose="02000000000000000000" pitchFamily="2" charset="0"/>
              <a:cs typeface="Calibri"/>
            </a:endParaRPr>
          </a:p>
        </p:txBody>
      </p:sp>
      <p:pic>
        <p:nvPicPr>
          <p:cNvPr id="5" name="Picture 4" descr="A white sign with black text and a red and blue square&#10;&#10;Description automatically generated">
            <a:extLst>
              <a:ext uri="{FF2B5EF4-FFF2-40B4-BE49-F238E27FC236}">
                <a16:creationId xmlns:a16="http://schemas.microsoft.com/office/drawing/2014/main" id="{FEA74D38-2992-0609-F26B-580F69FC0242}"/>
              </a:ext>
            </a:extLst>
          </p:cNvPr>
          <p:cNvPicPr>
            <a:picLocks noChangeAspect="1"/>
          </p:cNvPicPr>
          <p:nvPr/>
        </p:nvPicPr>
        <p:blipFill>
          <a:blip r:embed="rId7"/>
          <a:stretch>
            <a:fillRect/>
          </a:stretch>
        </p:blipFill>
        <p:spPr>
          <a:xfrm>
            <a:off x="6918475" y="5564794"/>
            <a:ext cx="1802192" cy="1038223"/>
          </a:xfrm>
          <a:prstGeom prst="rect">
            <a:avLst/>
          </a:prstGeom>
        </p:spPr>
      </p:pic>
    </p:spTree>
    <p:extLst>
      <p:ext uri="{BB962C8B-B14F-4D97-AF65-F5344CB8AC3E}">
        <p14:creationId xmlns:p14="http://schemas.microsoft.com/office/powerpoint/2010/main" val="4247142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9570-9B68-44D9-80CA-12C1A7E0152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3733F6-977B-44CA-82C9-EE509CA22CF0}"/>
              </a:ext>
            </a:extLst>
          </p:cNvPr>
          <p:cNvSpPr>
            <a:spLocks noGrp="1"/>
          </p:cNvSpPr>
          <p:nvPr>
            <p:ph type="subTitle" idx="1"/>
          </p:nvPr>
        </p:nvSpPr>
        <p:spPr/>
        <p:txBody>
          <a:bodyPr/>
          <a:lstStyle/>
          <a:p>
            <a:endParaRPr lang="en-US"/>
          </a:p>
        </p:txBody>
      </p:sp>
      <p:grpSp>
        <p:nvGrpSpPr>
          <p:cNvPr id="4" name="Group 3">
            <a:extLst>
              <a:ext uri="{FF2B5EF4-FFF2-40B4-BE49-F238E27FC236}">
                <a16:creationId xmlns:a16="http://schemas.microsoft.com/office/drawing/2014/main" id="{BF350121-279C-4DDA-8220-51FFC707840F}"/>
              </a:ext>
            </a:extLst>
          </p:cNvPr>
          <p:cNvGrpSpPr/>
          <p:nvPr/>
        </p:nvGrpSpPr>
        <p:grpSpPr>
          <a:xfrm>
            <a:off x="571099" y="175661"/>
            <a:ext cx="11049802" cy="6506678"/>
            <a:chOff x="-3639" y="11438"/>
            <a:chExt cx="11623208" cy="13716000"/>
          </a:xfrm>
        </p:grpSpPr>
        <p:pic>
          <p:nvPicPr>
            <p:cNvPr id="5" name="Picture 4">
              <a:extLst>
                <a:ext uri="{FF2B5EF4-FFF2-40B4-BE49-F238E27FC236}">
                  <a16:creationId xmlns:a16="http://schemas.microsoft.com/office/drawing/2014/main" id="{77D6EF53-DB37-4967-B981-0532388482CA}"/>
                </a:ext>
              </a:extLst>
            </p:cNvPr>
            <p:cNvPicPr>
              <a:picLocks noChangeAspect="1"/>
            </p:cNvPicPr>
            <p:nvPr/>
          </p:nvPicPr>
          <p:blipFill>
            <a:blip r:embed="rId3"/>
            <a:stretch>
              <a:fillRect/>
            </a:stretch>
          </p:blipFill>
          <p:spPr>
            <a:xfrm>
              <a:off x="-3639" y="11438"/>
              <a:ext cx="11623208" cy="13716000"/>
            </a:xfrm>
            <a:prstGeom prst="rect">
              <a:avLst/>
            </a:prstGeom>
          </p:spPr>
        </p:pic>
        <p:pic>
          <p:nvPicPr>
            <p:cNvPr id="6" name="Picture 5">
              <a:extLst>
                <a:ext uri="{FF2B5EF4-FFF2-40B4-BE49-F238E27FC236}">
                  <a16:creationId xmlns:a16="http://schemas.microsoft.com/office/drawing/2014/main" id="{739CEA24-3B6C-4F82-9A5E-C3B3A322F0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115" y="602018"/>
              <a:ext cx="4120877" cy="2467752"/>
            </a:xfrm>
            <a:prstGeom prst="rect">
              <a:avLst/>
            </a:prstGeom>
          </p:spPr>
        </p:pic>
      </p:grpSp>
      <p:sp>
        <p:nvSpPr>
          <p:cNvPr id="7" name="TextBox 6">
            <a:extLst>
              <a:ext uri="{FF2B5EF4-FFF2-40B4-BE49-F238E27FC236}">
                <a16:creationId xmlns:a16="http://schemas.microsoft.com/office/drawing/2014/main" id="{1994FF3D-A215-43D6-8914-146D269BD135}"/>
              </a:ext>
            </a:extLst>
          </p:cNvPr>
          <p:cNvSpPr txBox="1"/>
          <p:nvPr/>
        </p:nvSpPr>
        <p:spPr>
          <a:xfrm>
            <a:off x="5758702" y="762972"/>
            <a:ext cx="5868300"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Coordination, Analysis and Policy on Migrants &amp; Refugees in Egypt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Monday, 27 November 2023</a:t>
            </a:r>
          </a:p>
        </p:txBody>
      </p:sp>
    </p:spTree>
    <p:extLst>
      <p:ext uri="{BB962C8B-B14F-4D97-AF65-F5344CB8AC3E}">
        <p14:creationId xmlns:p14="http://schemas.microsoft.com/office/powerpoint/2010/main" val="2794907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72A42-F845-4414-9EB1-AA06057508D3}"/>
              </a:ext>
            </a:extLst>
          </p:cNvPr>
          <p:cNvPicPr>
            <a:picLocks noChangeAspect="1"/>
          </p:cNvPicPr>
          <p:nvPr/>
        </p:nvPicPr>
        <p:blipFill>
          <a:blip r:embed="rId3"/>
          <a:stretch>
            <a:fillRect/>
          </a:stretch>
        </p:blipFill>
        <p:spPr>
          <a:xfrm>
            <a:off x="0" y="-21211"/>
            <a:ext cx="12192000" cy="130028"/>
          </a:xfrm>
          <a:prstGeom prst="rect">
            <a:avLst/>
          </a:prstGeom>
        </p:spPr>
      </p:pic>
      <p:pic>
        <p:nvPicPr>
          <p:cNvPr id="5" name="Picture 4">
            <a:extLst>
              <a:ext uri="{FF2B5EF4-FFF2-40B4-BE49-F238E27FC236}">
                <a16:creationId xmlns:a16="http://schemas.microsoft.com/office/drawing/2014/main" id="{753BE5F8-660F-4F17-AD09-2ABC7277EF7B}"/>
              </a:ext>
            </a:extLst>
          </p:cNvPr>
          <p:cNvPicPr>
            <a:picLocks noChangeAspect="1"/>
          </p:cNvPicPr>
          <p:nvPr/>
        </p:nvPicPr>
        <p:blipFill>
          <a:blip r:embed="rId3"/>
          <a:stretch>
            <a:fillRect/>
          </a:stretch>
        </p:blipFill>
        <p:spPr>
          <a:xfrm>
            <a:off x="0" y="6721258"/>
            <a:ext cx="12192000" cy="130028"/>
          </a:xfrm>
          <a:prstGeom prst="rect">
            <a:avLst/>
          </a:prstGeom>
        </p:spPr>
      </p:pic>
      <p:sp>
        <p:nvSpPr>
          <p:cNvPr id="7" name="Rectangle 6">
            <a:extLst>
              <a:ext uri="{FF2B5EF4-FFF2-40B4-BE49-F238E27FC236}">
                <a16:creationId xmlns:a16="http://schemas.microsoft.com/office/drawing/2014/main" id="{5F4324A2-5705-429A-85E7-D4F0EE18E1C6}"/>
              </a:ext>
            </a:extLst>
          </p:cNvPr>
          <p:cNvSpPr/>
          <p:nvPr/>
        </p:nvSpPr>
        <p:spPr>
          <a:xfrm>
            <a:off x="3653277" y="355749"/>
            <a:ext cx="414626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Introduction and overview</a:t>
            </a:r>
          </a:p>
        </p:txBody>
      </p:sp>
      <p:cxnSp>
        <p:nvCxnSpPr>
          <p:cNvPr id="8" name="Straight Connector 7">
            <a:extLst>
              <a:ext uri="{FF2B5EF4-FFF2-40B4-BE49-F238E27FC236}">
                <a16:creationId xmlns:a16="http://schemas.microsoft.com/office/drawing/2014/main" id="{31DFDCC3-109F-475E-B448-A3810618A9B7}"/>
              </a:ext>
            </a:extLst>
          </p:cNvPr>
          <p:cNvCxnSpPr/>
          <p:nvPr/>
        </p:nvCxnSpPr>
        <p:spPr>
          <a:xfrm>
            <a:off x="5597267" y="911209"/>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576C9F5-45EE-4FC2-889E-CB8F030CB76C}"/>
              </a:ext>
            </a:extLst>
          </p:cNvPr>
          <p:cNvSpPr>
            <a:spLocks noGrp="1"/>
          </p:cNvSpPr>
          <p:nvPr>
            <p:ph idx="1"/>
          </p:nvPr>
        </p:nvSpPr>
        <p:spPr>
          <a:xfrm>
            <a:off x="764970" y="1125901"/>
            <a:ext cx="10662060" cy="4971015"/>
          </a:xfrm>
        </p:spPr>
        <p:txBody>
          <a:bodyPr>
            <a:normAutofit lnSpcReduction="10000"/>
          </a:bodyPr>
          <a:lstStyle/>
          <a:p>
            <a:pPr marL="457200" lvl="1" indent="0">
              <a:buNone/>
            </a:pPr>
            <a:endParaRPr lang="en-US" sz="2800" dirty="0">
              <a:highlight>
                <a:srgbClr val="FFFF00"/>
              </a:highlight>
            </a:endParaRPr>
          </a:p>
          <a:p>
            <a:r>
              <a:rPr lang="en-US" sz="3200" dirty="0"/>
              <a:t>Coordination mechanisms </a:t>
            </a:r>
          </a:p>
          <a:p>
            <a:pPr lvl="1"/>
            <a:r>
              <a:rPr lang="en-US" sz="2800" dirty="0"/>
              <a:t>Inter-Agency Working Group – Refugee Coordination Model</a:t>
            </a:r>
          </a:p>
          <a:p>
            <a:pPr lvl="1"/>
            <a:r>
              <a:rPr lang="en-US" sz="2800" dirty="0"/>
              <a:t>DPG Migration &amp; Protection</a:t>
            </a:r>
          </a:p>
          <a:p>
            <a:pPr lvl="1"/>
            <a:r>
              <a:rPr lang="en-US" sz="2800" dirty="0"/>
              <a:t>Mixed Migration Working Group </a:t>
            </a:r>
          </a:p>
          <a:p>
            <a:pPr lvl="1"/>
            <a:r>
              <a:rPr lang="en-US" sz="2800" dirty="0"/>
              <a:t>Joint Platform for Migrants and Refugees</a:t>
            </a:r>
          </a:p>
          <a:p>
            <a:pPr marL="457200" lvl="1" indent="0">
              <a:buNone/>
            </a:pPr>
            <a:endParaRPr lang="en-US" sz="2800" dirty="0"/>
          </a:p>
          <a:p>
            <a:r>
              <a:rPr lang="en-US" sz="3200" dirty="0"/>
              <a:t>Analysis &amp; Policy </a:t>
            </a:r>
          </a:p>
          <a:p>
            <a:pPr lvl="1"/>
            <a:r>
              <a:rPr lang="en-US" sz="2800" dirty="0"/>
              <a:t>Common Country Analysis</a:t>
            </a:r>
          </a:p>
          <a:p>
            <a:pPr lvl="1"/>
            <a:r>
              <a:rPr lang="en-US" sz="2800" dirty="0"/>
              <a:t>UN Sustainable Development Cooperation Framework </a:t>
            </a:r>
          </a:p>
          <a:p>
            <a:pPr lvl="1"/>
            <a:r>
              <a:rPr lang="en-US" sz="2800" dirty="0"/>
              <a:t>Other joint products</a:t>
            </a:r>
          </a:p>
        </p:txBody>
      </p:sp>
    </p:spTree>
    <p:extLst>
      <p:ext uri="{BB962C8B-B14F-4D97-AF65-F5344CB8AC3E}">
        <p14:creationId xmlns:p14="http://schemas.microsoft.com/office/powerpoint/2010/main" val="1244624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38511" y="1338880"/>
            <a:ext cx="11150802" cy="4180239"/>
            <a:chOff x="0" y="0"/>
            <a:chExt cx="22301603" cy="8360478"/>
          </a:xfrm>
        </p:grpSpPr>
        <p:grpSp>
          <p:nvGrpSpPr>
            <p:cNvPr id="8" name="Group 8"/>
            <p:cNvGrpSpPr/>
            <p:nvPr/>
          </p:nvGrpSpPr>
          <p:grpSpPr>
            <a:xfrm>
              <a:off x="19175511" y="0"/>
              <a:ext cx="3126092" cy="8025580"/>
              <a:chOff x="0" y="0"/>
              <a:chExt cx="837282" cy="2149543"/>
            </a:xfrm>
          </p:grpSpPr>
          <p:sp>
            <p:nvSpPr>
              <p:cNvPr id="9" name="Freeform 9"/>
              <p:cNvSpPr/>
              <p:nvPr/>
            </p:nvSpPr>
            <p:spPr>
              <a:xfrm>
                <a:off x="0" y="0"/>
                <a:ext cx="837282" cy="2149543"/>
              </a:xfrm>
              <a:custGeom>
                <a:avLst/>
                <a:gdLst/>
                <a:ahLst/>
                <a:cxnLst/>
                <a:rect l="l" t="t" r="r" b="b"/>
                <a:pathLst>
                  <a:path w="837282" h="2149543">
                    <a:moveTo>
                      <a:pt x="122176" y="0"/>
                    </a:moveTo>
                    <a:lnTo>
                      <a:pt x="715105" y="0"/>
                    </a:lnTo>
                    <a:cubicBezTo>
                      <a:pt x="747508" y="0"/>
                      <a:pt x="778585" y="12872"/>
                      <a:pt x="801497" y="35785"/>
                    </a:cubicBezTo>
                    <a:cubicBezTo>
                      <a:pt x="824410" y="58697"/>
                      <a:pt x="837282" y="89773"/>
                      <a:pt x="837282" y="122176"/>
                    </a:cubicBezTo>
                    <a:lnTo>
                      <a:pt x="837282" y="2027367"/>
                    </a:lnTo>
                    <a:cubicBezTo>
                      <a:pt x="837282" y="2094843"/>
                      <a:pt x="782581" y="2149543"/>
                      <a:pt x="715105" y="2149543"/>
                    </a:cubicBezTo>
                    <a:lnTo>
                      <a:pt x="122176" y="2149543"/>
                    </a:lnTo>
                    <a:cubicBezTo>
                      <a:pt x="89773" y="2149543"/>
                      <a:pt x="58697" y="2136671"/>
                      <a:pt x="35785" y="2113759"/>
                    </a:cubicBezTo>
                    <a:cubicBezTo>
                      <a:pt x="12872" y="2090846"/>
                      <a:pt x="0" y="2059770"/>
                      <a:pt x="0" y="2027367"/>
                    </a:cubicBezTo>
                    <a:lnTo>
                      <a:pt x="0" y="122176"/>
                    </a:lnTo>
                    <a:cubicBezTo>
                      <a:pt x="0" y="89773"/>
                      <a:pt x="12872" y="58697"/>
                      <a:pt x="35785" y="35785"/>
                    </a:cubicBezTo>
                    <a:cubicBezTo>
                      <a:pt x="58697" y="12872"/>
                      <a:pt x="89773" y="0"/>
                      <a:pt x="122176" y="0"/>
                    </a:cubicBezTo>
                    <a:close/>
                  </a:path>
                </a:pathLst>
              </a:custGeom>
              <a:solidFill>
                <a:srgbClr val="F7EFB2"/>
              </a:solidFill>
              <a:ln w="19050" cap="rnd">
                <a:solidFill>
                  <a:srgbClr val="F0E09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19050"/>
                <a:ext cx="837282" cy="2168593"/>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1"/>
            <p:cNvGrpSpPr/>
            <p:nvPr/>
          </p:nvGrpSpPr>
          <p:grpSpPr>
            <a:xfrm>
              <a:off x="19717094" y="163650"/>
              <a:ext cx="2042926" cy="859158"/>
              <a:chOff x="0" y="0"/>
              <a:chExt cx="547170" cy="230114"/>
            </a:xfrm>
          </p:grpSpPr>
          <p:sp>
            <p:nvSpPr>
              <p:cNvPr id="12" name="Freeform 12"/>
              <p:cNvSpPr/>
              <p:nvPr/>
            </p:nvSpPr>
            <p:spPr>
              <a:xfrm>
                <a:off x="0" y="0"/>
                <a:ext cx="547170" cy="230114"/>
              </a:xfrm>
              <a:custGeom>
                <a:avLst/>
                <a:gdLst/>
                <a:ahLst/>
                <a:cxnLst/>
                <a:rect l="l" t="t" r="r" b="b"/>
                <a:pathLst>
                  <a:path w="547170" h="230114">
                    <a:moveTo>
                      <a:pt x="115057" y="0"/>
                    </a:moveTo>
                    <a:lnTo>
                      <a:pt x="432113" y="0"/>
                    </a:lnTo>
                    <a:cubicBezTo>
                      <a:pt x="462628" y="0"/>
                      <a:pt x="491893" y="12122"/>
                      <a:pt x="513471" y="33699"/>
                    </a:cubicBezTo>
                    <a:cubicBezTo>
                      <a:pt x="535048" y="55277"/>
                      <a:pt x="547170" y="84542"/>
                      <a:pt x="547170" y="115057"/>
                    </a:cubicBezTo>
                    <a:lnTo>
                      <a:pt x="547170" y="115057"/>
                    </a:lnTo>
                    <a:cubicBezTo>
                      <a:pt x="547170" y="178601"/>
                      <a:pt x="495657" y="230114"/>
                      <a:pt x="432113" y="230114"/>
                    </a:cubicBezTo>
                    <a:lnTo>
                      <a:pt x="115057" y="230114"/>
                    </a:lnTo>
                    <a:cubicBezTo>
                      <a:pt x="84542" y="230114"/>
                      <a:pt x="55277" y="217992"/>
                      <a:pt x="33699" y="196414"/>
                    </a:cubicBezTo>
                    <a:cubicBezTo>
                      <a:pt x="12122" y="174837"/>
                      <a:pt x="0" y="145572"/>
                      <a:pt x="0" y="115057"/>
                    </a:cubicBezTo>
                    <a:lnTo>
                      <a:pt x="0" y="115057"/>
                    </a:lnTo>
                    <a:cubicBezTo>
                      <a:pt x="0" y="84542"/>
                      <a:pt x="12122" y="55277"/>
                      <a:pt x="33699" y="33699"/>
                    </a:cubicBezTo>
                    <a:cubicBezTo>
                      <a:pt x="55277" y="12122"/>
                      <a:pt x="84542" y="0"/>
                      <a:pt x="115057" y="0"/>
                    </a:cubicBezTo>
                    <a:close/>
                  </a:path>
                </a:pathLst>
              </a:custGeom>
              <a:solidFill>
                <a:srgbClr val="F7EF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3"/>
              <p:cNvSpPr txBox="1"/>
              <p:nvPr/>
            </p:nvSpPr>
            <p:spPr>
              <a:xfrm>
                <a:off x="0" y="-28575"/>
                <a:ext cx="547170" cy="258689"/>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Noto Sans Bold"/>
                    <a:ea typeface="+mn-ea"/>
                    <a:cs typeface="+mn-cs"/>
                  </a:rPr>
                  <a:t>Structures Beyond UNCT </a:t>
                </a:r>
              </a:p>
            </p:txBody>
          </p:sp>
        </p:grpSp>
        <p:grpSp>
          <p:nvGrpSpPr>
            <p:cNvPr id="14" name="Group 14"/>
            <p:cNvGrpSpPr/>
            <p:nvPr/>
          </p:nvGrpSpPr>
          <p:grpSpPr>
            <a:xfrm>
              <a:off x="19436807" y="1084089"/>
              <a:ext cx="2603500" cy="1210310"/>
              <a:chOff x="0" y="0"/>
              <a:chExt cx="948006" cy="440707"/>
            </a:xfrm>
          </p:grpSpPr>
          <p:sp>
            <p:nvSpPr>
              <p:cNvPr id="15" name="Freeform 15"/>
              <p:cNvSpPr/>
              <p:nvPr/>
            </p:nvSpPr>
            <p:spPr>
              <a:xfrm>
                <a:off x="0" y="0"/>
                <a:ext cx="948006" cy="440707"/>
              </a:xfrm>
              <a:custGeom>
                <a:avLst/>
                <a:gdLst/>
                <a:ahLst/>
                <a:cxnLst/>
                <a:rect l="l" t="t" r="r" b="b"/>
                <a:pathLst>
                  <a:path w="948006" h="440707">
                    <a:moveTo>
                      <a:pt x="744806" y="0"/>
                    </a:moveTo>
                    <a:cubicBezTo>
                      <a:pt x="857030" y="0"/>
                      <a:pt x="948006" y="98656"/>
                      <a:pt x="948006" y="220354"/>
                    </a:cubicBezTo>
                    <a:cubicBezTo>
                      <a:pt x="948006" y="342052"/>
                      <a:pt x="857030" y="440707"/>
                      <a:pt x="744806" y="440707"/>
                    </a:cubicBezTo>
                    <a:lnTo>
                      <a:pt x="203200" y="440707"/>
                    </a:lnTo>
                    <a:cubicBezTo>
                      <a:pt x="90976" y="440707"/>
                      <a:pt x="0" y="342052"/>
                      <a:pt x="0" y="220354"/>
                    </a:cubicBezTo>
                    <a:cubicBezTo>
                      <a:pt x="0" y="98656"/>
                      <a:pt x="90976" y="0"/>
                      <a:pt x="203200" y="0"/>
                    </a:cubicBezTo>
                    <a:close/>
                  </a:path>
                </a:pathLst>
              </a:custGeom>
              <a:solidFill>
                <a:srgbClr val="F1E0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19050"/>
                <a:ext cx="948006" cy="459757"/>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UN-IFIs Dialogue </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Italics"/>
                    <a:ea typeface="+mn-ea"/>
                    <a:cs typeface="+mn-cs"/>
                  </a:rPr>
                  <a:t>Chair: WB/UNRC</a:t>
                </a:r>
              </a:p>
            </p:txBody>
          </p:sp>
        </p:grpSp>
        <p:grpSp>
          <p:nvGrpSpPr>
            <p:cNvPr id="17" name="Group 17"/>
            <p:cNvGrpSpPr/>
            <p:nvPr/>
          </p:nvGrpSpPr>
          <p:grpSpPr>
            <a:xfrm>
              <a:off x="19436807" y="2408151"/>
              <a:ext cx="2603500" cy="1210310"/>
              <a:chOff x="0" y="0"/>
              <a:chExt cx="927521" cy="431184"/>
            </a:xfrm>
          </p:grpSpPr>
          <p:sp>
            <p:nvSpPr>
              <p:cNvPr id="18" name="Freeform 18"/>
              <p:cNvSpPr/>
              <p:nvPr/>
            </p:nvSpPr>
            <p:spPr>
              <a:xfrm>
                <a:off x="0" y="0"/>
                <a:ext cx="927521" cy="431184"/>
              </a:xfrm>
              <a:custGeom>
                <a:avLst/>
                <a:gdLst/>
                <a:ahLst/>
                <a:cxnLst/>
                <a:rect l="l" t="t" r="r" b="b"/>
                <a:pathLst>
                  <a:path w="927521" h="431184">
                    <a:moveTo>
                      <a:pt x="724321" y="0"/>
                    </a:moveTo>
                    <a:cubicBezTo>
                      <a:pt x="836545" y="0"/>
                      <a:pt x="927521" y="96524"/>
                      <a:pt x="927521" y="215592"/>
                    </a:cubicBezTo>
                    <a:cubicBezTo>
                      <a:pt x="927521" y="334660"/>
                      <a:pt x="836545" y="431184"/>
                      <a:pt x="724321" y="431184"/>
                    </a:cubicBezTo>
                    <a:lnTo>
                      <a:pt x="203200" y="431184"/>
                    </a:lnTo>
                    <a:cubicBezTo>
                      <a:pt x="90976" y="431184"/>
                      <a:pt x="0" y="334660"/>
                      <a:pt x="0" y="215592"/>
                    </a:cubicBezTo>
                    <a:cubicBezTo>
                      <a:pt x="0" y="96524"/>
                      <a:pt x="90976" y="0"/>
                      <a:pt x="203200" y="0"/>
                    </a:cubicBezTo>
                    <a:close/>
                  </a:path>
                </a:pathLst>
              </a:custGeom>
              <a:solidFill>
                <a:srgbClr val="F1E091"/>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9"/>
              <p:cNvSpPr txBox="1"/>
              <p:nvPr/>
            </p:nvSpPr>
            <p:spPr>
              <a:xfrm>
                <a:off x="0" y="-19050"/>
                <a:ext cx="927521" cy="450234"/>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Development Partners Group </a:t>
                </a:r>
              </a:p>
              <a:p>
                <a:pPr marL="0" marR="0" lvl="0" indent="0" algn="ctr" defTabSz="914400" rtl="0" eaLnBrk="1" fontAlgn="auto" latinLnBrk="0" hangingPunct="1">
                  <a:lnSpc>
                    <a:spcPts val="1119"/>
                  </a:lnSpc>
                  <a:spcBef>
                    <a:spcPct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Italics"/>
                    <a:ea typeface="+mn-ea"/>
                    <a:cs typeface="+mn-cs"/>
                  </a:rPr>
                  <a:t>Chair: USAID/UNRC</a:t>
                </a:r>
              </a:p>
            </p:txBody>
          </p:sp>
        </p:grpSp>
        <p:grpSp>
          <p:nvGrpSpPr>
            <p:cNvPr id="20" name="Group 20"/>
            <p:cNvGrpSpPr/>
            <p:nvPr/>
          </p:nvGrpSpPr>
          <p:grpSpPr>
            <a:xfrm>
              <a:off x="19436807" y="3832700"/>
              <a:ext cx="2603500" cy="1210310"/>
              <a:chOff x="0" y="0"/>
              <a:chExt cx="873911" cy="406262"/>
            </a:xfrm>
          </p:grpSpPr>
          <p:sp>
            <p:nvSpPr>
              <p:cNvPr id="21" name="Freeform 21"/>
              <p:cNvSpPr/>
              <p:nvPr/>
            </p:nvSpPr>
            <p:spPr>
              <a:xfrm>
                <a:off x="0" y="0"/>
                <a:ext cx="873911" cy="406262"/>
              </a:xfrm>
              <a:custGeom>
                <a:avLst/>
                <a:gdLst/>
                <a:ahLst/>
                <a:cxnLst/>
                <a:rect l="l" t="t" r="r" b="b"/>
                <a:pathLst>
                  <a:path w="873911" h="406262">
                    <a:moveTo>
                      <a:pt x="670711" y="0"/>
                    </a:moveTo>
                    <a:cubicBezTo>
                      <a:pt x="782935" y="0"/>
                      <a:pt x="873911" y="90945"/>
                      <a:pt x="873911" y="203131"/>
                    </a:cubicBezTo>
                    <a:cubicBezTo>
                      <a:pt x="873911" y="315317"/>
                      <a:pt x="782935" y="406262"/>
                      <a:pt x="670711" y="406262"/>
                    </a:cubicBezTo>
                    <a:lnTo>
                      <a:pt x="203200" y="406262"/>
                    </a:lnTo>
                    <a:cubicBezTo>
                      <a:pt x="90976" y="406262"/>
                      <a:pt x="0" y="315317"/>
                      <a:pt x="0" y="203131"/>
                    </a:cubicBezTo>
                    <a:cubicBezTo>
                      <a:pt x="0" y="90945"/>
                      <a:pt x="90976" y="0"/>
                      <a:pt x="203200" y="0"/>
                    </a:cubicBezTo>
                    <a:close/>
                  </a:path>
                </a:pathLst>
              </a:custGeom>
              <a:solidFill>
                <a:srgbClr val="F1E0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0" y="-19050"/>
                <a:ext cx="873911" cy="425312"/>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UN-INGOs Forum </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Italics"/>
                    <a:ea typeface="+mn-ea"/>
                    <a:cs typeface="+mn-cs"/>
                  </a:rPr>
                  <a:t>Chair: Terre Des Hommes/ UNRC</a:t>
                </a:r>
              </a:p>
            </p:txBody>
          </p:sp>
        </p:grpSp>
        <p:grpSp>
          <p:nvGrpSpPr>
            <p:cNvPr id="23" name="Group 23"/>
            <p:cNvGrpSpPr/>
            <p:nvPr/>
          </p:nvGrpSpPr>
          <p:grpSpPr>
            <a:xfrm>
              <a:off x="19436807" y="5288498"/>
              <a:ext cx="2603500" cy="1210310"/>
              <a:chOff x="0" y="0"/>
              <a:chExt cx="873911" cy="406262"/>
            </a:xfrm>
          </p:grpSpPr>
          <p:sp>
            <p:nvSpPr>
              <p:cNvPr id="24" name="Freeform 24"/>
              <p:cNvSpPr/>
              <p:nvPr/>
            </p:nvSpPr>
            <p:spPr>
              <a:xfrm>
                <a:off x="0" y="0"/>
                <a:ext cx="873911" cy="406262"/>
              </a:xfrm>
              <a:custGeom>
                <a:avLst/>
                <a:gdLst/>
                <a:ahLst/>
                <a:cxnLst/>
                <a:rect l="l" t="t" r="r" b="b"/>
                <a:pathLst>
                  <a:path w="873911" h="406262">
                    <a:moveTo>
                      <a:pt x="670711" y="0"/>
                    </a:moveTo>
                    <a:cubicBezTo>
                      <a:pt x="782935" y="0"/>
                      <a:pt x="873911" y="90945"/>
                      <a:pt x="873911" y="203131"/>
                    </a:cubicBezTo>
                    <a:cubicBezTo>
                      <a:pt x="873911" y="315317"/>
                      <a:pt x="782935" y="406262"/>
                      <a:pt x="670711" y="406262"/>
                    </a:cubicBezTo>
                    <a:lnTo>
                      <a:pt x="203200" y="406262"/>
                    </a:lnTo>
                    <a:cubicBezTo>
                      <a:pt x="90976" y="406262"/>
                      <a:pt x="0" y="315317"/>
                      <a:pt x="0" y="203131"/>
                    </a:cubicBezTo>
                    <a:cubicBezTo>
                      <a:pt x="0" y="90945"/>
                      <a:pt x="90976" y="0"/>
                      <a:pt x="203200" y="0"/>
                    </a:cubicBezTo>
                    <a:close/>
                  </a:path>
                </a:pathLst>
              </a:custGeom>
              <a:solidFill>
                <a:srgbClr val="F1E0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5"/>
              <p:cNvSpPr txBox="1"/>
              <p:nvPr/>
            </p:nvSpPr>
            <p:spPr>
              <a:xfrm>
                <a:off x="0" y="-19050"/>
                <a:ext cx="873911" cy="425312"/>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Joint Platform on Migrants &amp; Refugees</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Italics"/>
                    <a:ea typeface="+mn-ea"/>
                    <a:cs typeface="+mn-cs"/>
                  </a:rPr>
                  <a:t>Chair: MOFA/UNRC</a:t>
                </a:r>
              </a:p>
            </p:txBody>
          </p:sp>
        </p:grpSp>
        <p:grpSp>
          <p:nvGrpSpPr>
            <p:cNvPr id="26" name="Group 26"/>
            <p:cNvGrpSpPr/>
            <p:nvPr/>
          </p:nvGrpSpPr>
          <p:grpSpPr>
            <a:xfrm>
              <a:off x="19436807" y="6594866"/>
              <a:ext cx="2603500" cy="1267062"/>
              <a:chOff x="0" y="-19050"/>
              <a:chExt cx="873911" cy="425312"/>
            </a:xfrm>
          </p:grpSpPr>
          <p:sp>
            <p:nvSpPr>
              <p:cNvPr id="27" name="Freeform 27"/>
              <p:cNvSpPr/>
              <p:nvPr/>
            </p:nvSpPr>
            <p:spPr>
              <a:xfrm>
                <a:off x="0" y="0"/>
                <a:ext cx="873911" cy="406262"/>
              </a:xfrm>
              <a:custGeom>
                <a:avLst/>
                <a:gdLst/>
                <a:ahLst/>
                <a:cxnLst/>
                <a:rect l="l" t="t" r="r" b="b"/>
                <a:pathLst>
                  <a:path w="873911" h="406262">
                    <a:moveTo>
                      <a:pt x="670711" y="0"/>
                    </a:moveTo>
                    <a:cubicBezTo>
                      <a:pt x="782935" y="0"/>
                      <a:pt x="873911" y="90945"/>
                      <a:pt x="873911" y="203131"/>
                    </a:cubicBezTo>
                    <a:cubicBezTo>
                      <a:pt x="873911" y="315317"/>
                      <a:pt x="782935" y="406262"/>
                      <a:pt x="670711" y="406262"/>
                    </a:cubicBezTo>
                    <a:lnTo>
                      <a:pt x="203200" y="406262"/>
                    </a:lnTo>
                    <a:cubicBezTo>
                      <a:pt x="90976" y="406262"/>
                      <a:pt x="0" y="315317"/>
                      <a:pt x="0" y="203131"/>
                    </a:cubicBezTo>
                    <a:cubicBezTo>
                      <a:pt x="0" y="90945"/>
                      <a:pt x="90976" y="0"/>
                      <a:pt x="203200" y="0"/>
                    </a:cubicBezTo>
                    <a:close/>
                  </a:path>
                </a:pathLst>
              </a:custGeom>
              <a:solidFill>
                <a:srgbClr val="F1E0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8"/>
              <p:cNvSpPr txBox="1"/>
              <p:nvPr/>
            </p:nvSpPr>
            <p:spPr>
              <a:xfrm>
                <a:off x="0" y="-19050"/>
                <a:ext cx="873911" cy="425312"/>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oto Sans Bold"/>
                    <a:ea typeface="+mn-ea"/>
                    <a:cs typeface="+mn-cs"/>
                  </a:rPr>
                  <a:t>Inter-Agency Working Group – Refugee Coordination</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Noto Sans Italics"/>
                    <a:ea typeface="+mn-ea"/>
                    <a:cs typeface="+mn-cs"/>
                  </a:rPr>
                  <a:t>Chair: UNHCR</a:t>
                </a:r>
              </a:p>
            </p:txBody>
          </p:sp>
        </p:grpSp>
        <p:sp>
          <p:nvSpPr>
            <p:cNvPr id="29" name="AutoShape 29"/>
            <p:cNvSpPr/>
            <p:nvPr/>
          </p:nvSpPr>
          <p:spPr>
            <a:xfrm flipH="1" flipV="1">
              <a:off x="15442994" y="1358196"/>
              <a:ext cx="2251849" cy="1300106"/>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30"/>
            <p:cNvGrpSpPr/>
            <p:nvPr/>
          </p:nvGrpSpPr>
          <p:grpSpPr>
            <a:xfrm>
              <a:off x="15938269" y="2308258"/>
              <a:ext cx="2767342" cy="744081"/>
              <a:chOff x="0" y="0"/>
              <a:chExt cx="1368468" cy="367953"/>
            </a:xfrm>
          </p:grpSpPr>
          <p:sp>
            <p:nvSpPr>
              <p:cNvPr id="31" name="Freeform 31"/>
              <p:cNvSpPr/>
              <p:nvPr/>
            </p:nvSpPr>
            <p:spPr>
              <a:xfrm>
                <a:off x="0" y="0"/>
                <a:ext cx="1368468" cy="367953"/>
              </a:xfrm>
              <a:custGeom>
                <a:avLst/>
                <a:gdLst/>
                <a:ahLst/>
                <a:cxnLst/>
                <a:rect l="l" t="t" r="r" b="b"/>
                <a:pathLst>
                  <a:path w="1368468" h="367953">
                    <a:moveTo>
                      <a:pt x="74603" y="0"/>
                    </a:moveTo>
                    <a:lnTo>
                      <a:pt x="1293865" y="0"/>
                    </a:lnTo>
                    <a:cubicBezTo>
                      <a:pt x="1313651" y="0"/>
                      <a:pt x="1332627" y="7860"/>
                      <a:pt x="1346617" y="21851"/>
                    </a:cubicBezTo>
                    <a:cubicBezTo>
                      <a:pt x="1360608" y="35841"/>
                      <a:pt x="1368468" y="54817"/>
                      <a:pt x="1368468" y="74603"/>
                    </a:cubicBezTo>
                    <a:lnTo>
                      <a:pt x="1368468" y="293350"/>
                    </a:lnTo>
                    <a:cubicBezTo>
                      <a:pt x="1368468" y="313136"/>
                      <a:pt x="1360608" y="332111"/>
                      <a:pt x="1346617" y="346102"/>
                    </a:cubicBezTo>
                    <a:cubicBezTo>
                      <a:pt x="1332627" y="360093"/>
                      <a:pt x="1313651" y="367953"/>
                      <a:pt x="1293865" y="367953"/>
                    </a:cubicBezTo>
                    <a:lnTo>
                      <a:pt x="74603" y="367953"/>
                    </a:lnTo>
                    <a:cubicBezTo>
                      <a:pt x="54817" y="367953"/>
                      <a:pt x="35841" y="360093"/>
                      <a:pt x="21851" y="346102"/>
                    </a:cubicBezTo>
                    <a:cubicBezTo>
                      <a:pt x="7860" y="332111"/>
                      <a:pt x="0" y="313136"/>
                      <a:pt x="0" y="293350"/>
                    </a:cubicBezTo>
                    <a:lnTo>
                      <a:pt x="0" y="74603"/>
                    </a:lnTo>
                    <a:cubicBezTo>
                      <a:pt x="0" y="54817"/>
                      <a:pt x="7860" y="35841"/>
                      <a:pt x="21851" y="21851"/>
                    </a:cubicBezTo>
                    <a:cubicBezTo>
                      <a:pt x="35841" y="7860"/>
                      <a:pt x="54817" y="0"/>
                      <a:pt x="74603" y="0"/>
                    </a:cubicBezTo>
                    <a:close/>
                  </a:path>
                </a:pathLst>
              </a:custGeom>
              <a:solidFill>
                <a:srgbClr val="CCDCF1"/>
              </a:solidFill>
              <a:ln w="19050" cap="sq">
                <a:solidFill>
                  <a:srgbClr val="67A7D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2"/>
              <p:cNvSpPr txBox="1"/>
              <p:nvPr/>
            </p:nvSpPr>
            <p:spPr>
              <a:xfrm>
                <a:off x="0" y="-19050"/>
                <a:ext cx="1368468" cy="387003"/>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UN Security Cell </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Italics"/>
                    <a:ea typeface="+mn-ea"/>
                    <a:cs typeface="+mn-cs"/>
                  </a:rPr>
                  <a:t>Chair: UNDSS</a:t>
                </a:r>
              </a:p>
            </p:txBody>
          </p:sp>
        </p:grpSp>
        <p:grpSp>
          <p:nvGrpSpPr>
            <p:cNvPr id="33" name="Group 33"/>
            <p:cNvGrpSpPr/>
            <p:nvPr/>
          </p:nvGrpSpPr>
          <p:grpSpPr>
            <a:xfrm>
              <a:off x="5407804" y="271321"/>
              <a:ext cx="10489984" cy="1660201"/>
              <a:chOff x="0" y="0"/>
              <a:chExt cx="2809601" cy="444662"/>
            </a:xfrm>
          </p:grpSpPr>
          <p:sp>
            <p:nvSpPr>
              <p:cNvPr id="34" name="Freeform 34"/>
              <p:cNvSpPr/>
              <p:nvPr/>
            </p:nvSpPr>
            <p:spPr>
              <a:xfrm>
                <a:off x="0" y="0"/>
                <a:ext cx="2809601" cy="444662"/>
              </a:xfrm>
              <a:custGeom>
                <a:avLst/>
                <a:gdLst/>
                <a:ahLst/>
                <a:cxnLst/>
                <a:rect l="l" t="t" r="r" b="b"/>
                <a:pathLst>
                  <a:path w="2809601" h="444662">
                    <a:moveTo>
                      <a:pt x="36409" y="0"/>
                    </a:moveTo>
                    <a:lnTo>
                      <a:pt x="2773191" y="0"/>
                    </a:lnTo>
                    <a:cubicBezTo>
                      <a:pt x="2793299" y="0"/>
                      <a:pt x="2809601" y="16301"/>
                      <a:pt x="2809601" y="36409"/>
                    </a:cubicBezTo>
                    <a:lnTo>
                      <a:pt x="2809601" y="408253"/>
                    </a:lnTo>
                    <a:cubicBezTo>
                      <a:pt x="2809601" y="417909"/>
                      <a:pt x="2805765" y="427170"/>
                      <a:pt x="2798937" y="433998"/>
                    </a:cubicBezTo>
                    <a:cubicBezTo>
                      <a:pt x="2792108" y="440826"/>
                      <a:pt x="2782848" y="444662"/>
                      <a:pt x="2773191" y="444662"/>
                    </a:cubicBezTo>
                    <a:lnTo>
                      <a:pt x="36409" y="444662"/>
                    </a:lnTo>
                    <a:cubicBezTo>
                      <a:pt x="26753" y="444662"/>
                      <a:pt x="17492" y="440826"/>
                      <a:pt x="10664" y="433998"/>
                    </a:cubicBezTo>
                    <a:cubicBezTo>
                      <a:pt x="3836" y="427170"/>
                      <a:pt x="0" y="417909"/>
                      <a:pt x="0" y="408253"/>
                    </a:cubicBezTo>
                    <a:lnTo>
                      <a:pt x="0" y="36409"/>
                    </a:lnTo>
                    <a:cubicBezTo>
                      <a:pt x="0" y="26753"/>
                      <a:pt x="3836" y="17492"/>
                      <a:pt x="10664" y="10664"/>
                    </a:cubicBezTo>
                    <a:cubicBezTo>
                      <a:pt x="17492" y="3836"/>
                      <a:pt x="26753" y="0"/>
                      <a:pt x="36409" y="0"/>
                    </a:cubicBezTo>
                    <a:close/>
                  </a:path>
                </a:pathLst>
              </a:custGeom>
              <a:solidFill>
                <a:srgbClr val="E9F5E0"/>
              </a:solidFill>
              <a:ln w="19050" cap="rnd">
                <a:solidFill>
                  <a:srgbClr val="C9E5B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5"/>
              <p:cNvSpPr txBox="1"/>
              <p:nvPr/>
            </p:nvSpPr>
            <p:spPr>
              <a:xfrm>
                <a:off x="0" y="-28575"/>
                <a:ext cx="2809601" cy="473237"/>
              </a:xfrm>
              <a:prstGeom prst="rect">
                <a:avLst/>
              </a:prstGeom>
            </p:spPr>
            <p:txBody>
              <a:bodyPr lIns="33867" tIns="33867" rIns="33867" bIns="33867" rtlCol="0" anchor="ctr"/>
              <a:lstStyle/>
              <a:p>
                <a:pPr marL="0" marR="0" lvl="0" indent="0" algn="l" defTabSz="91440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6"/>
            <p:cNvGrpSpPr/>
            <p:nvPr/>
          </p:nvGrpSpPr>
          <p:grpSpPr>
            <a:xfrm>
              <a:off x="6116278" y="897968"/>
              <a:ext cx="4182451" cy="889000"/>
              <a:chOff x="0" y="0"/>
              <a:chExt cx="1120213" cy="238107"/>
            </a:xfrm>
          </p:grpSpPr>
          <p:sp>
            <p:nvSpPr>
              <p:cNvPr id="37" name="Freeform 37"/>
              <p:cNvSpPr/>
              <p:nvPr/>
            </p:nvSpPr>
            <p:spPr>
              <a:xfrm>
                <a:off x="0" y="0"/>
                <a:ext cx="1120213" cy="238107"/>
              </a:xfrm>
              <a:custGeom>
                <a:avLst/>
                <a:gdLst/>
                <a:ahLst/>
                <a:cxnLst/>
                <a:rect l="l" t="t" r="r" b="b"/>
                <a:pathLst>
                  <a:path w="1120213" h="238107">
                    <a:moveTo>
                      <a:pt x="0" y="0"/>
                    </a:moveTo>
                    <a:lnTo>
                      <a:pt x="1120213" y="0"/>
                    </a:lnTo>
                    <a:lnTo>
                      <a:pt x="1120213" y="238107"/>
                    </a:lnTo>
                    <a:lnTo>
                      <a:pt x="0" y="238107"/>
                    </a:lnTo>
                    <a:close/>
                  </a:path>
                </a:pathLst>
              </a:custGeom>
              <a:solidFill>
                <a:srgbClr val="C8E4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8"/>
              <p:cNvSpPr txBox="1"/>
              <p:nvPr/>
            </p:nvSpPr>
            <p:spPr>
              <a:xfrm>
                <a:off x="0" y="-19050"/>
                <a:ext cx="1120213" cy="257157"/>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United Nations Country Team (UNCT)</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Italics"/>
                    <a:ea typeface="+mn-ea"/>
                    <a:cs typeface="+mn-cs"/>
                  </a:rPr>
                  <a:t>Chair: UN Resident Coordinator </a:t>
                </a:r>
              </a:p>
            </p:txBody>
          </p:sp>
        </p:grpSp>
        <p:grpSp>
          <p:nvGrpSpPr>
            <p:cNvPr id="39" name="Group 39"/>
            <p:cNvGrpSpPr/>
            <p:nvPr/>
          </p:nvGrpSpPr>
          <p:grpSpPr>
            <a:xfrm>
              <a:off x="11007204" y="897968"/>
              <a:ext cx="4182110" cy="889000"/>
              <a:chOff x="0" y="0"/>
              <a:chExt cx="1120122" cy="238107"/>
            </a:xfrm>
          </p:grpSpPr>
          <p:sp>
            <p:nvSpPr>
              <p:cNvPr id="40" name="Freeform 40"/>
              <p:cNvSpPr/>
              <p:nvPr/>
            </p:nvSpPr>
            <p:spPr>
              <a:xfrm>
                <a:off x="0" y="0"/>
                <a:ext cx="1120122" cy="238107"/>
              </a:xfrm>
              <a:custGeom>
                <a:avLst/>
                <a:gdLst/>
                <a:ahLst/>
                <a:cxnLst/>
                <a:rect l="l" t="t" r="r" b="b"/>
                <a:pathLst>
                  <a:path w="1120122" h="238107">
                    <a:moveTo>
                      <a:pt x="0" y="0"/>
                    </a:moveTo>
                    <a:lnTo>
                      <a:pt x="1120122" y="0"/>
                    </a:lnTo>
                    <a:lnTo>
                      <a:pt x="1120122" y="238107"/>
                    </a:lnTo>
                    <a:lnTo>
                      <a:pt x="0" y="238107"/>
                    </a:lnTo>
                    <a:close/>
                  </a:path>
                </a:pathLst>
              </a:custGeom>
              <a:solidFill>
                <a:srgbClr val="C8E4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1"/>
              <p:cNvSpPr txBox="1"/>
              <p:nvPr/>
            </p:nvSpPr>
            <p:spPr>
              <a:xfrm>
                <a:off x="0" y="-19050"/>
                <a:ext cx="1120122" cy="257157"/>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Security Management Team  (SMT)</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Italics"/>
                    <a:ea typeface="+mn-ea"/>
                    <a:cs typeface="+mn-cs"/>
                  </a:rPr>
                  <a:t>Chair: Designated Official </a:t>
                </a:r>
              </a:p>
            </p:txBody>
          </p:sp>
        </p:grpSp>
        <p:grpSp>
          <p:nvGrpSpPr>
            <p:cNvPr id="42" name="Group 42"/>
            <p:cNvGrpSpPr/>
            <p:nvPr/>
          </p:nvGrpSpPr>
          <p:grpSpPr>
            <a:xfrm>
              <a:off x="7287461" y="271321"/>
              <a:ext cx="6730670" cy="511395"/>
              <a:chOff x="0" y="0"/>
              <a:chExt cx="1802719" cy="136970"/>
            </a:xfrm>
          </p:grpSpPr>
          <p:sp>
            <p:nvSpPr>
              <p:cNvPr id="43" name="Freeform 43"/>
              <p:cNvSpPr/>
              <p:nvPr/>
            </p:nvSpPr>
            <p:spPr>
              <a:xfrm>
                <a:off x="0" y="0"/>
                <a:ext cx="1802719" cy="136970"/>
              </a:xfrm>
              <a:custGeom>
                <a:avLst/>
                <a:gdLst/>
                <a:ahLst/>
                <a:cxnLst/>
                <a:rect l="l" t="t" r="r" b="b"/>
                <a:pathLst>
                  <a:path w="1802719" h="136970">
                    <a:moveTo>
                      <a:pt x="56745" y="0"/>
                    </a:moveTo>
                    <a:lnTo>
                      <a:pt x="1745974" y="0"/>
                    </a:lnTo>
                    <a:cubicBezTo>
                      <a:pt x="1777313" y="0"/>
                      <a:pt x="1802719" y="25406"/>
                      <a:pt x="1802719" y="56745"/>
                    </a:cubicBezTo>
                    <a:lnTo>
                      <a:pt x="1802719" y="80225"/>
                    </a:lnTo>
                    <a:cubicBezTo>
                      <a:pt x="1802719" y="95275"/>
                      <a:pt x="1796741" y="109708"/>
                      <a:pt x="1786099" y="120350"/>
                    </a:cubicBezTo>
                    <a:cubicBezTo>
                      <a:pt x="1775457" y="130992"/>
                      <a:pt x="1761024" y="136970"/>
                      <a:pt x="1745974" y="136970"/>
                    </a:cubicBezTo>
                    <a:lnTo>
                      <a:pt x="56745" y="136970"/>
                    </a:lnTo>
                    <a:cubicBezTo>
                      <a:pt x="41696" y="136970"/>
                      <a:pt x="27262" y="130992"/>
                      <a:pt x="16620" y="120350"/>
                    </a:cubicBezTo>
                    <a:cubicBezTo>
                      <a:pt x="5979" y="109708"/>
                      <a:pt x="0" y="95275"/>
                      <a:pt x="0" y="80225"/>
                    </a:cubicBezTo>
                    <a:lnTo>
                      <a:pt x="0" y="56745"/>
                    </a:lnTo>
                    <a:cubicBezTo>
                      <a:pt x="0" y="41696"/>
                      <a:pt x="5979" y="27262"/>
                      <a:pt x="16620" y="16620"/>
                    </a:cubicBezTo>
                    <a:cubicBezTo>
                      <a:pt x="27262" y="5979"/>
                      <a:pt x="41696" y="0"/>
                      <a:pt x="56745" y="0"/>
                    </a:cubicBez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4"/>
              <p:cNvSpPr txBox="1"/>
              <p:nvPr/>
            </p:nvSpPr>
            <p:spPr>
              <a:xfrm>
                <a:off x="0" y="-28575"/>
                <a:ext cx="1802719" cy="165545"/>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a:ln>
                      <a:noFill/>
                    </a:ln>
                    <a:solidFill>
                      <a:srgbClr val="000000"/>
                    </a:solidFill>
                    <a:effectLst/>
                    <a:uLnTx/>
                    <a:uFillTx/>
                    <a:latin typeface="Noto Sans Bold"/>
                    <a:ea typeface="+mn-ea"/>
                    <a:cs typeface="+mn-cs"/>
                  </a:rPr>
                  <a:t> Strategic Decision-Making </a:t>
                </a:r>
              </a:p>
            </p:txBody>
          </p:sp>
        </p:grpSp>
        <p:grpSp>
          <p:nvGrpSpPr>
            <p:cNvPr id="45" name="Group 45"/>
            <p:cNvGrpSpPr/>
            <p:nvPr/>
          </p:nvGrpSpPr>
          <p:grpSpPr>
            <a:xfrm>
              <a:off x="15955182" y="7471668"/>
              <a:ext cx="2767330" cy="744220"/>
              <a:chOff x="0" y="0"/>
              <a:chExt cx="812800" cy="218587"/>
            </a:xfrm>
          </p:grpSpPr>
          <p:sp>
            <p:nvSpPr>
              <p:cNvPr id="46" name="Freeform 46"/>
              <p:cNvSpPr/>
              <p:nvPr/>
            </p:nvSpPr>
            <p:spPr>
              <a:xfrm>
                <a:off x="0" y="0"/>
                <a:ext cx="812800" cy="218587"/>
              </a:xfrm>
              <a:custGeom>
                <a:avLst/>
                <a:gdLst/>
                <a:ahLst/>
                <a:cxnLst/>
                <a:rect l="l" t="t" r="r" b="b"/>
                <a:pathLst>
                  <a:path w="812800" h="218587">
                    <a:moveTo>
                      <a:pt x="109293" y="0"/>
                    </a:moveTo>
                    <a:lnTo>
                      <a:pt x="703507" y="0"/>
                    </a:lnTo>
                    <a:cubicBezTo>
                      <a:pt x="763868" y="0"/>
                      <a:pt x="812800" y="48932"/>
                      <a:pt x="812800" y="109293"/>
                    </a:cubicBezTo>
                    <a:lnTo>
                      <a:pt x="812800" y="109293"/>
                    </a:lnTo>
                    <a:cubicBezTo>
                      <a:pt x="812800" y="138280"/>
                      <a:pt x="801285" y="166079"/>
                      <a:pt x="780789" y="186576"/>
                    </a:cubicBezTo>
                    <a:cubicBezTo>
                      <a:pt x="760292" y="207072"/>
                      <a:pt x="732493" y="218587"/>
                      <a:pt x="703507" y="218587"/>
                    </a:cubicBezTo>
                    <a:lnTo>
                      <a:pt x="109293" y="218587"/>
                    </a:lnTo>
                    <a:cubicBezTo>
                      <a:pt x="48932" y="218587"/>
                      <a:pt x="0" y="169655"/>
                      <a:pt x="0" y="109293"/>
                    </a:cubicBezTo>
                    <a:lnTo>
                      <a:pt x="0" y="109293"/>
                    </a:lnTo>
                    <a:cubicBezTo>
                      <a:pt x="0" y="48932"/>
                      <a:pt x="48932" y="0"/>
                      <a:pt x="109293" y="0"/>
                    </a:cubicBezTo>
                    <a:close/>
                  </a:path>
                </a:pathLst>
              </a:custGeom>
              <a:solidFill>
                <a:srgbClr val="DD8C8C"/>
              </a:solidFill>
              <a:ln w="19050" cap="rnd">
                <a:solidFill>
                  <a:srgbClr val="CCDBDC"/>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7"/>
              <p:cNvSpPr txBox="1"/>
              <p:nvPr/>
            </p:nvSpPr>
            <p:spPr>
              <a:xfrm>
                <a:off x="0" y="-19050"/>
                <a:ext cx="812800" cy="237637"/>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PSEA Network </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Italics"/>
                    <a:ea typeface="+mn-ea"/>
                    <a:cs typeface="+mn-cs"/>
                  </a:rPr>
                  <a:t>Coordinator: IOM</a:t>
                </a:r>
              </a:p>
            </p:txBody>
          </p:sp>
        </p:grpSp>
        <p:grpSp>
          <p:nvGrpSpPr>
            <p:cNvPr id="48" name="Group 48"/>
            <p:cNvGrpSpPr/>
            <p:nvPr/>
          </p:nvGrpSpPr>
          <p:grpSpPr>
            <a:xfrm>
              <a:off x="0" y="1691361"/>
              <a:ext cx="2424472" cy="6669117"/>
              <a:chOff x="0" y="0"/>
              <a:chExt cx="649362" cy="1786233"/>
            </a:xfrm>
          </p:grpSpPr>
          <p:sp>
            <p:nvSpPr>
              <p:cNvPr id="49" name="Freeform 49"/>
              <p:cNvSpPr/>
              <p:nvPr/>
            </p:nvSpPr>
            <p:spPr>
              <a:xfrm>
                <a:off x="0" y="0"/>
                <a:ext cx="649362" cy="1786233"/>
              </a:xfrm>
              <a:custGeom>
                <a:avLst/>
                <a:gdLst/>
                <a:ahLst/>
                <a:cxnLst/>
                <a:rect l="l" t="t" r="r" b="b"/>
                <a:pathLst>
                  <a:path w="649362" h="1786233">
                    <a:moveTo>
                      <a:pt x="157533" y="0"/>
                    </a:moveTo>
                    <a:lnTo>
                      <a:pt x="491829" y="0"/>
                    </a:lnTo>
                    <a:cubicBezTo>
                      <a:pt x="533609" y="0"/>
                      <a:pt x="573679" y="16597"/>
                      <a:pt x="603222" y="46140"/>
                    </a:cubicBezTo>
                    <a:cubicBezTo>
                      <a:pt x="632765" y="75684"/>
                      <a:pt x="649362" y="115753"/>
                      <a:pt x="649362" y="157533"/>
                    </a:cubicBezTo>
                    <a:lnTo>
                      <a:pt x="649362" y="1628700"/>
                    </a:lnTo>
                    <a:cubicBezTo>
                      <a:pt x="649362" y="1670480"/>
                      <a:pt x="632765" y="1710549"/>
                      <a:pt x="603222" y="1740093"/>
                    </a:cubicBezTo>
                    <a:cubicBezTo>
                      <a:pt x="573679" y="1769636"/>
                      <a:pt x="533609" y="1786233"/>
                      <a:pt x="491829" y="1786233"/>
                    </a:cubicBezTo>
                    <a:lnTo>
                      <a:pt x="157533" y="1786233"/>
                    </a:lnTo>
                    <a:cubicBezTo>
                      <a:pt x="115753" y="1786233"/>
                      <a:pt x="75684" y="1769636"/>
                      <a:pt x="46140" y="1740093"/>
                    </a:cubicBezTo>
                    <a:cubicBezTo>
                      <a:pt x="16597" y="1710549"/>
                      <a:pt x="0" y="1670480"/>
                      <a:pt x="0" y="1628700"/>
                    </a:cubicBezTo>
                    <a:lnTo>
                      <a:pt x="0" y="157533"/>
                    </a:lnTo>
                    <a:cubicBezTo>
                      <a:pt x="0" y="115753"/>
                      <a:pt x="16597" y="75684"/>
                      <a:pt x="46140" y="46140"/>
                    </a:cubicBezTo>
                    <a:cubicBezTo>
                      <a:pt x="75684" y="16597"/>
                      <a:pt x="115753" y="0"/>
                      <a:pt x="157533" y="0"/>
                    </a:cubicBezTo>
                    <a:close/>
                  </a:path>
                </a:pathLst>
              </a:custGeom>
              <a:solidFill>
                <a:srgbClr val="D5F2F9"/>
              </a:solidFill>
              <a:ln w="19050" cap="rnd">
                <a:solidFill>
                  <a:srgbClr val="65C9E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50"/>
              <p:cNvSpPr txBox="1"/>
              <p:nvPr/>
            </p:nvSpPr>
            <p:spPr>
              <a:xfrm>
                <a:off x="0" y="-19050"/>
                <a:ext cx="649362" cy="1805283"/>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oup 51"/>
            <p:cNvGrpSpPr/>
            <p:nvPr/>
          </p:nvGrpSpPr>
          <p:grpSpPr>
            <a:xfrm>
              <a:off x="113686" y="2544153"/>
              <a:ext cx="2197100" cy="893741"/>
              <a:chOff x="0" y="0"/>
              <a:chExt cx="1475492" cy="600204"/>
            </a:xfrm>
          </p:grpSpPr>
          <p:sp>
            <p:nvSpPr>
              <p:cNvPr id="52" name="Freeform 52"/>
              <p:cNvSpPr/>
              <p:nvPr/>
            </p:nvSpPr>
            <p:spPr>
              <a:xfrm>
                <a:off x="0" y="0"/>
                <a:ext cx="1475492" cy="600204"/>
              </a:xfrm>
              <a:custGeom>
                <a:avLst/>
                <a:gdLst/>
                <a:ahLst/>
                <a:cxnLst/>
                <a:rect l="l" t="t" r="r" b="b"/>
                <a:pathLst>
                  <a:path w="1475492" h="600204">
                    <a:moveTo>
                      <a:pt x="126853" y="0"/>
                    </a:moveTo>
                    <a:lnTo>
                      <a:pt x="1348639" y="0"/>
                    </a:lnTo>
                    <a:cubicBezTo>
                      <a:pt x="1418698" y="0"/>
                      <a:pt x="1475492" y="56794"/>
                      <a:pt x="1475492" y="126853"/>
                    </a:cubicBezTo>
                    <a:lnTo>
                      <a:pt x="1475492" y="473351"/>
                    </a:lnTo>
                    <a:cubicBezTo>
                      <a:pt x="1475492" y="543410"/>
                      <a:pt x="1418698" y="600204"/>
                      <a:pt x="1348639" y="600204"/>
                    </a:cubicBezTo>
                    <a:lnTo>
                      <a:pt x="126853" y="600204"/>
                    </a:lnTo>
                    <a:cubicBezTo>
                      <a:pt x="56794" y="600204"/>
                      <a:pt x="0" y="543410"/>
                      <a:pt x="0" y="473351"/>
                    </a:cubicBezTo>
                    <a:lnTo>
                      <a:pt x="0" y="126853"/>
                    </a:lnTo>
                    <a:cubicBezTo>
                      <a:pt x="0" y="56794"/>
                      <a:pt x="56794" y="0"/>
                      <a:pt x="126853" y="0"/>
                    </a:cubicBezTo>
                    <a:close/>
                  </a:path>
                </a:pathLst>
              </a:custGeom>
              <a:solidFill>
                <a:srgbClr val="95D9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53"/>
              <p:cNvSpPr txBox="1"/>
              <p:nvPr/>
            </p:nvSpPr>
            <p:spPr>
              <a:xfrm>
                <a:off x="0" y="-19050"/>
                <a:ext cx="1475492" cy="6192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Results Group 1</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People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UNFPA</a:t>
                </a:r>
                <a:r>
                  <a:rPr kumimoji="0" lang="en-US" sz="733" b="0" i="0" u="none" strike="noStrike" kern="1200" cap="none" spc="0" normalizeH="0" baseline="0" noProof="0">
                    <a:ln>
                      <a:noFill/>
                    </a:ln>
                    <a:solidFill>
                      <a:srgbClr val="000000"/>
                    </a:solidFill>
                    <a:effectLst/>
                    <a:uLnTx/>
                    <a:uFillTx/>
                    <a:latin typeface="Noto Sans Bold Italics"/>
                    <a:ea typeface="+mn-ea"/>
                    <a:cs typeface="+mn-cs"/>
                  </a:rPr>
                  <a:t> </a:t>
                </a:r>
              </a:p>
            </p:txBody>
          </p:sp>
        </p:grpSp>
        <p:grpSp>
          <p:nvGrpSpPr>
            <p:cNvPr id="54" name="Group 54"/>
            <p:cNvGrpSpPr/>
            <p:nvPr/>
          </p:nvGrpSpPr>
          <p:grpSpPr>
            <a:xfrm>
              <a:off x="113686" y="3715965"/>
              <a:ext cx="2197100" cy="893741"/>
              <a:chOff x="0" y="0"/>
              <a:chExt cx="1475492" cy="600204"/>
            </a:xfrm>
          </p:grpSpPr>
          <p:sp>
            <p:nvSpPr>
              <p:cNvPr id="55" name="Freeform 55"/>
              <p:cNvSpPr/>
              <p:nvPr/>
            </p:nvSpPr>
            <p:spPr>
              <a:xfrm>
                <a:off x="0" y="0"/>
                <a:ext cx="1475492" cy="600204"/>
              </a:xfrm>
              <a:custGeom>
                <a:avLst/>
                <a:gdLst/>
                <a:ahLst/>
                <a:cxnLst/>
                <a:rect l="l" t="t" r="r" b="b"/>
                <a:pathLst>
                  <a:path w="1475492" h="600204">
                    <a:moveTo>
                      <a:pt x="126853" y="0"/>
                    </a:moveTo>
                    <a:lnTo>
                      <a:pt x="1348639" y="0"/>
                    </a:lnTo>
                    <a:cubicBezTo>
                      <a:pt x="1418698" y="0"/>
                      <a:pt x="1475492" y="56794"/>
                      <a:pt x="1475492" y="126853"/>
                    </a:cubicBezTo>
                    <a:lnTo>
                      <a:pt x="1475492" y="473351"/>
                    </a:lnTo>
                    <a:cubicBezTo>
                      <a:pt x="1475492" y="543410"/>
                      <a:pt x="1418698" y="600204"/>
                      <a:pt x="1348639" y="600204"/>
                    </a:cubicBezTo>
                    <a:lnTo>
                      <a:pt x="126853" y="600204"/>
                    </a:lnTo>
                    <a:cubicBezTo>
                      <a:pt x="56794" y="600204"/>
                      <a:pt x="0" y="543410"/>
                      <a:pt x="0" y="473351"/>
                    </a:cubicBezTo>
                    <a:lnTo>
                      <a:pt x="0" y="126853"/>
                    </a:lnTo>
                    <a:cubicBezTo>
                      <a:pt x="0" y="56794"/>
                      <a:pt x="56794" y="0"/>
                      <a:pt x="126853" y="0"/>
                    </a:cubicBezTo>
                    <a:close/>
                  </a:path>
                </a:pathLst>
              </a:custGeom>
              <a:solidFill>
                <a:srgbClr val="95D9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Box 56"/>
              <p:cNvSpPr txBox="1"/>
              <p:nvPr/>
            </p:nvSpPr>
            <p:spPr>
              <a:xfrm>
                <a:off x="0" y="-19050"/>
                <a:ext cx="1475492" cy="6192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Results Group 2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Prosperity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ILO </a:t>
                </a:r>
              </a:p>
            </p:txBody>
          </p:sp>
        </p:grpSp>
        <p:grpSp>
          <p:nvGrpSpPr>
            <p:cNvPr id="57" name="Group 57"/>
            <p:cNvGrpSpPr/>
            <p:nvPr/>
          </p:nvGrpSpPr>
          <p:grpSpPr>
            <a:xfrm>
              <a:off x="113686" y="4887777"/>
              <a:ext cx="2197100" cy="893741"/>
              <a:chOff x="0" y="0"/>
              <a:chExt cx="1475492" cy="600204"/>
            </a:xfrm>
          </p:grpSpPr>
          <p:sp>
            <p:nvSpPr>
              <p:cNvPr id="58" name="Freeform 58"/>
              <p:cNvSpPr/>
              <p:nvPr/>
            </p:nvSpPr>
            <p:spPr>
              <a:xfrm>
                <a:off x="0" y="0"/>
                <a:ext cx="1475492" cy="600204"/>
              </a:xfrm>
              <a:custGeom>
                <a:avLst/>
                <a:gdLst/>
                <a:ahLst/>
                <a:cxnLst/>
                <a:rect l="l" t="t" r="r" b="b"/>
                <a:pathLst>
                  <a:path w="1475492" h="600204">
                    <a:moveTo>
                      <a:pt x="126853" y="0"/>
                    </a:moveTo>
                    <a:lnTo>
                      <a:pt x="1348639" y="0"/>
                    </a:lnTo>
                    <a:cubicBezTo>
                      <a:pt x="1418698" y="0"/>
                      <a:pt x="1475492" y="56794"/>
                      <a:pt x="1475492" y="126853"/>
                    </a:cubicBezTo>
                    <a:lnTo>
                      <a:pt x="1475492" y="473351"/>
                    </a:lnTo>
                    <a:cubicBezTo>
                      <a:pt x="1475492" y="543410"/>
                      <a:pt x="1418698" y="600204"/>
                      <a:pt x="1348639" y="600204"/>
                    </a:cubicBezTo>
                    <a:lnTo>
                      <a:pt x="126853" y="600204"/>
                    </a:lnTo>
                    <a:cubicBezTo>
                      <a:pt x="56794" y="600204"/>
                      <a:pt x="0" y="543410"/>
                      <a:pt x="0" y="473351"/>
                    </a:cubicBezTo>
                    <a:lnTo>
                      <a:pt x="0" y="126853"/>
                    </a:lnTo>
                    <a:cubicBezTo>
                      <a:pt x="0" y="56794"/>
                      <a:pt x="56794" y="0"/>
                      <a:pt x="126853" y="0"/>
                    </a:cubicBezTo>
                    <a:close/>
                  </a:path>
                </a:pathLst>
              </a:custGeom>
              <a:solidFill>
                <a:srgbClr val="95D9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9"/>
              <p:cNvSpPr txBox="1"/>
              <p:nvPr/>
            </p:nvSpPr>
            <p:spPr>
              <a:xfrm>
                <a:off x="0" y="-19050"/>
                <a:ext cx="1475492" cy="6192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Results Group 3</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Planet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UNDP </a:t>
                </a:r>
              </a:p>
            </p:txBody>
          </p:sp>
        </p:grpSp>
        <p:grpSp>
          <p:nvGrpSpPr>
            <p:cNvPr id="60" name="Group 60"/>
            <p:cNvGrpSpPr/>
            <p:nvPr/>
          </p:nvGrpSpPr>
          <p:grpSpPr>
            <a:xfrm>
              <a:off x="113686" y="6059590"/>
              <a:ext cx="2197100" cy="893741"/>
              <a:chOff x="0" y="0"/>
              <a:chExt cx="824098" cy="335228"/>
            </a:xfrm>
          </p:grpSpPr>
          <p:sp>
            <p:nvSpPr>
              <p:cNvPr id="61" name="Freeform 61"/>
              <p:cNvSpPr/>
              <p:nvPr/>
            </p:nvSpPr>
            <p:spPr>
              <a:xfrm>
                <a:off x="0" y="0"/>
                <a:ext cx="824098" cy="335228"/>
              </a:xfrm>
              <a:custGeom>
                <a:avLst/>
                <a:gdLst/>
                <a:ahLst/>
                <a:cxnLst/>
                <a:rect l="l" t="t" r="r" b="b"/>
                <a:pathLst>
                  <a:path w="824098" h="335228">
                    <a:moveTo>
                      <a:pt x="126853" y="0"/>
                    </a:moveTo>
                    <a:lnTo>
                      <a:pt x="697245" y="0"/>
                    </a:lnTo>
                    <a:cubicBezTo>
                      <a:pt x="767304" y="0"/>
                      <a:pt x="824098" y="56794"/>
                      <a:pt x="824098" y="126853"/>
                    </a:cubicBezTo>
                    <a:lnTo>
                      <a:pt x="824098" y="208375"/>
                    </a:lnTo>
                    <a:cubicBezTo>
                      <a:pt x="824098" y="278434"/>
                      <a:pt x="767304" y="335228"/>
                      <a:pt x="697245" y="335228"/>
                    </a:cubicBezTo>
                    <a:lnTo>
                      <a:pt x="126853" y="335228"/>
                    </a:lnTo>
                    <a:cubicBezTo>
                      <a:pt x="56794" y="335228"/>
                      <a:pt x="0" y="278434"/>
                      <a:pt x="0" y="208375"/>
                    </a:cubicBezTo>
                    <a:lnTo>
                      <a:pt x="0" y="126853"/>
                    </a:lnTo>
                    <a:cubicBezTo>
                      <a:pt x="0" y="56794"/>
                      <a:pt x="56794" y="0"/>
                      <a:pt x="126853" y="0"/>
                    </a:cubicBezTo>
                    <a:close/>
                  </a:path>
                </a:pathLst>
              </a:custGeom>
              <a:solidFill>
                <a:srgbClr val="95D9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2"/>
              <p:cNvSpPr txBox="1"/>
              <p:nvPr/>
            </p:nvSpPr>
            <p:spPr>
              <a:xfrm>
                <a:off x="0" y="-19050"/>
                <a:ext cx="824098" cy="354278"/>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Results Group 4</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Governance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UNICEF </a:t>
                </a:r>
              </a:p>
            </p:txBody>
          </p:sp>
        </p:grpSp>
        <p:grpSp>
          <p:nvGrpSpPr>
            <p:cNvPr id="63" name="Group 63"/>
            <p:cNvGrpSpPr/>
            <p:nvPr/>
          </p:nvGrpSpPr>
          <p:grpSpPr>
            <a:xfrm>
              <a:off x="113686" y="7231402"/>
              <a:ext cx="2197100" cy="893741"/>
              <a:chOff x="0" y="0"/>
              <a:chExt cx="824098" cy="335228"/>
            </a:xfrm>
          </p:grpSpPr>
          <p:sp>
            <p:nvSpPr>
              <p:cNvPr id="64" name="Freeform 64"/>
              <p:cNvSpPr/>
              <p:nvPr/>
            </p:nvSpPr>
            <p:spPr>
              <a:xfrm>
                <a:off x="0" y="0"/>
                <a:ext cx="824098" cy="335228"/>
              </a:xfrm>
              <a:custGeom>
                <a:avLst/>
                <a:gdLst/>
                <a:ahLst/>
                <a:cxnLst/>
                <a:rect l="l" t="t" r="r" b="b"/>
                <a:pathLst>
                  <a:path w="824098" h="335228">
                    <a:moveTo>
                      <a:pt x="126853" y="0"/>
                    </a:moveTo>
                    <a:lnTo>
                      <a:pt x="697245" y="0"/>
                    </a:lnTo>
                    <a:cubicBezTo>
                      <a:pt x="767304" y="0"/>
                      <a:pt x="824098" y="56794"/>
                      <a:pt x="824098" y="126853"/>
                    </a:cubicBezTo>
                    <a:lnTo>
                      <a:pt x="824098" y="208375"/>
                    </a:lnTo>
                    <a:cubicBezTo>
                      <a:pt x="824098" y="278434"/>
                      <a:pt x="767304" y="335228"/>
                      <a:pt x="697245" y="335228"/>
                    </a:cubicBezTo>
                    <a:lnTo>
                      <a:pt x="126853" y="335228"/>
                    </a:lnTo>
                    <a:cubicBezTo>
                      <a:pt x="56794" y="335228"/>
                      <a:pt x="0" y="278434"/>
                      <a:pt x="0" y="208375"/>
                    </a:cubicBezTo>
                    <a:lnTo>
                      <a:pt x="0" y="126853"/>
                    </a:lnTo>
                    <a:cubicBezTo>
                      <a:pt x="0" y="56794"/>
                      <a:pt x="56794" y="0"/>
                      <a:pt x="126853" y="0"/>
                    </a:cubicBezTo>
                    <a:close/>
                  </a:path>
                </a:pathLst>
              </a:custGeom>
              <a:solidFill>
                <a:srgbClr val="95D9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5"/>
              <p:cNvSpPr txBox="1"/>
              <p:nvPr/>
            </p:nvSpPr>
            <p:spPr>
              <a:xfrm>
                <a:off x="0" y="-19050"/>
                <a:ext cx="824098" cy="354278"/>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Results Group 5</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Women &amp; Girls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 Women/IOM </a:t>
                </a:r>
              </a:p>
            </p:txBody>
          </p:sp>
        </p:grpSp>
        <p:grpSp>
          <p:nvGrpSpPr>
            <p:cNvPr id="66" name="Group 66"/>
            <p:cNvGrpSpPr/>
            <p:nvPr/>
          </p:nvGrpSpPr>
          <p:grpSpPr>
            <a:xfrm>
              <a:off x="190773" y="1792353"/>
              <a:ext cx="2042926" cy="652947"/>
              <a:chOff x="0" y="0"/>
              <a:chExt cx="547170" cy="174883"/>
            </a:xfrm>
          </p:grpSpPr>
          <p:sp>
            <p:nvSpPr>
              <p:cNvPr id="67" name="Freeform 67"/>
              <p:cNvSpPr/>
              <p:nvPr/>
            </p:nvSpPr>
            <p:spPr>
              <a:xfrm>
                <a:off x="0" y="0"/>
                <a:ext cx="547170" cy="174883"/>
              </a:xfrm>
              <a:custGeom>
                <a:avLst/>
                <a:gdLst/>
                <a:ahLst/>
                <a:cxnLst/>
                <a:rect l="l" t="t" r="r" b="b"/>
                <a:pathLst>
                  <a:path w="547170" h="174883">
                    <a:moveTo>
                      <a:pt x="87441" y="0"/>
                    </a:moveTo>
                    <a:lnTo>
                      <a:pt x="459729" y="0"/>
                    </a:lnTo>
                    <a:cubicBezTo>
                      <a:pt x="482920" y="0"/>
                      <a:pt x="505161" y="9213"/>
                      <a:pt x="521559" y="25611"/>
                    </a:cubicBezTo>
                    <a:cubicBezTo>
                      <a:pt x="537958" y="42009"/>
                      <a:pt x="547170" y="64251"/>
                      <a:pt x="547170" y="87441"/>
                    </a:cubicBezTo>
                    <a:lnTo>
                      <a:pt x="547170" y="87441"/>
                    </a:lnTo>
                    <a:cubicBezTo>
                      <a:pt x="547170" y="135734"/>
                      <a:pt x="508021" y="174883"/>
                      <a:pt x="459729" y="174883"/>
                    </a:cubicBezTo>
                    <a:lnTo>
                      <a:pt x="87441" y="174883"/>
                    </a:lnTo>
                    <a:cubicBezTo>
                      <a:pt x="39149" y="174883"/>
                      <a:pt x="0" y="135734"/>
                      <a:pt x="0" y="87441"/>
                    </a:cubicBezTo>
                    <a:lnTo>
                      <a:pt x="0" y="87441"/>
                    </a:lnTo>
                    <a:cubicBezTo>
                      <a:pt x="0" y="39149"/>
                      <a:pt x="39149" y="0"/>
                      <a:pt x="87441" y="0"/>
                    </a:cubicBezTo>
                    <a:close/>
                  </a:path>
                </a:pathLst>
              </a:custGeom>
              <a:solidFill>
                <a:srgbClr val="D5F2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TextBox 68"/>
              <p:cNvSpPr txBox="1"/>
              <p:nvPr/>
            </p:nvSpPr>
            <p:spPr>
              <a:xfrm>
                <a:off x="0" y="-28575"/>
                <a:ext cx="547170" cy="203458"/>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a:ln>
                      <a:noFill/>
                    </a:ln>
                    <a:solidFill>
                      <a:srgbClr val="000000"/>
                    </a:solidFill>
                    <a:effectLst/>
                    <a:uLnTx/>
                    <a:uFillTx/>
                    <a:latin typeface="Noto Sans Bold"/>
                    <a:ea typeface="+mn-ea"/>
                    <a:cs typeface="+mn-cs"/>
                  </a:rPr>
                  <a:t>UNSDCF RGs</a:t>
                </a:r>
              </a:p>
            </p:txBody>
          </p:sp>
        </p:grpSp>
        <p:sp>
          <p:nvSpPr>
            <p:cNvPr id="69" name="AutoShape 69"/>
            <p:cNvSpPr/>
            <p:nvPr/>
          </p:nvSpPr>
          <p:spPr>
            <a:xfrm flipV="1">
              <a:off x="2896748" y="3836987"/>
              <a:ext cx="2984613" cy="25400"/>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AutoShape 70"/>
            <p:cNvSpPr/>
            <p:nvPr/>
          </p:nvSpPr>
          <p:spPr>
            <a:xfrm flipV="1">
              <a:off x="2805706" y="2941251"/>
              <a:ext cx="0" cy="4762284"/>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utoShape 71"/>
            <p:cNvSpPr/>
            <p:nvPr/>
          </p:nvSpPr>
          <p:spPr>
            <a:xfrm flipV="1">
              <a:off x="2480294" y="2991021"/>
              <a:ext cx="313743" cy="5"/>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AutoShape 72"/>
            <p:cNvSpPr/>
            <p:nvPr/>
          </p:nvSpPr>
          <p:spPr>
            <a:xfrm>
              <a:off x="2480294" y="4162836"/>
              <a:ext cx="313743" cy="0"/>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utoShape 73"/>
            <p:cNvSpPr/>
            <p:nvPr/>
          </p:nvSpPr>
          <p:spPr>
            <a:xfrm>
              <a:off x="2480294" y="5334648"/>
              <a:ext cx="313743" cy="0"/>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AutoShape 74"/>
            <p:cNvSpPr/>
            <p:nvPr/>
          </p:nvSpPr>
          <p:spPr>
            <a:xfrm>
              <a:off x="2480294" y="6481060"/>
              <a:ext cx="313743" cy="0"/>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AutoShape 75"/>
            <p:cNvSpPr/>
            <p:nvPr/>
          </p:nvSpPr>
          <p:spPr>
            <a:xfrm>
              <a:off x="2480293" y="7678273"/>
              <a:ext cx="313743" cy="0"/>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utoShape 76"/>
            <p:cNvSpPr/>
            <p:nvPr/>
          </p:nvSpPr>
          <p:spPr>
            <a:xfrm flipV="1">
              <a:off x="5906661" y="5157037"/>
              <a:ext cx="9489404" cy="6474"/>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utoShape 77"/>
            <p:cNvSpPr/>
            <p:nvPr/>
          </p:nvSpPr>
          <p:spPr>
            <a:xfrm flipV="1">
              <a:off x="5893952" y="5234099"/>
              <a:ext cx="0" cy="730139"/>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AutoShape 78"/>
            <p:cNvSpPr/>
            <p:nvPr/>
          </p:nvSpPr>
          <p:spPr>
            <a:xfrm flipV="1">
              <a:off x="7657999" y="5234223"/>
              <a:ext cx="0" cy="2169455"/>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utoShape 79"/>
            <p:cNvSpPr/>
            <p:nvPr/>
          </p:nvSpPr>
          <p:spPr>
            <a:xfrm flipV="1">
              <a:off x="9160323" y="5234320"/>
              <a:ext cx="0" cy="730217"/>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AutoShape 80"/>
            <p:cNvSpPr/>
            <p:nvPr/>
          </p:nvSpPr>
          <p:spPr>
            <a:xfrm flipV="1">
              <a:off x="10730502" y="5234320"/>
              <a:ext cx="0" cy="2237348"/>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utoShape 81"/>
            <p:cNvSpPr/>
            <p:nvPr/>
          </p:nvSpPr>
          <p:spPr>
            <a:xfrm flipV="1">
              <a:off x="12335150" y="5234320"/>
              <a:ext cx="0" cy="730217"/>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AutoShape 82"/>
            <p:cNvSpPr/>
            <p:nvPr/>
          </p:nvSpPr>
          <p:spPr>
            <a:xfrm flipV="1">
              <a:off x="13904381" y="5234320"/>
              <a:ext cx="0" cy="2134904"/>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3"/>
            <p:cNvGrpSpPr/>
            <p:nvPr/>
          </p:nvGrpSpPr>
          <p:grpSpPr>
            <a:xfrm>
              <a:off x="6597301" y="7189006"/>
              <a:ext cx="2197100" cy="1148080"/>
              <a:chOff x="0" y="0"/>
              <a:chExt cx="1118470" cy="584449"/>
            </a:xfrm>
          </p:grpSpPr>
          <p:sp>
            <p:nvSpPr>
              <p:cNvPr id="84" name="Freeform 84"/>
              <p:cNvSpPr/>
              <p:nvPr/>
            </p:nvSpPr>
            <p:spPr>
              <a:xfrm>
                <a:off x="0" y="0"/>
                <a:ext cx="1118470" cy="584449"/>
              </a:xfrm>
              <a:custGeom>
                <a:avLst/>
                <a:gdLst/>
                <a:ahLst/>
                <a:cxnLst/>
                <a:rect l="l" t="t" r="r" b="b"/>
                <a:pathLst>
                  <a:path w="1118470" h="584449">
                    <a:moveTo>
                      <a:pt x="93965" y="0"/>
                    </a:moveTo>
                    <a:lnTo>
                      <a:pt x="1024504" y="0"/>
                    </a:lnTo>
                    <a:cubicBezTo>
                      <a:pt x="1049425" y="0"/>
                      <a:pt x="1073326" y="9900"/>
                      <a:pt x="1090948" y="27522"/>
                    </a:cubicBezTo>
                    <a:cubicBezTo>
                      <a:pt x="1108570" y="45144"/>
                      <a:pt x="1118470" y="69044"/>
                      <a:pt x="1118470" y="93965"/>
                    </a:cubicBezTo>
                    <a:lnTo>
                      <a:pt x="1118470" y="490484"/>
                    </a:lnTo>
                    <a:cubicBezTo>
                      <a:pt x="1118470" y="542379"/>
                      <a:pt x="1076400" y="584449"/>
                      <a:pt x="1024504" y="584449"/>
                    </a:cubicBezTo>
                    <a:lnTo>
                      <a:pt x="93965" y="584449"/>
                    </a:lnTo>
                    <a:cubicBezTo>
                      <a:pt x="69044" y="584449"/>
                      <a:pt x="45144" y="574549"/>
                      <a:pt x="27522" y="556927"/>
                    </a:cubicBezTo>
                    <a:cubicBezTo>
                      <a:pt x="9900" y="539305"/>
                      <a:pt x="0" y="515405"/>
                      <a:pt x="0" y="490484"/>
                    </a:cubicBezTo>
                    <a:lnTo>
                      <a:pt x="0" y="93965"/>
                    </a:lnTo>
                    <a:cubicBezTo>
                      <a:pt x="0" y="69044"/>
                      <a:pt x="9900" y="45144"/>
                      <a:pt x="27522" y="27522"/>
                    </a:cubicBezTo>
                    <a:cubicBezTo>
                      <a:pt x="45144" y="9900"/>
                      <a:pt x="69044" y="0"/>
                      <a:pt x="93965"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TextBox 85"/>
              <p:cNvSpPr txBox="1"/>
              <p:nvPr/>
            </p:nvSpPr>
            <p:spPr>
              <a:xfrm>
                <a:off x="0" y="-19050"/>
                <a:ext cx="1118470" cy="603499"/>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UN Communications Group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UNIC</a:t>
                </a:r>
              </a:p>
            </p:txBody>
          </p:sp>
        </p:grpSp>
        <p:grpSp>
          <p:nvGrpSpPr>
            <p:cNvPr id="86" name="Group 86"/>
            <p:cNvGrpSpPr/>
            <p:nvPr/>
          </p:nvGrpSpPr>
          <p:grpSpPr>
            <a:xfrm>
              <a:off x="9651603" y="7189006"/>
              <a:ext cx="2197100" cy="1148080"/>
              <a:chOff x="0" y="0"/>
              <a:chExt cx="1177402" cy="615244"/>
            </a:xfrm>
          </p:grpSpPr>
          <p:sp>
            <p:nvSpPr>
              <p:cNvPr id="87" name="Freeform 87"/>
              <p:cNvSpPr/>
              <p:nvPr/>
            </p:nvSpPr>
            <p:spPr>
              <a:xfrm>
                <a:off x="0" y="0"/>
                <a:ext cx="1177402" cy="615244"/>
              </a:xfrm>
              <a:custGeom>
                <a:avLst/>
                <a:gdLst/>
                <a:ahLst/>
                <a:cxnLst/>
                <a:rect l="l" t="t" r="r" b="b"/>
                <a:pathLst>
                  <a:path w="1177402" h="615244">
                    <a:moveTo>
                      <a:pt x="89267" y="0"/>
                    </a:moveTo>
                    <a:lnTo>
                      <a:pt x="1088135" y="0"/>
                    </a:lnTo>
                    <a:cubicBezTo>
                      <a:pt x="1111810" y="0"/>
                      <a:pt x="1134516" y="9405"/>
                      <a:pt x="1151256" y="26146"/>
                    </a:cubicBezTo>
                    <a:cubicBezTo>
                      <a:pt x="1167997" y="42887"/>
                      <a:pt x="1177402" y="65592"/>
                      <a:pt x="1177402" y="89267"/>
                    </a:cubicBezTo>
                    <a:lnTo>
                      <a:pt x="1177402" y="525977"/>
                    </a:lnTo>
                    <a:cubicBezTo>
                      <a:pt x="1177402" y="549652"/>
                      <a:pt x="1167997" y="572357"/>
                      <a:pt x="1151256" y="589098"/>
                    </a:cubicBezTo>
                    <a:cubicBezTo>
                      <a:pt x="1134516" y="605839"/>
                      <a:pt x="1111810" y="615244"/>
                      <a:pt x="1088135" y="615244"/>
                    </a:cubicBezTo>
                    <a:lnTo>
                      <a:pt x="89267" y="615244"/>
                    </a:lnTo>
                    <a:cubicBezTo>
                      <a:pt x="65592" y="615244"/>
                      <a:pt x="42887" y="605839"/>
                      <a:pt x="26146" y="589098"/>
                    </a:cubicBezTo>
                    <a:cubicBezTo>
                      <a:pt x="9405" y="572357"/>
                      <a:pt x="0" y="549652"/>
                      <a:pt x="0" y="525977"/>
                    </a:cubicBezTo>
                    <a:lnTo>
                      <a:pt x="0" y="89267"/>
                    </a:lnTo>
                    <a:cubicBezTo>
                      <a:pt x="0" y="65592"/>
                      <a:pt x="9405" y="42887"/>
                      <a:pt x="26146" y="26146"/>
                    </a:cubicBezTo>
                    <a:cubicBezTo>
                      <a:pt x="42887" y="9405"/>
                      <a:pt x="65592" y="0"/>
                      <a:pt x="89267"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Box 88"/>
              <p:cNvSpPr txBox="1"/>
              <p:nvPr/>
            </p:nvSpPr>
            <p:spPr>
              <a:xfrm>
                <a:off x="0" y="-19050"/>
                <a:ext cx="1177402" cy="63429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Youth Theme Group </a:t>
                </a:r>
                <a:r>
                  <a:rPr kumimoji="0" lang="en-US" sz="733" b="0" i="0" u="none" strike="noStrike" kern="1200" cap="none" spc="0" normalizeH="0" baseline="0" noProof="0">
                    <a:ln>
                      <a:noFill/>
                    </a:ln>
                    <a:solidFill>
                      <a:srgbClr val="000000"/>
                    </a:solidFill>
                    <a:effectLst/>
                    <a:uLnTx/>
                    <a:uFillTx/>
                    <a:latin typeface="Noto Sans Italics"/>
                    <a:ea typeface="+mn-ea"/>
                    <a:cs typeface="+mn-cs"/>
                  </a:rPr>
                  <a:t>Chair:UNICEF/UNFPA</a:t>
                </a:r>
              </a:p>
            </p:txBody>
          </p:sp>
        </p:grpSp>
        <p:grpSp>
          <p:nvGrpSpPr>
            <p:cNvPr id="89" name="Group 89"/>
            <p:cNvGrpSpPr/>
            <p:nvPr/>
          </p:nvGrpSpPr>
          <p:grpSpPr>
            <a:xfrm>
              <a:off x="12805582" y="7189175"/>
              <a:ext cx="2197100" cy="1147741"/>
              <a:chOff x="0" y="0"/>
              <a:chExt cx="1235084" cy="645194"/>
            </a:xfrm>
          </p:grpSpPr>
          <p:sp>
            <p:nvSpPr>
              <p:cNvPr id="90" name="Freeform 90"/>
              <p:cNvSpPr/>
              <p:nvPr/>
            </p:nvSpPr>
            <p:spPr>
              <a:xfrm>
                <a:off x="0" y="0"/>
                <a:ext cx="1235084" cy="645194"/>
              </a:xfrm>
              <a:custGeom>
                <a:avLst/>
                <a:gdLst/>
                <a:ahLst/>
                <a:cxnLst/>
                <a:rect l="l" t="t" r="r" b="b"/>
                <a:pathLst>
                  <a:path w="1235084" h="645194">
                    <a:moveTo>
                      <a:pt x="84569" y="0"/>
                    </a:moveTo>
                    <a:lnTo>
                      <a:pt x="1150515" y="0"/>
                    </a:lnTo>
                    <a:cubicBezTo>
                      <a:pt x="1197221" y="0"/>
                      <a:pt x="1235084" y="37863"/>
                      <a:pt x="1235084" y="84569"/>
                    </a:cubicBezTo>
                    <a:lnTo>
                      <a:pt x="1235084" y="560626"/>
                    </a:lnTo>
                    <a:cubicBezTo>
                      <a:pt x="1235084" y="607332"/>
                      <a:pt x="1197221" y="645194"/>
                      <a:pt x="1150515" y="645194"/>
                    </a:cubicBezTo>
                    <a:lnTo>
                      <a:pt x="84569" y="645194"/>
                    </a:lnTo>
                    <a:cubicBezTo>
                      <a:pt x="37863" y="645194"/>
                      <a:pt x="0" y="607332"/>
                      <a:pt x="0" y="560626"/>
                    </a:cubicBezTo>
                    <a:lnTo>
                      <a:pt x="0" y="84569"/>
                    </a:lnTo>
                    <a:cubicBezTo>
                      <a:pt x="0" y="37863"/>
                      <a:pt x="37863" y="0"/>
                      <a:pt x="84569"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1"/>
              <p:cNvSpPr txBox="1"/>
              <p:nvPr/>
            </p:nvSpPr>
            <p:spPr>
              <a:xfrm>
                <a:off x="0" y="-19050"/>
                <a:ext cx="1235084" cy="66424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Joint Team on Digitalization and Innovation</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UNIDO </a:t>
                </a:r>
              </a:p>
            </p:txBody>
          </p:sp>
        </p:grpSp>
        <p:sp>
          <p:nvSpPr>
            <p:cNvPr id="92" name="AutoShape 92"/>
            <p:cNvSpPr/>
            <p:nvPr/>
          </p:nvSpPr>
          <p:spPr>
            <a:xfrm flipV="1">
              <a:off x="15448438" y="5234320"/>
              <a:ext cx="0" cy="730217"/>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3" name="Group 93"/>
            <p:cNvGrpSpPr/>
            <p:nvPr/>
          </p:nvGrpSpPr>
          <p:grpSpPr>
            <a:xfrm>
              <a:off x="4770002" y="5762564"/>
              <a:ext cx="2197100" cy="1148080"/>
              <a:chOff x="0" y="0"/>
              <a:chExt cx="1200697" cy="627416"/>
            </a:xfrm>
          </p:grpSpPr>
          <p:sp>
            <p:nvSpPr>
              <p:cNvPr id="94" name="Freeform 94"/>
              <p:cNvSpPr/>
              <p:nvPr/>
            </p:nvSpPr>
            <p:spPr>
              <a:xfrm>
                <a:off x="0" y="0"/>
                <a:ext cx="1200697" cy="627416"/>
              </a:xfrm>
              <a:custGeom>
                <a:avLst/>
                <a:gdLst/>
                <a:ahLst/>
                <a:cxnLst/>
                <a:rect l="l" t="t" r="r" b="b"/>
                <a:pathLst>
                  <a:path w="1200697" h="627416">
                    <a:moveTo>
                      <a:pt x="84569" y="0"/>
                    </a:moveTo>
                    <a:lnTo>
                      <a:pt x="1116128" y="0"/>
                    </a:lnTo>
                    <a:cubicBezTo>
                      <a:pt x="1162834" y="0"/>
                      <a:pt x="1200697" y="37863"/>
                      <a:pt x="1200697" y="84569"/>
                    </a:cubicBezTo>
                    <a:lnTo>
                      <a:pt x="1200697" y="542847"/>
                    </a:lnTo>
                    <a:cubicBezTo>
                      <a:pt x="1200697" y="589553"/>
                      <a:pt x="1162834" y="627416"/>
                      <a:pt x="1116128" y="627416"/>
                    </a:cubicBezTo>
                    <a:lnTo>
                      <a:pt x="84569" y="627416"/>
                    </a:lnTo>
                    <a:cubicBezTo>
                      <a:pt x="37863" y="627416"/>
                      <a:pt x="0" y="589553"/>
                      <a:pt x="0" y="542847"/>
                    </a:cubicBezTo>
                    <a:lnTo>
                      <a:pt x="0" y="84569"/>
                    </a:lnTo>
                    <a:cubicBezTo>
                      <a:pt x="0" y="37863"/>
                      <a:pt x="37863" y="0"/>
                      <a:pt x="84569"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TextBox 95"/>
              <p:cNvSpPr txBox="1"/>
              <p:nvPr/>
            </p:nvSpPr>
            <p:spPr>
              <a:xfrm>
                <a:off x="0" y="-19050"/>
                <a:ext cx="1200697" cy="646466"/>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Mixed Migration Working Group</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IOM/UNHCR</a:t>
                </a:r>
              </a:p>
            </p:txBody>
          </p:sp>
        </p:grpSp>
        <p:grpSp>
          <p:nvGrpSpPr>
            <p:cNvPr id="96" name="Group 96"/>
            <p:cNvGrpSpPr/>
            <p:nvPr/>
          </p:nvGrpSpPr>
          <p:grpSpPr>
            <a:xfrm>
              <a:off x="8061773" y="5762564"/>
              <a:ext cx="2197100" cy="1148080"/>
              <a:chOff x="0" y="0"/>
              <a:chExt cx="1280041" cy="668877"/>
            </a:xfrm>
          </p:grpSpPr>
          <p:sp>
            <p:nvSpPr>
              <p:cNvPr id="97" name="Freeform 97"/>
              <p:cNvSpPr/>
              <p:nvPr/>
            </p:nvSpPr>
            <p:spPr>
              <a:xfrm>
                <a:off x="0" y="0"/>
                <a:ext cx="1280041" cy="668877"/>
              </a:xfrm>
              <a:custGeom>
                <a:avLst/>
                <a:gdLst/>
                <a:ahLst/>
                <a:cxnLst/>
                <a:rect l="l" t="t" r="r" b="b"/>
                <a:pathLst>
                  <a:path w="1280041" h="668877">
                    <a:moveTo>
                      <a:pt x="79871" y="0"/>
                    </a:moveTo>
                    <a:lnTo>
                      <a:pt x="1200171" y="0"/>
                    </a:lnTo>
                    <a:cubicBezTo>
                      <a:pt x="1244282" y="0"/>
                      <a:pt x="1280041" y="35759"/>
                      <a:pt x="1280041" y="79871"/>
                    </a:cubicBezTo>
                    <a:lnTo>
                      <a:pt x="1280041" y="589007"/>
                    </a:lnTo>
                    <a:cubicBezTo>
                      <a:pt x="1280041" y="610189"/>
                      <a:pt x="1271626" y="630505"/>
                      <a:pt x="1256648" y="645484"/>
                    </a:cubicBezTo>
                    <a:cubicBezTo>
                      <a:pt x="1241669" y="660462"/>
                      <a:pt x="1221354" y="668877"/>
                      <a:pt x="1200171" y="668877"/>
                    </a:cubicBezTo>
                    <a:lnTo>
                      <a:pt x="79871" y="668877"/>
                    </a:lnTo>
                    <a:cubicBezTo>
                      <a:pt x="58688" y="668877"/>
                      <a:pt x="38372" y="660462"/>
                      <a:pt x="23394" y="645484"/>
                    </a:cubicBezTo>
                    <a:cubicBezTo>
                      <a:pt x="8415" y="630505"/>
                      <a:pt x="0" y="610189"/>
                      <a:pt x="0" y="589007"/>
                    </a:cubicBezTo>
                    <a:lnTo>
                      <a:pt x="0" y="79871"/>
                    </a:lnTo>
                    <a:cubicBezTo>
                      <a:pt x="0" y="58688"/>
                      <a:pt x="8415" y="38372"/>
                      <a:pt x="23394" y="23394"/>
                    </a:cubicBezTo>
                    <a:cubicBezTo>
                      <a:pt x="38372" y="8415"/>
                      <a:pt x="58688" y="0"/>
                      <a:pt x="79871"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TextBox 98"/>
              <p:cNvSpPr txBox="1"/>
              <p:nvPr/>
            </p:nvSpPr>
            <p:spPr>
              <a:xfrm>
                <a:off x="0" y="-19050"/>
                <a:ext cx="1280041" cy="687927"/>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Monitoring and Evaluation</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UNDP</a:t>
                </a:r>
              </a:p>
            </p:txBody>
          </p:sp>
        </p:grpSp>
        <p:grpSp>
          <p:nvGrpSpPr>
            <p:cNvPr id="99" name="Group 99"/>
            <p:cNvGrpSpPr/>
            <p:nvPr/>
          </p:nvGrpSpPr>
          <p:grpSpPr>
            <a:xfrm>
              <a:off x="11262000" y="5762564"/>
              <a:ext cx="2197100" cy="1148080"/>
              <a:chOff x="0" y="0"/>
              <a:chExt cx="1219766" cy="637381"/>
            </a:xfrm>
          </p:grpSpPr>
          <p:sp>
            <p:nvSpPr>
              <p:cNvPr id="100" name="Freeform 100"/>
              <p:cNvSpPr/>
              <p:nvPr/>
            </p:nvSpPr>
            <p:spPr>
              <a:xfrm>
                <a:off x="0" y="0"/>
                <a:ext cx="1219766" cy="637381"/>
              </a:xfrm>
              <a:custGeom>
                <a:avLst/>
                <a:gdLst/>
                <a:ahLst/>
                <a:cxnLst/>
                <a:rect l="l" t="t" r="r" b="b"/>
                <a:pathLst>
                  <a:path w="1219766" h="637381">
                    <a:moveTo>
                      <a:pt x="84569" y="0"/>
                    </a:moveTo>
                    <a:lnTo>
                      <a:pt x="1135198" y="0"/>
                    </a:lnTo>
                    <a:cubicBezTo>
                      <a:pt x="1181904" y="0"/>
                      <a:pt x="1219766" y="37863"/>
                      <a:pt x="1219766" y="84569"/>
                    </a:cubicBezTo>
                    <a:lnTo>
                      <a:pt x="1219766" y="552812"/>
                    </a:lnTo>
                    <a:cubicBezTo>
                      <a:pt x="1219766" y="599518"/>
                      <a:pt x="1181904" y="637381"/>
                      <a:pt x="1135198" y="637381"/>
                    </a:cubicBezTo>
                    <a:lnTo>
                      <a:pt x="84569" y="637381"/>
                    </a:lnTo>
                    <a:cubicBezTo>
                      <a:pt x="37863" y="637381"/>
                      <a:pt x="0" y="599518"/>
                      <a:pt x="0" y="552812"/>
                    </a:cubicBezTo>
                    <a:lnTo>
                      <a:pt x="0" y="84569"/>
                    </a:lnTo>
                    <a:cubicBezTo>
                      <a:pt x="0" y="37863"/>
                      <a:pt x="37863" y="0"/>
                      <a:pt x="84569"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TextBox 101"/>
              <p:cNvSpPr txBox="1"/>
              <p:nvPr/>
            </p:nvSpPr>
            <p:spPr>
              <a:xfrm>
                <a:off x="0" y="-19050"/>
                <a:ext cx="1219766" cy="656431"/>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International Norms &amp; Standards Working Group</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UNICEF</a:t>
                </a:r>
              </a:p>
            </p:txBody>
          </p:sp>
        </p:grpSp>
        <p:grpSp>
          <p:nvGrpSpPr>
            <p:cNvPr id="102" name="Group 102"/>
            <p:cNvGrpSpPr/>
            <p:nvPr/>
          </p:nvGrpSpPr>
          <p:grpSpPr>
            <a:xfrm>
              <a:off x="14463181" y="5762564"/>
              <a:ext cx="2197100" cy="1148080"/>
              <a:chOff x="0" y="0"/>
              <a:chExt cx="1263206" cy="660080"/>
            </a:xfrm>
          </p:grpSpPr>
          <p:sp>
            <p:nvSpPr>
              <p:cNvPr id="103" name="Freeform 103"/>
              <p:cNvSpPr/>
              <p:nvPr/>
            </p:nvSpPr>
            <p:spPr>
              <a:xfrm>
                <a:off x="0" y="0"/>
                <a:ext cx="1263206" cy="660080"/>
              </a:xfrm>
              <a:custGeom>
                <a:avLst/>
                <a:gdLst/>
                <a:ahLst/>
                <a:cxnLst/>
                <a:rect l="l" t="t" r="r" b="b"/>
                <a:pathLst>
                  <a:path w="1263206" h="660080">
                    <a:moveTo>
                      <a:pt x="79871" y="0"/>
                    </a:moveTo>
                    <a:lnTo>
                      <a:pt x="1183335" y="0"/>
                    </a:lnTo>
                    <a:cubicBezTo>
                      <a:pt x="1204518" y="0"/>
                      <a:pt x="1224833" y="8415"/>
                      <a:pt x="1239812" y="23394"/>
                    </a:cubicBezTo>
                    <a:cubicBezTo>
                      <a:pt x="1254791" y="38372"/>
                      <a:pt x="1263206" y="58688"/>
                      <a:pt x="1263206" y="79871"/>
                    </a:cubicBezTo>
                    <a:lnTo>
                      <a:pt x="1263206" y="580209"/>
                    </a:lnTo>
                    <a:cubicBezTo>
                      <a:pt x="1263206" y="601392"/>
                      <a:pt x="1254791" y="621708"/>
                      <a:pt x="1239812" y="636686"/>
                    </a:cubicBezTo>
                    <a:cubicBezTo>
                      <a:pt x="1224833" y="651665"/>
                      <a:pt x="1204518" y="660080"/>
                      <a:pt x="1183335" y="660080"/>
                    </a:cubicBezTo>
                    <a:lnTo>
                      <a:pt x="79871" y="660080"/>
                    </a:lnTo>
                    <a:cubicBezTo>
                      <a:pt x="35759" y="660080"/>
                      <a:pt x="0" y="624320"/>
                      <a:pt x="0" y="580209"/>
                    </a:cubicBezTo>
                    <a:lnTo>
                      <a:pt x="0" y="79871"/>
                    </a:lnTo>
                    <a:cubicBezTo>
                      <a:pt x="0" y="58688"/>
                      <a:pt x="8415" y="38372"/>
                      <a:pt x="23394" y="23394"/>
                    </a:cubicBezTo>
                    <a:cubicBezTo>
                      <a:pt x="38372" y="8415"/>
                      <a:pt x="58688" y="0"/>
                      <a:pt x="79871"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TextBox 104"/>
              <p:cNvSpPr txBox="1"/>
              <p:nvPr/>
            </p:nvSpPr>
            <p:spPr>
              <a:xfrm>
                <a:off x="0" y="-19050"/>
                <a:ext cx="1263206" cy="679130"/>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Gender Theme Group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 Women</a:t>
                </a:r>
              </a:p>
            </p:txBody>
          </p:sp>
        </p:grpSp>
        <p:sp>
          <p:nvSpPr>
            <p:cNvPr id="105" name="AutoShape 105"/>
            <p:cNvSpPr/>
            <p:nvPr/>
          </p:nvSpPr>
          <p:spPr>
            <a:xfrm flipV="1">
              <a:off x="10725002" y="1927837"/>
              <a:ext cx="0" cy="3242173"/>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6" name="Group 106"/>
            <p:cNvGrpSpPr/>
            <p:nvPr/>
          </p:nvGrpSpPr>
          <p:grpSpPr>
            <a:xfrm>
              <a:off x="5881578" y="3080274"/>
              <a:ext cx="9542436" cy="1530663"/>
              <a:chOff x="0" y="0"/>
              <a:chExt cx="2555813" cy="409968"/>
            </a:xfrm>
          </p:grpSpPr>
          <p:sp>
            <p:nvSpPr>
              <p:cNvPr id="107" name="Freeform 107"/>
              <p:cNvSpPr/>
              <p:nvPr/>
            </p:nvSpPr>
            <p:spPr>
              <a:xfrm>
                <a:off x="0" y="0"/>
                <a:ext cx="2555813" cy="409968"/>
              </a:xfrm>
              <a:custGeom>
                <a:avLst/>
                <a:gdLst/>
                <a:ahLst/>
                <a:cxnLst/>
                <a:rect l="l" t="t" r="r" b="b"/>
                <a:pathLst>
                  <a:path w="2555813" h="409968">
                    <a:moveTo>
                      <a:pt x="40025" y="0"/>
                    </a:moveTo>
                    <a:lnTo>
                      <a:pt x="2515788" y="0"/>
                    </a:lnTo>
                    <a:cubicBezTo>
                      <a:pt x="2526403" y="0"/>
                      <a:pt x="2536584" y="4217"/>
                      <a:pt x="2544090" y="11723"/>
                    </a:cubicBezTo>
                    <a:cubicBezTo>
                      <a:pt x="2551596" y="19229"/>
                      <a:pt x="2555813" y="29410"/>
                      <a:pt x="2555813" y="40025"/>
                    </a:cubicBezTo>
                    <a:lnTo>
                      <a:pt x="2555813" y="369943"/>
                    </a:lnTo>
                    <a:cubicBezTo>
                      <a:pt x="2555813" y="380558"/>
                      <a:pt x="2551596" y="390738"/>
                      <a:pt x="2544090" y="398245"/>
                    </a:cubicBezTo>
                    <a:cubicBezTo>
                      <a:pt x="2536584" y="405751"/>
                      <a:pt x="2526403" y="409968"/>
                      <a:pt x="2515788" y="409968"/>
                    </a:cubicBezTo>
                    <a:lnTo>
                      <a:pt x="40025" y="409968"/>
                    </a:lnTo>
                    <a:cubicBezTo>
                      <a:pt x="29410" y="409968"/>
                      <a:pt x="19229" y="405751"/>
                      <a:pt x="11723" y="398245"/>
                    </a:cubicBezTo>
                    <a:cubicBezTo>
                      <a:pt x="4217" y="390738"/>
                      <a:pt x="0" y="380558"/>
                      <a:pt x="0" y="369943"/>
                    </a:cubicBezTo>
                    <a:lnTo>
                      <a:pt x="0" y="40025"/>
                    </a:lnTo>
                    <a:cubicBezTo>
                      <a:pt x="0" y="29410"/>
                      <a:pt x="4217" y="19229"/>
                      <a:pt x="11723" y="11723"/>
                    </a:cubicBezTo>
                    <a:cubicBezTo>
                      <a:pt x="19229" y="4217"/>
                      <a:pt x="29410" y="0"/>
                      <a:pt x="40025" y="0"/>
                    </a:cubicBezTo>
                    <a:close/>
                  </a:path>
                </a:pathLst>
              </a:custGeom>
              <a:solidFill>
                <a:srgbClr val="FEE8C2"/>
              </a:solidFill>
              <a:ln w="19050" cap="rnd">
                <a:solidFill>
                  <a:srgbClr val="F5C48D"/>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TextBox 108"/>
              <p:cNvSpPr txBox="1"/>
              <p:nvPr/>
            </p:nvSpPr>
            <p:spPr>
              <a:xfrm>
                <a:off x="0" y="-19050"/>
                <a:ext cx="2555813" cy="429018"/>
              </a:xfrm>
              <a:prstGeom prst="rect">
                <a:avLst/>
              </a:prstGeom>
            </p:spPr>
            <p:txBody>
              <a:bodyPr lIns="33867" tIns="33867" rIns="33867" bIns="33867" rtlCol="0" anchor="ctr"/>
              <a:lstStyle/>
              <a:p>
                <a:pPr marL="0" marR="0" lvl="0" indent="0" algn="r" defTabSz="914400" rtl="0" eaLnBrk="1" fontAlgn="auto" latinLnBrk="0" hangingPunct="1">
                  <a:lnSpc>
                    <a:spcPts val="111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9" name="Group 109"/>
            <p:cNvGrpSpPr/>
            <p:nvPr/>
          </p:nvGrpSpPr>
          <p:grpSpPr>
            <a:xfrm>
              <a:off x="6828734" y="3592437"/>
              <a:ext cx="3350260" cy="863600"/>
              <a:chOff x="0" y="0"/>
              <a:chExt cx="897322" cy="231304"/>
            </a:xfrm>
          </p:grpSpPr>
          <p:sp>
            <p:nvSpPr>
              <p:cNvPr id="110" name="Freeform 110"/>
              <p:cNvSpPr/>
              <p:nvPr/>
            </p:nvSpPr>
            <p:spPr>
              <a:xfrm>
                <a:off x="0" y="0"/>
                <a:ext cx="897322" cy="231304"/>
              </a:xfrm>
              <a:custGeom>
                <a:avLst/>
                <a:gdLst/>
                <a:ahLst/>
                <a:cxnLst/>
                <a:rect l="l" t="t" r="r" b="b"/>
                <a:pathLst>
                  <a:path w="897322" h="231304">
                    <a:moveTo>
                      <a:pt x="0" y="0"/>
                    </a:moveTo>
                    <a:lnTo>
                      <a:pt x="897322" y="0"/>
                    </a:lnTo>
                    <a:lnTo>
                      <a:pt x="897322" y="231304"/>
                    </a:lnTo>
                    <a:lnTo>
                      <a:pt x="0" y="231304"/>
                    </a:lnTo>
                    <a:close/>
                  </a:path>
                </a:pathLst>
              </a:custGeom>
              <a:solidFill>
                <a:srgbClr val="F4C4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TextBox 111"/>
              <p:cNvSpPr txBox="1"/>
              <p:nvPr/>
            </p:nvSpPr>
            <p:spPr>
              <a:xfrm>
                <a:off x="0" y="-19050"/>
                <a:ext cx="897322" cy="2503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Programme Management Team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Italics"/>
                    <a:ea typeface="+mn-ea"/>
                    <a:cs typeface="+mn-cs"/>
                  </a:rPr>
                  <a:t>Chair: ILO</a:t>
                </a:r>
              </a:p>
            </p:txBody>
          </p:sp>
        </p:grpSp>
        <p:grpSp>
          <p:nvGrpSpPr>
            <p:cNvPr id="112" name="Group 112"/>
            <p:cNvGrpSpPr/>
            <p:nvPr/>
          </p:nvGrpSpPr>
          <p:grpSpPr>
            <a:xfrm>
              <a:off x="11126151" y="3592437"/>
              <a:ext cx="3350707" cy="863600"/>
              <a:chOff x="0" y="0"/>
              <a:chExt cx="897442" cy="231304"/>
            </a:xfrm>
          </p:grpSpPr>
          <p:sp>
            <p:nvSpPr>
              <p:cNvPr id="113" name="Freeform 113"/>
              <p:cNvSpPr/>
              <p:nvPr/>
            </p:nvSpPr>
            <p:spPr>
              <a:xfrm>
                <a:off x="0" y="0"/>
                <a:ext cx="897442" cy="231304"/>
              </a:xfrm>
              <a:custGeom>
                <a:avLst/>
                <a:gdLst/>
                <a:ahLst/>
                <a:cxnLst/>
                <a:rect l="l" t="t" r="r" b="b"/>
                <a:pathLst>
                  <a:path w="897442" h="231304">
                    <a:moveTo>
                      <a:pt x="0" y="0"/>
                    </a:moveTo>
                    <a:lnTo>
                      <a:pt x="897442" y="0"/>
                    </a:lnTo>
                    <a:lnTo>
                      <a:pt x="897442" y="231304"/>
                    </a:lnTo>
                    <a:lnTo>
                      <a:pt x="0" y="231304"/>
                    </a:lnTo>
                    <a:close/>
                  </a:path>
                </a:pathLst>
              </a:custGeom>
              <a:solidFill>
                <a:srgbClr val="F4C4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TextBox 114"/>
              <p:cNvSpPr txBox="1"/>
              <p:nvPr/>
            </p:nvSpPr>
            <p:spPr>
              <a:xfrm>
                <a:off x="0" y="-19050"/>
                <a:ext cx="897442" cy="2503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Operations Management Team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Italics"/>
                    <a:ea typeface="+mn-ea"/>
                    <a:cs typeface="+mn-cs"/>
                  </a:rPr>
                  <a:t>Chair: WFP </a:t>
                </a:r>
              </a:p>
            </p:txBody>
          </p:sp>
        </p:grpSp>
        <p:grpSp>
          <p:nvGrpSpPr>
            <p:cNvPr id="115" name="Group 115"/>
            <p:cNvGrpSpPr/>
            <p:nvPr/>
          </p:nvGrpSpPr>
          <p:grpSpPr>
            <a:xfrm>
              <a:off x="7287296" y="3080274"/>
              <a:ext cx="6731000" cy="512164"/>
              <a:chOff x="0" y="0"/>
              <a:chExt cx="1802808" cy="137176"/>
            </a:xfrm>
          </p:grpSpPr>
          <p:sp>
            <p:nvSpPr>
              <p:cNvPr id="116" name="Freeform 116"/>
              <p:cNvSpPr/>
              <p:nvPr/>
            </p:nvSpPr>
            <p:spPr>
              <a:xfrm>
                <a:off x="0" y="0"/>
                <a:ext cx="1802808" cy="137176"/>
              </a:xfrm>
              <a:custGeom>
                <a:avLst/>
                <a:gdLst/>
                <a:ahLst/>
                <a:cxnLst/>
                <a:rect l="l" t="t" r="r" b="b"/>
                <a:pathLst>
                  <a:path w="1802808" h="137176">
                    <a:moveTo>
                      <a:pt x="56743" y="0"/>
                    </a:moveTo>
                    <a:lnTo>
                      <a:pt x="1746065" y="0"/>
                    </a:lnTo>
                    <a:cubicBezTo>
                      <a:pt x="1777403" y="0"/>
                      <a:pt x="1802808" y="25405"/>
                      <a:pt x="1802808" y="56743"/>
                    </a:cubicBezTo>
                    <a:lnTo>
                      <a:pt x="1802808" y="80433"/>
                    </a:lnTo>
                    <a:cubicBezTo>
                      <a:pt x="1802808" y="111772"/>
                      <a:pt x="1777403" y="137176"/>
                      <a:pt x="1746065" y="137176"/>
                    </a:cubicBezTo>
                    <a:lnTo>
                      <a:pt x="56743" y="137176"/>
                    </a:lnTo>
                    <a:cubicBezTo>
                      <a:pt x="25405" y="137176"/>
                      <a:pt x="0" y="111772"/>
                      <a:pt x="0" y="80433"/>
                    </a:cubicBezTo>
                    <a:lnTo>
                      <a:pt x="0" y="56743"/>
                    </a:lnTo>
                    <a:cubicBezTo>
                      <a:pt x="0" y="25405"/>
                      <a:pt x="25405" y="0"/>
                      <a:pt x="56743" y="0"/>
                    </a:cubicBez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TextBox 117"/>
              <p:cNvSpPr txBox="1"/>
              <p:nvPr/>
            </p:nvSpPr>
            <p:spPr>
              <a:xfrm>
                <a:off x="0" y="-28575"/>
                <a:ext cx="1802808" cy="165751"/>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a:ln>
                      <a:noFill/>
                    </a:ln>
                    <a:solidFill>
                      <a:srgbClr val="000000"/>
                    </a:solidFill>
                    <a:effectLst/>
                    <a:uLnTx/>
                    <a:uFillTx/>
                    <a:latin typeface="Noto Sans Bold"/>
                    <a:ea typeface="+mn-ea"/>
                    <a:cs typeface="+mn-cs"/>
                  </a:rPr>
                  <a:t>Programme &amp; Operations </a:t>
                </a:r>
              </a:p>
            </p:txBody>
          </p:sp>
        </p:grpSp>
      </p:grpSp>
      <p:sp>
        <p:nvSpPr>
          <p:cNvPr id="118" name="Oval 117">
            <a:extLst>
              <a:ext uri="{FF2B5EF4-FFF2-40B4-BE49-F238E27FC236}">
                <a16:creationId xmlns:a16="http://schemas.microsoft.com/office/drawing/2014/main" id="{58DE0B27-69E0-7AD9-9E53-4349CD386B65}"/>
              </a:ext>
            </a:extLst>
          </p:cNvPr>
          <p:cNvSpPr/>
          <p:nvPr/>
        </p:nvSpPr>
        <p:spPr>
          <a:xfrm>
            <a:off x="2863406" y="4122439"/>
            <a:ext cx="1185787" cy="7568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C5F16250-E55A-BEE6-29B2-331C70560A5A}"/>
              </a:ext>
            </a:extLst>
          </p:cNvPr>
          <p:cNvSpPr/>
          <p:nvPr/>
        </p:nvSpPr>
        <p:spPr>
          <a:xfrm>
            <a:off x="10344392" y="2465015"/>
            <a:ext cx="1185787" cy="7568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EDFBD5FB-2C49-37F5-1B03-954CA4C51906}"/>
              </a:ext>
            </a:extLst>
          </p:cNvPr>
          <p:cNvSpPr/>
          <p:nvPr/>
        </p:nvSpPr>
        <p:spPr>
          <a:xfrm>
            <a:off x="10329409" y="3841723"/>
            <a:ext cx="1185787" cy="7568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C99F239B-CC80-0CBA-A6DE-3EC78AA07B95}"/>
              </a:ext>
            </a:extLst>
          </p:cNvPr>
          <p:cNvPicPr>
            <a:picLocks noChangeAspect="1"/>
          </p:cNvPicPr>
          <p:nvPr/>
        </p:nvPicPr>
        <p:blipFill>
          <a:blip r:embed="rId2"/>
          <a:stretch>
            <a:fillRect/>
          </a:stretch>
        </p:blipFill>
        <p:spPr>
          <a:xfrm>
            <a:off x="0" y="-21211"/>
            <a:ext cx="12192000" cy="130028"/>
          </a:xfrm>
          <a:prstGeom prst="rect">
            <a:avLst/>
          </a:prstGeom>
        </p:spPr>
      </p:pic>
      <p:sp>
        <p:nvSpPr>
          <p:cNvPr id="122" name="Rectangle 121">
            <a:extLst>
              <a:ext uri="{FF2B5EF4-FFF2-40B4-BE49-F238E27FC236}">
                <a16:creationId xmlns:a16="http://schemas.microsoft.com/office/drawing/2014/main" id="{8DA44FE5-C10C-5E8B-12C3-13102E4E1C43}"/>
              </a:ext>
            </a:extLst>
          </p:cNvPr>
          <p:cNvSpPr/>
          <p:nvPr/>
        </p:nvSpPr>
        <p:spPr>
          <a:xfrm>
            <a:off x="4920911" y="355749"/>
            <a:ext cx="161101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Overview</a:t>
            </a:r>
          </a:p>
        </p:txBody>
      </p:sp>
      <p:cxnSp>
        <p:nvCxnSpPr>
          <p:cNvPr id="123" name="Straight Connector 122">
            <a:extLst>
              <a:ext uri="{FF2B5EF4-FFF2-40B4-BE49-F238E27FC236}">
                <a16:creationId xmlns:a16="http://schemas.microsoft.com/office/drawing/2014/main" id="{E59187E7-2994-CB2F-9ECD-8F29828C5D03}"/>
              </a:ext>
            </a:extLst>
          </p:cNvPr>
          <p:cNvCxnSpPr/>
          <p:nvPr/>
        </p:nvCxnSpPr>
        <p:spPr>
          <a:xfrm>
            <a:off x="5597267" y="915634"/>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72337D7E-27B5-4C07-3E3A-67BE5F13978C}"/>
              </a:ext>
            </a:extLst>
          </p:cNvPr>
          <p:cNvPicPr>
            <a:picLocks noChangeAspect="1"/>
          </p:cNvPicPr>
          <p:nvPr/>
        </p:nvPicPr>
        <p:blipFill>
          <a:blip r:embed="rId2"/>
          <a:stretch>
            <a:fillRect/>
          </a:stretch>
        </p:blipFill>
        <p:spPr>
          <a:xfrm>
            <a:off x="0" y="6721258"/>
            <a:ext cx="12192000" cy="130028"/>
          </a:xfrm>
          <a:prstGeom prst="rect">
            <a:avLst/>
          </a:prstGeom>
        </p:spPr>
      </p:pic>
      <p:sp>
        <p:nvSpPr>
          <p:cNvPr id="125" name="Oval 124">
            <a:extLst>
              <a:ext uri="{FF2B5EF4-FFF2-40B4-BE49-F238E27FC236}">
                <a16:creationId xmlns:a16="http://schemas.microsoft.com/office/drawing/2014/main" id="{4332E3CA-1B04-880C-BD8F-0A9CF6EE7A6A}"/>
              </a:ext>
            </a:extLst>
          </p:cNvPr>
          <p:cNvSpPr/>
          <p:nvPr/>
        </p:nvSpPr>
        <p:spPr>
          <a:xfrm>
            <a:off x="10162593" y="4587322"/>
            <a:ext cx="1490392" cy="8318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72A42-F845-4414-9EB1-AA06057508D3}"/>
              </a:ext>
            </a:extLst>
          </p:cNvPr>
          <p:cNvPicPr>
            <a:picLocks noChangeAspect="1"/>
          </p:cNvPicPr>
          <p:nvPr/>
        </p:nvPicPr>
        <p:blipFill>
          <a:blip r:embed="rId3"/>
          <a:stretch>
            <a:fillRect/>
          </a:stretch>
        </p:blipFill>
        <p:spPr>
          <a:xfrm>
            <a:off x="0" y="-21211"/>
            <a:ext cx="12192000" cy="130028"/>
          </a:xfrm>
          <a:prstGeom prst="rect">
            <a:avLst/>
          </a:prstGeom>
        </p:spPr>
      </p:pic>
      <p:pic>
        <p:nvPicPr>
          <p:cNvPr id="5" name="Picture 4">
            <a:extLst>
              <a:ext uri="{FF2B5EF4-FFF2-40B4-BE49-F238E27FC236}">
                <a16:creationId xmlns:a16="http://schemas.microsoft.com/office/drawing/2014/main" id="{753BE5F8-660F-4F17-AD09-2ABC7277EF7B}"/>
              </a:ext>
            </a:extLst>
          </p:cNvPr>
          <p:cNvPicPr>
            <a:picLocks noChangeAspect="1"/>
          </p:cNvPicPr>
          <p:nvPr/>
        </p:nvPicPr>
        <p:blipFill>
          <a:blip r:embed="rId3"/>
          <a:stretch>
            <a:fillRect/>
          </a:stretch>
        </p:blipFill>
        <p:spPr>
          <a:xfrm>
            <a:off x="0" y="6721258"/>
            <a:ext cx="12192000" cy="130028"/>
          </a:xfrm>
          <a:prstGeom prst="rect">
            <a:avLst/>
          </a:prstGeom>
        </p:spPr>
      </p:pic>
      <p:sp>
        <p:nvSpPr>
          <p:cNvPr id="7" name="Rectangle 6">
            <a:extLst>
              <a:ext uri="{FF2B5EF4-FFF2-40B4-BE49-F238E27FC236}">
                <a16:creationId xmlns:a16="http://schemas.microsoft.com/office/drawing/2014/main" id="{5F4324A2-5705-429A-85E7-D4F0EE18E1C6}"/>
              </a:ext>
            </a:extLst>
          </p:cNvPr>
          <p:cNvSpPr/>
          <p:nvPr/>
        </p:nvSpPr>
        <p:spPr>
          <a:xfrm>
            <a:off x="669005" y="355749"/>
            <a:ext cx="10114821" cy="107721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Inter-agency Working Group (IAWG) - Refugee Coordination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of May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1DFDCC3-109F-475E-B448-A3810618A9B7}"/>
              </a:ext>
            </a:extLst>
          </p:cNvPr>
          <p:cNvCxnSpPr/>
          <p:nvPr/>
        </p:nvCxnSpPr>
        <p:spPr>
          <a:xfrm>
            <a:off x="5324551" y="928370"/>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5" name="Content Placeholder 4">
            <a:extLst>
              <a:ext uri="{FF2B5EF4-FFF2-40B4-BE49-F238E27FC236}">
                <a16:creationId xmlns:a16="http://schemas.microsoft.com/office/drawing/2014/main" id="{AEE3D8DF-94AD-C670-4F67-A1B44D1D755F}"/>
              </a:ext>
            </a:extLst>
          </p:cNvPr>
          <p:cNvGraphicFramePr>
            <a:graphicFrameLocks noGrp="1"/>
          </p:cNvGraphicFramePr>
          <p:nvPr>
            <p:ph idx="1"/>
          </p:nvPr>
        </p:nvGraphicFramePr>
        <p:xfrm>
          <a:off x="508000" y="1556788"/>
          <a:ext cx="10439400" cy="4107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024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48128" y="418916"/>
            <a:ext cx="7511983" cy="895088"/>
          </a:xfrm>
        </p:spPr>
        <p:txBody>
          <a:bodyPr anchor="t">
            <a:normAutofit fontScale="90000"/>
          </a:bodyPr>
          <a:lstStyle/>
          <a:p>
            <a:pPr algn="l">
              <a:lnSpc>
                <a:spcPct val="100000"/>
              </a:lnSpc>
            </a:pPr>
            <a:r>
              <a:rPr lang="en-US" sz="4400" b="1">
                <a:solidFill>
                  <a:srgbClr val="1A3668"/>
                </a:solidFill>
                <a:latin typeface="+mn-lt"/>
                <a:ea typeface="Roboto Medium"/>
              </a:rPr>
              <a:t>Overview of the workshop Day 1</a:t>
            </a:r>
            <a:endParaRPr lang="en-US" sz="4400" b="1">
              <a:solidFill>
                <a:srgbClr val="1A3668"/>
              </a:solidFill>
              <a:latin typeface="+mn-lt"/>
              <a:ea typeface="Roboto Medium" panose="02000000000000000000" pitchFamily="2" charset="0"/>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651573" y="1588264"/>
            <a:ext cx="10888854" cy="4833045"/>
          </a:xfrm>
        </p:spPr>
        <p:txBody>
          <a:bodyPr vert="horz" lIns="91440" tIns="45720" rIns="91440" bIns="45720" rtlCol="0" anchor="t">
            <a:noAutofit/>
          </a:bodyPr>
          <a:lstStyle/>
          <a:p>
            <a:pPr lvl="1" algn="l">
              <a:spcAft>
                <a:spcPts val="300"/>
              </a:spcAft>
            </a:pPr>
            <a:r>
              <a:rPr lang="en-US" sz="2200">
                <a:latin typeface="Calibri Light"/>
                <a:ea typeface="Roboto"/>
                <a:cs typeface="Calibri"/>
              </a:rPr>
              <a:t> Day 1 and Day 2 Agenda</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cxnSp>
        <p:nvCxnSpPr>
          <p:cNvPr id="8" name="Connecteur droit 6">
            <a:extLst>
              <a:ext uri="{FF2B5EF4-FFF2-40B4-BE49-F238E27FC236}">
                <a16:creationId xmlns:a16="http://schemas.microsoft.com/office/drawing/2014/main" id="{8ACE4FD5-4B92-4DAF-87CB-8E2D3ACEF872}"/>
              </a:ext>
            </a:extLst>
          </p:cNvPr>
          <p:cNvCxnSpPr>
            <a:cxnSpLocks/>
          </p:cNvCxnSpPr>
          <p:nvPr/>
        </p:nvCxnSpPr>
        <p:spPr>
          <a:xfrm>
            <a:off x="856648" y="1460264"/>
            <a:ext cx="100380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A30DB2A0-2A0F-43F3-85B7-B747419141B0}"/>
              </a:ext>
            </a:extLst>
          </p:cNvPr>
          <p:cNvGraphicFramePr>
            <a:graphicFrameLocks noGrp="1"/>
          </p:cNvGraphicFramePr>
          <p:nvPr>
            <p:extLst>
              <p:ext uri="{D42A27DB-BD31-4B8C-83A1-F6EECF244321}">
                <p14:modId xmlns:p14="http://schemas.microsoft.com/office/powerpoint/2010/main" val="2509265416"/>
              </p:ext>
            </p:extLst>
          </p:nvPr>
        </p:nvGraphicFramePr>
        <p:xfrm>
          <a:off x="855579" y="1644316"/>
          <a:ext cx="10422298" cy="4781982"/>
        </p:xfrm>
        <a:graphic>
          <a:graphicData uri="http://schemas.openxmlformats.org/drawingml/2006/table">
            <a:tbl>
              <a:tblPr firstRow="1" firstCol="1" bandRow="1">
                <a:tableStyleId>{5C22544A-7EE6-4342-B048-85BDC9FD1C3A}</a:tableStyleId>
              </a:tblPr>
              <a:tblGrid>
                <a:gridCol w="1950801">
                  <a:extLst>
                    <a:ext uri="{9D8B030D-6E8A-4147-A177-3AD203B41FA5}">
                      <a16:colId xmlns:a16="http://schemas.microsoft.com/office/drawing/2014/main" val="1766462002"/>
                    </a:ext>
                  </a:extLst>
                </a:gridCol>
                <a:gridCol w="8471497">
                  <a:extLst>
                    <a:ext uri="{9D8B030D-6E8A-4147-A177-3AD203B41FA5}">
                      <a16:colId xmlns:a16="http://schemas.microsoft.com/office/drawing/2014/main" val="3404273676"/>
                    </a:ext>
                  </a:extLst>
                </a:gridCol>
              </a:tblGrid>
              <a:tr h="499710">
                <a:tc>
                  <a:txBody>
                    <a:bodyPr/>
                    <a:lstStyle/>
                    <a:p>
                      <a:pPr algn="ctr">
                        <a:spcAft>
                          <a:spcPts val="0"/>
                        </a:spcAft>
                      </a:pPr>
                      <a:r>
                        <a:rPr lang="en-GB" sz="1800">
                          <a:effectLst/>
                        </a:rPr>
                        <a:t>Session</a:t>
                      </a:r>
                    </a:p>
                  </a:txBody>
                  <a:tcPr marL="68580" marR="68580" marT="0" marB="0"/>
                </a:tc>
                <a:tc>
                  <a:txBody>
                    <a:bodyPr/>
                    <a:lstStyle/>
                    <a:p>
                      <a:pPr algn="ctr">
                        <a:spcAft>
                          <a:spcPts val="0"/>
                        </a:spcAft>
                      </a:pPr>
                      <a:r>
                        <a:rPr lang="en-GB" sz="1800">
                          <a:effectLst/>
                        </a:rPr>
                        <a:t>Title</a:t>
                      </a:r>
                    </a:p>
                  </a:txBody>
                  <a:tcPr marL="68580" marR="68580" marT="0" marB="0"/>
                </a:tc>
                <a:extLst>
                  <a:ext uri="{0D108BD9-81ED-4DB2-BD59-A6C34878D82A}">
                    <a16:rowId xmlns:a16="http://schemas.microsoft.com/office/drawing/2014/main" val="1208653622"/>
                  </a:ext>
                </a:extLst>
              </a:tr>
              <a:tr h="499710">
                <a:tc>
                  <a:txBody>
                    <a:bodyPr/>
                    <a:lstStyle/>
                    <a:p>
                      <a:pPr>
                        <a:spcAft>
                          <a:spcPts val="0"/>
                        </a:spcAft>
                      </a:pPr>
                      <a:r>
                        <a:rPr lang="en-GB" sz="1800">
                          <a:effectLst/>
                        </a:rPr>
                        <a:t>Opening session</a:t>
                      </a:r>
                    </a:p>
                  </a:txBody>
                  <a:tcPr marL="68580" marR="68580" marT="0" marB="0"/>
                </a:tc>
                <a:tc>
                  <a:txBody>
                    <a:bodyPr/>
                    <a:lstStyle/>
                    <a:p>
                      <a:pPr>
                        <a:spcAft>
                          <a:spcPts val="0"/>
                        </a:spcAft>
                      </a:pPr>
                      <a:r>
                        <a:rPr lang="en-GB" sz="1800" b="1">
                          <a:effectLst/>
                        </a:rPr>
                        <a:t>Opening Remarks by IOM and UNICEF</a:t>
                      </a:r>
                    </a:p>
                  </a:txBody>
                  <a:tcPr marL="68580" marR="68580" marT="0" marB="0"/>
                </a:tc>
                <a:extLst>
                  <a:ext uri="{0D108BD9-81ED-4DB2-BD59-A6C34878D82A}">
                    <a16:rowId xmlns:a16="http://schemas.microsoft.com/office/drawing/2014/main" val="1460807244"/>
                  </a:ext>
                </a:extLst>
              </a:tr>
              <a:tr h="499709">
                <a:tc rowSpan="3">
                  <a:txBody>
                    <a:bodyPr/>
                    <a:lstStyle/>
                    <a:p>
                      <a:pPr lvl="0" algn="l">
                        <a:spcAft>
                          <a:spcPts val="0"/>
                        </a:spcAft>
                        <a:buNone/>
                      </a:pPr>
                      <a:r>
                        <a:rPr lang="en-GB" sz="1800">
                          <a:effectLst/>
                        </a:rPr>
                        <a:t>Scene Setting</a:t>
                      </a:r>
                      <a:endParaRPr lang="en-US"/>
                    </a:p>
                  </a:txBody>
                  <a:tcPr marL="68580" marR="68580" marT="0" marB="0" anchor="ctr"/>
                </a:tc>
                <a:tc>
                  <a:txBody>
                    <a:bodyPr/>
                    <a:lstStyle/>
                    <a:p>
                      <a:pPr lvl="0">
                        <a:spcAft>
                          <a:spcPts val="0"/>
                        </a:spcAft>
                        <a:buNone/>
                      </a:pPr>
                      <a:r>
                        <a:rPr lang="en-GB" sz="1800" b="1" i="0" u="none" strike="noStrike" noProof="0">
                          <a:effectLst/>
                          <a:latin typeface="Calibri"/>
                        </a:rPr>
                        <a:t>Migration and Asylum snapshot in Egypt</a:t>
                      </a:r>
                      <a:endParaRPr lang="en-US" sz="1800" b="1">
                        <a:latin typeface="Calibri"/>
                      </a:endParaRPr>
                    </a:p>
                  </a:txBody>
                  <a:tcPr marL="68580" marR="68580" marT="0" marB="0"/>
                </a:tc>
                <a:extLst>
                  <a:ext uri="{0D108BD9-81ED-4DB2-BD59-A6C34878D82A}">
                    <a16:rowId xmlns:a16="http://schemas.microsoft.com/office/drawing/2014/main" val="481639379"/>
                  </a:ext>
                </a:extLst>
              </a:tr>
              <a:tr h="499709">
                <a:tc vMerge="1">
                  <a:txBody>
                    <a:bodyPr/>
                    <a:lstStyle/>
                    <a:p>
                      <a:endParaRPr lang="en-US"/>
                    </a:p>
                  </a:txBody>
                  <a:tcPr marL="68580" marR="68580" marT="0" marB="0"/>
                </a:tc>
                <a:tc>
                  <a:txBody>
                    <a:bodyPr/>
                    <a:lstStyle/>
                    <a:p>
                      <a:pPr marL="285750" lvl="0" indent="-285750" algn="l">
                        <a:lnSpc>
                          <a:spcPct val="100000"/>
                        </a:lnSpc>
                        <a:buFont typeface="Calibri"/>
                        <a:buChar char="-"/>
                      </a:pPr>
                      <a:r>
                        <a:rPr lang="en-GB" sz="1800" b="1" i="0" u="none" strike="noStrike" baseline="0" noProof="0">
                          <a:solidFill>
                            <a:srgbClr val="000000"/>
                          </a:solidFill>
                          <a:effectLst/>
                          <a:latin typeface="Calibri"/>
                        </a:rPr>
                        <a:t>Global Compact on Refugees</a:t>
                      </a:r>
                      <a:endParaRPr lang="en-US" b="1"/>
                    </a:p>
                    <a:p>
                      <a:pPr marL="285750" lvl="0" indent="-285750" algn="l">
                        <a:lnSpc>
                          <a:spcPct val="100000"/>
                        </a:lnSpc>
                        <a:buFont typeface="Calibri"/>
                        <a:buChar char="-"/>
                      </a:pPr>
                      <a:r>
                        <a:rPr lang="en-GB" sz="1800" b="1" i="0" u="none" strike="noStrike" baseline="0" noProof="0">
                          <a:solidFill>
                            <a:srgbClr val="000000"/>
                          </a:solidFill>
                          <a:effectLst/>
                          <a:latin typeface="Calibri"/>
                        </a:rPr>
                        <a:t>Global Compact for Safe, Orderly and Regular Migration</a:t>
                      </a:r>
                      <a:endParaRPr lang="en-GB" b="1"/>
                    </a:p>
                  </a:txBody>
                  <a:tcPr marL="68580" marR="68580" marT="0" marB="0"/>
                </a:tc>
                <a:extLst>
                  <a:ext uri="{0D108BD9-81ED-4DB2-BD59-A6C34878D82A}">
                    <a16:rowId xmlns:a16="http://schemas.microsoft.com/office/drawing/2014/main" val="409278365"/>
                  </a:ext>
                </a:extLst>
              </a:tr>
              <a:tr h="513987">
                <a:tc vMerge="1">
                  <a:txBody>
                    <a:bodyPr/>
                    <a:lstStyle/>
                    <a:p>
                      <a:endParaRPr lang="en-US"/>
                    </a:p>
                  </a:txBody>
                  <a:tcPr marL="68580" marR="68580" marT="0" marB="0"/>
                </a:tc>
                <a:tc>
                  <a:txBody>
                    <a:bodyPr/>
                    <a:lstStyle/>
                    <a:p>
                      <a:pPr lvl="0">
                        <a:spcAft>
                          <a:spcPts val="0"/>
                        </a:spcAft>
                        <a:buNone/>
                      </a:pPr>
                      <a:r>
                        <a:rPr lang="en-US" sz="1800" b="1" i="0" u="none" strike="noStrike" baseline="0" noProof="0">
                          <a:solidFill>
                            <a:srgbClr val="000000"/>
                          </a:solidFill>
                          <a:effectLst/>
                          <a:latin typeface="Calibri"/>
                        </a:rPr>
                        <a:t>Overview of the Cooperation Framework in Egypt and progress related to its implementation</a:t>
                      </a:r>
                      <a:endParaRPr lang="en-US" b="1"/>
                    </a:p>
                  </a:txBody>
                  <a:tcPr marL="68580" marR="68580" marT="0" marB="0">
                    <a:solidFill>
                      <a:srgbClr val="E9EBF5"/>
                    </a:solidFill>
                  </a:tcPr>
                </a:tc>
                <a:extLst>
                  <a:ext uri="{0D108BD9-81ED-4DB2-BD59-A6C34878D82A}">
                    <a16:rowId xmlns:a16="http://schemas.microsoft.com/office/drawing/2014/main" val="1449502353"/>
                  </a:ext>
                </a:extLst>
              </a:tr>
              <a:tr h="513987">
                <a:tc>
                  <a:txBody>
                    <a:bodyPr/>
                    <a:lstStyle/>
                    <a:p>
                      <a:pPr>
                        <a:spcAft>
                          <a:spcPts val="0"/>
                        </a:spcAft>
                      </a:pPr>
                      <a:r>
                        <a:rPr lang="en-GB" sz="1800">
                          <a:effectLst/>
                        </a:rPr>
                        <a:t>Session 1</a:t>
                      </a:r>
                    </a:p>
                  </a:txBody>
                  <a:tcPr marL="68580" marR="68580" marT="0" marB="0"/>
                </a:tc>
                <a:tc>
                  <a:txBody>
                    <a:bodyPr/>
                    <a:lstStyle/>
                    <a:p>
                      <a:pPr lvl="0">
                        <a:spcAft>
                          <a:spcPts val="0"/>
                        </a:spcAft>
                        <a:buNone/>
                      </a:pPr>
                      <a:r>
                        <a:rPr lang="en-GB" sz="1800" b="1" i="0" u="none" strike="noStrike" baseline="0" noProof="0">
                          <a:solidFill>
                            <a:srgbClr val="000000"/>
                          </a:solidFill>
                          <a:effectLst/>
                          <a:latin typeface="Calibri"/>
                        </a:rPr>
                        <a:t>Coordination Mechanisms in Egypt and in the region related to Migration and Refugees</a:t>
                      </a:r>
                      <a:endParaRPr lang="en-US" b="1"/>
                    </a:p>
                  </a:txBody>
                  <a:tcPr marL="68580" marR="68580" marT="0" marB="0"/>
                </a:tc>
                <a:extLst>
                  <a:ext uri="{0D108BD9-81ED-4DB2-BD59-A6C34878D82A}">
                    <a16:rowId xmlns:a16="http://schemas.microsoft.com/office/drawing/2014/main" val="124687349"/>
                  </a:ext>
                </a:extLst>
              </a:tr>
              <a:tr h="561473">
                <a:tc>
                  <a:txBody>
                    <a:bodyPr/>
                    <a:lstStyle/>
                    <a:p>
                      <a:pPr>
                        <a:spcAft>
                          <a:spcPts val="0"/>
                        </a:spcAft>
                      </a:pPr>
                      <a:r>
                        <a:rPr lang="en-GB" sz="1800">
                          <a:effectLst/>
                        </a:rPr>
                        <a:t>Session 2</a:t>
                      </a:r>
                      <a:endParaRPr lang="en-US"/>
                    </a:p>
                  </a:txBody>
                  <a:tcPr marL="68580" marR="68580" marT="0" marB="0"/>
                </a:tc>
                <a:tc>
                  <a:txBody>
                    <a:bodyPr/>
                    <a:lstStyle/>
                    <a:p>
                      <a:pPr marL="0" lvl="0" indent="0" algn="l">
                        <a:lnSpc>
                          <a:spcPct val="100000"/>
                        </a:lnSpc>
                        <a:buNone/>
                      </a:pPr>
                      <a:r>
                        <a:rPr lang="en-GB" sz="1800" b="1" i="0" u="none" strike="noStrike" baseline="0" noProof="0">
                          <a:solidFill>
                            <a:srgbClr val="000000"/>
                          </a:solidFill>
                          <a:effectLst/>
                          <a:latin typeface="Calibri"/>
                        </a:rPr>
                        <a:t>Migration, the GCM and the 2030 Agenda</a:t>
                      </a:r>
                      <a:endParaRPr lang="en-US" b="1"/>
                    </a:p>
                  </a:txBody>
                  <a:tcPr marL="68580" marR="68580" marT="0" marB="0"/>
                </a:tc>
                <a:extLst>
                  <a:ext uri="{0D108BD9-81ED-4DB2-BD59-A6C34878D82A}">
                    <a16:rowId xmlns:a16="http://schemas.microsoft.com/office/drawing/2014/main" val="809138779"/>
                  </a:ext>
                </a:extLst>
              </a:tr>
              <a:tr h="499709">
                <a:tc>
                  <a:txBody>
                    <a:bodyPr/>
                    <a:lstStyle/>
                    <a:p>
                      <a:pPr lvl="0">
                        <a:spcAft>
                          <a:spcPts val="0"/>
                        </a:spcAft>
                        <a:buNone/>
                      </a:pPr>
                      <a:r>
                        <a:rPr lang="en-GB" sz="1800">
                          <a:effectLst/>
                        </a:rPr>
                        <a:t>Session 3</a:t>
                      </a:r>
                    </a:p>
                  </a:txBody>
                  <a:tcPr marL="68580" marR="68580" marT="0" marB="0"/>
                </a:tc>
                <a:tc>
                  <a:txBody>
                    <a:bodyPr/>
                    <a:lstStyle/>
                    <a:p>
                      <a:pPr lvl="0" algn="l">
                        <a:lnSpc>
                          <a:spcPct val="100000"/>
                        </a:lnSpc>
                        <a:spcBef>
                          <a:spcPts val="0"/>
                        </a:spcBef>
                        <a:spcAft>
                          <a:spcPts val="0"/>
                        </a:spcAft>
                        <a:buNone/>
                      </a:pPr>
                      <a:r>
                        <a:rPr lang="en-GB" sz="1800" b="1" i="0" u="none" strike="noStrike" noProof="0">
                          <a:solidFill>
                            <a:srgbClr val="000000"/>
                          </a:solidFill>
                          <a:effectLst/>
                          <a:latin typeface="Calibri"/>
                        </a:rPr>
                        <a:t>Migration and the Cooperation Framework </a:t>
                      </a:r>
                      <a:endParaRPr lang="en-US" b="1"/>
                    </a:p>
                    <a:p>
                      <a:pPr lvl="0">
                        <a:spcAft>
                          <a:spcPts val="0"/>
                        </a:spcAft>
                        <a:buNone/>
                      </a:pPr>
                      <a:endParaRPr lang="en-GB" sz="1800" b="1">
                        <a:effectLst/>
                      </a:endParaRPr>
                    </a:p>
                  </a:txBody>
                  <a:tcPr marL="68580" marR="68580" marT="0" marB="0"/>
                </a:tc>
                <a:extLst>
                  <a:ext uri="{0D108BD9-81ED-4DB2-BD59-A6C34878D82A}">
                    <a16:rowId xmlns:a16="http://schemas.microsoft.com/office/drawing/2014/main" val="543560800"/>
                  </a:ext>
                </a:extLst>
              </a:tr>
              <a:tr h="561473">
                <a:tc>
                  <a:txBody>
                    <a:bodyPr/>
                    <a:lstStyle/>
                    <a:p>
                      <a:pPr>
                        <a:spcAft>
                          <a:spcPts val="0"/>
                        </a:spcAft>
                      </a:pPr>
                      <a:r>
                        <a:rPr lang="en-GB" sz="1800">
                          <a:effectLst/>
                        </a:rPr>
                        <a:t>Closing session</a:t>
                      </a:r>
                    </a:p>
                  </a:txBody>
                  <a:tcPr marL="68580" marR="68580" marT="0" marB="0"/>
                </a:tc>
                <a:tc>
                  <a:txBody>
                    <a:bodyPr/>
                    <a:lstStyle/>
                    <a:p>
                      <a:pPr marL="0" lvl="0" indent="0" algn="l">
                        <a:lnSpc>
                          <a:spcPct val="100000"/>
                        </a:lnSpc>
                        <a:buNone/>
                      </a:pPr>
                      <a:r>
                        <a:rPr lang="en-GB" sz="1800" b="1" i="0" u="none" strike="noStrike" baseline="0" noProof="0">
                          <a:solidFill>
                            <a:srgbClr val="000000"/>
                          </a:solidFill>
                          <a:effectLst/>
                          <a:latin typeface="Calibri"/>
                        </a:rPr>
                        <a:t>Key takeaways and way forward</a:t>
                      </a:r>
                      <a:endParaRPr lang="en-US" b="1"/>
                    </a:p>
                    <a:p>
                      <a:pPr lvl="0">
                        <a:spcAft>
                          <a:spcPts val="0"/>
                        </a:spcAft>
                        <a:buNone/>
                      </a:pPr>
                      <a:r>
                        <a:rPr lang="en-GB" sz="1800" b="1">
                          <a:effectLst/>
                        </a:rPr>
                        <a:t>Closing Remarks by RC Egypt</a:t>
                      </a:r>
                    </a:p>
                  </a:txBody>
                  <a:tcPr marL="68580" marR="68580" marT="0" marB="0"/>
                </a:tc>
                <a:extLst>
                  <a:ext uri="{0D108BD9-81ED-4DB2-BD59-A6C34878D82A}">
                    <a16:rowId xmlns:a16="http://schemas.microsoft.com/office/drawing/2014/main" val="3740376342"/>
                  </a:ext>
                </a:extLst>
              </a:tr>
            </a:tbl>
          </a:graphicData>
        </a:graphic>
      </p:graphicFrame>
    </p:spTree>
    <p:extLst>
      <p:ext uri="{BB962C8B-B14F-4D97-AF65-F5344CB8AC3E}">
        <p14:creationId xmlns:p14="http://schemas.microsoft.com/office/powerpoint/2010/main" val="3742669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24885F8-DA52-B326-C85B-CDA379FF656D}"/>
              </a:ext>
            </a:extLst>
          </p:cNvPr>
          <p:cNvPicPr>
            <a:picLocks noChangeAspect="1"/>
          </p:cNvPicPr>
          <p:nvPr/>
        </p:nvPicPr>
        <p:blipFill>
          <a:blip r:embed="rId3"/>
          <a:stretch>
            <a:fillRect/>
          </a:stretch>
        </p:blipFill>
        <p:spPr>
          <a:xfrm>
            <a:off x="0" y="-21211"/>
            <a:ext cx="12192000" cy="130028"/>
          </a:xfrm>
          <a:prstGeom prst="rect">
            <a:avLst/>
          </a:prstGeom>
        </p:spPr>
      </p:pic>
      <p:pic>
        <p:nvPicPr>
          <p:cNvPr id="25" name="Picture 24">
            <a:extLst>
              <a:ext uri="{FF2B5EF4-FFF2-40B4-BE49-F238E27FC236}">
                <a16:creationId xmlns:a16="http://schemas.microsoft.com/office/drawing/2014/main" id="{9F957B74-1CD5-2B9A-749F-7A4813E3A6FA}"/>
              </a:ext>
            </a:extLst>
          </p:cNvPr>
          <p:cNvPicPr>
            <a:picLocks noChangeAspect="1"/>
          </p:cNvPicPr>
          <p:nvPr/>
        </p:nvPicPr>
        <p:blipFill>
          <a:blip r:embed="rId3"/>
          <a:stretch>
            <a:fillRect/>
          </a:stretch>
        </p:blipFill>
        <p:spPr>
          <a:xfrm>
            <a:off x="0" y="6721258"/>
            <a:ext cx="12192000" cy="130028"/>
          </a:xfrm>
          <a:prstGeom prst="rect">
            <a:avLst/>
          </a:prstGeom>
        </p:spPr>
      </p:pic>
      <p:sp>
        <p:nvSpPr>
          <p:cNvPr id="26" name="Rectangle 25">
            <a:extLst>
              <a:ext uri="{FF2B5EF4-FFF2-40B4-BE49-F238E27FC236}">
                <a16:creationId xmlns:a16="http://schemas.microsoft.com/office/drawing/2014/main" id="{D8A32B75-B74C-F731-B185-E5B2E94D2B3E}"/>
              </a:ext>
            </a:extLst>
          </p:cNvPr>
          <p:cNvSpPr/>
          <p:nvPr/>
        </p:nvSpPr>
        <p:spPr>
          <a:xfrm>
            <a:off x="3395863" y="355749"/>
            <a:ext cx="4661148" cy="26776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DPG Migration and Protection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 of September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 of May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FCE5D5B3-E930-866D-B385-1EBFAC11576F}"/>
              </a:ext>
            </a:extLst>
          </p:cNvPr>
          <p:cNvCxnSpPr/>
          <p:nvPr/>
        </p:nvCxnSpPr>
        <p:spPr>
          <a:xfrm>
            <a:off x="5405474" y="902934"/>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6E436A3-8E95-E800-8E90-D8B465886CEB}"/>
              </a:ext>
            </a:extLst>
          </p:cNvPr>
          <p:cNvPicPr>
            <a:picLocks noChangeAspect="1"/>
          </p:cNvPicPr>
          <p:nvPr/>
        </p:nvPicPr>
        <p:blipFill>
          <a:blip r:embed="rId4"/>
          <a:stretch>
            <a:fillRect/>
          </a:stretch>
        </p:blipFill>
        <p:spPr>
          <a:xfrm>
            <a:off x="153530" y="1359589"/>
            <a:ext cx="12038470" cy="4874161"/>
          </a:xfrm>
          <a:prstGeom prst="rect">
            <a:avLst/>
          </a:prstGeom>
        </p:spPr>
      </p:pic>
      <p:sp>
        <p:nvSpPr>
          <p:cNvPr id="2" name="Oval 1">
            <a:extLst>
              <a:ext uri="{FF2B5EF4-FFF2-40B4-BE49-F238E27FC236}">
                <a16:creationId xmlns:a16="http://schemas.microsoft.com/office/drawing/2014/main" id="{ACF50F55-0EDE-E70E-D1C0-7EC8FF093821}"/>
              </a:ext>
            </a:extLst>
          </p:cNvPr>
          <p:cNvSpPr/>
          <p:nvPr/>
        </p:nvSpPr>
        <p:spPr>
          <a:xfrm>
            <a:off x="7032635" y="3429000"/>
            <a:ext cx="1567079" cy="12045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785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38511" y="1303317"/>
            <a:ext cx="11150802" cy="4215803"/>
            <a:chOff x="0" y="-71126"/>
            <a:chExt cx="22301603" cy="8431606"/>
          </a:xfrm>
        </p:grpSpPr>
        <p:sp>
          <p:nvSpPr>
            <p:cNvPr id="10" name="TextBox 10"/>
            <p:cNvSpPr txBox="1"/>
            <p:nvPr/>
          </p:nvSpPr>
          <p:spPr>
            <a:xfrm>
              <a:off x="19175511" y="-71126"/>
              <a:ext cx="3126092" cy="8096706"/>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3"/>
            <p:cNvGrpSpPr/>
            <p:nvPr/>
          </p:nvGrpSpPr>
          <p:grpSpPr>
            <a:xfrm>
              <a:off x="5407804" y="271321"/>
              <a:ext cx="10489984" cy="1660201"/>
              <a:chOff x="0" y="0"/>
              <a:chExt cx="2809601" cy="444662"/>
            </a:xfrm>
          </p:grpSpPr>
          <p:sp>
            <p:nvSpPr>
              <p:cNvPr id="34" name="Freeform 34"/>
              <p:cNvSpPr/>
              <p:nvPr/>
            </p:nvSpPr>
            <p:spPr>
              <a:xfrm>
                <a:off x="0" y="0"/>
                <a:ext cx="2809601" cy="444662"/>
              </a:xfrm>
              <a:custGeom>
                <a:avLst/>
                <a:gdLst/>
                <a:ahLst/>
                <a:cxnLst/>
                <a:rect l="l" t="t" r="r" b="b"/>
                <a:pathLst>
                  <a:path w="2809601" h="444662">
                    <a:moveTo>
                      <a:pt x="36409" y="0"/>
                    </a:moveTo>
                    <a:lnTo>
                      <a:pt x="2773191" y="0"/>
                    </a:lnTo>
                    <a:cubicBezTo>
                      <a:pt x="2793299" y="0"/>
                      <a:pt x="2809601" y="16301"/>
                      <a:pt x="2809601" y="36409"/>
                    </a:cubicBezTo>
                    <a:lnTo>
                      <a:pt x="2809601" y="408253"/>
                    </a:lnTo>
                    <a:cubicBezTo>
                      <a:pt x="2809601" y="417909"/>
                      <a:pt x="2805765" y="427170"/>
                      <a:pt x="2798937" y="433998"/>
                    </a:cubicBezTo>
                    <a:cubicBezTo>
                      <a:pt x="2792108" y="440826"/>
                      <a:pt x="2782848" y="444662"/>
                      <a:pt x="2773191" y="444662"/>
                    </a:cubicBezTo>
                    <a:lnTo>
                      <a:pt x="36409" y="444662"/>
                    </a:lnTo>
                    <a:cubicBezTo>
                      <a:pt x="26753" y="444662"/>
                      <a:pt x="17492" y="440826"/>
                      <a:pt x="10664" y="433998"/>
                    </a:cubicBezTo>
                    <a:cubicBezTo>
                      <a:pt x="3836" y="427170"/>
                      <a:pt x="0" y="417909"/>
                      <a:pt x="0" y="408253"/>
                    </a:cubicBezTo>
                    <a:lnTo>
                      <a:pt x="0" y="36409"/>
                    </a:lnTo>
                    <a:cubicBezTo>
                      <a:pt x="0" y="26753"/>
                      <a:pt x="3836" y="17492"/>
                      <a:pt x="10664" y="10664"/>
                    </a:cubicBezTo>
                    <a:cubicBezTo>
                      <a:pt x="17492" y="3836"/>
                      <a:pt x="26753" y="0"/>
                      <a:pt x="36409" y="0"/>
                    </a:cubicBezTo>
                    <a:close/>
                  </a:path>
                </a:pathLst>
              </a:custGeom>
              <a:solidFill>
                <a:srgbClr val="E9F5E0"/>
              </a:solidFill>
              <a:ln w="19050" cap="rnd">
                <a:solidFill>
                  <a:srgbClr val="C9E5B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5"/>
              <p:cNvSpPr txBox="1"/>
              <p:nvPr/>
            </p:nvSpPr>
            <p:spPr>
              <a:xfrm>
                <a:off x="0" y="-28575"/>
                <a:ext cx="2809601" cy="473237"/>
              </a:xfrm>
              <a:prstGeom prst="rect">
                <a:avLst/>
              </a:prstGeom>
            </p:spPr>
            <p:txBody>
              <a:bodyPr lIns="33867" tIns="33867" rIns="33867" bIns="33867" rtlCol="0" anchor="ctr"/>
              <a:lstStyle/>
              <a:p>
                <a:pPr marL="0" marR="0" lvl="0" indent="0" algn="l" defTabSz="914400" rtl="0" eaLnBrk="1" fontAlgn="auto" latinLnBrk="0" hangingPunct="1">
                  <a:lnSpc>
                    <a:spcPts val="130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6"/>
            <p:cNvGrpSpPr/>
            <p:nvPr/>
          </p:nvGrpSpPr>
          <p:grpSpPr>
            <a:xfrm>
              <a:off x="6116278" y="897968"/>
              <a:ext cx="4182451" cy="889000"/>
              <a:chOff x="0" y="0"/>
              <a:chExt cx="1120213" cy="238107"/>
            </a:xfrm>
          </p:grpSpPr>
          <p:sp>
            <p:nvSpPr>
              <p:cNvPr id="37" name="Freeform 37"/>
              <p:cNvSpPr/>
              <p:nvPr/>
            </p:nvSpPr>
            <p:spPr>
              <a:xfrm>
                <a:off x="0" y="0"/>
                <a:ext cx="1120213" cy="238107"/>
              </a:xfrm>
              <a:custGeom>
                <a:avLst/>
                <a:gdLst/>
                <a:ahLst/>
                <a:cxnLst/>
                <a:rect l="l" t="t" r="r" b="b"/>
                <a:pathLst>
                  <a:path w="1120213" h="238107">
                    <a:moveTo>
                      <a:pt x="0" y="0"/>
                    </a:moveTo>
                    <a:lnTo>
                      <a:pt x="1120213" y="0"/>
                    </a:lnTo>
                    <a:lnTo>
                      <a:pt x="1120213" y="238107"/>
                    </a:lnTo>
                    <a:lnTo>
                      <a:pt x="0" y="238107"/>
                    </a:lnTo>
                    <a:close/>
                  </a:path>
                </a:pathLst>
              </a:custGeom>
              <a:solidFill>
                <a:srgbClr val="C8E4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8"/>
              <p:cNvSpPr txBox="1"/>
              <p:nvPr/>
            </p:nvSpPr>
            <p:spPr>
              <a:xfrm>
                <a:off x="0" y="-19050"/>
                <a:ext cx="1120213" cy="257157"/>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United Nations Country Team (UNCT)</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Italics"/>
                    <a:ea typeface="+mn-ea"/>
                    <a:cs typeface="+mn-cs"/>
                  </a:rPr>
                  <a:t>Chair: UN Resident Coordinator </a:t>
                </a:r>
              </a:p>
            </p:txBody>
          </p:sp>
        </p:grpSp>
        <p:grpSp>
          <p:nvGrpSpPr>
            <p:cNvPr id="39" name="Group 39"/>
            <p:cNvGrpSpPr/>
            <p:nvPr/>
          </p:nvGrpSpPr>
          <p:grpSpPr>
            <a:xfrm>
              <a:off x="11007204" y="897968"/>
              <a:ext cx="4182110" cy="889000"/>
              <a:chOff x="0" y="0"/>
              <a:chExt cx="1120122" cy="238107"/>
            </a:xfrm>
          </p:grpSpPr>
          <p:sp>
            <p:nvSpPr>
              <p:cNvPr id="40" name="Freeform 40"/>
              <p:cNvSpPr/>
              <p:nvPr/>
            </p:nvSpPr>
            <p:spPr>
              <a:xfrm>
                <a:off x="0" y="0"/>
                <a:ext cx="1120122" cy="238107"/>
              </a:xfrm>
              <a:custGeom>
                <a:avLst/>
                <a:gdLst/>
                <a:ahLst/>
                <a:cxnLst/>
                <a:rect l="l" t="t" r="r" b="b"/>
                <a:pathLst>
                  <a:path w="1120122" h="238107">
                    <a:moveTo>
                      <a:pt x="0" y="0"/>
                    </a:moveTo>
                    <a:lnTo>
                      <a:pt x="1120122" y="0"/>
                    </a:lnTo>
                    <a:lnTo>
                      <a:pt x="1120122" y="238107"/>
                    </a:lnTo>
                    <a:lnTo>
                      <a:pt x="0" y="238107"/>
                    </a:lnTo>
                    <a:close/>
                  </a:path>
                </a:pathLst>
              </a:custGeom>
              <a:solidFill>
                <a:srgbClr val="C8E4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1"/>
              <p:cNvSpPr txBox="1"/>
              <p:nvPr/>
            </p:nvSpPr>
            <p:spPr>
              <a:xfrm>
                <a:off x="0" y="-19050"/>
                <a:ext cx="1120122" cy="257157"/>
              </a:xfrm>
              <a:prstGeom prst="rect">
                <a:avLst/>
              </a:prstGeom>
            </p:spPr>
            <p:txBody>
              <a:bodyPr lIns="33867" tIns="33867" rIns="33867" bIns="33867" rtlCol="0" anchor="ctr"/>
              <a:lstStyle/>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a:ea typeface="+mn-ea"/>
                    <a:cs typeface="+mn-cs"/>
                  </a:rPr>
                  <a:t>Security Management Team  (SMT)</a:t>
                </a:r>
              </a:p>
              <a:p>
                <a:pPr marL="0" marR="0" lvl="0" indent="0" algn="ctr" defTabSz="914400" rtl="0" eaLnBrk="1" fontAlgn="auto" latinLnBrk="0" hangingPunct="1">
                  <a:lnSpc>
                    <a:spcPts val="1119"/>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Noto Sans Bold Italics"/>
                    <a:ea typeface="+mn-ea"/>
                    <a:cs typeface="+mn-cs"/>
                  </a:rPr>
                  <a:t>Chair: Designated Official </a:t>
                </a:r>
              </a:p>
            </p:txBody>
          </p:sp>
        </p:grpSp>
        <p:grpSp>
          <p:nvGrpSpPr>
            <p:cNvPr id="42" name="Group 42"/>
            <p:cNvGrpSpPr/>
            <p:nvPr/>
          </p:nvGrpSpPr>
          <p:grpSpPr>
            <a:xfrm>
              <a:off x="7287461" y="271321"/>
              <a:ext cx="6730670" cy="511395"/>
              <a:chOff x="0" y="0"/>
              <a:chExt cx="1802719" cy="136970"/>
            </a:xfrm>
          </p:grpSpPr>
          <p:sp>
            <p:nvSpPr>
              <p:cNvPr id="43" name="Freeform 43"/>
              <p:cNvSpPr/>
              <p:nvPr/>
            </p:nvSpPr>
            <p:spPr>
              <a:xfrm>
                <a:off x="0" y="0"/>
                <a:ext cx="1802719" cy="136970"/>
              </a:xfrm>
              <a:custGeom>
                <a:avLst/>
                <a:gdLst/>
                <a:ahLst/>
                <a:cxnLst/>
                <a:rect l="l" t="t" r="r" b="b"/>
                <a:pathLst>
                  <a:path w="1802719" h="136970">
                    <a:moveTo>
                      <a:pt x="56745" y="0"/>
                    </a:moveTo>
                    <a:lnTo>
                      <a:pt x="1745974" y="0"/>
                    </a:lnTo>
                    <a:cubicBezTo>
                      <a:pt x="1777313" y="0"/>
                      <a:pt x="1802719" y="25406"/>
                      <a:pt x="1802719" y="56745"/>
                    </a:cubicBezTo>
                    <a:lnTo>
                      <a:pt x="1802719" y="80225"/>
                    </a:lnTo>
                    <a:cubicBezTo>
                      <a:pt x="1802719" y="95275"/>
                      <a:pt x="1796741" y="109708"/>
                      <a:pt x="1786099" y="120350"/>
                    </a:cubicBezTo>
                    <a:cubicBezTo>
                      <a:pt x="1775457" y="130992"/>
                      <a:pt x="1761024" y="136970"/>
                      <a:pt x="1745974" y="136970"/>
                    </a:cubicBezTo>
                    <a:lnTo>
                      <a:pt x="56745" y="136970"/>
                    </a:lnTo>
                    <a:cubicBezTo>
                      <a:pt x="41696" y="136970"/>
                      <a:pt x="27262" y="130992"/>
                      <a:pt x="16620" y="120350"/>
                    </a:cubicBezTo>
                    <a:cubicBezTo>
                      <a:pt x="5979" y="109708"/>
                      <a:pt x="0" y="95275"/>
                      <a:pt x="0" y="80225"/>
                    </a:cubicBezTo>
                    <a:lnTo>
                      <a:pt x="0" y="56745"/>
                    </a:lnTo>
                    <a:cubicBezTo>
                      <a:pt x="0" y="41696"/>
                      <a:pt x="5979" y="27262"/>
                      <a:pt x="16620" y="16620"/>
                    </a:cubicBezTo>
                    <a:cubicBezTo>
                      <a:pt x="27262" y="5979"/>
                      <a:pt x="41696" y="0"/>
                      <a:pt x="56745" y="0"/>
                    </a:cubicBez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4"/>
              <p:cNvSpPr txBox="1"/>
              <p:nvPr/>
            </p:nvSpPr>
            <p:spPr>
              <a:xfrm>
                <a:off x="0" y="-28575"/>
                <a:ext cx="1802719" cy="165545"/>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a:ln>
                      <a:noFill/>
                    </a:ln>
                    <a:solidFill>
                      <a:srgbClr val="000000"/>
                    </a:solidFill>
                    <a:effectLst/>
                    <a:uLnTx/>
                    <a:uFillTx/>
                    <a:latin typeface="Noto Sans Bold"/>
                    <a:ea typeface="+mn-ea"/>
                    <a:cs typeface="+mn-cs"/>
                  </a:rPr>
                  <a:t> Strategic Decision-Making </a:t>
                </a:r>
              </a:p>
            </p:txBody>
          </p:sp>
        </p:grpSp>
        <p:sp>
          <p:nvSpPr>
            <p:cNvPr id="50" name="TextBox 50"/>
            <p:cNvSpPr txBox="1"/>
            <p:nvPr/>
          </p:nvSpPr>
          <p:spPr>
            <a:xfrm>
              <a:off x="0" y="1620236"/>
              <a:ext cx="2424472" cy="674024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utoShape 76"/>
            <p:cNvSpPr/>
            <p:nvPr/>
          </p:nvSpPr>
          <p:spPr>
            <a:xfrm flipV="1">
              <a:off x="5906661" y="5157037"/>
              <a:ext cx="9489404" cy="6474"/>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AutoShape 77"/>
            <p:cNvSpPr/>
            <p:nvPr/>
          </p:nvSpPr>
          <p:spPr>
            <a:xfrm flipV="1">
              <a:off x="5893952" y="5234099"/>
              <a:ext cx="0" cy="730139"/>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AutoShape 78"/>
            <p:cNvSpPr/>
            <p:nvPr/>
          </p:nvSpPr>
          <p:spPr>
            <a:xfrm flipV="1">
              <a:off x="7657999" y="5234223"/>
              <a:ext cx="0" cy="2169455"/>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AutoShape 79"/>
            <p:cNvSpPr/>
            <p:nvPr/>
          </p:nvSpPr>
          <p:spPr>
            <a:xfrm flipV="1">
              <a:off x="9160323" y="5234320"/>
              <a:ext cx="0" cy="730217"/>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AutoShape 80"/>
            <p:cNvSpPr/>
            <p:nvPr/>
          </p:nvSpPr>
          <p:spPr>
            <a:xfrm flipV="1">
              <a:off x="10730502" y="5234320"/>
              <a:ext cx="0" cy="2237348"/>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AutoShape 81"/>
            <p:cNvSpPr/>
            <p:nvPr/>
          </p:nvSpPr>
          <p:spPr>
            <a:xfrm flipV="1">
              <a:off x="12335150" y="5234320"/>
              <a:ext cx="0" cy="730217"/>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AutoShape 82"/>
            <p:cNvSpPr/>
            <p:nvPr/>
          </p:nvSpPr>
          <p:spPr>
            <a:xfrm flipV="1">
              <a:off x="13904381" y="5234320"/>
              <a:ext cx="0" cy="2134904"/>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3"/>
            <p:cNvGrpSpPr/>
            <p:nvPr/>
          </p:nvGrpSpPr>
          <p:grpSpPr>
            <a:xfrm>
              <a:off x="6597301" y="7189006"/>
              <a:ext cx="2197100" cy="1148080"/>
              <a:chOff x="0" y="0"/>
              <a:chExt cx="1118470" cy="584449"/>
            </a:xfrm>
          </p:grpSpPr>
          <p:sp>
            <p:nvSpPr>
              <p:cNvPr id="84" name="Freeform 84"/>
              <p:cNvSpPr/>
              <p:nvPr/>
            </p:nvSpPr>
            <p:spPr>
              <a:xfrm>
                <a:off x="0" y="0"/>
                <a:ext cx="1118470" cy="584449"/>
              </a:xfrm>
              <a:custGeom>
                <a:avLst/>
                <a:gdLst/>
                <a:ahLst/>
                <a:cxnLst/>
                <a:rect l="l" t="t" r="r" b="b"/>
                <a:pathLst>
                  <a:path w="1118470" h="584449">
                    <a:moveTo>
                      <a:pt x="93965" y="0"/>
                    </a:moveTo>
                    <a:lnTo>
                      <a:pt x="1024504" y="0"/>
                    </a:lnTo>
                    <a:cubicBezTo>
                      <a:pt x="1049425" y="0"/>
                      <a:pt x="1073326" y="9900"/>
                      <a:pt x="1090948" y="27522"/>
                    </a:cubicBezTo>
                    <a:cubicBezTo>
                      <a:pt x="1108570" y="45144"/>
                      <a:pt x="1118470" y="69044"/>
                      <a:pt x="1118470" y="93965"/>
                    </a:cubicBezTo>
                    <a:lnTo>
                      <a:pt x="1118470" y="490484"/>
                    </a:lnTo>
                    <a:cubicBezTo>
                      <a:pt x="1118470" y="542379"/>
                      <a:pt x="1076400" y="584449"/>
                      <a:pt x="1024504" y="584449"/>
                    </a:cubicBezTo>
                    <a:lnTo>
                      <a:pt x="93965" y="584449"/>
                    </a:lnTo>
                    <a:cubicBezTo>
                      <a:pt x="69044" y="584449"/>
                      <a:pt x="45144" y="574549"/>
                      <a:pt x="27522" y="556927"/>
                    </a:cubicBezTo>
                    <a:cubicBezTo>
                      <a:pt x="9900" y="539305"/>
                      <a:pt x="0" y="515405"/>
                      <a:pt x="0" y="490484"/>
                    </a:cubicBezTo>
                    <a:lnTo>
                      <a:pt x="0" y="93965"/>
                    </a:lnTo>
                    <a:cubicBezTo>
                      <a:pt x="0" y="69044"/>
                      <a:pt x="9900" y="45144"/>
                      <a:pt x="27522" y="27522"/>
                    </a:cubicBezTo>
                    <a:cubicBezTo>
                      <a:pt x="45144" y="9900"/>
                      <a:pt x="69044" y="0"/>
                      <a:pt x="93965"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TextBox 85"/>
              <p:cNvSpPr txBox="1"/>
              <p:nvPr/>
            </p:nvSpPr>
            <p:spPr>
              <a:xfrm>
                <a:off x="0" y="-19050"/>
                <a:ext cx="1118470" cy="603499"/>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UN Communications Group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UNIC</a:t>
                </a:r>
              </a:p>
            </p:txBody>
          </p:sp>
        </p:grpSp>
        <p:grpSp>
          <p:nvGrpSpPr>
            <p:cNvPr id="86" name="Group 86"/>
            <p:cNvGrpSpPr/>
            <p:nvPr/>
          </p:nvGrpSpPr>
          <p:grpSpPr>
            <a:xfrm>
              <a:off x="9651603" y="7189006"/>
              <a:ext cx="2197100" cy="1148080"/>
              <a:chOff x="0" y="0"/>
              <a:chExt cx="1177402" cy="615244"/>
            </a:xfrm>
          </p:grpSpPr>
          <p:sp>
            <p:nvSpPr>
              <p:cNvPr id="87" name="Freeform 87"/>
              <p:cNvSpPr/>
              <p:nvPr/>
            </p:nvSpPr>
            <p:spPr>
              <a:xfrm>
                <a:off x="0" y="0"/>
                <a:ext cx="1177402" cy="615244"/>
              </a:xfrm>
              <a:custGeom>
                <a:avLst/>
                <a:gdLst/>
                <a:ahLst/>
                <a:cxnLst/>
                <a:rect l="l" t="t" r="r" b="b"/>
                <a:pathLst>
                  <a:path w="1177402" h="615244">
                    <a:moveTo>
                      <a:pt x="89267" y="0"/>
                    </a:moveTo>
                    <a:lnTo>
                      <a:pt x="1088135" y="0"/>
                    </a:lnTo>
                    <a:cubicBezTo>
                      <a:pt x="1111810" y="0"/>
                      <a:pt x="1134516" y="9405"/>
                      <a:pt x="1151256" y="26146"/>
                    </a:cubicBezTo>
                    <a:cubicBezTo>
                      <a:pt x="1167997" y="42887"/>
                      <a:pt x="1177402" y="65592"/>
                      <a:pt x="1177402" y="89267"/>
                    </a:cubicBezTo>
                    <a:lnTo>
                      <a:pt x="1177402" y="525977"/>
                    </a:lnTo>
                    <a:cubicBezTo>
                      <a:pt x="1177402" y="549652"/>
                      <a:pt x="1167997" y="572357"/>
                      <a:pt x="1151256" y="589098"/>
                    </a:cubicBezTo>
                    <a:cubicBezTo>
                      <a:pt x="1134516" y="605839"/>
                      <a:pt x="1111810" y="615244"/>
                      <a:pt x="1088135" y="615244"/>
                    </a:cubicBezTo>
                    <a:lnTo>
                      <a:pt x="89267" y="615244"/>
                    </a:lnTo>
                    <a:cubicBezTo>
                      <a:pt x="65592" y="615244"/>
                      <a:pt x="42887" y="605839"/>
                      <a:pt x="26146" y="589098"/>
                    </a:cubicBezTo>
                    <a:cubicBezTo>
                      <a:pt x="9405" y="572357"/>
                      <a:pt x="0" y="549652"/>
                      <a:pt x="0" y="525977"/>
                    </a:cubicBezTo>
                    <a:lnTo>
                      <a:pt x="0" y="89267"/>
                    </a:lnTo>
                    <a:cubicBezTo>
                      <a:pt x="0" y="65592"/>
                      <a:pt x="9405" y="42887"/>
                      <a:pt x="26146" y="26146"/>
                    </a:cubicBezTo>
                    <a:cubicBezTo>
                      <a:pt x="42887" y="9405"/>
                      <a:pt x="65592" y="0"/>
                      <a:pt x="89267"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Box 88"/>
              <p:cNvSpPr txBox="1"/>
              <p:nvPr/>
            </p:nvSpPr>
            <p:spPr>
              <a:xfrm>
                <a:off x="0" y="-19050"/>
                <a:ext cx="1177402" cy="63429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Youth Theme Group </a:t>
                </a:r>
                <a:r>
                  <a:rPr kumimoji="0" lang="en-US" sz="733" b="0" i="0" u="none" strike="noStrike" kern="1200" cap="none" spc="0" normalizeH="0" baseline="0" noProof="0">
                    <a:ln>
                      <a:noFill/>
                    </a:ln>
                    <a:solidFill>
                      <a:srgbClr val="000000"/>
                    </a:solidFill>
                    <a:effectLst/>
                    <a:uLnTx/>
                    <a:uFillTx/>
                    <a:latin typeface="Noto Sans Italics"/>
                    <a:ea typeface="+mn-ea"/>
                    <a:cs typeface="+mn-cs"/>
                  </a:rPr>
                  <a:t>Chair:UNICEF/UNFPA</a:t>
                </a:r>
              </a:p>
            </p:txBody>
          </p:sp>
        </p:grpSp>
        <p:grpSp>
          <p:nvGrpSpPr>
            <p:cNvPr id="89" name="Group 89"/>
            <p:cNvGrpSpPr/>
            <p:nvPr/>
          </p:nvGrpSpPr>
          <p:grpSpPr>
            <a:xfrm>
              <a:off x="12805582" y="7189175"/>
              <a:ext cx="2197100" cy="1147741"/>
              <a:chOff x="0" y="0"/>
              <a:chExt cx="1235084" cy="645194"/>
            </a:xfrm>
          </p:grpSpPr>
          <p:sp>
            <p:nvSpPr>
              <p:cNvPr id="90" name="Freeform 90"/>
              <p:cNvSpPr/>
              <p:nvPr/>
            </p:nvSpPr>
            <p:spPr>
              <a:xfrm>
                <a:off x="0" y="0"/>
                <a:ext cx="1235084" cy="645194"/>
              </a:xfrm>
              <a:custGeom>
                <a:avLst/>
                <a:gdLst/>
                <a:ahLst/>
                <a:cxnLst/>
                <a:rect l="l" t="t" r="r" b="b"/>
                <a:pathLst>
                  <a:path w="1235084" h="645194">
                    <a:moveTo>
                      <a:pt x="84569" y="0"/>
                    </a:moveTo>
                    <a:lnTo>
                      <a:pt x="1150515" y="0"/>
                    </a:lnTo>
                    <a:cubicBezTo>
                      <a:pt x="1197221" y="0"/>
                      <a:pt x="1235084" y="37863"/>
                      <a:pt x="1235084" y="84569"/>
                    </a:cubicBezTo>
                    <a:lnTo>
                      <a:pt x="1235084" y="560626"/>
                    </a:lnTo>
                    <a:cubicBezTo>
                      <a:pt x="1235084" y="607332"/>
                      <a:pt x="1197221" y="645194"/>
                      <a:pt x="1150515" y="645194"/>
                    </a:cubicBezTo>
                    <a:lnTo>
                      <a:pt x="84569" y="645194"/>
                    </a:lnTo>
                    <a:cubicBezTo>
                      <a:pt x="37863" y="645194"/>
                      <a:pt x="0" y="607332"/>
                      <a:pt x="0" y="560626"/>
                    </a:cubicBezTo>
                    <a:lnTo>
                      <a:pt x="0" y="84569"/>
                    </a:lnTo>
                    <a:cubicBezTo>
                      <a:pt x="0" y="37863"/>
                      <a:pt x="37863" y="0"/>
                      <a:pt x="84569"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1"/>
              <p:cNvSpPr txBox="1"/>
              <p:nvPr/>
            </p:nvSpPr>
            <p:spPr>
              <a:xfrm>
                <a:off x="0" y="-19050"/>
                <a:ext cx="1235084" cy="66424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Joint Team on Digitalization and Innovation</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UNIDO </a:t>
                </a:r>
              </a:p>
            </p:txBody>
          </p:sp>
        </p:grpSp>
        <p:sp>
          <p:nvSpPr>
            <p:cNvPr id="92" name="AutoShape 92"/>
            <p:cNvSpPr/>
            <p:nvPr/>
          </p:nvSpPr>
          <p:spPr>
            <a:xfrm flipV="1">
              <a:off x="15448438" y="5234320"/>
              <a:ext cx="0" cy="730217"/>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3" name="Group 93"/>
            <p:cNvGrpSpPr/>
            <p:nvPr/>
          </p:nvGrpSpPr>
          <p:grpSpPr>
            <a:xfrm>
              <a:off x="4770002" y="5762564"/>
              <a:ext cx="2197100" cy="1148080"/>
              <a:chOff x="0" y="0"/>
              <a:chExt cx="1200697" cy="627416"/>
            </a:xfrm>
          </p:grpSpPr>
          <p:sp>
            <p:nvSpPr>
              <p:cNvPr id="94" name="Freeform 94"/>
              <p:cNvSpPr/>
              <p:nvPr/>
            </p:nvSpPr>
            <p:spPr>
              <a:xfrm>
                <a:off x="0" y="0"/>
                <a:ext cx="1200697" cy="627416"/>
              </a:xfrm>
              <a:custGeom>
                <a:avLst/>
                <a:gdLst/>
                <a:ahLst/>
                <a:cxnLst/>
                <a:rect l="l" t="t" r="r" b="b"/>
                <a:pathLst>
                  <a:path w="1200697" h="627416">
                    <a:moveTo>
                      <a:pt x="84569" y="0"/>
                    </a:moveTo>
                    <a:lnTo>
                      <a:pt x="1116128" y="0"/>
                    </a:lnTo>
                    <a:cubicBezTo>
                      <a:pt x="1162834" y="0"/>
                      <a:pt x="1200697" y="37863"/>
                      <a:pt x="1200697" y="84569"/>
                    </a:cubicBezTo>
                    <a:lnTo>
                      <a:pt x="1200697" y="542847"/>
                    </a:lnTo>
                    <a:cubicBezTo>
                      <a:pt x="1200697" y="589553"/>
                      <a:pt x="1162834" y="627416"/>
                      <a:pt x="1116128" y="627416"/>
                    </a:cubicBezTo>
                    <a:lnTo>
                      <a:pt x="84569" y="627416"/>
                    </a:lnTo>
                    <a:cubicBezTo>
                      <a:pt x="37863" y="627416"/>
                      <a:pt x="0" y="589553"/>
                      <a:pt x="0" y="542847"/>
                    </a:cubicBezTo>
                    <a:lnTo>
                      <a:pt x="0" y="84569"/>
                    </a:lnTo>
                    <a:cubicBezTo>
                      <a:pt x="0" y="37863"/>
                      <a:pt x="37863" y="0"/>
                      <a:pt x="84569"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TextBox 95"/>
              <p:cNvSpPr txBox="1"/>
              <p:nvPr/>
            </p:nvSpPr>
            <p:spPr>
              <a:xfrm>
                <a:off x="0" y="-19050"/>
                <a:ext cx="1200697" cy="646466"/>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Mixed Migration Working Group</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IOM/UNHCR</a:t>
                </a:r>
              </a:p>
            </p:txBody>
          </p:sp>
        </p:grpSp>
        <p:grpSp>
          <p:nvGrpSpPr>
            <p:cNvPr id="96" name="Group 96"/>
            <p:cNvGrpSpPr/>
            <p:nvPr/>
          </p:nvGrpSpPr>
          <p:grpSpPr>
            <a:xfrm>
              <a:off x="8061773" y="5762564"/>
              <a:ext cx="2197100" cy="1148080"/>
              <a:chOff x="0" y="0"/>
              <a:chExt cx="1280041" cy="668877"/>
            </a:xfrm>
          </p:grpSpPr>
          <p:sp>
            <p:nvSpPr>
              <p:cNvPr id="97" name="Freeform 97"/>
              <p:cNvSpPr/>
              <p:nvPr/>
            </p:nvSpPr>
            <p:spPr>
              <a:xfrm>
                <a:off x="0" y="0"/>
                <a:ext cx="1280041" cy="668877"/>
              </a:xfrm>
              <a:custGeom>
                <a:avLst/>
                <a:gdLst/>
                <a:ahLst/>
                <a:cxnLst/>
                <a:rect l="l" t="t" r="r" b="b"/>
                <a:pathLst>
                  <a:path w="1280041" h="668877">
                    <a:moveTo>
                      <a:pt x="79871" y="0"/>
                    </a:moveTo>
                    <a:lnTo>
                      <a:pt x="1200171" y="0"/>
                    </a:lnTo>
                    <a:cubicBezTo>
                      <a:pt x="1244282" y="0"/>
                      <a:pt x="1280041" y="35759"/>
                      <a:pt x="1280041" y="79871"/>
                    </a:cubicBezTo>
                    <a:lnTo>
                      <a:pt x="1280041" y="589007"/>
                    </a:lnTo>
                    <a:cubicBezTo>
                      <a:pt x="1280041" y="610189"/>
                      <a:pt x="1271626" y="630505"/>
                      <a:pt x="1256648" y="645484"/>
                    </a:cubicBezTo>
                    <a:cubicBezTo>
                      <a:pt x="1241669" y="660462"/>
                      <a:pt x="1221354" y="668877"/>
                      <a:pt x="1200171" y="668877"/>
                    </a:cubicBezTo>
                    <a:lnTo>
                      <a:pt x="79871" y="668877"/>
                    </a:lnTo>
                    <a:cubicBezTo>
                      <a:pt x="58688" y="668877"/>
                      <a:pt x="38372" y="660462"/>
                      <a:pt x="23394" y="645484"/>
                    </a:cubicBezTo>
                    <a:cubicBezTo>
                      <a:pt x="8415" y="630505"/>
                      <a:pt x="0" y="610189"/>
                      <a:pt x="0" y="589007"/>
                    </a:cubicBezTo>
                    <a:lnTo>
                      <a:pt x="0" y="79871"/>
                    </a:lnTo>
                    <a:cubicBezTo>
                      <a:pt x="0" y="58688"/>
                      <a:pt x="8415" y="38372"/>
                      <a:pt x="23394" y="23394"/>
                    </a:cubicBezTo>
                    <a:cubicBezTo>
                      <a:pt x="38372" y="8415"/>
                      <a:pt x="58688" y="0"/>
                      <a:pt x="79871"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TextBox 98"/>
              <p:cNvSpPr txBox="1"/>
              <p:nvPr/>
            </p:nvSpPr>
            <p:spPr>
              <a:xfrm>
                <a:off x="0" y="-19050"/>
                <a:ext cx="1280041" cy="687927"/>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Monitoring and Evaluation</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UNDP</a:t>
                </a:r>
              </a:p>
            </p:txBody>
          </p:sp>
        </p:grpSp>
        <p:grpSp>
          <p:nvGrpSpPr>
            <p:cNvPr id="99" name="Group 99"/>
            <p:cNvGrpSpPr/>
            <p:nvPr/>
          </p:nvGrpSpPr>
          <p:grpSpPr>
            <a:xfrm>
              <a:off x="11262000" y="5762564"/>
              <a:ext cx="2197100" cy="1148080"/>
              <a:chOff x="0" y="0"/>
              <a:chExt cx="1219766" cy="637381"/>
            </a:xfrm>
          </p:grpSpPr>
          <p:sp>
            <p:nvSpPr>
              <p:cNvPr id="100" name="Freeform 100"/>
              <p:cNvSpPr/>
              <p:nvPr/>
            </p:nvSpPr>
            <p:spPr>
              <a:xfrm>
                <a:off x="0" y="0"/>
                <a:ext cx="1219766" cy="637381"/>
              </a:xfrm>
              <a:custGeom>
                <a:avLst/>
                <a:gdLst/>
                <a:ahLst/>
                <a:cxnLst/>
                <a:rect l="l" t="t" r="r" b="b"/>
                <a:pathLst>
                  <a:path w="1219766" h="637381">
                    <a:moveTo>
                      <a:pt x="84569" y="0"/>
                    </a:moveTo>
                    <a:lnTo>
                      <a:pt x="1135198" y="0"/>
                    </a:lnTo>
                    <a:cubicBezTo>
                      <a:pt x="1181904" y="0"/>
                      <a:pt x="1219766" y="37863"/>
                      <a:pt x="1219766" y="84569"/>
                    </a:cubicBezTo>
                    <a:lnTo>
                      <a:pt x="1219766" y="552812"/>
                    </a:lnTo>
                    <a:cubicBezTo>
                      <a:pt x="1219766" y="599518"/>
                      <a:pt x="1181904" y="637381"/>
                      <a:pt x="1135198" y="637381"/>
                    </a:cubicBezTo>
                    <a:lnTo>
                      <a:pt x="84569" y="637381"/>
                    </a:lnTo>
                    <a:cubicBezTo>
                      <a:pt x="37863" y="637381"/>
                      <a:pt x="0" y="599518"/>
                      <a:pt x="0" y="552812"/>
                    </a:cubicBezTo>
                    <a:lnTo>
                      <a:pt x="0" y="84569"/>
                    </a:lnTo>
                    <a:cubicBezTo>
                      <a:pt x="0" y="37863"/>
                      <a:pt x="37863" y="0"/>
                      <a:pt x="84569"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TextBox 101"/>
              <p:cNvSpPr txBox="1"/>
              <p:nvPr/>
            </p:nvSpPr>
            <p:spPr>
              <a:xfrm>
                <a:off x="0" y="-19050"/>
                <a:ext cx="1219766" cy="656431"/>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International Norms &amp; Standards Working Group</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UNICEF</a:t>
                </a:r>
              </a:p>
            </p:txBody>
          </p:sp>
        </p:grpSp>
        <p:grpSp>
          <p:nvGrpSpPr>
            <p:cNvPr id="102" name="Group 102"/>
            <p:cNvGrpSpPr/>
            <p:nvPr/>
          </p:nvGrpSpPr>
          <p:grpSpPr>
            <a:xfrm>
              <a:off x="14463181" y="5762564"/>
              <a:ext cx="2197100" cy="1148080"/>
              <a:chOff x="0" y="0"/>
              <a:chExt cx="1263206" cy="660080"/>
            </a:xfrm>
          </p:grpSpPr>
          <p:sp>
            <p:nvSpPr>
              <p:cNvPr id="103" name="Freeform 103"/>
              <p:cNvSpPr/>
              <p:nvPr/>
            </p:nvSpPr>
            <p:spPr>
              <a:xfrm>
                <a:off x="0" y="0"/>
                <a:ext cx="1263206" cy="660080"/>
              </a:xfrm>
              <a:custGeom>
                <a:avLst/>
                <a:gdLst/>
                <a:ahLst/>
                <a:cxnLst/>
                <a:rect l="l" t="t" r="r" b="b"/>
                <a:pathLst>
                  <a:path w="1263206" h="660080">
                    <a:moveTo>
                      <a:pt x="79871" y="0"/>
                    </a:moveTo>
                    <a:lnTo>
                      <a:pt x="1183335" y="0"/>
                    </a:lnTo>
                    <a:cubicBezTo>
                      <a:pt x="1204518" y="0"/>
                      <a:pt x="1224833" y="8415"/>
                      <a:pt x="1239812" y="23394"/>
                    </a:cubicBezTo>
                    <a:cubicBezTo>
                      <a:pt x="1254791" y="38372"/>
                      <a:pt x="1263206" y="58688"/>
                      <a:pt x="1263206" y="79871"/>
                    </a:cubicBezTo>
                    <a:lnTo>
                      <a:pt x="1263206" y="580209"/>
                    </a:lnTo>
                    <a:cubicBezTo>
                      <a:pt x="1263206" y="601392"/>
                      <a:pt x="1254791" y="621708"/>
                      <a:pt x="1239812" y="636686"/>
                    </a:cubicBezTo>
                    <a:cubicBezTo>
                      <a:pt x="1224833" y="651665"/>
                      <a:pt x="1204518" y="660080"/>
                      <a:pt x="1183335" y="660080"/>
                    </a:cubicBezTo>
                    <a:lnTo>
                      <a:pt x="79871" y="660080"/>
                    </a:lnTo>
                    <a:cubicBezTo>
                      <a:pt x="35759" y="660080"/>
                      <a:pt x="0" y="624320"/>
                      <a:pt x="0" y="580209"/>
                    </a:cubicBezTo>
                    <a:lnTo>
                      <a:pt x="0" y="79871"/>
                    </a:lnTo>
                    <a:cubicBezTo>
                      <a:pt x="0" y="58688"/>
                      <a:pt x="8415" y="38372"/>
                      <a:pt x="23394" y="23394"/>
                    </a:cubicBezTo>
                    <a:cubicBezTo>
                      <a:pt x="38372" y="8415"/>
                      <a:pt x="58688" y="0"/>
                      <a:pt x="79871" y="0"/>
                    </a:cubicBezTo>
                    <a:close/>
                  </a:path>
                </a:pathLst>
              </a:custGeom>
              <a:solidFill>
                <a:srgbClr val="B2BE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TextBox 104"/>
              <p:cNvSpPr txBox="1"/>
              <p:nvPr/>
            </p:nvSpPr>
            <p:spPr>
              <a:xfrm>
                <a:off x="0" y="-19050"/>
                <a:ext cx="1263206" cy="679130"/>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Gender Theme Group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Italics"/>
                    <a:ea typeface="+mn-ea"/>
                    <a:cs typeface="+mn-cs"/>
                  </a:rPr>
                  <a:t>Chair: UN Women</a:t>
                </a:r>
              </a:p>
            </p:txBody>
          </p:sp>
        </p:grpSp>
        <p:sp>
          <p:nvSpPr>
            <p:cNvPr id="105" name="AutoShape 105"/>
            <p:cNvSpPr/>
            <p:nvPr/>
          </p:nvSpPr>
          <p:spPr>
            <a:xfrm flipV="1">
              <a:off x="10725002" y="1927837"/>
              <a:ext cx="0" cy="3242173"/>
            </a:xfrm>
            <a:prstGeom prst="line">
              <a:avLst/>
            </a:prstGeom>
            <a:ln w="50800" cap="flat">
              <a:solidFill>
                <a:srgbClr val="006CB7"/>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6" name="Group 106"/>
            <p:cNvGrpSpPr/>
            <p:nvPr/>
          </p:nvGrpSpPr>
          <p:grpSpPr>
            <a:xfrm>
              <a:off x="5881578" y="3080274"/>
              <a:ext cx="9542436" cy="1530663"/>
              <a:chOff x="0" y="0"/>
              <a:chExt cx="2555813" cy="409968"/>
            </a:xfrm>
          </p:grpSpPr>
          <p:sp>
            <p:nvSpPr>
              <p:cNvPr id="107" name="Freeform 107"/>
              <p:cNvSpPr/>
              <p:nvPr/>
            </p:nvSpPr>
            <p:spPr>
              <a:xfrm>
                <a:off x="0" y="0"/>
                <a:ext cx="2555813" cy="409968"/>
              </a:xfrm>
              <a:custGeom>
                <a:avLst/>
                <a:gdLst/>
                <a:ahLst/>
                <a:cxnLst/>
                <a:rect l="l" t="t" r="r" b="b"/>
                <a:pathLst>
                  <a:path w="2555813" h="409968">
                    <a:moveTo>
                      <a:pt x="40025" y="0"/>
                    </a:moveTo>
                    <a:lnTo>
                      <a:pt x="2515788" y="0"/>
                    </a:lnTo>
                    <a:cubicBezTo>
                      <a:pt x="2526403" y="0"/>
                      <a:pt x="2536584" y="4217"/>
                      <a:pt x="2544090" y="11723"/>
                    </a:cubicBezTo>
                    <a:cubicBezTo>
                      <a:pt x="2551596" y="19229"/>
                      <a:pt x="2555813" y="29410"/>
                      <a:pt x="2555813" y="40025"/>
                    </a:cubicBezTo>
                    <a:lnTo>
                      <a:pt x="2555813" y="369943"/>
                    </a:lnTo>
                    <a:cubicBezTo>
                      <a:pt x="2555813" y="380558"/>
                      <a:pt x="2551596" y="390738"/>
                      <a:pt x="2544090" y="398245"/>
                    </a:cubicBezTo>
                    <a:cubicBezTo>
                      <a:pt x="2536584" y="405751"/>
                      <a:pt x="2526403" y="409968"/>
                      <a:pt x="2515788" y="409968"/>
                    </a:cubicBezTo>
                    <a:lnTo>
                      <a:pt x="40025" y="409968"/>
                    </a:lnTo>
                    <a:cubicBezTo>
                      <a:pt x="29410" y="409968"/>
                      <a:pt x="19229" y="405751"/>
                      <a:pt x="11723" y="398245"/>
                    </a:cubicBezTo>
                    <a:cubicBezTo>
                      <a:pt x="4217" y="390738"/>
                      <a:pt x="0" y="380558"/>
                      <a:pt x="0" y="369943"/>
                    </a:cubicBezTo>
                    <a:lnTo>
                      <a:pt x="0" y="40025"/>
                    </a:lnTo>
                    <a:cubicBezTo>
                      <a:pt x="0" y="29410"/>
                      <a:pt x="4217" y="19229"/>
                      <a:pt x="11723" y="11723"/>
                    </a:cubicBezTo>
                    <a:cubicBezTo>
                      <a:pt x="19229" y="4217"/>
                      <a:pt x="29410" y="0"/>
                      <a:pt x="40025" y="0"/>
                    </a:cubicBezTo>
                    <a:close/>
                  </a:path>
                </a:pathLst>
              </a:custGeom>
              <a:solidFill>
                <a:srgbClr val="FEE8C2"/>
              </a:solidFill>
              <a:ln w="19050" cap="rnd">
                <a:solidFill>
                  <a:srgbClr val="F5C48D"/>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TextBox 108"/>
              <p:cNvSpPr txBox="1"/>
              <p:nvPr/>
            </p:nvSpPr>
            <p:spPr>
              <a:xfrm>
                <a:off x="0" y="-19050"/>
                <a:ext cx="2555813" cy="429018"/>
              </a:xfrm>
              <a:prstGeom prst="rect">
                <a:avLst/>
              </a:prstGeom>
            </p:spPr>
            <p:txBody>
              <a:bodyPr lIns="33867" tIns="33867" rIns="33867" bIns="33867" rtlCol="0" anchor="ctr"/>
              <a:lstStyle/>
              <a:p>
                <a:pPr marL="0" marR="0" lvl="0" indent="0" algn="r" defTabSz="914400" rtl="0" eaLnBrk="1" fontAlgn="auto" latinLnBrk="0" hangingPunct="1">
                  <a:lnSpc>
                    <a:spcPts val="111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9" name="Group 109"/>
            <p:cNvGrpSpPr/>
            <p:nvPr/>
          </p:nvGrpSpPr>
          <p:grpSpPr>
            <a:xfrm>
              <a:off x="6828734" y="3592437"/>
              <a:ext cx="3350260" cy="863600"/>
              <a:chOff x="0" y="0"/>
              <a:chExt cx="897322" cy="231304"/>
            </a:xfrm>
          </p:grpSpPr>
          <p:sp>
            <p:nvSpPr>
              <p:cNvPr id="110" name="Freeform 110"/>
              <p:cNvSpPr/>
              <p:nvPr/>
            </p:nvSpPr>
            <p:spPr>
              <a:xfrm>
                <a:off x="0" y="0"/>
                <a:ext cx="897322" cy="231304"/>
              </a:xfrm>
              <a:custGeom>
                <a:avLst/>
                <a:gdLst/>
                <a:ahLst/>
                <a:cxnLst/>
                <a:rect l="l" t="t" r="r" b="b"/>
                <a:pathLst>
                  <a:path w="897322" h="231304">
                    <a:moveTo>
                      <a:pt x="0" y="0"/>
                    </a:moveTo>
                    <a:lnTo>
                      <a:pt x="897322" y="0"/>
                    </a:lnTo>
                    <a:lnTo>
                      <a:pt x="897322" y="231304"/>
                    </a:lnTo>
                    <a:lnTo>
                      <a:pt x="0" y="231304"/>
                    </a:lnTo>
                    <a:close/>
                  </a:path>
                </a:pathLst>
              </a:custGeom>
              <a:solidFill>
                <a:srgbClr val="F4C4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TextBox 111"/>
              <p:cNvSpPr txBox="1"/>
              <p:nvPr/>
            </p:nvSpPr>
            <p:spPr>
              <a:xfrm>
                <a:off x="0" y="-19050"/>
                <a:ext cx="897322" cy="2503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Programme Management Team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Italics"/>
                    <a:ea typeface="+mn-ea"/>
                    <a:cs typeface="+mn-cs"/>
                  </a:rPr>
                  <a:t>Chair: ILO</a:t>
                </a:r>
              </a:p>
            </p:txBody>
          </p:sp>
        </p:grpSp>
        <p:grpSp>
          <p:nvGrpSpPr>
            <p:cNvPr id="112" name="Group 112"/>
            <p:cNvGrpSpPr/>
            <p:nvPr/>
          </p:nvGrpSpPr>
          <p:grpSpPr>
            <a:xfrm>
              <a:off x="11126151" y="3592437"/>
              <a:ext cx="3350707" cy="863600"/>
              <a:chOff x="0" y="0"/>
              <a:chExt cx="897442" cy="231304"/>
            </a:xfrm>
          </p:grpSpPr>
          <p:sp>
            <p:nvSpPr>
              <p:cNvPr id="113" name="Freeform 113"/>
              <p:cNvSpPr/>
              <p:nvPr/>
            </p:nvSpPr>
            <p:spPr>
              <a:xfrm>
                <a:off x="0" y="0"/>
                <a:ext cx="897442" cy="231304"/>
              </a:xfrm>
              <a:custGeom>
                <a:avLst/>
                <a:gdLst/>
                <a:ahLst/>
                <a:cxnLst/>
                <a:rect l="l" t="t" r="r" b="b"/>
                <a:pathLst>
                  <a:path w="897442" h="231304">
                    <a:moveTo>
                      <a:pt x="0" y="0"/>
                    </a:moveTo>
                    <a:lnTo>
                      <a:pt x="897442" y="0"/>
                    </a:lnTo>
                    <a:lnTo>
                      <a:pt x="897442" y="231304"/>
                    </a:lnTo>
                    <a:lnTo>
                      <a:pt x="0" y="231304"/>
                    </a:lnTo>
                    <a:close/>
                  </a:path>
                </a:pathLst>
              </a:custGeom>
              <a:solidFill>
                <a:srgbClr val="F4C4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TextBox 114"/>
              <p:cNvSpPr txBox="1"/>
              <p:nvPr/>
            </p:nvSpPr>
            <p:spPr>
              <a:xfrm>
                <a:off x="0" y="-19050"/>
                <a:ext cx="897442" cy="250354"/>
              </a:xfrm>
              <a:prstGeom prst="rect">
                <a:avLst/>
              </a:prstGeom>
            </p:spPr>
            <p:txBody>
              <a:bodyPr lIns="33867" tIns="33867" rIns="33867" bIns="33867" rtlCol="0" anchor="ctr"/>
              <a:lstStyle/>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a:ea typeface="+mn-ea"/>
                    <a:cs typeface="+mn-cs"/>
                  </a:rPr>
                  <a:t>Operations Management Team </a:t>
                </a:r>
              </a:p>
              <a:p>
                <a:pPr marL="0" marR="0" lvl="0" indent="0" algn="ctr" defTabSz="914400" rtl="0" eaLnBrk="1" fontAlgn="auto" latinLnBrk="0" hangingPunct="1">
                  <a:lnSpc>
                    <a:spcPts val="1027"/>
                  </a:lnSpc>
                  <a:spcBef>
                    <a:spcPts val="0"/>
                  </a:spcBef>
                  <a:spcAft>
                    <a:spcPts val="0"/>
                  </a:spcAft>
                  <a:buClrTx/>
                  <a:buSzTx/>
                  <a:buFontTx/>
                  <a:buNone/>
                  <a:tabLst/>
                  <a:defRPr/>
                </a:pPr>
                <a:r>
                  <a:rPr kumimoji="0" lang="en-US" sz="733" b="0" i="0" u="none" strike="noStrike" kern="1200" cap="none" spc="0" normalizeH="0" baseline="0" noProof="0">
                    <a:ln>
                      <a:noFill/>
                    </a:ln>
                    <a:solidFill>
                      <a:srgbClr val="000000"/>
                    </a:solidFill>
                    <a:effectLst/>
                    <a:uLnTx/>
                    <a:uFillTx/>
                    <a:latin typeface="Noto Sans Bold Italics"/>
                    <a:ea typeface="+mn-ea"/>
                    <a:cs typeface="+mn-cs"/>
                  </a:rPr>
                  <a:t>Chair: WFP </a:t>
                </a:r>
              </a:p>
            </p:txBody>
          </p:sp>
        </p:grpSp>
        <p:grpSp>
          <p:nvGrpSpPr>
            <p:cNvPr id="115" name="Group 115"/>
            <p:cNvGrpSpPr/>
            <p:nvPr/>
          </p:nvGrpSpPr>
          <p:grpSpPr>
            <a:xfrm>
              <a:off x="7287296" y="3080274"/>
              <a:ext cx="6731000" cy="512164"/>
              <a:chOff x="0" y="0"/>
              <a:chExt cx="1802808" cy="137176"/>
            </a:xfrm>
          </p:grpSpPr>
          <p:sp>
            <p:nvSpPr>
              <p:cNvPr id="116" name="Freeform 116"/>
              <p:cNvSpPr/>
              <p:nvPr/>
            </p:nvSpPr>
            <p:spPr>
              <a:xfrm>
                <a:off x="0" y="0"/>
                <a:ext cx="1802808" cy="137176"/>
              </a:xfrm>
              <a:custGeom>
                <a:avLst/>
                <a:gdLst/>
                <a:ahLst/>
                <a:cxnLst/>
                <a:rect l="l" t="t" r="r" b="b"/>
                <a:pathLst>
                  <a:path w="1802808" h="137176">
                    <a:moveTo>
                      <a:pt x="56743" y="0"/>
                    </a:moveTo>
                    <a:lnTo>
                      <a:pt x="1746065" y="0"/>
                    </a:lnTo>
                    <a:cubicBezTo>
                      <a:pt x="1777403" y="0"/>
                      <a:pt x="1802808" y="25405"/>
                      <a:pt x="1802808" y="56743"/>
                    </a:cubicBezTo>
                    <a:lnTo>
                      <a:pt x="1802808" y="80433"/>
                    </a:lnTo>
                    <a:cubicBezTo>
                      <a:pt x="1802808" y="111772"/>
                      <a:pt x="1777403" y="137176"/>
                      <a:pt x="1746065" y="137176"/>
                    </a:cubicBezTo>
                    <a:lnTo>
                      <a:pt x="56743" y="137176"/>
                    </a:lnTo>
                    <a:cubicBezTo>
                      <a:pt x="25405" y="137176"/>
                      <a:pt x="0" y="111772"/>
                      <a:pt x="0" y="80433"/>
                    </a:cubicBezTo>
                    <a:lnTo>
                      <a:pt x="0" y="56743"/>
                    </a:lnTo>
                    <a:cubicBezTo>
                      <a:pt x="0" y="25405"/>
                      <a:pt x="25405" y="0"/>
                      <a:pt x="56743" y="0"/>
                    </a:cubicBez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TextBox 117"/>
              <p:cNvSpPr txBox="1"/>
              <p:nvPr/>
            </p:nvSpPr>
            <p:spPr>
              <a:xfrm>
                <a:off x="0" y="-28575"/>
                <a:ext cx="1802808" cy="165751"/>
              </a:xfrm>
              <a:prstGeom prst="rect">
                <a:avLst/>
              </a:prstGeom>
            </p:spPr>
            <p:txBody>
              <a:bodyPr lIns="33867" tIns="33867" rIns="33867" bIns="33867" rtlCol="0" anchor="ctr"/>
              <a:lstStyle/>
              <a:p>
                <a:pPr marL="0" marR="0" lvl="0" indent="0" algn="ctr" defTabSz="914400" rtl="0" eaLnBrk="1" fontAlgn="auto" latinLnBrk="0" hangingPunct="1">
                  <a:lnSpc>
                    <a:spcPts val="1307"/>
                  </a:lnSpc>
                  <a:spcBef>
                    <a:spcPts val="0"/>
                  </a:spcBef>
                  <a:spcAft>
                    <a:spcPts val="0"/>
                  </a:spcAft>
                  <a:buClrTx/>
                  <a:buSzTx/>
                  <a:buFontTx/>
                  <a:buNone/>
                  <a:tabLst/>
                  <a:defRPr/>
                </a:pPr>
                <a:r>
                  <a:rPr kumimoji="0" lang="en-US" sz="933" b="0" i="0" u="none" strike="noStrike" kern="1200" cap="none" spc="0" normalizeH="0" baseline="0" noProof="0">
                    <a:ln>
                      <a:noFill/>
                    </a:ln>
                    <a:solidFill>
                      <a:srgbClr val="000000"/>
                    </a:solidFill>
                    <a:effectLst/>
                    <a:uLnTx/>
                    <a:uFillTx/>
                    <a:latin typeface="Noto Sans Bold"/>
                    <a:ea typeface="+mn-ea"/>
                    <a:cs typeface="+mn-cs"/>
                  </a:rPr>
                  <a:t>Programme &amp; Operations </a:t>
                </a:r>
              </a:p>
            </p:txBody>
          </p:sp>
        </p:grpSp>
      </p:grpSp>
      <p:sp>
        <p:nvSpPr>
          <p:cNvPr id="118" name="Oval 117">
            <a:extLst>
              <a:ext uri="{FF2B5EF4-FFF2-40B4-BE49-F238E27FC236}">
                <a16:creationId xmlns:a16="http://schemas.microsoft.com/office/drawing/2014/main" id="{58DE0B27-69E0-7AD9-9E53-4349CD386B65}"/>
              </a:ext>
            </a:extLst>
          </p:cNvPr>
          <p:cNvSpPr/>
          <p:nvPr/>
        </p:nvSpPr>
        <p:spPr>
          <a:xfrm>
            <a:off x="2863406" y="4122439"/>
            <a:ext cx="1185787" cy="7568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C99F239B-CC80-0CBA-A6DE-3EC78AA07B95}"/>
              </a:ext>
            </a:extLst>
          </p:cNvPr>
          <p:cNvPicPr>
            <a:picLocks noChangeAspect="1"/>
          </p:cNvPicPr>
          <p:nvPr/>
        </p:nvPicPr>
        <p:blipFill>
          <a:blip r:embed="rId2"/>
          <a:stretch>
            <a:fillRect/>
          </a:stretch>
        </p:blipFill>
        <p:spPr>
          <a:xfrm>
            <a:off x="0" y="-21211"/>
            <a:ext cx="12192000" cy="130028"/>
          </a:xfrm>
          <a:prstGeom prst="rect">
            <a:avLst/>
          </a:prstGeom>
        </p:spPr>
      </p:pic>
      <p:sp>
        <p:nvSpPr>
          <p:cNvPr id="122" name="Rectangle 121">
            <a:extLst>
              <a:ext uri="{FF2B5EF4-FFF2-40B4-BE49-F238E27FC236}">
                <a16:creationId xmlns:a16="http://schemas.microsoft.com/office/drawing/2014/main" id="{8DA44FE5-C10C-5E8B-12C3-13102E4E1C43}"/>
              </a:ext>
            </a:extLst>
          </p:cNvPr>
          <p:cNvSpPr/>
          <p:nvPr/>
        </p:nvSpPr>
        <p:spPr>
          <a:xfrm>
            <a:off x="2477429" y="355749"/>
            <a:ext cx="64979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Mixed Migration Working Group (MMWG)</a:t>
            </a:r>
          </a:p>
        </p:txBody>
      </p:sp>
      <p:cxnSp>
        <p:nvCxnSpPr>
          <p:cNvPr id="123" name="Straight Connector 122">
            <a:extLst>
              <a:ext uri="{FF2B5EF4-FFF2-40B4-BE49-F238E27FC236}">
                <a16:creationId xmlns:a16="http://schemas.microsoft.com/office/drawing/2014/main" id="{E59187E7-2994-CB2F-9ECD-8F29828C5D03}"/>
              </a:ext>
            </a:extLst>
          </p:cNvPr>
          <p:cNvCxnSpPr/>
          <p:nvPr/>
        </p:nvCxnSpPr>
        <p:spPr>
          <a:xfrm>
            <a:off x="5597267" y="915634"/>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72337D7E-27B5-4C07-3E3A-67BE5F13978C}"/>
              </a:ext>
            </a:extLst>
          </p:cNvPr>
          <p:cNvPicPr>
            <a:picLocks noChangeAspect="1"/>
          </p:cNvPicPr>
          <p:nvPr/>
        </p:nvPicPr>
        <p:blipFill>
          <a:blip r:embed="rId2"/>
          <a:stretch>
            <a:fillRect/>
          </a:stretch>
        </p:blipFill>
        <p:spPr>
          <a:xfrm>
            <a:off x="0" y="6721258"/>
            <a:ext cx="12192000" cy="130028"/>
          </a:xfrm>
          <a:prstGeom prst="rect">
            <a:avLst/>
          </a:prstGeom>
        </p:spPr>
      </p:pic>
    </p:spTree>
    <p:extLst>
      <p:ext uri="{BB962C8B-B14F-4D97-AF65-F5344CB8AC3E}">
        <p14:creationId xmlns:p14="http://schemas.microsoft.com/office/powerpoint/2010/main" val="335063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268FE-0532-9660-2E22-9FA8374C4880}"/>
              </a:ext>
            </a:extLst>
          </p:cNvPr>
          <p:cNvPicPr>
            <a:picLocks noChangeAspect="1"/>
          </p:cNvPicPr>
          <p:nvPr/>
        </p:nvPicPr>
        <p:blipFill>
          <a:blip r:embed="rId2"/>
          <a:stretch>
            <a:fillRect/>
          </a:stretch>
        </p:blipFill>
        <p:spPr>
          <a:xfrm>
            <a:off x="0" y="-21211"/>
            <a:ext cx="12192000" cy="130028"/>
          </a:xfrm>
          <a:prstGeom prst="rect">
            <a:avLst/>
          </a:prstGeom>
        </p:spPr>
      </p:pic>
      <p:pic>
        <p:nvPicPr>
          <p:cNvPr id="3" name="Picture 2">
            <a:extLst>
              <a:ext uri="{FF2B5EF4-FFF2-40B4-BE49-F238E27FC236}">
                <a16:creationId xmlns:a16="http://schemas.microsoft.com/office/drawing/2014/main" id="{F151B38D-A0B5-8B1A-1945-27777FB526DE}"/>
              </a:ext>
            </a:extLst>
          </p:cNvPr>
          <p:cNvPicPr>
            <a:picLocks noChangeAspect="1"/>
          </p:cNvPicPr>
          <p:nvPr/>
        </p:nvPicPr>
        <p:blipFill>
          <a:blip r:embed="rId2"/>
          <a:stretch>
            <a:fillRect/>
          </a:stretch>
        </p:blipFill>
        <p:spPr>
          <a:xfrm>
            <a:off x="0" y="6721258"/>
            <a:ext cx="12192000" cy="130028"/>
          </a:xfrm>
          <a:prstGeom prst="rect">
            <a:avLst/>
          </a:prstGeom>
        </p:spPr>
      </p:pic>
      <p:sp>
        <p:nvSpPr>
          <p:cNvPr id="4" name="Rectangle 3">
            <a:extLst>
              <a:ext uri="{FF2B5EF4-FFF2-40B4-BE49-F238E27FC236}">
                <a16:creationId xmlns:a16="http://schemas.microsoft.com/office/drawing/2014/main" id="{27885AEC-BB5C-8EB9-6B9B-44ECD3DCCF44}"/>
              </a:ext>
            </a:extLst>
          </p:cNvPr>
          <p:cNvSpPr/>
          <p:nvPr/>
        </p:nvSpPr>
        <p:spPr>
          <a:xfrm>
            <a:off x="3144401" y="189040"/>
            <a:ext cx="540449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Joint Platform for Migrants and Refugees</a:t>
            </a:r>
          </a:p>
        </p:txBody>
      </p:sp>
      <p:cxnSp>
        <p:nvCxnSpPr>
          <p:cNvPr id="5" name="Straight Connector 4">
            <a:extLst>
              <a:ext uri="{FF2B5EF4-FFF2-40B4-BE49-F238E27FC236}">
                <a16:creationId xmlns:a16="http://schemas.microsoft.com/office/drawing/2014/main" id="{AB5100F6-3CEE-387D-3763-E206CBE0CCD6}"/>
              </a:ext>
            </a:extLst>
          </p:cNvPr>
          <p:cNvCxnSpPr/>
          <p:nvPr/>
        </p:nvCxnSpPr>
        <p:spPr>
          <a:xfrm>
            <a:off x="5597267" y="757610"/>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175B32EA-6B75-36A3-010E-95B39CB123B8}"/>
              </a:ext>
            </a:extLst>
          </p:cNvPr>
          <p:cNvSpPr txBox="1"/>
          <p:nvPr/>
        </p:nvSpPr>
        <p:spPr>
          <a:xfrm>
            <a:off x="1430458" y="985615"/>
            <a:ext cx="9657652" cy="844783"/>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elegraf Bold"/>
                <a:ea typeface="+mn-ea"/>
                <a:cs typeface="+mn-cs"/>
              </a:rPr>
              <a:t>Government of Egypt and United Nations Initiative</a:t>
            </a: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elegraf Bold"/>
              <a:ea typeface="+mn-ea"/>
              <a:cs typeface="+mn-cs"/>
            </a:endParaRPr>
          </a:p>
        </p:txBody>
      </p:sp>
      <p:sp>
        <p:nvSpPr>
          <p:cNvPr id="7" name="TextBox 4">
            <a:extLst>
              <a:ext uri="{FF2B5EF4-FFF2-40B4-BE49-F238E27FC236}">
                <a16:creationId xmlns:a16="http://schemas.microsoft.com/office/drawing/2014/main" id="{61744797-E1AE-C4AF-F66C-C99CF219826F}"/>
              </a:ext>
            </a:extLst>
          </p:cNvPr>
          <p:cNvSpPr txBox="1"/>
          <p:nvPr/>
        </p:nvSpPr>
        <p:spPr>
          <a:xfrm>
            <a:off x="2162263" y="1681589"/>
            <a:ext cx="1097359" cy="526298"/>
          </a:xfrm>
          <a:prstGeom prst="rect">
            <a:avLst/>
          </a:prstGeom>
        </p:spPr>
        <p:txBody>
          <a:bodyPr lIns="0" tIns="0" rIns="0" bIns="0" rtlCol="0" anchor="t">
            <a:spAutoFit/>
          </a:bodyPr>
          <a:lstStyle/>
          <a:p>
            <a:pPr marL="0" marR="0" lvl="0"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elegraf Bold"/>
                <a:ea typeface="+mn-ea"/>
                <a:cs typeface="+mn-cs"/>
              </a:rPr>
              <a:t>What</a:t>
            </a:r>
          </a:p>
        </p:txBody>
      </p:sp>
      <p:sp>
        <p:nvSpPr>
          <p:cNvPr id="8" name="AutoShape 5">
            <a:extLst>
              <a:ext uri="{FF2B5EF4-FFF2-40B4-BE49-F238E27FC236}">
                <a16:creationId xmlns:a16="http://schemas.microsoft.com/office/drawing/2014/main" id="{433A5C94-ED50-2516-07F8-6A445A3B39B4}"/>
              </a:ext>
            </a:extLst>
          </p:cNvPr>
          <p:cNvSpPr/>
          <p:nvPr/>
        </p:nvSpPr>
        <p:spPr>
          <a:xfrm>
            <a:off x="1495146" y="2267637"/>
            <a:ext cx="9441449" cy="6350"/>
          </a:xfrm>
          <a:prstGeom prst="rect">
            <a:avLst/>
          </a:prstGeom>
          <a:solidFill>
            <a:srgbClr val="F9B23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6">
            <a:extLst>
              <a:ext uri="{FF2B5EF4-FFF2-40B4-BE49-F238E27FC236}">
                <a16:creationId xmlns:a16="http://schemas.microsoft.com/office/drawing/2014/main" id="{E5B57A48-4D1B-C6E4-8BB8-2BC8D0A9E0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45751" y="5090750"/>
            <a:ext cx="329799" cy="339595"/>
          </a:xfrm>
          <a:prstGeom prst="rect">
            <a:avLst/>
          </a:prstGeom>
        </p:spPr>
      </p:pic>
      <p:grpSp>
        <p:nvGrpSpPr>
          <p:cNvPr id="11" name="Group 7">
            <a:extLst>
              <a:ext uri="{FF2B5EF4-FFF2-40B4-BE49-F238E27FC236}">
                <a16:creationId xmlns:a16="http://schemas.microsoft.com/office/drawing/2014/main" id="{A68F8E82-A7EF-A6FC-FE73-E01368FEE281}"/>
              </a:ext>
            </a:extLst>
          </p:cNvPr>
          <p:cNvGrpSpPr/>
          <p:nvPr/>
        </p:nvGrpSpPr>
        <p:grpSpPr>
          <a:xfrm>
            <a:off x="1888605" y="4350705"/>
            <a:ext cx="1830167" cy="1830167"/>
            <a:chOff x="0" y="0"/>
            <a:chExt cx="6350000" cy="6350000"/>
          </a:xfrm>
        </p:grpSpPr>
        <p:sp>
          <p:nvSpPr>
            <p:cNvPr id="12" name="Freeform 8">
              <a:extLst>
                <a:ext uri="{FF2B5EF4-FFF2-40B4-BE49-F238E27FC236}">
                  <a16:creationId xmlns:a16="http://schemas.microsoft.com/office/drawing/2014/main" id="{03A145D2-063D-559C-A040-8F8C45EC09D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C30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9">
            <a:extLst>
              <a:ext uri="{FF2B5EF4-FFF2-40B4-BE49-F238E27FC236}">
                <a16:creationId xmlns:a16="http://schemas.microsoft.com/office/drawing/2014/main" id="{ECAC4BB0-AC68-A239-8006-A89DBBE9C41D}"/>
              </a:ext>
            </a:extLst>
          </p:cNvPr>
          <p:cNvSpPr txBox="1"/>
          <p:nvPr/>
        </p:nvSpPr>
        <p:spPr>
          <a:xfrm>
            <a:off x="5192485" y="1675239"/>
            <a:ext cx="2133599" cy="526298"/>
          </a:xfrm>
          <a:prstGeom prst="rect">
            <a:avLst/>
          </a:prstGeom>
        </p:spPr>
        <p:txBody>
          <a:bodyPr wrap="square" lIns="0" tIns="0" rIns="0" bIns="0" rtlCol="0" anchor="t">
            <a:spAutoFit/>
          </a:bodyPr>
          <a:lstStyle/>
          <a:p>
            <a:pPr marL="0" marR="0" lvl="0"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elegraf Bold"/>
                <a:ea typeface="+mn-ea"/>
                <a:cs typeface="+mn-cs"/>
              </a:rPr>
              <a:t>Who (for)</a:t>
            </a:r>
          </a:p>
        </p:txBody>
      </p:sp>
      <p:sp>
        <p:nvSpPr>
          <p:cNvPr id="14" name="TextBox 10">
            <a:extLst>
              <a:ext uri="{FF2B5EF4-FFF2-40B4-BE49-F238E27FC236}">
                <a16:creationId xmlns:a16="http://schemas.microsoft.com/office/drawing/2014/main" id="{EFE935A0-33F1-98F6-BCEE-68132D18A2E4}"/>
              </a:ext>
            </a:extLst>
          </p:cNvPr>
          <p:cNvSpPr txBox="1"/>
          <p:nvPr/>
        </p:nvSpPr>
        <p:spPr>
          <a:xfrm>
            <a:off x="8887112" y="1675239"/>
            <a:ext cx="927425" cy="526298"/>
          </a:xfrm>
          <a:prstGeom prst="rect">
            <a:avLst/>
          </a:prstGeom>
        </p:spPr>
        <p:txBody>
          <a:bodyPr lIns="0" tIns="0" rIns="0" bIns="0" rtlCol="0" anchor="t">
            <a:spAutoFit/>
          </a:bodyPr>
          <a:lstStyle/>
          <a:p>
            <a:pPr marL="0" marR="0" lvl="0"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elegraf Bold"/>
                <a:ea typeface="+mn-ea"/>
                <a:cs typeface="+mn-cs"/>
              </a:rPr>
              <a:t>Why</a:t>
            </a:r>
          </a:p>
        </p:txBody>
      </p:sp>
      <p:sp>
        <p:nvSpPr>
          <p:cNvPr id="15" name="TextBox 11">
            <a:extLst>
              <a:ext uri="{FF2B5EF4-FFF2-40B4-BE49-F238E27FC236}">
                <a16:creationId xmlns:a16="http://schemas.microsoft.com/office/drawing/2014/main" id="{1F1AA624-E96B-0052-CCE7-9479B1913632}"/>
              </a:ext>
            </a:extLst>
          </p:cNvPr>
          <p:cNvSpPr txBox="1"/>
          <p:nvPr/>
        </p:nvSpPr>
        <p:spPr>
          <a:xfrm>
            <a:off x="1382484" y="2631825"/>
            <a:ext cx="2729745" cy="1519519"/>
          </a:xfrm>
          <a:prstGeom prst="rect">
            <a:avLst/>
          </a:prstGeom>
        </p:spPr>
        <p:txBody>
          <a:bodyPr wrap="square" lIns="0" tIns="0" rIns="0" bIns="0" rtlCol="0" anchor="t">
            <a:spAutoFit/>
          </a:bodyPr>
          <a:lstStyle/>
          <a:p>
            <a:pPr algn="ctr">
              <a:lnSpc>
                <a:spcPts val="2427"/>
              </a:lnSpc>
              <a:spcBef>
                <a:spcPct val="0"/>
              </a:spcBef>
              <a:defRPr/>
            </a:pPr>
            <a:r>
              <a:rPr kumimoji="0" lang="en-US" sz="1700" b="0" i="0" u="none" strike="noStrike" kern="1200" cap="none" spc="0" normalizeH="0" baseline="0" noProof="0" dirty="0">
                <a:ln>
                  <a:noFill/>
                </a:ln>
                <a:solidFill>
                  <a:srgbClr val="000000"/>
                </a:solidFill>
                <a:effectLst/>
                <a:uLnTx/>
                <a:uFillTx/>
                <a:ea typeface="+mn-lt"/>
                <a:cs typeface="+mn-lt"/>
              </a:rPr>
              <a:t>A space for collaboration</a:t>
            </a:r>
            <a:r>
              <a:rPr lang="en-US" sz="1700" dirty="0">
                <a:solidFill>
                  <a:srgbClr val="000000"/>
                </a:solidFill>
                <a:ea typeface="+mn-lt"/>
                <a:cs typeface="+mn-lt"/>
              </a:rPr>
              <a:t> </a:t>
            </a:r>
            <a:r>
              <a:rPr kumimoji="0" lang="en-US" sz="1700" b="0" i="0" u="none" strike="noStrike" kern="1200" cap="none" spc="0" normalizeH="0" baseline="0" noProof="0" dirty="0">
                <a:ln>
                  <a:noFill/>
                </a:ln>
                <a:solidFill>
                  <a:srgbClr val="000000"/>
                </a:solidFill>
                <a:effectLst/>
                <a:uLnTx/>
                <a:uFillTx/>
                <a:ea typeface="+mn-lt"/>
                <a:cs typeface="+mn-lt"/>
              </a:rPr>
              <a:t>between the Government, the</a:t>
            </a:r>
            <a:r>
              <a:rPr lang="en-US" sz="1700" dirty="0">
                <a:solidFill>
                  <a:srgbClr val="000000"/>
                </a:solidFill>
                <a:ea typeface="+mn-lt"/>
                <a:cs typeface="+mn-lt"/>
              </a:rPr>
              <a:t> </a:t>
            </a:r>
            <a:r>
              <a:rPr kumimoji="0" lang="en-US" sz="1700" b="0" i="0" u="none" strike="noStrike" kern="1200" cap="none" spc="0" normalizeH="0" baseline="0" noProof="0" dirty="0">
                <a:ln>
                  <a:noFill/>
                </a:ln>
                <a:solidFill>
                  <a:srgbClr val="000000"/>
                </a:solidFill>
                <a:effectLst/>
                <a:uLnTx/>
                <a:uFillTx/>
                <a:ea typeface="+mn-lt"/>
                <a:cs typeface="+mn-lt"/>
              </a:rPr>
              <a:t>United Nations and</a:t>
            </a:r>
            <a:r>
              <a:rPr lang="en-US" sz="1700" dirty="0">
                <a:solidFill>
                  <a:srgbClr val="000000"/>
                </a:solidFill>
                <a:ea typeface="+mn-lt"/>
                <a:cs typeface="+mn-lt"/>
              </a:rPr>
              <a:t> </a:t>
            </a:r>
            <a:r>
              <a:rPr kumimoji="0" lang="en-US" sz="1700" b="0" i="0" u="none" strike="noStrike" kern="1200" cap="none" spc="0" normalizeH="0" baseline="0" noProof="0" dirty="0">
                <a:ln>
                  <a:noFill/>
                </a:ln>
                <a:solidFill>
                  <a:srgbClr val="000000"/>
                </a:solidFill>
                <a:effectLst/>
                <a:uLnTx/>
                <a:uFillTx/>
                <a:ea typeface="+mn-lt"/>
                <a:cs typeface="+mn-lt"/>
              </a:rPr>
              <a:t>development partners</a:t>
            </a:r>
            <a:endParaRPr lang="en-US" sz="1700" dirty="0">
              <a:ea typeface="+mn-lt"/>
              <a:cs typeface="+mn-lt"/>
            </a:endParaRPr>
          </a:p>
        </p:txBody>
      </p:sp>
      <p:sp>
        <p:nvSpPr>
          <p:cNvPr id="16" name="TextBox 12">
            <a:extLst>
              <a:ext uri="{FF2B5EF4-FFF2-40B4-BE49-F238E27FC236}">
                <a16:creationId xmlns:a16="http://schemas.microsoft.com/office/drawing/2014/main" id="{934FFA81-50ED-C892-6F96-9451BB8C2F32}"/>
              </a:ext>
            </a:extLst>
          </p:cNvPr>
          <p:cNvSpPr txBox="1"/>
          <p:nvPr/>
        </p:nvSpPr>
        <p:spPr>
          <a:xfrm>
            <a:off x="4675551" y="2631825"/>
            <a:ext cx="3127855" cy="1512530"/>
          </a:xfrm>
          <a:prstGeom prst="rect">
            <a:avLst/>
          </a:prstGeom>
        </p:spPr>
        <p:txBody>
          <a:bodyPr lIns="0" tIns="0" rIns="0" bIns="0" rtlCol="0" anchor="t">
            <a:spAutoFit/>
          </a:bodyPr>
          <a:lstStyle/>
          <a:p>
            <a:pPr marL="0" marR="0" lvl="0" indent="0" algn="ctr" defTabSz="914400"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Telegraf"/>
                <a:ea typeface="+mn-ea"/>
                <a:cs typeface="+mn-cs"/>
              </a:rPr>
              <a:t>Migrants, refugees and asylum seekers in vulnerable situations, persons in need of international protection and host communities</a:t>
            </a:r>
          </a:p>
        </p:txBody>
      </p:sp>
      <p:sp>
        <p:nvSpPr>
          <p:cNvPr id="17" name="TextBox 13">
            <a:extLst>
              <a:ext uri="{FF2B5EF4-FFF2-40B4-BE49-F238E27FC236}">
                <a16:creationId xmlns:a16="http://schemas.microsoft.com/office/drawing/2014/main" id="{7165AF36-DD1C-F952-7CBA-6BFE9DAD9EAE}"/>
              </a:ext>
            </a:extLst>
          </p:cNvPr>
          <p:cNvSpPr txBox="1"/>
          <p:nvPr/>
        </p:nvSpPr>
        <p:spPr>
          <a:xfrm>
            <a:off x="8260162" y="2631825"/>
            <a:ext cx="2774322" cy="1204753"/>
          </a:xfrm>
          <a:prstGeom prst="rect">
            <a:avLst/>
          </a:prstGeom>
        </p:spPr>
        <p:txBody>
          <a:bodyPr wrap="square" lIns="0" tIns="0" rIns="0" bIns="0" rtlCol="0" anchor="t">
            <a:spAutoFit/>
          </a:bodyPr>
          <a:lstStyle/>
          <a:p>
            <a:pPr marL="0" marR="0" lvl="0" indent="0" algn="ctr" defTabSz="914400"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Telegraf"/>
                <a:ea typeface="+mn-ea"/>
                <a:cs typeface="+mn-cs"/>
              </a:rPr>
              <a:t>To enhance the protection of persons of concern through joint approaches and synergies </a:t>
            </a:r>
          </a:p>
        </p:txBody>
      </p:sp>
      <p:sp>
        <p:nvSpPr>
          <p:cNvPr id="18" name="TextBox 14">
            <a:extLst>
              <a:ext uri="{FF2B5EF4-FFF2-40B4-BE49-F238E27FC236}">
                <a16:creationId xmlns:a16="http://schemas.microsoft.com/office/drawing/2014/main" id="{73FC12D3-B023-7A38-1E8D-6F24CD044B8B}"/>
              </a:ext>
            </a:extLst>
          </p:cNvPr>
          <p:cNvSpPr txBox="1"/>
          <p:nvPr/>
        </p:nvSpPr>
        <p:spPr>
          <a:xfrm>
            <a:off x="2094842" y="4996825"/>
            <a:ext cx="1487172" cy="526298"/>
          </a:xfrm>
          <a:prstGeom prst="rect">
            <a:avLst/>
          </a:prstGeom>
        </p:spPr>
        <p:txBody>
          <a:bodyPr wrap="square" lIns="0" tIns="0" rIns="0" bIns="0" rtlCol="0" anchor="t">
            <a:spAutoFit/>
          </a:bodyPr>
          <a:lstStyle/>
          <a:p>
            <a:pPr marL="0" marR="0" lvl="0"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DFDFE"/>
                </a:solidFill>
                <a:effectLst/>
                <a:uLnTx/>
                <a:uFillTx/>
                <a:latin typeface="Telegraf Bold"/>
                <a:ea typeface="+mn-ea"/>
                <a:cs typeface="+mn-cs"/>
              </a:rPr>
              <a:t>HOW?</a:t>
            </a:r>
          </a:p>
        </p:txBody>
      </p:sp>
      <p:sp>
        <p:nvSpPr>
          <p:cNvPr id="19" name="TextBox 16">
            <a:extLst>
              <a:ext uri="{FF2B5EF4-FFF2-40B4-BE49-F238E27FC236}">
                <a16:creationId xmlns:a16="http://schemas.microsoft.com/office/drawing/2014/main" id="{559B6BC2-AB98-E5ED-EA83-77C04159E655}"/>
              </a:ext>
            </a:extLst>
          </p:cNvPr>
          <p:cNvSpPr txBox="1"/>
          <p:nvPr/>
        </p:nvSpPr>
        <p:spPr>
          <a:xfrm>
            <a:off x="4430484" y="5083196"/>
            <a:ext cx="6604000" cy="281424"/>
          </a:xfrm>
          <a:prstGeom prst="rect">
            <a:avLst/>
          </a:prstGeom>
        </p:spPr>
        <p:txBody>
          <a:bodyPr wrap="square" lIns="0" tIns="0" rIns="0" bIns="0" rtlCol="0" anchor="t">
            <a:spAutoFit/>
          </a:bodyPr>
          <a:lstStyle/>
          <a:p>
            <a:pPr marL="0" marR="0" lvl="0" indent="0" algn="ctr" defTabSz="914400"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Telegraf"/>
                <a:ea typeface="+mn-ea"/>
                <a:cs typeface="+mn-cs"/>
              </a:rPr>
              <a:t>Assessment of institutional capacities and policy context</a:t>
            </a:r>
          </a:p>
        </p:txBody>
      </p:sp>
      <p:sp>
        <p:nvSpPr>
          <p:cNvPr id="20" name="TextBox 17">
            <a:extLst>
              <a:ext uri="{FF2B5EF4-FFF2-40B4-BE49-F238E27FC236}">
                <a16:creationId xmlns:a16="http://schemas.microsoft.com/office/drawing/2014/main" id="{46C6C5AC-CCC5-5215-AA13-D9EED85CBB1E}"/>
              </a:ext>
            </a:extLst>
          </p:cNvPr>
          <p:cNvSpPr txBox="1"/>
          <p:nvPr/>
        </p:nvSpPr>
        <p:spPr>
          <a:xfrm>
            <a:off x="4945207" y="5577785"/>
            <a:ext cx="6335601" cy="589200"/>
          </a:xfrm>
          <a:prstGeom prst="rect">
            <a:avLst/>
          </a:prstGeom>
        </p:spPr>
        <p:txBody>
          <a:bodyPr lIns="0" tIns="0" rIns="0" bIns="0" rtlCol="0" anchor="t">
            <a:spAutoFit/>
          </a:bodyPr>
          <a:lstStyle/>
          <a:p>
            <a:pPr marL="0" marR="0" lvl="0" indent="0" algn="l" defTabSz="914400"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Telegraf"/>
                <a:ea typeface="+mn-ea"/>
                <a:cs typeface="+mn-cs"/>
              </a:rPr>
              <a:t>Mapping of existing and needed resources with development partners: financial landscaping</a:t>
            </a:r>
          </a:p>
        </p:txBody>
      </p:sp>
      <p:pic>
        <p:nvPicPr>
          <p:cNvPr id="21" name="Picture 18">
            <a:extLst>
              <a:ext uri="{FF2B5EF4-FFF2-40B4-BE49-F238E27FC236}">
                <a16:creationId xmlns:a16="http://schemas.microsoft.com/office/drawing/2014/main" id="{9E58CA21-0CAD-7227-E83A-7092BC5277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45751" y="4444764"/>
            <a:ext cx="329799" cy="339595"/>
          </a:xfrm>
          <a:prstGeom prst="rect">
            <a:avLst/>
          </a:prstGeom>
        </p:spPr>
      </p:pic>
      <p:pic>
        <p:nvPicPr>
          <p:cNvPr id="22" name="Picture 19">
            <a:extLst>
              <a:ext uri="{FF2B5EF4-FFF2-40B4-BE49-F238E27FC236}">
                <a16:creationId xmlns:a16="http://schemas.microsoft.com/office/drawing/2014/main" id="{9EE34549-3E0B-6B19-5F64-6F3CA726F2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45751" y="5612989"/>
            <a:ext cx="329799" cy="339595"/>
          </a:xfrm>
          <a:prstGeom prst="rect">
            <a:avLst/>
          </a:prstGeom>
        </p:spPr>
      </p:pic>
      <p:sp>
        <p:nvSpPr>
          <p:cNvPr id="24" name="TextBox 23">
            <a:extLst>
              <a:ext uri="{FF2B5EF4-FFF2-40B4-BE49-F238E27FC236}">
                <a16:creationId xmlns:a16="http://schemas.microsoft.com/office/drawing/2014/main" id="{7CE3C0B7-AF2C-C279-68C7-6934066A14F3}"/>
              </a:ext>
            </a:extLst>
          </p:cNvPr>
          <p:cNvSpPr txBox="1"/>
          <p:nvPr/>
        </p:nvSpPr>
        <p:spPr>
          <a:xfrm>
            <a:off x="4945207" y="4296100"/>
            <a:ext cx="6096000" cy="683520"/>
          </a:xfrm>
          <a:prstGeom prst="rect">
            <a:avLst/>
          </a:prstGeom>
          <a:noFill/>
        </p:spPr>
        <p:txBody>
          <a:bodyPr wrap="square">
            <a:spAutoFit/>
          </a:bodyPr>
          <a:lstStyle/>
          <a:p>
            <a:pPr marL="0" marR="0" lvl="0" indent="0" algn="l" defTabSz="914400" rtl="0" eaLnBrk="1" fontAlgn="auto" latinLnBrk="0" hangingPunct="1">
              <a:lnSpc>
                <a:spcPts val="2427"/>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elegraf"/>
                <a:ea typeface="+mn-ea"/>
                <a:cs typeface="+mn-cs"/>
              </a:rPr>
              <a:t>Evidence-based understanding and common situational analysis of persons of concern: vulnerability profile</a:t>
            </a:r>
          </a:p>
        </p:txBody>
      </p:sp>
    </p:spTree>
    <p:extLst>
      <p:ext uri="{BB962C8B-B14F-4D97-AF65-F5344CB8AC3E}">
        <p14:creationId xmlns:p14="http://schemas.microsoft.com/office/powerpoint/2010/main" val="868941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72A42-F845-4414-9EB1-AA06057508D3}"/>
              </a:ext>
            </a:extLst>
          </p:cNvPr>
          <p:cNvPicPr>
            <a:picLocks noChangeAspect="1"/>
          </p:cNvPicPr>
          <p:nvPr/>
        </p:nvPicPr>
        <p:blipFill>
          <a:blip r:embed="rId3"/>
          <a:stretch>
            <a:fillRect/>
          </a:stretch>
        </p:blipFill>
        <p:spPr>
          <a:xfrm>
            <a:off x="0" y="-21211"/>
            <a:ext cx="12192000" cy="130028"/>
          </a:xfrm>
          <a:prstGeom prst="rect">
            <a:avLst/>
          </a:prstGeom>
        </p:spPr>
      </p:pic>
      <p:pic>
        <p:nvPicPr>
          <p:cNvPr id="5" name="Picture 4">
            <a:extLst>
              <a:ext uri="{FF2B5EF4-FFF2-40B4-BE49-F238E27FC236}">
                <a16:creationId xmlns:a16="http://schemas.microsoft.com/office/drawing/2014/main" id="{753BE5F8-660F-4F17-AD09-2ABC7277EF7B}"/>
              </a:ext>
            </a:extLst>
          </p:cNvPr>
          <p:cNvPicPr>
            <a:picLocks noChangeAspect="1"/>
          </p:cNvPicPr>
          <p:nvPr/>
        </p:nvPicPr>
        <p:blipFill>
          <a:blip r:embed="rId3"/>
          <a:stretch>
            <a:fillRect/>
          </a:stretch>
        </p:blipFill>
        <p:spPr>
          <a:xfrm>
            <a:off x="0" y="6721258"/>
            <a:ext cx="12192000" cy="130028"/>
          </a:xfrm>
          <a:prstGeom prst="rect">
            <a:avLst/>
          </a:prstGeom>
        </p:spPr>
      </p:pic>
      <p:sp>
        <p:nvSpPr>
          <p:cNvPr id="7" name="Rectangle 6">
            <a:extLst>
              <a:ext uri="{FF2B5EF4-FFF2-40B4-BE49-F238E27FC236}">
                <a16:creationId xmlns:a16="http://schemas.microsoft.com/office/drawing/2014/main" id="{5F4324A2-5705-429A-85E7-D4F0EE18E1C6}"/>
              </a:ext>
            </a:extLst>
          </p:cNvPr>
          <p:cNvSpPr/>
          <p:nvPr/>
        </p:nvSpPr>
        <p:spPr>
          <a:xfrm>
            <a:off x="3577466" y="355749"/>
            <a:ext cx="429790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Analysis &amp; Policy – the CCA </a:t>
            </a:r>
          </a:p>
        </p:txBody>
      </p:sp>
      <p:cxnSp>
        <p:nvCxnSpPr>
          <p:cNvPr id="8" name="Straight Connector 7">
            <a:extLst>
              <a:ext uri="{FF2B5EF4-FFF2-40B4-BE49-F238E27FC236}">
                <a16:creationId xmlns:a16="http://schemas.microsoft.com/office/drawing/2014/main" id="{31DFDCC3-109F-475E-B448-A3810618A9B7}"/>
              </a:ext>
            </a:extLst>
          </p:cNvPr>
          <p:cNvCxnSpPr/>
          <p:nvPr/>
        </p:nvCxnSpPr>
        <p:spPr>
          <a:xfrm>
            <a:off x="5597267" y="911209"/>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576C9F5-45EE-4FC2-889E-CB8F030CB76C}"/>
              </a:ext>
            </a:extLst>
          </p:cNvPr>
          <p:cNvSpPr>
            <a:spLocks noGrp="1"/>
          </p:cNvSpPr>
          <p:nvPr>
            <p:ph idx="1"/>
          </p:nvPr>
        </p:nvSpPr>
        <p:spPr>
          <a:xfrm>
            <a:off x="764969" y="1125901"/>
            <a:ext cx="11427031" cy="4971015"/>
          </a:xfrm>
        </p:spPr>
        <p:txBody>
          <a:bodyPr>
            <a:normAutofit/>
          </a:bodyPr>
          <a:lstStyle/>
          <a:p>
            <a:pPr marL="457200" lvl="1" indent="0">
              <a:buNone/>
            </a:pPr>
            <a:endParaRPr lang="en-US" sz="2800" dirty="0">
              <a:highlight>
                <a:srgbClr val="FFFF00"/>
              </a:highlight>
            </a:endParaRPr>
          </a:p>
          <a:p>
            <a:r>
              <a:rPr lang="en-US" sz="3200" dirty="0"/>
              <a:t>Common Country Analysis (2021)</a:t>
            </a:r>
          </a:p>
          <a:p>
            <a:pPr lvl="1"/>
            <a:r>
              <a:rPr lang="en-US" sz="2800" dirty="0"/>
              <a:t>Around 20 diagnostics Papers – including one on Mixed Migration (2020)</a:t>
            </a:r>
          </a:p>
          <a:p>
            <a:pPr lvl="1"/>
            <a:r>
              <a:rPr lang="en-US" sz="2800" dirty="0"/>
              <a:t>Joint UN product</a:t>
            </a:r>
          </a:p>
          <a:p>
            <a:pPr lvl="1"/>
            <a:r>
              <a:rPr lang="en-US" sz="2800" dirty="0"/>
              <a:t>Regular update</a:t>
            </a:r>
          </a:p>
          <a:p>
            <a:pPr lvl="1"/>
            <a:endParaRPr lang="en-US" sz="2800" dirty="0"/>
          </a:p>
          <a:p>
            <a:r>
              <a:rPr lang="en-US" sz="3200" dirty="0"/>
              <a:t>Migrants &amp; refugees in the CCA</a:t>
            </a:r>
          </a:p>
          <a:p>
            <a:pPr lvl="1"/>
            <a:r>
              <a:rPr lang="en-US" sz="2800" dirty="0"/>
              <a:t>Mainstreamed</a:t>
            </a:r>
          </a:p>
          <a:p>
            <a:pPr lvl="1"/>
            <a:r>
              <a:rPr lang="en-US" sz="2800" dirty="0"/>
              <a:t>Leaving No One Behind Analysis – one of six groups</a:t>
            </a:r>
          </a:p>
          <a:p>
            <a:pPr lvl="1"/>
            <a:r>
              <a:rPr lang="en-US" sz="2800" dirty="0"/>
              <a:t>Regional Dynamics</a:t>
            </a:r>
          </a:p>
          <a:p>
            <a:pPr lvl="1"/>
            <a:endParaRPr lang="en-US" sz="2800" dirty="0"/>
          </a:p>
        </p:txBody>
      </p:sp>
    </p:spTree>
    <p:extLst>
      <p:ext uri="{BB962C8B-B14F-4D97-AF65-F5344CB8AC3E}">
        <p14:creationId xmlns:p14="http://schemas.microsoft.com/office/powerpoint/2010/main" val="1672795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72A42-F845-4414-9EB1-AA06057508D3}"/>
              </a:ext>
            </a:extLst>
          </p:cNvPr>
          <p:cNvPicPr>
            <a:picLocks noChangeAspect="1"/>
          </p:cNvPicPr>
          <p:nvPr/>
        </p:nvPicPr>
        <p:blipFill>
          <a:blip r:embed="rId3"/>
          <a:stretch>
            <a:fillRect/>
          </a:stretch>
        </p:blipFill>
        <p:spPr>
          <a:xfrm>
            <a:off x="0" y="-21211"/>
            <a:ext cx="12192000" cy="130028"/>
          </a:xfrm>
          <a:prstGeom prst="rect">
            <a:avLst/>
          </a:prstGeom>
        </p:spPr>
      </p:pic>
      <p:pic>
        <p:nvPicPr>
          <p:cNvPr id="5" name="Picture 4">
            <a:extLst>
              <a:ext uri="{FF2B5EF4-FFF2-40B4-BE49-F238E27FC236}">
                <a16:creationId xmlns:a16="http://schemas.microsoft.com/office/drawing/2014/main" id="{753BE5F8-660F-4F17-AD09-2ABC7277EF7B}"/>
              </a:ext>
            </a:extLst>
          </p:cNvPr>
          <p:cNvPicPr>
            <a:picLocks noChangeAspect="1"/>
          </p:cNvPicPr>
          <p:nvPr/>
        </p:nvPicPr>
        <p:blipFill>
          <a:blip r:embed="rId3"/>
          <a:stretch>
            <a:fillRect/>
          </a:stretch>
        </p:blipFill>
        <p:spPr>
          <a:xfrm>
            <a:off x="0" y="6721258"/>
            <a:ext cx="12192000" cy="130028"/>
          </a:xfrm>
          <a:prstGeom prst="rect">
            <a:avLst/>
          </a:prstGeom>
        </p:spPr>
      </p:pic>
      <p:sp>
        <p:nvSpPr>
          <p:cNvPr id="7" name="Rectangle 6">
            <a:extLst>
              <a:ext uri="{FF2B5EF4-FFF2-40B4-BE49-F238E27FC236}">
                <a16:creationId xmlns:a16="http://schemas.microsoft.com/office/drawing/2014/main" id="{5F4324A2-5705-429A-85E7-D4F0EE18E1C6}"/>
              </a:ext>
            </a:extLst>
          </p:cNvPr>
          <p:cNvSpPr/>
          <p:nvPr/>
        </p:nvSpPr>
        <p:spPr>
          <a:xfrm>
            <a:off x="3265683" y="355749"/>
            <a:ext cx="492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Analysis &amp; Policy – the UNSDCF </a:t>
            </a:r>
          </a:p>
        </p:txBody>
      </p:sp>
      <p:cxnSp>
        <p:nvCxnSpPr>
          <p:cNvPr id="8" name="Straight Connector 7">
            <a:extLst>
              <a:ext uri="{FF2B5EF4-FFF2-40B4-BE49-F238E27FC236}">
                <a16:creationId xmlns:a16="http://schemas.microsoft.com/office/drawing/2014/main" id="{31DFDCC3-109F-475E-B448-A3810618A9B7}"/>
              </a:ext>
            </a:extLst>
          </p:cNvPr>
          <p:cNvCxnSpPr/>
          <p:nvPr/>
        </p:nvCxnSpPr>
        <p:spPr>
          <a:xfrm>
            <a:off x="5597267" y="911209"/>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576C9F5-45EE-4FC2-889E-CB8F030CB76C}"/>
              </a:ext>
            </a:extLst>
          </p:cNvPr>
          <p:cNvSpPr>
            <a:spLocks noGrp="1"/>
          </p:cNvSpPr>
          <p:nvPr>
            <p:ph idx="1"/>
          </p:nvPr>
        </p:nvSpPr>
        <p:spPr>
          <a:xfrm>
            <a:off x="764969" y="1125901"/>
            <a:ext cx="11427031" cy="4971015"/>
          </a:xfrm>
        </p:spPr>
        <p:txBody>
          <a:bodyPr>
            <a:normAutofit fontScale="92500" lnSpcReduction="20000"/>
          </a:bodyPr>
          <a:lstStyle/>
          <a:p>
            <a:pPr marL="457200" lvl="1" indent="0">
              <a:buNone/>
            </a:pPr>
            <a:endParaRPr lang="en-US" sz="2800" dirty="0">
              <a:highlight>
                <a:srgbClr val="FFFF00"/>
              </a:highlight>
            </a:endParaRPr>
          </a:p>
          <a:p>
            <a:r>
              <a:rPr lang="en-US" sz="3200" dirty="0"/>
              <a:t>UNSDCF 2023-2027 – signed in May 2023</a:t>
            </a:r>
          </a:p>
          <a:p>
            <a:endParaRPr lang="en-US" sz="3200" dirty="0"/>
          </a:p>
          <a:p>
            <a:pPr lvl="1"/>
            <a:r>
              <a:rPr lang="en-US" sz="2800" dirty="0"/>
              <a:t>Mainstreaming migrants and refugees: mentioned 30+ times, across four outcomes (People, Prosperity, Governance, Women &amp; Girls)</a:t>
            </a:r>
          </a:p>
          <a:p>
            <a:pPr lvl="1"/>
            <a:endParaRPr lang="en-US" sz="2800" dirty="0"/>
          </a:p>
          <a:p>
            <a:pPr lvl="1"/>
            <a:r>
              <a:rPr lang="en-US" sz="2800" dirty="0"/>
              <a:t>Specific focus: </a:t>
            </a:r>
          </a:p>
          <a:p>
            <a:pPr lvl="2"/>
            <a:r>
              <a:rPr lang="en-US" sz="2400" dirty="0"/>
              <a:t>Outcome 1 (education, health, food security) and Output 1.5 (dignified assistance services to migrants, refugees and asylum seekers)</a:t>
            </a:r>
          </a:p>
          <a:p>
            <a:pPr lvl="2"/>
            <a:r>
              <a:rPr lang="en-US" sz="2400" dirty="0"/>
              <a:t>Outcome 4, Output 4.3 (equal access to justice, effective judicial services and protection): data, national asylum law, protection services</a:t>
            </a:r>
          </a:p>
          <a:p>
            <a:pPr lvl="2"/>
            <a:endParaRPr lang="en-US" sz="2400" dirty="0"/>
          </a:p>
          <a:p>
            <a:pPr lvl="1"/>
            <a:r>
              <a:rPr lang="en-US" sz="2800" dirty="0"/>
              <a:t>Reference to the Joint Platform for Migrants &amp; Refugees</a:t>
            </a:r>
          </a:p>
          <a:p>
            <a:pPr lvl="1"/>
            <a:endParaRPr lang="en-US" sz="2800" dirty="0"/>
          </a:p>
          <a:p>
            <a:pPr lvl="1"/>
            <a:r>
              <a:rPr lang="en-US" sz="2800" dirty="0"/>
              <a:t>Synergies with refugee response plans, GCM and GCR</a:t>
            </a:r>
          </a:p>
          <a:p>
            <a:pPr lvl="1"/>
            <a:endParaRPr lang="en-US" sz="2800" dirty="0"/>
          </a:p>
          <a:p>
            <a:pPr lvl="1"/>
            <a:endParaRPr lang="en-US" sz="2800" dirty="0"/>
          </a:p>
          <a:p>
            <a:pPr marL="914400" lvl="2" indent="0">
              <a:buNone/>
            </a:pPr>
            <a:endParaRPr lang="en-US" sz="2400" dirty="0"/>
          </a:p>
        </p:txBody>
      </p:sp>
    </p:spTree>
    <p:extLst>
      <p:ext uri="{BB962C8B-B14F-4D97-AF65-F5344CB8AC3E}">
        <p14:creationId xmlns:p14="http://schemas.microsoft.com/office/powerpoint/2010/main" val="3460234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72A42-F845-4414-9EB1-AA06057508D3}"/>
              </a:ext>
            </a:extLst>
          </p:cNvPr>
          <p:cNvPicPr>
            <a:picLocks noChangeAspect="1"/>
          </p:cNvPicPr>
          <p:nvPr/>
        </p:nvPicPr>
        <p:blipFill>
          <a:blip r:embed="rId3"/>
          <a:stretch>
            <a:fillRect/>
          </a:stretch>
        </p:blipFill>
        <p:spPr>
          <a:xfrm>
            <a:off x="0" y="-21211"/>
            <a:ext cx="12192000" cy="130028"/>
          </a:xfrm>
          <a:prstGeom prst="rect">
            <a:avLst/>
          </a:prstGeom>
        </p:spPr>
      </p:pic>
      <p:pic>
        <p:nvPicPr>
          <p:cNvPr id="5" name="Picture 4">
            <a:extLst>
              <a:ext uri="{FF2B5EF4-FFF2-40B4-BE49-F238E27FC236}">
                <a16:creationId xmlns:a16="http://schemas.microsoft.com/office/drawing/2014/main" id="{753BE5F8-660F-4F17-AD09-2ABC7277EF7B}"/>
              </a:ext>
            </a:extLst>
          </p:cNvPr>
          <p:cNvPicPr>
            <a:picLocks noChangeAspect="1"/>
          </p:cNvPicPr>
          <p:nvPr/>
        </p:nvPicPr>
        <p:blipFill>
          <a:blip r:embed="rId3"/>
          <a:stretch>
            <a:fillRect/>
          </a:stretch>
        </p:blipFill>
        <p:spPr>
          <a:xfrm>
            <a:off x="0" y="6721258"/>
            <a:ext cx="12192000" cy="130028"/>
          </a:xfrm>
          <a:prstGeom prst="rect">
            <a:avLst/>
          </a:prstGeom>
        </p:spPr>
      </p:pic>
      <p:sp>
        <p:nvSpPr>
          <p:cNvPr id="7" name="Rectangle 6">
            <a:extLst>
              <a:ext uri="{FF2B5EF4-FFF2-40B4-BE49-F238E27FC236}">
                <a16:creationId xmlns:a16="http://schemas.microsoft.com/office/drawing/2014/main" id="{5F4324A2-5705-429A-85E7-D4F0EE18E1C6}"/>
              </a:ext>
            </a:extLst>
          </p:cNvPr>
          <p:cNvSpPr/>
          <p:nvPr/>
        </p:nvSpPr>
        <p:spPr>
          <a:xfrm>
            <a:off x="2705277" y="355749"/>
            <a:ext cx="604229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Analysis &amp; Policy – other Joint Products</a:t>
            </a:r>
          </a:p>
        </p:txBody>
      </p:sp>
      <p:cxnSp>
        <p:nvCxnSpPr>
          <p:cNvPr id="8" name="Straight Connector 7">
            <a:extLst>
              <a:ext uri="{FF2B5EF4-FFF2-40B4-BE49-F238E27FC236}">
                <a16:creationId xmlns:a16="http://schemas.microsoft.com/office/drawing/2014/main" id="{31DFDCC3-109F-475E-B448-A3810618A9B7}"/>
              </a:ext>
            </a:extLst>
          </p:cNvPr>
          <p:cNvCxnSpPr/>
          <p:nvPr/>
        </p:nvCxnSpPr>
        <p:spPr>
          <a:xfrm>
            <a:off x="5597267" y="911209"/>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576C9F5-45EE-4FC2-889E-CB8F030CB76C}"/>
              </a:ext>
            </a:extLst>
          </p:cNvPr>
          <p:cNvSpPr>
            <a:spLocks noGrp="1"/>
          </p:cNvSpPr>
          <p:nvPr>
            <p:ph idx="1"/>
          </p:nvPr>
        </p:nvSpPr>
        <p:spPr>
          <a:xfrm>
            <a:off x="764969" y="1125901"/>
            <a:ext cx="11427031" cy="4971015"/>
          </a:xfrm>
        </p:spPr>
        <p:txBody>
          <a:bodyPr>
            <a:normAutofit/>
          </a:bodyPr>
          <a:lstStyle/>
          <a:p>
            <a:pPr marL="457200" lvl="1" indent="0">
              <a:buNone/>
            </a:pPr>
            <a:endParaRPr lang="en-US" sz="2800" dirty="0">
              <a:highlight>
                <a:srgbClr val="FFFF00"/>
              </a:highlight>
            </a:endParaRPr>
          </a:p>
          <a:p>
            <a:r>
              <a:rPr lang="en-US" sz="3200" dirty="0"/>
              <a:t>Joint Platform for Migrants &amp; Refugees</a:t>
            </a:r>
          </a:p>
          <a:p>
            <a:pPr lvl="1"/>
            <a:r>
              <a:rPr lang="en-US" sz="2800" dirty="0"/>
              <a:t>Common Situational Assessment on Access to Education and Health Care Services – July 2022</a:t>
            </a:r>
          </a:p>
          <a:p>
            <a:pPr lvl="1"/>
            <a:r>
              <a:rPr lang="en-US" sz="2800" dirty="0"/>
              <a:t>Basis for Joint </a:t>
            </a:r>
            <a:r>
              <a:rPr lang="en-US" sz="2800" dirty="0" err="1"/>
              <a:t>Programme</a:t>
            </a:r>
            <a:r>
              <a:rPr lang="en-US" sz="2800" dirty="0"/>
              <a:t> (IOM, UNHCR, UNICEF, WHO)</a:t>
            </a:r>
          </a:p>
          <a:p>
            <a:pPr lvl="1"/>
            <a:endParaRPr lang="en-US" sz="2800" dirty="0"/>
          </a:p>
          <a:p>
            <a:r>
              <a:rPr lang="en-US" sz="3200" dirty="0"/>
              <a:t>Joint </a:t>
            </a:r>
            <a:r>
              <a:rPr lang="en-US" sz="3200" dirty="0" err="1"/>
              <a:t>Programme</a:t>
            </a:r>
            <a:r>
              <a:rPr lang="en-US" sz="3200" dirty="0"/>
              <a:t> – Ukraine impact analysis</a:t>
            </a:r>
          </a:p>
          <a:p>
            <a:pPr lvl="1"/>
            <a:r>
              <a:rPr lang="en-US" sz="2800" dirty="0"/>
              <a:t>IOM study – phone survey</a:t>
            </a:r>
          </a:p>
          <a:p>
            <a:pPr lvl="1"/>
            <a:endParaRPr lang="en-US" sz="2800" dirty="0"/>
          </a:p>
          <a:p>
            <a:r>
              <a:rPr lang="en-US" sz="3200"/>
              <a:t>Prospects, THAMM </a:t>
            </a:r>
            <a:endParaRPr lang="en-US" sz="3200" dirty="0"/>
          </a:p>
          <a:p>
            <a:endParaRPr lang="en-US" sz="3200" dirty="0"/>
          </a:p>
          <a:p>
            <a:endParaRPr lang="en-US" sz="3200" dirty="0"/>
          </a:p>
          <a:p>
            <a:pPr lvl="1"/>
            <a:endParaRPr lang="en-US" sz="2800" dirty="0"/>
          </a:p>
          <a:p>
            <a:pPr lvl="1"/>
            <a:endParaRPr lang="en-US" sz="2800" dirty="0"/>
          </a:p>
          <a:p>
            <a:pPr marL="914400" lvl="2" indent="0">
              <a:buNone/>
            </a:pPr>
            <a:endParaRPr lang="en-US" sz="2400" dirty="0"/>
          </a:p>
        </p:txBody>
      </p:sp>
    </p:spTree>
    <p:extLst>
      <p:ext uri="{BB962C8B-B14F-4D97-AF65-F5344CB8AC3E}">
        <p14:creationId xmlns:p14="http://schemas.microsoft.com/office/powerpoint/2010/main" val="3611570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72A42-F845-4414-9EB1-AA06057508D3}"/>
              </a:ext>
            </a:extLst>
          </p:cNvPr>
          <p:cNvPicPr>
            <a:picLocks noChangeAspect="1"/>
          </p:cNvPicPr>
          <p:nvPr/>
        </p:nvPicPr>
        <p:blipFill>
          <a:blip r:embed="rId3"/>
          <a:stretch>
            <a:fillRect/>
          </a:stretch>
        </p:blipFill>
        <p:spPr>
          <a:xfrm>
            <a:off x="0" y="-21211"/>
            <a:ext cx="12192000" cy="130028"/>
          </a:xfrm>
          <a:prstGeom prst="rect">
            <a:avLst/>
          </a:prstGeom>
        </p:spPr>
      </p:pic>
      <p:pic>
        <p:nvPicPr>
          <p:cNvPr id="5" name="Picture 4">
            <a:extLst>
              <a:ext uri="{FF2B5EF4-FFF2-40B4-BE49-F238E27FC236}">
                <a16:creationId xmlns:a16="http://schemas.microsoft.com/office/drawing/2014/main" id="{753BE5F8-660F-4F17-AD09-2ABC7277EF7B}"/>
              </a:ext>
            </a:extLst>
          </p:cNvPr>
          <p:cNvPicPr>
            <a:picLocks noChangeAspect="1"/>
          </p:cNvPicPr>
          <p:nvPr/>
        </p:nvPicPr>
        <p:blipFill>
          <a:blip r:embed="rId3"/>
          <a:stretch>
            <a:fillRect/>
          </a:stretch>
        </p:blipFill>
        <p:spPr>
          <a:xfrm>
            <a:off x="0" y="6721258"/>
            <a:ext cx="12192000" cy="130028"/>
          </a:xfrm>
          <a:prstGeom prst="rect">
            <a:avLst/>
          </a:prstGeom>
        </p:spPr>
      </p:pic>
      <p:sp>
        <p:nvSpPr>
          <p:cNvPr id="7" name="Rectangle 6">
            <a:extLst>
              <a:ext uri="{FF2B5EF4-FFF2-40B4-BE49-F238E27FC236}">
                <a16:creationId xmlns:a16="http://schemas.microsoft.com/office/drawing/2014/main" id="{5F4324A2-5705-429A-85E7-D4F0EE18E1C6}"/>
              </a:ext>
            </a:extLst>
          </p:cNvPr>
          <p:cNvSpPr/>
          <p:nvPr/>
        </p:nvSpPr>
        <p:spPr>
          <a:xfrm>
            <a:off x="4017459" y="3136612"/>
            <a:ext cx="415710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Questions &amp; Discussion</a:t>
            </a:r>
          </a:p>
        </p:txBody>
      </p:sp>
      <p:cxnSp>
        <p:nvCxnSpPr>
          <p:cNvPr id="8" name="Straight Connector 7">
            <a:extLst>
              <a:ext uri="{FF2B5EF4-FFF2-40B4-BE49-F238E27FC236}">
                <a16:creationId xmlns:a16="http://schemas.microsoft.com/office/drawing/2014/main" id="{31DFDCC3-109F-475E-B448-A3810618A9B7}"/>
              </a:ext>
            </a:extLst>
          </p:cNvPr>
          <p:cNvCxnSpPr/>
          <p:nvPr/>
        </p:nvCxnSpPr>
        <p:spPr>
          <a:xfrm>
            <a:off x="5846633" y="3725066"/>
            <a:ext cx="498733" cy="0"/>
          </a:xfrm>
          <a:prstGeom prst="line">
            <a:avLst/>
          </a:prstGeom>
          <a:ln w="5715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907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cs typeface="Calibri"/>
              </a:rPr>
              <a:t>Coffee Break</a:t>
            </a:r>
          </a:p>
        </p:txBody>
      </p:sp>
      <p:pic>
        <p:nvPicPr>
          <p:cNvPr id="8" name="Picture 7" descr="A white sign with black text and a red and blue square&#10;&#10;Description automatically generated">
            <a:extLst>
              <a:ext uri="{FF2B5EF4-FFF2-40B4-BE49-F238E27FC236}">
                <a16:creationId xmlns:a16="http://schemas.microsoft.com/office/drawing/2014/main" id="{038F53C7-820D-33A4-9DE5-C62C1245CB02}"/>
              </a:ext>
            </a:extLst>
          </p:cNvPr>
          <p:cNvPicPr>
            <a:picLocks noChangeAspect="1"/>
          </p:cNvPicPr>
          <p:nvPr/>
        </p:nvPicPr>
        <p:blipFill>
          <a:blip r:embed="rId4"/>
          <a:stretch>
            <a:fillRect/>
          </a:stretch>
        </p:blipFill>
        <p:spPr>
          <a:xfrm>
            <a:off x="6918475" y="5564794"/>
            <a:ext cx="1802192" cy="1038223"/>
          </a:xfrm>
          <a:prstGeom prst="rect">
            <a:avLst/>
          </a:prstGeom>
        </p:spPr>
      </p:pic>
    </p:spTree>
    <p:extLst>
      <p:ext uri="{BB962C8B-B14F-4D97-AF65-F5344CB8AC3E}">
        <p14:creationId xmlns:p14="http://schemas.microsoft.com/office/powerpoint/2010/main" val="2466928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393" y="406401"/>
            <a:ext cx="10763097" cy="8128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4000" b="1" dirty="0">
                <a:solidFill>
                  <a:schemeClr val="bg1"/>
                </a:solidFill>
                <a:latin typeface="Arial" panose="020B0604020202020204" pitchFamily="34" charset="0"/>
                <a:ea typeface="Lato" panose="020F0502020204030203" pitchFamily="34" charset="0"/>
                <a:cs typeface="Arial" panose="020B0604020202020204" pitchFamily="34" charset="0"/>
              </a:rPr>
              <a:t>Refugee System: UNHCR’s Mandate </a:t>
            </a:r>
            <a:endParaRPr lang="en-GB" sz="4000" dirty="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3" name="Content Placeholder 2"/>
          <p:cNvSpPr>
            <a:spLocks noGrp="1"/>
          </p:cNvSpPr>
          <p:nvPr>
            <p:ph idx="1"/>
          </p:nvPr>
        </p:nvSpPr>
        <p:spPr>
          <a:xfrm>
            <a:off x="278712" y="1429063"/>
            <a:ext cx="11617453" cy="4706911"/>
          </a:xfrm>
        </p:spPr>
        <p:txBody>
          <a:bodyPr>
            <a:normAutofit fontScale="70000" lnSpcReduction="20000"/>
          </a:bodyPr>
          <a:lstStyle/>
          <a:p>
            <a:pPr marL="0" indent="0" algn="just" defTabSz="609585">
              <a:lnSpc>
                <a:spcPct val="100000"/>
              </a:lnSpc>
              <a:spcBef>
                <a:spcPct val="20000"/>
              </a:spcBef>
              <a:spcAft>
                <a:spcPts val="800"/>
              </a:spcAft>
              <a:buClr>
                <a:srgbClr val="92D050"/>
              </a:buClr>
              <a:buNone/>
              <a:defRPr/>
            </a:pPr>
            <a:r>
              <a:rPr lang="en-GB" sz="4267" dirty="0">
                <a:solidFill>
                  <a:prstClr val="black"/>
                </a:solidFill>
                <a:ea typeface="Lato" panose="020F0502020204030203" pitchFamily="34" charset="0"/>
                <a:cs typeface="Lato" panose="020F0502020204030203" pitchFamily="34" charset="0"/>
              </a:rPr>
              <a:t>UN General Assembly </a:t>
            </a:r>
            <a:r>
              <a:rPr lang="en-GB" sz="4267" b="1" dirty="0">
                <a:solidFill>
                  <a:prstClr val="black"/>
                </a:solidFill>
                <a:ea typeface="Lato" panose="020F0502020204030203" pitchFamily="34" charset="0"/>
                <a:cs typeface="Lato" panose="020F0502020204030203" pitchFamily="34" charset="0"/>
              </a:rPr>
              <a:t>1950 mandated the High Commissioner to:</a:t>
            </a:r>
          </a:p>
          <a:p>
            <a:pPr algn="just" defTabSz="609585">
              <a:lnSpc>
                <a:spcPct val="100000"/>
              </a:lnSpc>
              <a:spcBef>
                <a:spcPct val="20000"/>
              </a:spcBef>
              <a:spcAft>
                <a:spcPts val="800"/>
              </a:spcAft>
              <a:buClr>
                <a:srgbClr val="0072BC"/>
              </a:buClr>
              <a:buFont typeface="Wingdings" panose="05000000000000000000" pitchFamily="2" charset="2"/>
              <a:buChar char="Ø"/>
              <a:defRPr/>
            </a:pPr>
            <a:r>
              <a:rPr lang="en-US" sz="4267" dirty="0">
                <a:solidFill>
                  <a:prstClr val="black"/>
                </a:solidFill>
                <a:ea typeface="Lato" panose="020F0502020204030203" pitchFamily="34" charset="0"/>
                <a:cs typeface="Lato" panose="020F0502020204030203" pitchFamily="34" charset="0"/>
              </a:rPr>
              <a:t>to </a:t>
            </a:r>
            <a:r>
              <a:rPr lang="en-US" sz="4267" b="1" dirty="0">
                <a:solidFill>
                  <a:prstClr val="black"/>
                </a:solidFill>
                <a:ea typeface="Lato" panose="020F0502020204030203" pitchFamily="34" charset="0"/>
                <a:cs typeface="Lato" panose="020F0502020204030203" pitchFamily="34" charset="0"/>
              </a:rPr>
              <a:t>lead</a:t>
            </a:r>
            <a:r>
              <a:rPr lang="en-US" sz="4267" dirty="0">
                <a:solidFill>
                  <a:prstClr val="black"/>
                </a:solidFill>
                <a:ea typeface="Lato" panose="020F0502020204030203" pitchFamily="34" charset="0"/>
                <a:cs typeface="Lato" panose="020F0502020204030203" pitchFamily="34" charset="0"/>
              </a:rPr>
              <a:t> and </a:t>
            </a:r>
            <a:r>
              <a:rPr lang="en-US" sz="4267" b="1" dirty="0">
                <a:solidFill>
                  <a:prstClr val="black"/>
                </a:solidFill>
                <a:ea typeface="Lato" panose="020F0502020204030203" pitchFamily="34" charset="0"/>
                <a:cs typeface="Lato" panose="020F0502020204030203" pitchFamily="34" charset="0"/>
              </a:rPr>
              <a:t>coordinate</a:t>
            </a:r>
            <a:r>
              <a:rPr lang="en-US" sz="4267" dirty="0">
                <a:solidFill>
                  <a:prstClr val="black"/>
                </a:solidFill>
                <a:ea typeface="Lato" panose="020F0502020204030203" pitchFamily="34" charset="0"/>
                <a:cs typeface="Lato" panose="020F0502020204030203" pitchFamily="34" charset="0"/>
              </a:rPr>
              <a:t> international action for the worldwide </a:t>
            </a:r>
            <a:r>
              <a:rPr lang="en-US" sz="4267" b="1" u="sng" dirty="0">
                <a:solidFill>
                  <a:prstClr val="black"/>
                </a:solidFill>
                <a:ea typeface="Lato" panose="020F0502020204030203" pitchFamily="34" charset="0"/>
                <a:cs typeface="Lato" panose="020F0502020204030203" pitchFamily="34" charset="0"/>
              </a:rPr>
              <a:t>protection</a:t>
            </a:r>
            <a:r>
              <a:rPr lang="en-US" sz="4267" b="1" dirty="0">
                <a:solidFill>
                  <a:prstClr val="black"/>
                </a:solidFill>
                <a:ea typeface="Lato" panose="020F0502020204030203" pitchFamily="34" charset="0"/>
                <a:cs typeface="Lato" panose="020F0502020204030203" pitchFamily="34" charset="0"/>
              </a:rPr>
              <a:t> </a:t>
            </a:r>
            <a:r>
              <a:rPr lang="en-US" sz="4267" dirty="0">
                <a:solidFill>
                  <a:prstClr val="black"/>
                </a:solidFill>
                <a:ea typeface="Lato" panose="020F0502020204030203" pitchFamily="34" charset="0"/>
                <a:cs typeface="Lato" panose="020F0502020204030203" pitchFamily="34" charset="0"/>
              </a:rPr>
              <a:t>of refugees and seek </a:t>
            </a:r>
            <a:r>
              <a:rPr lang="en-US" sz="4267" b="1" u="sng" dirty="0">
                <a:solidFill>
                  <a:prstClr val="black"/>
                </a:solidFill>
                <a:ea typeface="Lato" panose="020F0502020204030203" pitchFamily="34" charset="0"/>
                <a:cs typeface="Lato" panose="020F0502020204030203" pitchFamily="34" charset="0"/>
              </a:rPr>
              <a:t>solutions</a:t>
            </a:r>
            <a:r>
              <a:rPr lang="en-US" sz="4267" dirty="0">
                <a:solidFill>
                  <a:prstClr val="black"/>
                </a:solidFill>
                <a:ea typeface="Lato" panose="020F0502020204030203" pitchFamily="34" charset="0"/>
                <a:cs typeface="Lato" panose="020F0502020204030203" pitchFamily="34" charset="0"/>
              </a:rPr>
              <a:t> of refugee problems</a:t>
            </a:r>
          </a:p>
          <a:p>
            <a:pPr algn="just" defTabSz="609585">
              <a:lnSpc>
                <a:spcPct val="100000"/>
              </a:lnSpc>
              <a:spcBef>
                <a:spcPct val="20000"/>
              </a:spcBef>
              <a:spcAft>
                <a:spcPts val="800"/>
              </a:spcAft>
              <a:buClr>
                <a:srgbClr val="0072BC"/>
              </a:buClr>
              <a:buFont typeface="Wingdings" panose="05000000000000000000" pitchFamily="2" charset="2"/>
              <a:buChar char="Ø"/>
              <a:defRPr/>
            </a:pPr>
            <a:r>
              <a:rPr lang="en-GB" sz="4267" dirty="0">
                <a:solidFill>
                  <a:prstClr val="black"/>
                </a:solidFill>
                <a:ea typeface="Lato" panose="020F0502020204030203" pitchFamily="34" charset="0"/>
                <a:cs typeface="Lato" panose="020F0502020204030203" pitchFamily="34" charset="0"/>
              </a:rPr>
              <a:t> ‘invite the </a:t>
            </a:r>
            <a:r>
              <a:rPr lang="en-GB" sz="4267" b="1" dirty="0">
                <a:solidFill>
                  <a:prstClr val="black"/>
                </a:solidFill>
                <a:ea typeface="Lato" panose="020F0502020204030203" pitchFamily="34" charset="0"/>
                <a:cs typeface="Lato" panose="020F0502020204030203" pitchFamily="34" charset="0"/>
              </a:rPr>
              <a:t>co-operation of the various specialized agencies</a:t>
            </a:r>
            <a:r>
              <a:rPr lang="en-GB" sz="4267" dirty="0">
                <a:solidFill>
                  <a:prstClr val="black"/>
                </a:solidFill>
                <a:ea typeface="Lato" panose="020F0502020204030203" pitchFamily="34" charset="0"/>
                <a:cs typeface="Lato" panose="020F0502020204030203" pitchFamily="34" charset="0"/>
              </a:rPr>
              <a:t>’ and facilitate ‘</a:t>
            </a:r>
            <a:r>
              <a:rPr lang="en-GB" sz="4267" b="1" dirty="0">
                <a:solidFill>
                  <a:prstClr val="black"/>
                </a:solidFill>
                <a:ea typeface="Lato" panose="020F0502020204030203" pitchFamily="34" charset="0"/>
                <a:cs typeface="Lato" panose="020F0502020204030203" pitchFamily="34" charset="0"/>
              </a:rPr>
              <a:t>co-ordination of the efforts of private organizations </a:t>
            </a:r>
            <a:r>
              <a:rPr lang="en-GB" sz="4267" dirty="0">
                <a:solidFill>
                  <a:prstClr val="black"/>
                </a:solidFill>
                <a:ea typeface="Lato" panose="020F0502020204030203" pitchFamily="34" charset="0"/>
                <a:cs typeface="Lato" panose="020F0502020204030203" pitchFamily="34" charset="0"/>
              </a:rPr>
              <a:t>concerned with the welfare of refugees’</a:t>
            </a:r>
          </a:p>
          <a:p>
            <a:pPr marL="0" indent="0" algn="just" defTabSz="609585">
              <a:lnSpc>
                <a:spcPct val="100000"/>
              </a:lnSpc>
              <a:spcBef>
                <a:spcPct val="20000"/>
              </a:spcBef>
              <a:spcAft>
                <a:spcPts val="800"/>
              </a:spcAft>
              <a:buClr>
                <a:srgbClr val="92D050"/>
              </a:buClr>
              <a:buNone/>
              <a:defRPr/>
            </a:pPr>
            <a:r>
              <a:rPr lang="en-GB" sz="4267" b="1" dirty="0">
                <a:solidFill>
                  <a:prstClr val="black"/>
                </a:solidFill>
                <a:ea typeface="Lato" panose="020F0502020204030203" pitchFamily="34" charset="0"/>
                <a:cs typeface="Lato" panose="020F0502020204030203" pitchFamily="34" charset="0"/>
              </a:rPr>
              <a:t>Humanitarian response supports a Government - NOT replace the Government.</a:t>
            </a:r>
          </a:p>
          <a:p>
            <a:pPr marL="0" indent="0" algn="just" defTabSz="609585">
              <a:lnSpc>
                <a:spcPct val="100000"/>
              </a:lnSpc>
              <a:spcBef>
                <a:spcPts val="0"/>
              </a:spcBef>
              <a:buNone/>
              <a:defRPr/>
            </a:pPr>
            <a:r>
              <a:rPr lang="en-US" sz="4267" b="1" dirty="0">
                <a:solidFill>
                  <a:srgbClr val="FF0000"/>
                </a:solidFill>
                <a:ea typeface="Lato" panose="020F0502020204030203" pitchFamily="34" charset="0"/>
                <a:cs typeface="Lato" panose="020F0502020204030203" pitchFamily="34" charset="0"/>
              </a:rPr>
              <a:t>				</a:t>
            </a:r>
          </a:p>
          <a:p>
            <a:pPr marL="0" indent="0" algn="just" defTabSz="609585">
              <a:lnSpc>
                <a:spcPct val="100000"/>
              </a:lnSpc>
              <a:spcBef>
                <a:spcPts val="0"/>
              </a:spcBef>
              <a:buNone/>
              <a:defRPr/>
            </a:pPr>
            <a:r>
              <a:rPr lang="en-US" sz="4267" b="1" dirty="0">
                <a:solidFill>
                  <a:srgbClr val="FF0000"/>
                </a:solidFill>
                <a:ea typeface="Lato" panose="020F0502020204030203" pitchFamily="34" charset="0"/>
                <a:cs typeface="Lato" panose="020F0502020204030203" pitchFamily="34" charset="0"/>
              </a:rPr>
              <a:t>				It is about responsibility and accountability</a:t>
            </a:r>
          </a:p>
          <a:p>
            <a:endParaRPr lang="en-GB" dirty="0"/>
          </a:p>
        </p:txBody>
      </p:sp>
    </p:spTree>
    <p:extLst>
      <p:ext uri="{BB962C8B-B14F-4D97-AF65-F5344CB8AC3E}">
        <p14:creationId xmlns:p14="http://schemas.microsoft.com/office/powerpoint/2010/main" val="3157815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4962" y="3262578"/>
            <a:ext cx="7931433" cy="2223823"/>
          </a:xfrm>
        </p:spPr>
        <p:txBody>
          <a:bodyPr>
            <a:noAutofit/>
          </a:bodyPr>
          <a:lstStyle/>
          <a:p>
            <a:pPr marL="0" indent="0">
              <a:buNone/>
            </a:pPr>
            <a:r>
              <a:rPr lang="en-US" sz="2133" b="1" dirty="0"/>
              <a:t>Refugee Response Plans (RRPs)</a:t>
            </a:r>
          </a:p>
          <a:p>
            <a:r>
              <a:rPr lang="en-US" sz="2133" dirty="0"/>
              <a:t>are </a:t>
            </a:r>
            <a:r>
              <a:rPr lang="en-US" sz="2133" b="1" dirty="0">
                <a:solidFill>
                  <a:schemeClr val="bg2"/>
                </a:solidFill>
                <a:highlight>
                  <a:srgbClr val="0000FF"/>
                </a:highlight>
              </a:rPr>
              <a:t>UNHCR-led comprehensive inter-agency plans </a:t>
            </a:r>
            <a:r>
              <a:rPr lang="en-US" sz="2133" dirty="0"/>
              <a:t>for responding to complex refugee situations;</a:t>
            </a:r>
          </a:p>
          <a:p>
            <a:r>
              <a:rPr lang="en-GB" sz="2133" dirty="0"/>
              <a:t>are a key feature of the Refugee Coordination Model and provide the vehicle through which </a:t>
            </a:r>
            <a:r>
              <a:rPr lang="en-GB" sz="2133" b="1" dirty="0">
                <a:solidFill>
                  <a:schemeClr val="bg2"/>
                </a:solidFill>
                <a:highlight>
                  <a:srgbClr val="0000FF"/>
                </a:highlight>
              </a:rPr>
              <a:t>leadership and coordination of a refugee response</a:t>
            </a:r>
            <a:r>
              <a:rPr lang="en-GB" sz="2133" b="1" dirty="0">
                <a:solidFill>
                  <a:schemeClr val="bg2"/>
                </a:solidFill>
              </a:rPr>
              <a:t> </a:t>
            </a:r>
            <a:r>
              <a:rPr lang="en-GB" sz="2133" dirty="0"/>
              <a:t>may be exercised. </a:t>
            </a:r>
            <a:endParaRPr lang="fr-FR" sz="2133" dirty="0"/>
          </a:p>
          <a:p>
            <a:pPr marL="0" indent="0">
              <a:buNone/>
            </a:pPr>
            <a:endParaRPr lang="fr-FR" sz="2133" dirty="0"/>
          </a:p>
          <a:p>
            <a:pPr marL="0" indent="0">
              <a:buNone/>
            </a:pPr>
            <a:endParaRPr lang="en-GB" sz="2133" dirty="0"/>
          </a:p>
        </p:txBody>
      </p:sp>
      <p:graphicFrame>
        <p:nvGraphicFramePr>
          <p:cNvPr id="7" name="Diagram 6"/>
          <p:cNvGraphicFramePr/>
          <p:nvPr/>
        </p:nvGraphicFramePr>
        <p:xfrm>
          <a:off x="1" y="807459"/>
          <a:ext cx="3955620" cy="5560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txBox="1">
            <a:spLocks/>
          </p:cNvSpPr>
          <p:nvPr/>
        </p:nvSpPr>
        <p:spPr>
          <a:xfrm>
            <a:off x="235478" y="266014"/>
            <a:ext cx="4355977" cy="541445"/>
          </a:xfrm>
          <a:prstGeom prst="rect">
            <a:avLst/>
          </a:prstGeom>
          <a:solidFill>
            <a:schemeClr val="bg2"/>
          </a:solidFill>
        </p:spPr>
        <p:txBody>
          <a:bodyPr vert="horz" lIns="121920" tIns="60960" rIns="121920" bIns="0" rtlCol="0">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
                <a:srgbClr val="4472C4"/>
              </a:buClr>
              <a:buSzTx/>
              <a:buFont typeface="Arial"/>
              <a:buNone/>
              <a:tabLst/>
              <a:defRPr/>
            </a:pPr>
            <a:r>
              <a:rPr kumimoji="0" lang="en-US" sz="2667" b="1" i="0" u="none" strike="noStrike" kern="1200" cap="none" spc="0" normalizeH="0" baseline="0" noProof="0" dirty="0">
                <a:ln>
                  <a:noFill/>
                </a:ln>
                <a:solidFill>
                  <a:prstClr val="white"/>
                </a:solidFill>
                <a:effectLst/>
                <a:highlight>
                  <a:srgbClr val="0000FF"/>
                </a:highlight>
                <a:uLnTx/>
                <a:uFillTx/>
                <a:latin typeface="Calibri" panose="020F0502020204030204"/>
                <a:ea typeface="+mn-ea"/>
                <a:cs typeface="+mn-cs"/>
              </a:rPr>
              <a:t>Refugee Response Plans</a:t>
            </a:r>
            <a:endParaRPr kumimoji="0" lang="fr-FR" sz="2667" b="1" i="0" u="none" strike="noStrike" kern="1200" cap="none" spc="0" normalizeH="0" baseline="0" noProof="0" dirty="0">
              <a:ln>
                <a:noFill/>
              </a:ln>
              <a:solidFill>
                <a:prstClr val="white"/>
              </a:solidFill>
              <a:effectLst/>
              <a:highlight>
                <a:srgbClr val="0000FF"/>
              </a:highlight>
              <a:uLnTx/>
              <a:uFillTx/>
              <a:latin typeface="Calibri" panose="020F0502020204030204"/>
              <a:ea typeface="+mn-ea"/>
              <a:cs typeface="+mn-cs"/>
            </a:endParaRPr>
          </a:p>
        </p:txBody>
      </p:sp>
      <p:sp>
        <p:nvSpPr>
          <p:cNvPr id="9" name="Content Placeholder 2"/>
          <p:cNvSpPr txBox="1">
            <a:spLocks/>
          </p:cNvSpPr>
          <p:nvPr/>
        </p:nvSpPr>
        <p:spPr>
          <a:xfrm>
            <a:off x="3584962" y="1859921"/>
            <a:ext cx="8073639" cy="954617"/>
          </a:xfrm>
          <a:prstGeom prst="rect">
            <a:avLst/>
          </a:prstGeom>
        </p:spPr>
        <p:txBody>
          <a:bodyPr vert="horz" lIns="121920" tIns="60960" rIns="121920" bIns="0" rtlCol="0">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4472C4"/>
              </a:buClr>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rPr>
              <a:t>Refugee Coordination Model (RCM) </a:t>
            </a: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ensures accountable, inclusive, predictable and transparent coordination.</a:t>
            </a:r>
            <a:endParaRPr kumimoji="0" lang="en-GB" sz="2133"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4472C4"/>
              </a:buClr>
              <a:buSzTx/>
              <a:buFont typeface="Arial"/>
              <a:buChar char="•"/>
              <a:tabLst/>
              <a:defRPr/>
            </a:pPr>
            <a:endParaRPr kumimoji="0" lang="fr-FR" sz="18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4472C4"/>
              </a:buClr>
              <a:buSzTx/>
              <a:buFont typeface="Arial"/>
              <a:buChar char="•"/>
              <a:tabLst/>
              <a:defRPr/>
            </a:pPr>
            <a:endParaRPr kumimoji="0" lang="fr-FR"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8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0419" y="5238950"/>
            <a:ext cx="7898361" cy="1493907"/>
          </a:xfrm>
        </p:spPr>
        <p:txBody>
          <a:bodyPr anchor="t">
            <a:normAutofit fontScale="90000"/>
          </a:bodyPr>
          <a:lstStyle/>
          <a:p>
            <a:pPr>
              <a:lnSpc>
                <a:spcPct val="100000"/>
              </a:lnSpc>
              <a:spcBef>
                <a:spcPts val="600"/>
              </a:spcBef>
              <a:spcAft>
                <a:spcPts val="600"/>
              </a:spcAft>
            </a:pPr>
            <a:r>
              <a:rPr lang="en-US" sz="3600" b="1">
                <a:solidFill>
                  <a:schemeClr val="bg1"/>
                </a:solidFill>
                <a:latin typeface="+mn-lt"/>
                <a:ea typeface="Roboto Medium"/>
              </a:rPr>
              <a:t>Migration and Asylum </a:t>
            </a:r>
            <a:br>
              <a:rPr lang="en-US" sz="3600" b="1">
                <a:solidFill>
                  <a:schemeClr val="bg1"/>
                </a:solidFill>
                <a:latin typeface="+mn-lt"/>
                <a:ea typeface="Roboto Medium"/>
              </a:rPr>
            </a:br>
            <a:r>
              <a:rPr lang="en-US" sz="3600" b="1">
                <a:solidFill>
                  <a:schemeClr val="bg1"/>
                </a:solidFill>
                <a:latin typeface="+mn-lt"/>
                <a:ea typeface="Roboto Medium"/>
              </a:rPr>
              <a:t>Snapshot in Egypt</a:t>
            </a:r>
            <a:br>
              <a:rPr lang="en-US" sz="3200" b="1">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pic>
        <p:nvPicPr>
          <p:cNvPr id="7" name="Picture 6" descr="A white sign with black text and a red and blue square&#10;&#10;Description automatically generated">
            <a:extLst>
              <a:ext uri="{FF2B5EF4-FFF2-40B4-BE49-F238E27FC236}">
                <a16:creationId xmlns:a16="http://schemas.microsoft.com/office/drawing/2014/main" id="{528F7B3B-BEAE-517E-06BF-C66773C82325}"/>
              </a:ext>
            </a:extLst>
          </p:cNvPr>
          <p:cNvPicPr>
            <a:picLocks noChangeAspect="1"/>
          </p:cNvPicPr>
          <p:nvPr/>
        </p:nvPicPr>
        <p:blipFill>
          <a:blip r:embed="rId7"/>
          <a:stretch>
            <a:fillRect/>
          </a:stretch>
        </p:blipFill>
        <p:spPr>
          <a:xfrm>
            <a:off x="6918475" y="5564794"/>
            <a:ext cx="1802192" cy="1038223"/>
          </a:xfrm>
          <a:prstGeom prst="rect">
            <a:avLst/>
          </a:prstGeom>
        </p:spPr>
      </p:pic>
    </p:spTree>
    <p:extLst>
      <p:ext uri="{BB962C8B-B14F-4D97-AF65-F5344CB8AC3E}">
        <p14:creationId xmlns:p14="http://schemas.microsoft.com/office/powerpoint/2010/main" val="1467576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35478" y="266014"/>
            <a:ext cx="4355977" cy="541445"/>
          </a:xfrm>
          <a:prstGeom prst="rect">
            <a:avLst/>
          </a:prstGeom>
          <a:solidFill>
            <a:schemeClr val="bg2"/>
          </a:solidFill>
        </p:spPr>
        <p:txBody>
          <a:bodyPr vert="horz" lIns="121920" tIns="60960" rIns="121920" bIns="0" rtlCol="0">
            <a:no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ct val="20000"/>
              </a:spcBef>
              <a:spcAft>
                <a:spcPts val="0"/>
              </a:spcAft>
              <a:buClr>
                <a:srgbClr val="4472C4"/>
              </a:buClr>
              <a:buSzTx/>
              <a:buFont typeface="Arial"/>
              <a:buNone/>
              <a:tabLst/>
              <a:defRPr/>
            </a:pPr>
            <a:r>
              <a:rPr kumimoji="0" lang="en-US" sz="2667" b="1" i="0" u="none" strike="noStrike" kern="1200" cap="none" spc="0" normalizeH="0" baseline="0" noProof="0" dirty="0">
                <a:ln>
                  <a:noFill/>
                </a:ln>
                <a:solidFill>
                  <a:prstClr val="white"/>
                </a:solidFill>
                <a:effectLst/>
                <a:highlight>
                  <a:srgbClr val="0000FF"/>
                </a:highlight>
                <a:uLnTx/>
                <a:uFillTx/>
                <a:latin typeface="Calibri" panose="020F0502020204030204"/>
                <a:ea typeface="+mn-ea"/>
                <a:cs typeface="+mn-cs"/>
              </a:rPr>
              <a:t>Refugee Response Plans</a:t>
            </a:r>
            <a:endParaRPr kumimoji="0" lang="fr-FR" sz="2667" b="1" i="0" u="none" strike="noStrike" kern="1200" cap="none" spc="0" normalizeH="0" baseline="0" noProof="0" dirty="0">
              <a:ln>
                <a:noFill/>
              </a:ln>
              <a:solidFill>
                <a:prstClr val="white"/>
              </a:solidFill>
              <a:effectLst/>
              <a:highlight>
                <a:srgbClr val="0000FF"/>
              </a:highlight>
              <a:uLnTx/>
              <a:uFillTx/>
              <a:latin typeface="Calibri" panose="020F0502020204030204"/>
              <a:ea typeface="+mn-ea"/>
              <a:cs typeface="+mn-cs"/>
            </a:endParaRPr>
          </a:p>
        </p:txBody>
      </p:sp>
      <p:graphicFrame>
        <p:nvGraphicFramePr>
          <p:cNvPr id="5" name="Diagram 4"/>
          <p:cNvGraphicFramePr/>
          <p:nvPr/>
        </p:nvGraphicFramePr>
        <p:xfrm>
          <a:off x="-95115" y="1523821"/>
          <a:ext cx="4146998" cy="356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0B73AD65-ADC3-4346-AE10-E76DCAC9B76D}"/>
              </a:ext>
            </a:extLst>
          </p:cNvPr>
          <p:cNvGrpSpPr/>
          <p:nvPr/>
        </p:nvGrpSpPr>
        <p:grpSpPr>
          <a:xfrm>
            <a:off x="4118898" y="1247403"/>
            <a:ext cx="7676863" cy="3560503"/>
            <a:chOff x="1291039" y="-23369"/>
            <a:chExt cx="5160213" cy="1471115"/>
          </a:xfrm>
        </p:grpSpPr>
        <p:sp>
          <p:nvSpPr>
            <p:cNvPr id="9" name="Rectangle 8">
              <a:extLst>
                <a:ext uri="{FF2B5EF4-FFF2-40B4-BE49-F238E27FC236}">
                  <a16:creationId xmlns:a16="http://schemas.microsoft.com/office/drawing/2014/main" id="{584C5E28-2ED6-400B-A5DB-D59736DEC862}"/>
                </a:ext>
              </a:extLst>
            </p:cNvPr>
            <p:cNvSpPr/>
            <p:nvPr/>
          </p:nvSpPr>
          <p:spPr>
            <a:xfrm>
              <a:off x="1291039" y="39599"/>
              <a:ext cx="5160213" cy="75608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H"/>
            </a:p>
          </p:txBody>
        </p:sp>
        <p:sp>
          <p:nvSpPr>
            <p:cNvPr id="10" name="TextBox 9">
              <a:extLst>
                <a:ext uri="{FF2B5EF4-FFF2-40B4-BE49-F238E27FC236}">
                  <a16:creationId xmlns:a16="http://schemas.microsoft.com/office/drawing/2014/main" id="{61F3AFC5-CF51-4B16-AB01-01595413545B}"/>
                </a:ext>
              </a:extLst>
            </p:cNvPr>
            <p:cNvSpPr txBox="1"/>
            <p:nvPr/>
          </p:nvSpPr>
          <p:spPr>
            <a:xfrm>
              <a:off x="1291039" y="-23369"/>
              <a:ext cx="5160213" cy="14711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marL="228594" marR="0" lvl="0" indent="-228594" algn="l" defTabSz="592652"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70C0"/>
                  </a:solidFill>
                  <a:effectLst/>
                  <a:uLnTx/>
                  <a:uFillTx/>
                  <a:latin typeface="Calibri" panose="020F0502020204030204"/>
                  <a:ea typeface="+mn-ea"/>
                  <a:cs typeface="+mn-cs"/>
                </a:rPr>
                <a:t>Regional Refugee Response Plans (RRPs)</a:t>
              </a: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are developed at the regional level to respond to the needs of a refugee population which fled to </a:t>
              </a:r>
              <a:r>
                <a:rPr kumimoji="0" lang="en-US" sz="1867"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neighbouring</a:t>
              </a: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countries. </a:t>
              </a:r>
            </a:p>
            <a:p>
              <a:pPr marL="228594" marR="0" lvl="0" indent="-228594" algn="l" defTabSz="592652"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Regional RRPs consist of </a:t>
              </a:r>
              <a:r>
                <a:rPr kumimoji="0" lang="en-US" sz="1867" b="1" i="0" u="none" strike="noStrike" kern="1200" cap="none" spc="0" normalizeH="0" baseline="0" noProof="0" dirty="0">
                  <a:ln>
                    <a:noFill/>
                  </a:ln>
                  <a:solidFill>
                    <a:srgbClr val="0070C0"/>
                  </a:solidFill>
                  <a:effectLst/>
                  <a:uLnTx/>
                  <a:uFillTx/>
                  <a:latin typeface="Calibri" panose="020F0502020204030204"/>
                  <a:ea typeface="+mn-ea"/>
                  <a:cs typeface="+mn-cs"/>
                </a:rPr>
                <a:t>several country chapters </a:t>
              </a: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summarizing the </a:t>
              </a:r>
              <a:r>
                <a:rPr kumimoji="0" lang="en-US" sz="1867"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inter-agency</a:t>
              </a: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response related to a specific refugee situation at the country level. </a:t>
              </a:r>
            </a:p>
            <a:p>
              <a:pPr marL="0" marR="0" lvl="0" indent="0" algn="l" defTabSz="592652" rtl="0" eaLnBrk="1" fontAlgn="auto" latinLnBrk="0" hangingPunct="1">
                <a:lnSpc>
                  <a:spcPct val="90000"/>
                </a:lnSpc>
                <a:spcBef>
                  <a:spcPct val="0"/>
                </a:spcBef>
                <a:spcAft>
                  <a:spcPct val="35000"/>
                </a:spcAft>
                <a:buClrTx/>
                <a:buSzTx/>
                <a:buFontTx/>
                <a:buNone/>
                <a:tabLst/>
                <a:defRPr/>
              </a:pPr>
              <a:endPar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592652" rtl="0" eaLnBrk="1" fontAlgn="auto" latinLnBrk="0" hangingPunct="1">
                <a:lnSpc>
                  <a:spcPct val="90000"/>
                </a:lnSpc>
                <a:spcBef>
                  <a:spcPct val="0"/>
                </a:spcBef>
                <a:spcAft>
                  <a:spcPct val="35000"/>
                </a:spcAft>
                <a:buClrTx/>
                <a:buSzTx/>
                <a:buFontTx/>
                <a:buNone/>
                <a:tabLst/>
                <a:defRPr/>
              </a:pPr>
              <a:endPar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228594" marR="0" lvl="0" indent="-228594" algn="l" defTabSz="592652"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67" b="1" i="0" u="none" strike="noStrike" kern="1200" cap="none" spc="0" normalizeH="0" baseline="0" noProof="0" dirty="0">
                  <a:ln>
                    <a:noFill/>
                  </a:ln>
                  <a:solidFill>
                    <a:srgbClr val="0070C0"/>
                  </a:solidFill>
                  <a:effectLst/>
                  <a:uLnTx/>
                  <a:uFillTx/>
                  <a:latin typeface="Calibri" panose="020F0502020204030204"/>
                  <a:ea typeface="+mn-ea"/>
                  <a:cs typeface="+mn-cs"/>
                </a:rPr>
                <a:t>Country Refugee Response Plans (CRPs)</a:t>
              </a: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are developed under the leadership of UNHCR to reflect the needs of an entire refugee population in a country. </a:t>
              </a:r>
            </a:p>
            <a:p>
              <a:pPr marL="228594" marR="0" lvl="0" indent="-228594" algn="l" defTabSz="592652"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emergency situations a CRP can also be developed targeting one refugee population or covering a specific geographic area reflecting the context and response to the new emergency.</a:t>
              </a:r>
            </a:p>
            <a:p>
              <a:pPr marL="0" marR="0" lvl="0" indent="0" algn="l" defTabSz="592652" rtl="0" eaLnBrk="1" fontAlgn="auto" latinLnBrk="0" hangingPunct="1">
                <a:lnSpc>
                  <a:spcPct val="90000"/>
                </a:lnSpc>
                <a:spcBef>
                  <a:spcPct val="0"/>
                </a:spcBef>
                <a:spcAft>
                  <a:spcPct val="35000"/>
                </a:spcAft>
                <a:buClrTx/>
                <a:buSzTx/>
                <a:buFontTx/>
                <a:buNone/>
                <a:tabLst/>
                <a:defRPr/>
              </a:pPr>
              <a:endParaRPr kumimoji="0" lang="en-US" sz="1867"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19A3BBD-BDB5-439C-B16B-3C88B14960F6}"/>
              </a:ext>
            </a:extLst>
          </p:cNvPr>
          <p:cNvGrpSpPr/>
          <p:nvPr/>
        </p:nvGrpSpPr>
        <p:grpSpPr>
          <a:xfrm>
            <a:off x="4118898" y="3715323"/>
            <a:ext cx="7379479" cy="826197"/>
            <a:chOff x="1215347" y="751730"/>
            <a:chExt cx="5235905" cy="445583"/>
          </a:xfrm>
        </p:grpSpPr>
        <p:sp>
          <p:nvSpPr>
            <p:cNvPr id="12" name="Rectangle 11">
              <a:extLst>
                <a:ext uri="{FF2B5EF4-FFF2-40B4-BE49-F238E27FC236}">
                  <a16:creationId xmlns:a16="http://schemas.microsoft.com/office/drawing/2014/main" id="{0D8700F0-1CAE-447B-862E-C755770D60C1}"/>
                </a:ext>
              </a:extLst>
            </p:cNvPr>
            <p:cNvSpPr/>
            <p:nvPr/>
          </p:nvSpPr>
          <p:spPr>
            <a:xfrm>
              <a:off x="1291039" y="860521"/>
              <a:ext cx="5160213" cy="3367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H"/>
            </a:p>
          </p:txBody>
        </p:sp>
        <p:sp>
          <p:nvSpPr>
            <p:cNvPr id="13" name="TextBox 12">
              <a:extLst>
                <a:ext uri="{FF2B5EF4-FFF2-40B4-BE49-F238E27FC236}">
                  <a16:creationId xmlns:a16="http://schemas.microsoft.com/office/drawing/2014/main" id="{AFD40BA8-A49B-41DD-95C6-F09219C64948}"/>
                </a:ext>
              </a:extLst>
            </p:cNvPr>
            <p:cNvSpPr txBox="1"/>
            <p:nvPr/>
          </p:nvSpPr>
          <p:spPr>
            <a:xfrm>
              <a:off x="1215347" y="751730"/>
              <a:ext cx="5160213" cy="3367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marL="0" marR="0" lvl="0" indent="0" algn="l" defTabSz="592652" rtl="0" eaLnBrk="1" fontAlgn="auto" latinLnBrk="0" hangingPunct="1">
                <a:lnSpc>
                  <a:spcPct val="90000"/>
                </a:lnSpc>
                <a:spcBef>
                  <a:spcPct val="0"/>
                </a:spcBef>
                <a:spcAft>
                  <a:spcPct val="35000"/>
                </a:spcAft>
                <a:buClrTx/>
                <a:buSzTx/>
                <a:buFontTx/>
                <a:buNone/>
                <a:tabLst/>
                <a:defRPr/>
              </a:pPr>
              <a:endParaRPr kumimoji="0" lang="en-US" sz="2133"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6591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7DDBC6C-0D36-7DC2-74F2-5235774F7D6B}"/>
              </a:ext>
            </a:extLst>
          </p:cNvPr>
          <p:cNvGraphicFramePr>
            <a:graphicFrameLocks noGrp="1"/>
          </p:cNvGraphicFramePr>
          <p:nvPr>
            <p:ph idx="1"/>
          </p:nvPr>
        </p:nvGraphicFramePr>
        <p:xfrm>
          <a:off x="160867" y="1905990"/>
          <a:ext cx="11870266" cy="4621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05C8B90B-B2D6-434B-3EB2-5C1524C491CC}"/>
              </a:ext>
            </a:extLst>
          </p:cNvPr>
          <p:cNvSpPr txBox="1">
            <a:spLocks/>
          </p:cNvSpPr>
          <p:nvPr/>
        </p:nvSpPr>
        <p:spPr>
          <a:xfrm>
            <a:off x="355393" y="406401"/>
            <a:ext cx="10777724" cy="130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Inter-agency Coordination Structure – Egypt </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Refugee Coordination Model</a:t>
            </a:r>
            <a:endParaRPr kumimoji="0" lang="en-GB" sz="4267" b="0" i="0" u="none" strike="noStrike" kern="1200" cap="none" spc="0" normalizeH="0" baseline="0" noProof="0" dirty="0">
              <a:ln>
                <a:noFill/>
              </a:ln>
              <a:solidFill>
                <a:prstClr val="white"/>
              </a:solidFill>
              <a:effectLst/>
              <a:uLnTx/>
              <a:uFillTx/>
              <a:latin typeface="Calibri" panose="020F0502020204030204"/>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501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1E5C-DA08-EA00-03F8-C5F09782AF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9EF115-AC8E-CD31-1A7A-D0468B773B4F}"/>
              </a:ext>
            </a:extLst>
          </p:cNvPr>
          <p:cNvSpPr>
            <a:spLocks noGrp="1"/>
          </p:cNvSpPr>
          <p:nvPr>
            <p:ph idx="1"/>
          </p:nvPr>
        </p:nvSpPr>
        <p:spPr>
          <a:xfrm>
            <a:off x="2566703" y="5351760"/>
            <a:ext cx="23207927" cy="6553980"/>
          </a:xfrm>
        </p:spPr>
        <p:txBody>
          <a:bodyPr/>
          <a:lstStyle/>
          <a:p>
            <a:endParaRPr lang="en-US" dirty="0"/>
          </a:p>
        </p:txBody>
      </p:sp>
      <p:pic>
        <p:nvPicPr>
          <p:cNvPr id="1026" name="Graphic 2">
            <a:extLst>
              <a:ext uri="{FF2B5EF4-FFF2-40B4-BE49-F238E27FC236}">
                <a16:creationId xmlns:a16="http://schemas.microsoft.com/office/drawing/2014/main" id="{62A903C5-EC37-1BF3-16BC-DDECBDE7A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4465"/>
            <a:ext cx="11211559" cy="630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641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28BD-CA0A-F1D5-9AF6-D46F3EC3AC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6E92B6-5507-7A29-7C95-8750AC1879E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		</a:t>
            </a:r>
            <a:r>
              <a:rPr lang="en-US"/>
              <a:t>	</a:t>
            </a:r>
            <a:r>
              <a:rPr lang="en-US">
                <a:solidFill>
                  <a:schemeClr val="accent1">
                    <a:lumMod val="75000"/>
                  </a:schemeClr>
                </a:solidFill>
              </a:rPr>
              <a:t>        </a:t>
            </a:r>
            <a:r>
              <a:rPr lang="en-US" sz="6600">
                <a:solidFill>
                  <a:schemeClr val="accent1">
                    <a:lumMod val="75000"/>
                  </a:schemeClr>
                </a:solidFill>
              </a:rPr>
              <a:t>Thank </a:t>
            </a:r>
            <a:r>
              <a:rPr lang="en-US" sz="6600" dirty="0">
                <a:solidFill>
                  <a:schemeClr val="accent1">
                    <a:lumMod val="75000"/>
                  </a:schemeClr>
                </a:solidFill>
              </a:rPr>
              <a:t>you</a:t>
            </a:r>
          </a:p>
        </p:txBody>
      </p:sp>
    </p:spTree>
    <p:extLst>
      <p:ext uri="{BB962C8B-B14F-4D97-AF65-F5344CB8AC3E}">
        <p14:creationId xmlns:p14="http://schemas.microsoft.com/office/powerpoint/2010/main" val="1826282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4997-4CBD-9255-C5B6-379FA3C36D3C}"/>
              </a:ext>
            </a:extLst>
          </p:cNvPr>
          <p:cNvSpPr>
            <a:spLocks noGrp="1"/>
          </p:cNvSpPr>
          <p:nvPr>
            <p:ph type="title"/>
          </p:nvPr>
        </p:nvSpPr>
        <p:spPr>
          <a:xfrm>
            <a:off x="838200" y="365125"/>
            <a:ext cx="10515600" cy="594455"/>
          </a:xfrm>
        </p:spPr>
        <p:txBody>
          <a:bodyPr>
            <a:normAutofit fontScale="90000"/>
          </a:bodyPr>
          <a:lstStyle/>
          <a:p>
            <a:r>
              <a:rPr lang="en-US" b="1">
                <a:solidFill>
                  <a:schemeClr val="accent5">
                    <a:lumMod val="75000"/>
                  </a:schemeClr>
                </a:solidFill>
                <a:cs typeface="Calibri Light"/>
              </a:rPr>
              <a:t>Coordination Mechanisms at a glance</a:t>
            </a:r>
            <a:endParaRPr lang="en-US" b="1">
              <a:solidFill>
                <a:schemeClr val="accent5">
                  <a:lumMod val="75000"/>
                </a:schemeClr>
              </a:solidFill>
            </a:endParaRPr>
          </a:p>
        </p:txBody>
      </p:sp>
      <p:graphicFrame>
        <p:nvGraphicFramePr>
          <p:cNvPr id="98" name="Content Placeholder 97">
            <a:extLst>
              <a:ext uri="{FF2B5EF4-FFF2-40B4-BE49-F238E27FC236}">
                <a16:creationId xmlns:a16="http://schemas.microsoft.com/office/drawing/2014/main" id="{04C63963-B26E-F4D3-E3F5-4B30D75B612A}"/>
              </a:ext>
            </a:extLst>
          </p:cNvPr>
          <p:cNvGraphicFramePr>
            <a:graphicFrameLocks noGrp="1"/>
          </p:cNvGraphicFramePr>
          <p:nvPr>
            <p:ph idx="1"/>
            <p:extLst>
              <p:ext uri="{D42A27DB-BD31-4B8C-83A1-F6EECF244321}">
                <p14:modId xmlns:p14="http://schemas.microsoft.com/office/powerpoint/2010/main" val="1790185845"/>
              </p:ext>
            </p:extLst>
          </p:nvPr>
        </p:nvGraphicFramePr>
        <p:xfrm>
          <a:off x="606287" y="1400900"/>
          <a:ext cx="10979426" cy="4693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8962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4997-4CBD-9255-C5B6-379FA3C36D3C}"/>
              </a:ext>
            </a:extLst>
          </p:cNvPr>
          <p:cNvSpPr>
            <a:spLocks noGrp="1"/>
          </p:cNvSpPr>
          <p:nvPr>
            <p:ph type="title"/>
          </p:nvPr>
        </p:nvSpPr>
        <p:spPr>
          <a:xfrm>
            <a:off x="838200" y="365125"/>
            <a:ext cx="10515600" cy="594455"/>
          </a:xfrm>
        </p:spPr>
        <p:txBody>
          <a:bodyPr>
            <a:normAutofit fontScale="90000"/>
          </a:bodyPr>
          <a:lstStyle/>
          <a:p>
            <a:r>
              <a:rPr lang="en-US" b="1">
                <a:solidFill>
                  <a:schemeClr val="accent5">
                    <a:lumMod val="75000"/>
                  </a:schemeClr>
                </a:solidFill>
                <a:cs typeface="Calibri Light"/>
              </a:rPr>
              <a:t>UN Network on Migration: then what do they do?</a:t>
            </a:r>
          </a:p>
        </p:txBody>
      </p:sp>
      <p:graphicFrame>
        <p:nvGraphicFramePr>
          <p:cNvPr id="191" name="Diagram 190">
            <a:extLst>
              <a:ext uri="{FF2B5EF4-FFF2-40B4-BE49-F238E27FC236}">
                <a16:creationId xmlns:a16="http://schemas.microsoft.com/office/drawing/2014/main" id="{C3ED6861-A023-0F33-216C-C7A2D0A86D81}"/>
              </a:ext>
            </a:extLst>
          </p:cNvPr>
          <p:cNvGraphicFramePr/>
          <p:nvPr/>
        </p:nvGraphicFramePr>
        <p:xfrm>
          <a:off x="558291" y="1351929"/>
          <a:ext cx="11069052" cy="492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9546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cs typeface="Calibri"/>
              </a:rPr>
              <a:t>LUNCH</a:t>
            </a:r>
          </a:p>
        </p:txBody>
      </p:sp>
      <p:pic>
        <p:nvPicPr>
          <p:cNvPr id="5" name="Picture 4" descr="A white sign with black text and a red and blue square&#10;&#10;Description automatically generated">
            <a:extLst>
              <a:ext uri="{FF2B5EF4-FFF2-40B4-BE49-F238E27FC236}">
                <a16:creationId xmlns:a16="http://schemas.microsoft.com/office/drawing/2014/main" id="{81D5386B-FC91-78B4-35B6-4CCFDE6FBCF2}"/>
              </a:ext>
            </a:extLst>
          </p:cNvPr>
          <p:cNvPicPr>
            <a:picLocks noChangeAspect="1"/>
          </p:cNvPicPr>
          <p:nvPr/>
        </p:nvPicPr>
        <p:blipFill>
          <a:blip r:embed="rId4"/>
          <a:stretch>
            <a:fillRect/>
          </a:stretch>
        </p:blipFill>
        <p:spPr>
          <a:xfrm>
            <a:off x="6831840" y="5626583"/>
            <a:ext cx="1819275" cy="1038225"/>
          </a:xfrm>
          <a:prstGeom prst="rect">
            <a:avLst/>
          </a:prstGeom>
        </p:spPr>
      </p:pic>
    </p:spTree>
    <p:extLst>
      <p:ext uri="{BB962C8B-B14F-4D97-AF65-F5344CB8AC3E}">
        <p14:creationId xmlns:p14="http://schemas.microsoft.com/office/powerpoint/2010/main" val="3681580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7278" y="5053262"/>
            <a:ext cx="7047044" cy="1618824"/>
          </a:xfrm>
        </p:spPr>
        <p:txBody>
          <a:bodyPr anchor="t">
            <a:normAutofit fontScale="90000"/>
          </a:bodyPr>
          <a:lstStyle/>
          <a:p>
            <a:pPr algn="l">
              <a:lnSpc>
                <a:spcPct val="100000"/>
              </a:lnSpc>
              <a:spcBef>
                <a:spcPts val="600"/>
              </a:spcBef>
              <a:spcAft>
                <a:spcPts val="600"/>
              </a:spcAft>
            </a:pPr>
            <a:r>
              <a:rPr lang="en-US" sz="2800" b="1">
                <a:solidFill>
                  <a:schemeClr val="bg1"/>
                </a:solidFill>
                <a:latin typeface="+mn-lt"/>
                <a:ea typeface="Roboto Medium"/>
              </a:rPr>
              <a:t>Session 2: Migration, the GCM &amp; the 2030 Agenda</a:t>
            </a:r>
            <a:br>
              <a:rPr lang="en-US" sz="2800" b="1">
                <a:latin typeface="+mn-lt"/>
                <a:ea typeface="Roboto Medium" panose="02000000000000000000" pitchFamily="2" charset="0"/>
              </a:rPr>
            </a:br>
            <a:r>
              <a:rPr lang="en-US" sz="2200">
                <a:solidFill>
                  <a:schemeClr val="bg1"/>
                </a:solidFill>
                <a:latin typeface="+mn-lt"/>
                <a:ea typeface="Roboto Medium"/>
              </a:rPr>
              <a:t>By the end of the session participants should be able to:</a:t>
            </a:r>
            <a:br>
              <a:rPr lang="en-US" sz="2200" b="1">
                <a:latin typeface="+mn-lt"/>
                <a:ea typeface="Roboto Medium" panose="02000000000000000000" pitchFamily="2" charset="0"/>
              </a:rPr>
            </a:br>
            <a:r>
              <a:rPr lang="en-US" sz="2200">
                <a:solidFill>
                  <a:schemeClr val="bg1"/>
                </a:solidFill>
                <a:latin typeface="+mn-lt"/>
                <a:ea typeface="Roboto Medium"/>
              </a:rPr>
              <a:t>- Understand migration as a cross-cutting issue in the SDGs</a:t>
            </a:r>
            <a:br>
              <a:rPr lang="en-US" sz="2200">
                <a:latin typeface="+mn-lt"/>
                <a:ea typeface="Roboto Medium" panose="02000000000000000000" pitchFamily="2" charset="0"/>
              </a:rPr>
            </a:br>
            <a:r>
              <a:rPr lang="en-US" sz="2200">
                <a:solidFill>
                  <a:schemeClr val="bg1"/>
                </a:solidFill>
                <a:latin typeface="+mn-lt"/>
                <a:ea typeface="Roboto Medium"/>
              </a:rPr>
              <a:t>- Explain the linkage between the GCM and the 2030 Agenda</a:t>
            </a:r>
            <a:br>
              <a:rPr lang="en-US" sz="2200">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6827"/>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pic>
        <p:nvPicPr>
          <p:cNvPr id="3" name="Picture 2" descr="A white sign with black text and a red and blue square&#10;&#10;Description automatically generated">
            <a:extLst>
              <a:ext uri="{FF2B5EF4-FFF2-40B4-BE49-F238E27FC236}">
                <a16:creationId xmlns:a16="http://schemas.microsoft.com/office/drawing/2014/main" id="{BE00BDD7-CCF3-C478-0227-1BB088BED380}"/>
              </a:ext>
            </a:extLst>
          </p:cNvPr>
          <p:cNvPicPr>
            <a:picLocks noChangeAspect="1"/>
          </p:cNvPicPr>
          <p:nvPr/>
        </p:nvPicPr>
        <p:blipFill>
          <a:blip r:embed="rId7"/>
          <a:stretch>
            <a:fillRect/>
          </a:stretch>
        </p:blipFill>
        <p:spPr>
          <a:xfrm>
            <a:off x="6927486" y="5570642"/>
            <a:ext cx="1809750" cy="1038225"/>
          </a:xfrm>
          <a:prstGeom prst="rect">
            <a:avLst/>
          </a:prstGeom>
        </p:spPr>
      </p:pic>
    </p:spTree>
    <p:extLst>
      <p:ext uri="{BB962C8B-B14F-4D97-AF65-F5344CB8AC3E}">
        <p14:creationId xmlns:p14="http://schemas.microsoft.com/office/powerpoint/2010/main" val="2205181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646331"/>
          </a:xfrm>
          <a:prstGeom prst="rect">
            <a:avLst/>
          </a:prstGeom>
          <a:noFill/>
        </p:spPr>
        <p:txBody>
          <a:bodyPr wrap="square" lIns="91440" tIns="45720" rIns="91440" bIns="45720" rtlCol="0" anchor="t">
            <a:spAutoFit/>
          </a:bodyPr>
          <a:lstStyle/>
          <a:p>
            <a:pPr algn="ctr"/>
            <a:r>
              <a:rPr lang="en-GB" sz="3600" b="1">
                <a:solidFill>
                  <a:srgbClr val="318CDD"/>
                </a:solidFill>
              </a:rPr>
              <a:t>An introduction to the training </a:t>
            </a:r>
            <a:endParaRPr lang="en-US"/>
          </a:p>
        </p:txBody>
      </p:sp>
      <p:pic>
        <p:nvPicPr>
          <p:cNvPr id="6" name="Picture 5" descr="A white sign with black text and a red and blue square&#10;&#10;Description automatically generated">
            <a:extLst>
              <a:ext uri="{FF2B5EF4-FFF2-40B4-BE49-F238E27FC236}">
                <a16:creationId xmlns:a16="http://schemas.microsoft.com/office/drawing/2014/main" id="{80F4E702-160C-7F19-9066-78AB16B15C49}"/>
              </a:ext>
            </a:extLst>
          </p:cNvPr>
          <p:cNvPicPr>
            <a:picLocks noChangeAspect="1"/>
          </p:cNvPicPr>
          <p:nvPr/>
        </p:nvPicPr>
        <p:blipFill>
          <a:blip r:embed="rId4"/>
          <a:stretch>
            <a:fillRect/>
          </a:stretch>
        </p:blipFill>
        <p:spPr>
          <a:xfrm>
            <a:off x="6927486" y="5570642"/>
            <a:ext cx="1809750" cy="1038225"/>
          </a:xfrm>
          <a:prstGeom prst="rect">
            <a:avLst/>
          </a:prstGeom>
        </p:spPr>
      </p:pic>
    </p:spTree>
    <p:extLst>
      <p:ext uri="{BB962C8B-B14F-4D97-AF65-F5344CB8AC3E}">
        <p14:creationId xmlns:p14="http://schemas.microsoft.com/office/powerpoint/2010/main" val="918414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870967"/>
            <a:ext cx="12193200" cy="1034087"/>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9015222" y="5895862"/>
            <a:ext cx="3048625" cy="916661"/>
          </a:xfrm>
          <a:prstGeom prst="rect">
            <a:avLst/>
          </a:prstGeom>
        </p:spPr>
      </p:pic>
      <p:sp>
        <p:nvSpPr>
          <p:cNvPr id="7" name="TextBox 6">
            <a:extLst>
              <a:ext uri="{FF2B5EF4-FFF2-40B4-BE49-F238E27FC236}">
                <a16:creationId xmlns:a16="http://schemas.microsoft.com/office/drawing/2014/main" id="{18122DA8-31A1-4287-A95B-DCC83CDA3991}"/>
              </a:ext>
            </a:extLst>
          </p:cNvPr>
          <p:cNvSpPr txBox="1"/>
          <p:nvPr/>
        </p:nvSpPr>
        <p:spPr>
          <a:xfrm>
            <a:off x="962689" y="6000249"/>
            <a:ext cx="594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Who’s in the room?</a:t>
            </a:r>
          </a:p>
        </p:txBody>
      </p:sp>
      <p:sp>
        <p:nvSpPr>
          <p:cNvPr id="6" name="TextBox 2">
            <a:extLst>
              <a:ext uri="{FF2B5EF4-FFF2-40B4-BE49-F238E27FC236}">
                <a16:creationId xmlns:a16="http://schemas.microsoft.com/office/drawing/2014/main" id="{3216DF27-EB30-53E5-FC30-6A1425B79212}"/>
              </a:ext>
            </a:extLst>
          </p:cNvPr>
          <p:cNvSpPr txBox="1"/>
          <p:nvPr/>
        </p:nvSpPr>
        <p:spPr>
          <a:xfrm>
            <a:off x="1434942" y="312971"/>
            <a:ext cx="8783782"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srgbClr val="318CDD"/>
                </a:solidFill>
                <a:effectLst/>
                <a:uLnTx/>
                <a:uFillTx/>
                <a:latin typeface="Calibri" panose="020F0502020204030204"/>
                <a:ea typeface="+mn-ea"/>
                <a:cs typeface="+mn-cs"/>
              </a:rPr>
              <a:t>Pre-training survey results</a:t>
            </a: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
            <a:extLst>
              <a:ext uri="{FF2B5EF4-FFF2-40B4-BE49-F238E27FC236}">
                <a16:creationId xmlns:a16="http://schemas.microsoft.com/office/drawing/2014/main" id="{3C5FB5F5-C445-73C8-2B11-7A343B6F9E6D}"/>
              </a:ext>
            </a:extLst>
          </p:cNvPr>
          <p:cNvSpPr txBox="1"/>
          <p:nvPr/>
        </p:nvSpPr>
        <p:spPr>
          <a:xfrm>
            <a:off x="516579" y="854707"/>
            <a:ext cx="11169168"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Aft>
                <a:spcPts val="600"/>
              </a:spcAft>
              <a:buClrTx/>
              <a:buSzTx/>
              <a:buFontTx/>
              <a:buNone/>
              <a:tabLst/>
              <a:defRPr/>
            </a:pPr>
            <a:endParaRPr kumimoji="0" lang="en-US" sz="2000" b="0" i="0" u="none" strike="noStrike" kern="1200" cap="none" spc="0" normalizeH="0" baseline="0" noProof="0">
              <a:ln>
                <a:noFill/>
              </a:ln>
              <a:effectLst/>
              <a:uLnTx/>
              <a:uFillTx/>
              <a:latin typeface="Calibri" panose="020F0502020204030204"/>
              <a:ea typeface="+mn-ea"/>
              <a:cs typeface="Calibri"/>
            </a:endParaRPr>
          </a:p>
          <a:p>
            <a:pPr marL="285750" marR="0" lvl="0" indent="-285750" algn="l" defTabSz="914400" rtl="0" eaLnBrk="1" fontAlgn="auto" latinLnBrk="0" hangingPunct="1">
              <a:spcAft>
                <a:spcPts val="600"/>
              </a:spcAft>
              <a:buClrTx/>
              <a:buSzTx/>
              <a:buFont typeface="Wingdings"/>
              <a:buChar char="§"/>
              <a:tabLst/>
              <a:defRPr/>
            </a:pPr>
            <a:r>
              <a:rPr lang="en-US" sz="2400" b="1">
                <a:latin typeface="Calibri" panose="020F0502020204030204"/>
                <a:cs typeface="Calibri"/>
              </a:rPr>
              <a:t>12 </a:t>
            </a:r>
            <a:r>
              <a:rPr kumimoji="0" lang="en-US" sz="2400" b="1" i="0" u="none" strike="noStrike" kern="1200" cap="none" spc="0" normalizeH="0" baseline="0" noProof="0">
                <a:ln>
                  <a:noFill/>
                </a:ln>
                <a:effectLst/>
                <a:uLnTx/>
                <a:uFillTx/>
                <a:latin typeface="Calibri" panose="020F0502020204030204"/>
                <a:ea typeface="+mn-ea"/>
                <a:cs typeface="Calibri"/>
              </a:rPr>
              <a:t>total responses</a:t>
            </a:r>
            <a:r>
              <a:rPr kumimoji="0" lang="en-US" sz="2400" b="0" i="0" u="none" strike="noStrike" kern="1200" cap="none" spc="0" normalizeH="0" baseline="0" noProof="0">
                <a:ln>
                  <a:noFill/>
                </a:ln>
                <a:effectLst/>
                <a:uLnTx/>
                <a:uFillTx/>
                <a:latin typeface="Calibri" panose="020F0502020204030204"/>
                <a:ea typeface="+mn-ea"/>
                <a:cs typeface="Calibri"/>
              </a:rPr>
              <a:t>;</a:t>
            </a:r>
            <a:endParaRPr lang="en-US" sz="2400" b="0" i="0" u="none" strike="noStrike" kern="1200" cap="none" spc="0" normalizeH="0" baseline="0" noProof="0">
              <a:ln>
                <a:noFill/>
              </a:ln>
              <a:effectLst/>
              <a:uLnTx/>
              <a:uFillTx/>
              <a:latin typeface="Calibri" panose="020F0502020204030204"/>
              <a:ea typeface="Calibri"/>
              <a:cs typeface="Calibri"/>
            </a:endParaRPr>
          </a:p>
          <a:p>
            <a:pPr marL="285750" indent="-285750">
              <a:spcAft>
                <a:spcPts val="600"/>
              </a:spcAft>
              <a:buFont typeface="Wingdings"/>
              <a:buChar char="§"/>
              <a:defRPr/>
            </a:pPr>
            <a:r>
              <a:rPr kumimoji="0" lang="en-US" sz="2400" b="0" i="0" u="none" strike="noStrike" kern="1200" cap="none" spc="0" normalizeH="0" baseline="0" noProof="0">
                <a:ln>
                  <a:noFill/>
                </a:ln>
                <a:effectLst/>
                <a:uLnTx/>
                <a:uFillTx/>
                <a:latin typeface="Calibri" panose="020F0502020204030204"/>
                <a:ea typeface="+mn-ea"/>
                <a:cs typeface="Calibri"/>
              </a:rPr>
              <a:t>Participants from</a:t>
            </a:r>
            <a:r>
              <a:rPr lang="en-US" sz="2400">
                <a:latin typeface="Calibri" panose="020F0502020204030204"/>
                <a:cs typeface="Calibri"/>
              </a:rPr>
              <a:t> </a:t>
            </a:r>
            <a:r>
              <a:rPr lang="en-US" sz="2400" b="1">
                <a:latin typeface="Calibri" panose="020F0502020204030204"/>
                <a:cs typeface="Calibri"/>
              </a:rPr>
              <a:t>13 </a:t>
            </a:r>
            <a:r>
              <a:rPr kumimoji="0" lang="en-US" sz="2400" b="1" i="0" u="none" strike="noStrike" kern="1200" cap="none" spc="0" normalizeH="0" baseline="0" noProof="0">
                <a:ln>
                  <a:noFill/>
                </a:ln>
                <a:effectLst/>
                <a:uLnTx/>
                <a:uFillTx/>
                <a:latin typeface="Calibri" panose="020F0502020204030204"/>
                <a:ea typeface="+mn-ea"/>
                <a:cs typeface="Calibri"/>
              </a:rPr>
              <a:t>different agencies</a:t>
            </a:r>
            <a:r>
              <a:rPr kumimoji="0" lang="en-US" sz="2400" b="0" i="0" u="none" strike="noStrike" kern="1200" cap="none" spc="0" normalizeH="0" baseline="0" noProof="0">
                <a:ln>
                  <a:noFill/>
                </a:ln>
                <a:effectLst/>
                <a:uLnTx/>
                <a:uFillTx/>
                <a:latin typeface="Calibri" panose="020F0502020204030204"/>
                <a:ea typeface="+mn-ea"/>
                <a:cs typeface="Calibri"/>
              </a:rPr>
              <a:t>;</a:t>
            </a:r>
            <a:endParaRPr lang="en-US" sz="2400" b="0" i="0" u="none" strike="noStrike" kern="1200" cap="none" spc="0" normalizeH="0" baseline="0" noProof="0">
              <a:ln>
                <a:noFill/>
              </a:ln>
              <a:effectLst/>
              <a:uLnTx/>
              <a:uFillTx/>
              <a:latin typeface="Calibri" panose="020F0502020204030204"/>
              <a:ea typeface="Calibri"/>
              <a:cs typeface="Calibri"/>
            </a:endParaRPr>
          </a:p>
          <a:p>
            <a:pPr marL="285750" indent="-285750">
              <a:spcAft>
                <a:spcPts val="600"/>
              </a:spcAft>
              <a:buFont typeface="Wingdings"/>
              <a:buChar char="§"/>
              <a:defRPr/>
            </a:pPr>
            <a:r>
              <a:rPr lang="en-US" sz="2400" b="1">
                <a:latin typeface="Calibri" panose="020F0502020204030204"/>
                <a:cs typeface="Calibri"/>
              </a:rPr>
              <a:t>64</a:t>
            </a:r>
            <a:r>
              <a:rPr kumimoji="0" lang="en-US" sz="2400" b="1" i="0" u="none" strike="noStrike" kern="1200" cap="none" spc="0" normalizeH="0" baseline="0" noProof="0">
                <a:ln>
                  <a:noFill/>
                </a:ln>
                <a:effectLst/>
                <a:uLnTx/>
                <a:uFillTx/>
                <a:latin typeface="Calibri" panose="020F0502020204030204"/>
                <a:ea typeface="+mn-ea"/>
                <a:cs typeface="Calibri"/>
              </a:rPr>
              <a:t>% Senior Technical Staff,</a:t>
            </a:r>
            <a:r>
              <a:rPr lang="en-US" sz="2400" b="1">
                <a:latin typeface="Calibri" panose="020F0502020204030204"/>
                <a:cs typeface="Calibri"/>
              </a:rPr>
              <a:t> 36% other</a:t>
            </a:r>
            <a:r>
              <a:rPr lang="en-US" sz="2400">
                <a:latin typeface="Calibri" panose="020F0502020204030204"/>
                <a:cs typeface="Calibri"/>
              </a:rPr>
              <a:t> </a:t>
            </a:r>
            <a:endParaRPr lang="en-US" sz="2400" b="0" i="0" u="none" strike="noStrike" kern="1200" cap="none" spc="0" normalizeH="0" baseline="0" noProof="0">
              <a:ln>
                <a:noFill/>
              </a:ln>
              <a:effectLst/>
              <a:uLnTx/>
              <a:uFillTx/>
              <a:latin typeface="Calibri" panose="020F0502020204030204"/>
              <a:ea typeface="Calibri"/>
              <a:cs typeface="Calibri"/>
            </a:endParaRPr>
          </a:p>
          <a:p>
            <a:pPr marL="742950" lvl="1" indent="-285750">
              <a:spcAft>
                <a:spcPts val="600"/>
              </a:spcAft>
              <a:buFont typeface="Wingdings,Sans-Serif"/>
              <a:buChar char="§"/>
              <a:defRPr/>
            </a:pPr>
            <a:r>
              <a:rPr lang="en-US" sz="2400">
                <a:latin typeface="Calibri" panose="020F0502020204030204"/>
                <a:ea typeface="Calibri"/>
                <a:cs typeface="Calibri"/>
              </a:rPr>
              <a:t>58% have worked for the UN for more than 10 years;</a:t>
            </a:r>
          </a:p>
          <a:p>
            <a:pPr marL="742950" lvl="1" indent="-285750">
              <a:spcAft>
                <a:spcPts val="600"/>
              </a:spcAft>
              <a:buFont typeface="Wingdings,Sans-Serif"/>
              <a:buChar char="§"/>
              <a:defRPr/>
            </a:pPr>
            <a:r>
              <a:rPr lang="en-US" sz="2400">
                <a:latin typeface="Calibri" panose="020F0502020204030204"/>
                <a:ea typeface="Calibri"/>
                <a:cs typeface="Calibri"/>
              </a:rPr>
              <a:t>33% have 1-5 </a:t>
            </a:r>
            <a:r>
              <a:rPr lang="en-GB" sz="2400">
                <a:latin typeface="Calibri" panose="020F0502020204030204"/>
                <a:ea typeface="Calibri"/>
                <a:cs typeface="Calibri"/>
              </a:rPr>
              <a:t>years of working experience with UN</a:t>
            </a:r>
            <a:endParaRPr lang="en-US" sz="2400">
              <a:latin typeface="Calibri" panose="020F0502020204030204"/>
              <a:ea typeface="Calibri"/>
              <a:cs typeface="Calibri"/>
            </a:endParaRPr>
          </a:p>
          <a:p>
            <a:pPr marL="285750" indent="-285750">
              <a:spcAft>
                <a:spcPts val="600"/>
              </a:spcAft>
              <a:buFont typeface="Wingdings"/>
              <a:buChar char="§"/>
              <a:defRPr/>
            </a:pPr>
            <a:r>
              <a:rPr kumimoji="0" lang="en-US" sz="2400" b="1" i="0" u="none" strike="noStrike" kern="1200" cap="none" spc="0" normalizeH="0" baseline="0" noProof="0">
                <a:ln>
                  <a:noFill/>
                </a:ln>
                <a:effectLst/>
                <a:uLnTx/>
                <a:uFillTx/>
                <a:latin typeface="Calibri" panose="020F0502020204030204"/>
                <a:ea typeface="+mn-ea"/>
                <a:cs typeface="Calibri"/>
              </a:rPr>
              <a:t>Diversity of primary roles</a:t>
            </a:r>
            <a:r>
              <a:rPr kumimoji="0" lang="en-US" sz="2400" b="0" i="0" u="none" strike="noStrike" kern="1200" cap="none" spc="0" normalizeH="0" baseline="0" noProof="0">
                <a:ln>
                  <a:noFill/>
                </a:ln>
                <a:effectLst/>
                <a:uLnTx/>
                <a:uFillTx/>
                <a:latin typeface="Calibri" panose="020F0502020204030204"/>
                <a:ea typeface="+mn-ea"/>
                <a:cs typeface="Calibri"/>
              </a:rPr>
              <a:t>:</a:t>
            </a:r>
            <a:r>
              <a:rPr lang="en-US" sz="2400">
                <a:latin typeface="Calibri" panose="020F0502020204030204"/>
                <a:cs typeface="Calibri"/>
              </a:rPr>
              <a:t> </a:t>
            </a:r>
            <a:endParaRPr lang="en-US" sz="2400">
              <a:latin typeface="Calibri" panose="020F0502020204030204"/>
              <a:ea typeface="Calibri"/>
              <a:cs typeface="Calibri"/>
            </a:endParaRPr>
          </a:p>
          <a:p>
            <a:pPr marL="742950" lvl="1" indent="-285750">
              <a:spcAft>
                <a:spcPts val="600"/>
              </a:spcAft>
              <a:buFont typeface="Wingdings"/>
              <a:buChar char="§"/>
              <a:defRPr/>
            </a:pPr>
            <a:r>
              <a:rPr lang="en-US" sz="2400">
                <a:latin typeface="Calibri" panose="020F0502020204030204"/>
                <a:cs typeface="Calibri"/>
              </a:rPr>
              <a:t>5 people answered </a:t>
            </a:r>
            <a:r>
              <a:rPr lang="en-US" sz="2400" err="1">
                <a:latin typeface="Calibri" panose="020F0502020204030204"/>
                <a:cs typeface="Calibri"/>
              </a:rPr>
              <a:t>Programme</a:t>
            </a:r>
            <a:r>
              <a:rPr lang="en-US" sz="2400">
                <a:latin typeface="Calibri" panose="020F0502020204030204"/>
                <a:cs typeface="Calibri"/>
              </a:rPr>
              <a:t>/Project Management; </a:t>
            </a:r>
            <a:endParaRPr lang="en-US" sz="2400" b="0" i="0" u="none" strike="noStrike" kern="1200" cap="none" spc="0" normalizeH="0" baseline="0" noProof="0">
              <a:ln>
                <a:noFill/>
              </a:ln>
              <a:effectLst/>
              <a:uLnTx/>
              <a:uFillTx/>
              <a:latin typeface="Calibri" panose="020F0502020204030204"/>
              <a:ea typeface="Calibri"/>
              <a:cs typeface="Calibri"/>
            </a:endParaRPr>
          </a:p>
          <a:p>
            <a:pPr marL="742950" lvl="1" indent="-285750">
              <a:spcAft>
                <a:spcPts val="600"/>
              </a:spcAft>
              <a:buFont typeface="Wingdings"/>
              <a:buChar char="§"/>
              <a:defRPr/>
            </a:pPr>
            <a:r>
              <a:rPr lang="en-US" sz="2400">
                <a:latin typeface="Calibri" panose="020F0502020204030204"/>
                <a:cs typeface="Calibri"/>
              </a:rPr>
              <a:t>3 answered </a:t>
            </a:r>
            <a:r>
              <a:rPr lang="en-US" sz="2400" err="1">
                <a:latin typeface="Calibri" panose="020F0502020204030204"/>
                <a:cs typeface="Calibri"/>
              </a:rPr>
              <a:t>Programme</a:t>
            </a:r>
            <a:r>
              <a:rPr kumimoji="0" lang="en-US" sz="2400" b="0" i="0" u="none" strike="noStrike" kern="1200" cap="none" spc="0" normalizeH="0" baseline="0" noProof="0">
                <a:ln>
                  <a:noFill/>
                </a:ln>
                <a:effectLst/>
                <a:uLnTx/>
                <a:uFillTx/>
                <a:latin typeface="Calibri" panose="020F0502020204030204"/>
                <a:ea typeface="+mn-ea"/>
                <a:cs typeface="Calibri"/>
              </a:rPr>
              <a:t>/Project </a:t>
            </a:r>
            <a:r>
              <a:rPr lang="en-US" sz="2400">
                <a:latin typeface="Calibri" panose="020F0502020204030204"/>
                <a:cs typeface="Calibri"/>
              </a:rPr>
              <a:t>development;</a:t>
            </a:r>
            <a:endParaRPr lang="en-US" sz="2400">
              <a:latin typeface="Calibri" panose="020F0502020204030204"/>
              <a:ea typeface="Calibri"/>
              <a:cs typeface="Calibri"/>
            </a:endParaRPr>
          </a:p>
          <a:p>
            <a:pPr marL="742950" lvl="1" indent="-285750">
              <a:spcAft>
                <a:spcPts val="600"/>
              </a:spcAft>
              <a:buFont typeface="Wingdings"/>
              <a:buChar char="§"/>
              <a:defRPr/>
            </a:pPr>
            <a:r>
              <a:rPr lang="en-US" sz="2400">
                <a:latin typeface="Calibri" panose="020F0502020204030204"/>
                <a:cs typeface="Calibri"/>
              </a:rPr>
              <a:t>1 representation/liaison with government; 1</a:t>
            </a:r>
            <a:r>
              <a:rPr kumimoji="0" lang="en-US" sz="2400" b="0" i="0" u="none" strike="noStrike" kern="1200" cap="none" spc="0" normalizeH="0" baseline="0" noProof="0">
                <a:ln>
                  <a:noFill/>
                </a:ln>
                <a:effectLst/>
                <a:uLnTx/>
                <a:uFillTx/>
                <a:latin typeface="Calibri" panose="020F0502020204030204"/>
                <a:ea typeface="+mn-ea"/>
                <a:cs typeface="Calibri"/>
              </a:rPr>
              <a:t> Research &amp; Data</a:t>
            </a:r>
            <a:r>
              <a:rPr lang="en-US" sz="2400">
                <a:latin typeface="Calibri" panose="020F0502020204030204"/>
                <a:cs typeface="Calibri"/>
              </a:rPr>
              <a:t>; 1</a:t>
            </a:r>
            <a:r>
              <a:rPr kumimoji="0" lang="en-US" sz="2400" b="0" i="0" u="none" strike="noStrike" kern="1200" cap="none" spc="0" normalizeH="0" baseline="0" noProof="0">
                <a:ln>
                  <a:noFill/>
                </a:ln>
                <a:effectLst/>
                <a:uLnTx/>
                <a:uFillTx/>
                <a:latin typeface="Calibri" panose="020F0502020204030204"/>
                <a:ea typeface="+mn-ea"/>
                <a:cs typeface="Calibri"/>
              </a:rPr>
              <a:t> M&amp;E</a:t>
            </a:r>
            <a:endParaRPr lang="en-US" sz="2400" b="0" i="0" u="none" strike="noStrike" kern="1200" cap="none" spc="0" normalizeH="0" baseline="0" noProof="0">
              <a:ln>
                <a:noFill/>
              </a:ln>
              <a:effectLst/>
              <a:uLnTx/>
              <a:uFillTx/>
              <a:latin typeface="Calibri" panose="020F0502020204030204"/>
              <a:ea typeface="Calibri"/>
              <a:cs typeface="Calibri"/>
            </a:endParaRPr>
          </a:p>
          <a:p>
            <a:pPr>
              <a:defRPr/>
            </a:pPr>
            <a:endParaRPr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p:txBody>
      </p:sp>
    </p:spTree>
    <p:extLst>
      <p:ext uri="{BB962C8B-B14F-4D97-AF65-F5344CB8AC3E}">
        <p14:creationId xmlns:p14="http://schemas.microsoft.com/office/powerpoint/2010/main" val="387711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421149"/>
            <a:ext cx="12193200" cy="1483905"/>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438112" y="211242"/>
            <a:ext cx="9323960" cy="1908215"/>
          </a:xfrm>
          <a:prstGeom prst="rect">
            <a:avLst/>
          </a:prstGeom>
          <a:noFill/>
        </p:spPr>
        <p:txBody>
          <a:bodyPr wrap="square" lIns="91440" tIns="45720" rIns="91440" bIns="45720" rtlCol="0" anchor="t">
            <a:spAutoFit/>
          </a:bodyPr>
          <a:lstStyle/>
          <a:p>
            <a:pPr algn="ctr"/>
            <a:r>
              <a:rPr lang="en-GB" sz="2800" b="1">
                <a:solidFill>
                  <a:srgbClr val="318CDD"/>
                </a:solidFill>
              </a:rPr>
              <a:t>Migration snapshot in Egypt</a:t>
            </a:r>
            <a:r>
              <a:rPr lang="en-GB" sz="2800" b="1">
                <a:solidFill>
                  <a:srgbClr val="318CDD"/>
                </a:solidFill>
                <a:latin typeface="Calibri"/>
                <a:cs typeface="Calibri"/>
              </a:rPr>
              <a:t>: </a:t>
            </a:r>
            <a:r>
              <a:rPr lang="en-US" sz="2800" b="1">
                <a:solidFill>
                  <a:srgbClr val="0033A0"/>
                </a:solidFill>
                <a:latin typeface="Calibri Light"/>
                <a:cs typeface="Calibri Light"/>
              </a:rPr>
              <a:t>Migrant stocks in Egypt</a:t>
            </a:r>
            <a:endParaRPr lang="en-GB" sz="2800">
              <a:cs typeface="Calibri"/>
            </a:endParaRPr>
          </a:p>
          <a:p>
            <a:pPr algn="ctr"/>
            <a:endParaRPr lang="en-GB" sz="3600" b="1">
              <a:solidFill>
                <a:srgbClr val="318CDD"/>
              </a:solidFill>
              <a:cs typeface="Calibri"/>
            </a:endParaRPr>
          </a:p>
          <a:p>
            <a:pPr algn="ctr"/>
            <a:endParaRPr lang="en-GB" sz="3600" b="1">
              <a:solidFill>
                <a:srgbClr val="318CDD"/>
              </a:solidFill>
              <a:cs typeface="Calibri"/>
            </a:endParaRPr>
          </a:p>
          <a:p>
            <a:pPr algn="ctr"/>
            <a:endParaRPr lang="en-US">
              <a:cs typeface="Calibri"/>
            </a:endParaRPr>
          </a:p>
        </p:txBody>
      </p:sp>
      <p:sp>
        <p:nvSpPr>
          <p:cNvPr id="5" name="TextBox 4">
            <a:extLst>
              <a:ext uri="{FF2B5EF4-FFF2-40B4-BE49-F238E27FC236}">
                <a16:creationId xmlns:a16="http://schemas.microsoft.com/office/drawing/2014/main" id="{6FB635C1-81F4-8213-B12C-B5E4908A5C09}"/>
              </a:ext>
            </a:extLst>
          </p:cNvPr>
          <p:cNvSpPr txBox="1"/>
          <p:nvPr/>
        </p:nvSpPr>
        <p:spPr>
          <a:xfrm>
            <a:off x="120236" y="873317"/>
            <a:ext cx="8026523" cy="7248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Arial"/>
              <a:buChar char="•"/>
            </a:pPr>
            <a:r>
              <a:rPr lang="en-US" sz="2400" dirty="0">
                <a:solidFill>
                  <a:srgbClr val="0033A0"/>
                </a:solidFill>
                <a:latin typeface="Calibri Light"/>
                <a:ea typeface="Calibri Light"/>
                <a:cs typeface="Calibri Light"/>
              </a:rPr>
              <a:t> </a:t>
            </a:r>
            <a:r>
              <a:rPr lang="en-US" sz="2400" b="1">
                <a:solidFill>
                  <a:srgbClr val="0033A0"/>
                </a:solidFill>
                <a:latin typeface="Calibri Light"/>
                <a:ea typeface="Calibri Light"/>
                <a:cs typeface="Calibri Light"/>
              </a:rPr>
              <a:t>Egypt </a:t>
            </a:r>
            <a:r>
              <a:rPr lang="en-US" sz="2400">
                <a:solidFill>
                  <a:srgbClr val="0033A0"/>
                </a:solidFill>
                <a:latin typeface="Calibri Light"/>
                <a:ea typeface="Calibri Light"/>
                <a:cs typeface="Calibri Light"/>
              </a:rPr>
              <a:t>is a country of origin, transit and destination. </a:t>
            </a:r>
            <a:endParaRPr lang="en-US" sz="2400">
              <a:solidFill>
                <a:srgbClr val="000000"/>
              </a:solidFill>
              <a:latin typeface="Century Gothic"/>
              <a:cs typeface="Calibri" panose="020F0502020204030204"/>
            </a:endParaRPr>
          </a:p>
          <a:p>
            <a:pPr algn="just">
              <a:buFont typeface="Arial"/>
              <a:buChar char="•"/>
            </a:pPr>
            <a:endParaRPr lang="en-US" sz="2400" dirty="0">
              <a:solidFill>
                <a:srgbClr val="0033A0"/>
              </a:solidFill>
              <a:latin typeface="Calibri Light"/>
              <a:ea typeface="Calibri Light"/>
              <a:cs typeface="Calibri Light"/>
            </a:endParaRPr>
          </a:p>
          <a:p>
            <a:pPr algn="just">
              <a:buFont typeface="Arial"/>
              <a:buChar char="•"/>
            </a:pPr>
            <a:r>
              <a:rPr lang="en-US" sz="2400">
                <a:solidFill>
                  <a:srgbClr val="0033A0"/>
                </a:solidFill>
                <a:latin typeface="Calibri Light"/>
                <a:ea typeface="Calibri Light"/>
                <a:cs typeface="Calibri Light"/>
              </a:rPr>
              <a:t> In 2022, IOM estimated that the number of migrants residing in Egypt in 2022 to be </a:t>
            </a:r>
            <a:r>
              <a:rPr lang="en-US" sz="2400" b="1">
                <a:solidFill>
                  <a:srgbClr val="0033A0"/>
                </a:solidFill>
                <a:latin typeface="Calibri Light"/>
                <a:ea typeface="Calibri Light"/>
                <a:cs typeface="Calibri Light"/>
              </a:rPr>
              <a:t>9 million</a:t>
            </a:r>
            <a:r>
              <a:rPr lang="en-US" sz="2400">
                <a:solidFill>
                  <a:srgbClr val="0033A0"/>
                </a:solidFill>
                <a:latin typeface="Calibri Light"/>
                <a:ea typeface="Calibri Light"/>
                <a:cs typeface="Calibri Light"/>
              </a:rPr>
              <a:t>, which amounts to </a:t>
            </a:r>
            <a:r>
              <a:rPr lang="en-US" sz="2400" b="1">
                <a:solidFill>
                  <a:srgbClr val="0033A0"/>
                </a:solidFill>
                <a:latin typeface="Calibri Light"/>
                <a:ea typeface="Calibri Light"/>
                <a:cs typeface="Calibri Light"/>
              </a:rPr>
              <a:t>8.7%</a:t>
            </a:r>
            <a:r>
              <a:rPr lang="en-US" sz="2400">
                <a:solidFill>
                  <a:srgbClr val="0033A0"/>
                </a:solidFill>
                <a:latin typeface="Calibri Light"/>
                <a:ea typeface="Calibri Light"/>
                <a:cs typeface="Calibri Light"/>
              </a:rPr>
              <a:t> of the country’s population. </a:t>
            </a:r>
            <a:endParaRPr lang="en-US" sz="2400">
              <a:solidFill>
                <a:srgbClr val="000000"/>
              </a:solidFill>
              <a:latin typeface="Century Gothic"/>
              <a:cs typeface="Calibri" panose="020F0502020204030204"/>
            </a:endParaRPr>
          </a:p>
          <a:p>
            <a:pPr algn="just"/>
            <a:endParaRPr lang="en-US" sz="2400" dirty="0">
              <a:solidFill>
                <a:srgbClr val="0033A0"/>
              </a:solidFill>
              <a:latin typeface="Calibri Light"/>
              <a:ea typeface="Calibri Light"/>
              <a:cs typeface="Calibri Light"/>
            </a:endParaRPr>
          </a:p>
          <a:p>
            <a:pPr algn="just">
              <a:buFont typeface="Arial"/>
              <a:buChar char="•"/>
            </a:pPr>
            <a:r>
              <a:rPr lang="en-US" sz="2400" b="1">
                <a:solidFill>
                  <a:srgbClr val="0033A0"/>
                </a:solidFill>
                <a:latin typeface="Calibri Light"/>
                <a:ea typeface="Calibri Light"/>
                <a:cs typeface="Calibri Light"/>
              </a:rPr>
              <a:t> 80% </a:t>
            </a:r>
            <a:r>
              <a:rPr lang="en-US" sz="2400">
                <a:solidFill>
                  <a:srgbClr val="0033A0"/>
                </a:solidFill>
                <a:latin typeface="Calibri Light"/>
                <a:ea typeface="Calibri Light"/>
                <a:cs typeface="Calibri Light"/>
              </a:rPr>
              <a:t>of this population belongs to one of the main countries of origin; </a:t>
            </a:r>
            <a:r>
              <a:rPr lang="en-US" sz="2400" b="1">
                <a:solidFill>
                  <a:srgbClr val="0033A0"/>
                </a:solidFill>
                <a:latin typeface="Calibri Light"/>
                <a:ea typeface="Calibri Light"/>
                <a:cs typeface="Calibri Light"/>
              </a:rPr>
              <a:t>Sudan, Syria, Yemen and Libya. </a:t>
            </a:r>
            <a:endParaRPr lang="en-US" sz="2400">
              <a:solidFill>
                <a:srgbClr val="000000"/>
              </a:solidFill>
              <a:latin typeface="Calibri"/>
              <a:ea typeface="Calibri"/>
              <a:cs typeface="Calibri" panose="020F0502020204030204"/>
            </a:endParaRPr>
          </a:p>
          <a:p>
            <a:pPr algn="just"/>
            <a:endParaRPr lang="en-US" sz="2400" dirty="0">
              <a:solidFill>
                <a:srgbClr val="0033A0"/>
              </a:solidFill>
              <a:latin typeface="Arial"/>
              <a:cs typeface="Arial"/>
            </a:endParaRPr>
          </a:p>
          <a:p>
            <a:pPr algn="just">
              <a:buFont typeface="Arial"/>
              <a:buChar char="•"/>
            </a:pPr>
            <a:r>
              <a:rPr lang="en-US" sz="2400">
                <a:solidFill>
                  <a:srgbClr val="0033A0"/>
                </a:solidFill>
                <a:latin typeface="Calibri Light"/>
                <a:ea typeface="Calibri Light"/>
                <a:cs typeface="Calibri Light"/>
              </a:rPr>
              <a:t> More than </a:t>
            </a:r>
            <a:r>
              <a:rPr lang="en-US" sz="2400" b="1" u="sng">
                <a:solidFill>
                  <a:srgbClr val="0033A0"/>
                </a:solidFill>
                <a:latin typeface="Calibri Light"/>
                <a:ea typeface="Calibri Light"/>
                <a:cs typeface="Calibri Light"/>
              </a:rPr>
              <a:t>130 nationalities</a:t>
            </a:r>
            <a:r>
              <a:rPr lang="en-US" sz="2400">
                <a:solidFill>
                  <a:srgbClr val="0033A0"/>
                </a:solidFill>
                <a:latin typeface="Calibri Light"/>
                <a:ea typeface="Calibri Light"/>
                <a:cs typeface="Calibri Light"/>
              </a:rPr>
              <a:t> are represented in the remaining migrant communities, representing 1,512,582  people. </a:t>
            </a:r>
            <a:endParaRPr lang="en-US"/>
          </a:p>
          <a:p>
            <a:pPr>
              <a:buFont typeface="Arial"/>
              <a:buChar char="•"/>
            </a:pPr>
            <a:endParaRPr lang="en-US" b="1">
              <a:solidFill>
                <a:srgbClr val="0033A0"/>
              </a:solidFill>
              <a:latin typeface="Calibri Light"/>
              <a:cs typeface="Calibri Light"/>
            </a:endParaRPr>
          </a:p>
          <a:p>
            <a:pPr>
              <a:buFont typeface="Arial"/>
              <a:buChar char="•"/>
            </a:pPr>
            <a:endParaRPr lang="en-US">
              <a:solidFill>
                <a:srgbClr val="0033A0"/>
              </a:solidFill>
              <a:latin typeface="Calibri Light"/>
              <a:cs typeface="Calibri Light"/>
            </a:endParaRPr>
          </a:p>
          <a:p>
            <a:pPr>
              <a:buFont typeface="Arial"/>
              <a:buChar char="•"/>
            </a:pPr>
            <a:endParaRPr lang="en-US">
              <a:solidFill>
                <a:srgbClr val="0033A0"/>
              </a:solidFill>
              <a:latin typeface="Calibri Light"/>
              <a:cs typeface="Calibri Light"/>
            </a:endParaRPr>
          </a:p>
          <a:p>
            <a:pPr>
              <a:buFont typeface="Arial"/>
              <a:buChar char="•"/>
            </a:pPr>
            <a:endParaRPr lang="en-US">
              <a:solidFill>
                <a:srgbClr val="0033A0"/>
              </a:solidFill>
              <a:latin typeface="Calibri Light"/>
              <a:cs typeface="Calibri Light"/>
            </a:endParaRPr>
          </a:p>
          <a:p>
            <a:pPr>
              <a:buFont typeface="Arial"/>
              <a:buChar char="•"/>
            </a:pPr>
            <a:endParaRPr lang="en-US">
              <a:solidFill>
                <a:srgbClr val="0033A0"/>
              </a:solidFill>
              <a:latin typeface="Calibri Light"/>
              <a:cs typeface="Calibri Light"/>
            </a:endParaRPr>
          </a:p>
          <a:p>
            <a:endParaRPr lang="en-US">
              <a:solidFill>
                <a:srgbClr val="000000"/>
              </a:solidFill>
              <a:latin typeface="Arial"/>
              <a:cs typeface="Arial"/>
            </a:endParaRPr>
          </a:p>
          <a:p>
            <a:pPr marL="171450" indent="-171450" algn="just">
              <a:buFont typeface="Arial"/>
              <a:buChar char="•"/>
            </a:pPr>
            <a:endParaRPr lang="en-US" sz="900">
              <a:latin typeface="Century Gothic"/>
              <a:cs typeface="Calibri" panose="020F0502020204030204"/>
            </a:endParaRPr>
          </a:p>
          <a:p>
            <a:endParaRPr lang="en-US" sz="1200">
              <a:latin typeface="Calibri" panose="020F0502020204030204"/>
              <a:cs typeface="Calibri" panose="020F0502020204030204"/>
            </a:endParaRPr>
          </a:p>
          <a:p>
            <a:br>
              <a:rPr lang="en-US" dirty="0"/>
            </a:br>
            <a:br>
              <a:rPr lang="en-US" dirty="0"/>
            </a:br>
            <a:endParaRPr lang="en-US" sz="1200">
              <a:cs typeface="Calibri"/>
            </a:endParaRPr>
          </a:p>
          <a:p>
            <a:endParaRPr lang="en-US" sz="1200">
              <a:cs typeface="Calibri"/>
            </a:endParaRPr>
          </a:p>
          <a:p>
            <a:pPr algn="l"/>
            <a:endParaRPr lang="en-US" sz="1200">
              <a:cs typeface="Calibri"/>
            </a:endParaRPr>
          </a:p>
        </p:txBody>
      </p:sp>
      <p:pic>
        <p:nvPicPr>
          <p:cNvPr id="8" name="Picture 7" descr="A blue pie chart with white text&#10;&#10;Description automatically generated">
            <a:extLst>
              <a:ext uri="{FF2B5EF4-FFF2-40B4-BE49-F238E27FC236}">
                <a16:creationId xmlns:a16="http://schemas.microsoft.com/office/drawing/2014/main" id="{E87F9343-8B83-450E-B62F-69D61F4036B5}"/>
              </a:ext>
            </a:extLst>
          </p:cNvPr>
          <p:cNvPicPr>
            <a:picLocks noChangeAspect="1"/>
          </p:cNvPicPr>
          <p:nvPr/>
        </p:nvPicPr>
        <p:blipFill>
          <a:blip r:embed="rId4"/>
          <a:stretch>
            <a:fillRect/>
          </a:stretch>
        </p:blipFill>
        <p:spPr>
          <a:xfrm>
            <a:off x="8729153" y="1519527"/>
            <a:ext cx="3244434" cy="2708847"/>
          </a:xfrm>
          <a:prstGeom prst="rect">
            <a:avLst/>
          </a:prstGeom>
        </p:spPr>
      </p:pic>
    </p:spTree>
    <p:extLst>
      <p:ext uri="{BB962C8B-B14F-4D97-AF65-F5344CB8AC3E}">
        <p14:creationId xmlns:p14="http://schemas.microsoft.com/office/powerpoint/2010/main" val="4166099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870967"/>
            <a:ext cx="12193200" cy="1034087"/>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9015222" y="5895862"/>
            <a:ext cx="3048625" cy="916661"/>
          </a:xfrm>
          <a:prstGeom prst="rect">
            <a:avLst/>
          </a:prstGeom>
        </p:spPr>
      </p:pic>
      <p:sp>
        <p:nvSpPr>
          <p:cNvPr id="7" name="TextBox 6">
            <a:extLst>
              <a:ext uri="{FF2B5EF4-FFF2-40B4-BE49-F238E27FC236}">
                <a16:creationId xmlns:a16="http://schemas.microsoft.com/office/drawing/2014/main" id="{18122DA8-31A1-4287-A95B-DCC83CDA3991}"/>
              </a:ext>
            </a:extLst>
          </p:cNvPr>
          <p:cNvSpPr txBox="1"/>
          <p:nvPr/>
        </p:nvSpPr>
        <p:spPr>
          <a:xfrm>
            <a:off x="846501" y="5987802"/>
            <a:ext cx="594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Who’s in the room?</a:t>
            </a:r>
          </a:p>
        </p:txBody>
      </p:sp>
      <p:sp>
        <p:nvSpPr>
          <p:cNvPr id="5" name="TextBox 1">
            <a:extLst>
              <a:ext uri="{FF2B5EF4-FFF2-40B4-BE49-F238E27FC236}">
                <a16:creationId xmlns:a16="http://schemas.microsoft.com/office/drawing/2014/main" id="{D7C811AF-38EE-950E-44C5-C6F7731B5AD4}"/>
              </a:ext>
            </a:extLst>
          </p:cNvPr>
          <p:cNvSpPr txBox="1"/>
          <p:nvPr/>
        </p:nvSpPr>
        <p:spPr>
          <a:xfrm>
            <a:off x="337024" y="255303"/>
            <a:ext cx="11517952"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Aft>
                <a:spcPts val="60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Calibri"/>
            </a:endParaRPr>
          </a:p>
          <a:p>
            <a:pPr marL="285750" marR="0" lvl="0" indent="-285750" algn="l" defTabSz="914400" rtl="0" eaLnBrk="1" fontAlgn="auto" latinLnBrk="0" hangingPunct="1">
              <a:spcAft>
                <a:spcPts val="600"/>
              </a:spcAft>
              <a:buClrTx/>
              <a:buSzTx/>
              <a:buFont typeface="Wingdings"/>
              <a:buChar char="§"/>
              <a:tabLst/>
              <a:defRPr/>
            </a:pPr>
            <a:r>
              <a:rPr lang="en-US" sz="2000" b="1">
                <a:solidFill>
                  <a:schemeClr val="accent2"/>
                </a:solidFill>
                <a:latin typeface="Calibri" panose="020F0502020204030204"/>
                <a:cs typeface="Calibri"/>
              </a:rPr>
              <a:t>67</a:t>
            </a:r>
            <a:r>
              <a:rPr kumimoji="0" lang="en-US" sz="2000" b="1" i="0" u="none" strike="noStrike" kern="1200" cap="none" spc="0" normalizeH="0" baseline="0" noProof="0">
                <a:ln>
                  <a:noFill/>
                </a:ln>
                <a:solidFill>
                  <a:schemeClr val="accent2"/>
                </a:solidFill>
                <a:effectLst/>
                <a:uLnTx/>
                <a:uFillTx/>
                <a:latin typeface="Calibri" panose="020F0502020204030204"/>
                <a:ea typeface="+mn-ea"/>
                <a:cs typeface="Calibri"/>
              </a:rPr>
              <a:t>% have never undertaken training on migration governance</a:t>
            </a:r>
            <a:r>
              <a:rPr kumimoji="0" lang="en-US" sz="2000" b="0" i="0" u="none" strike="noStrike" kern="1200" cap="none" spc="0" normalizeH="0" baseline="0" noProof="0">
                <a:ln>
                  <a:noFill/>
                </a:ln>
                <a:effectLst/>
                <a:uLnTx/>
                <a:uFillTx/>
                <a:latin typeface="Calibri" panose="020F0502020204030204"/>
                <a:ea typeface="+mn-ea"/>
                <a:cs typeface="Calibri"/>
              </a:rPr>
              <a:t>; (only </a:t>
            </a:r>
            <a:r>
              <a:rPr lang="en-US" sz="2000">
                <a:latin typeface="Calibri" panose="020F0502020204030204"/>
                <a:cs typeface="Calibri"/>
              </a:rPr>
              <a:t>33</a:t>
            </a:r>
            <a:r>
              <a:rPr kumimoji="0" lang="en-US" sz="2000" b="0" i="0" u="none" strike="noStrike" kern="1200" cap="none" spc="0" normalizeH="0" baseline="0" noProof="0">
                <a:ln>
                  <a:noFill/>
                </a:ln>
                <a:effectLst/>
                <a:uLnTx/>
                <a:uFillTx/>
                <a:latin typeface="Calibri" panose="020F0502020204030204"/>
                <a:ea typeface="+mn-ea"/>
                <a:cs typeface="Calibri"/>
              </a:rPr>
              <a:t>% confirmed)</a:t>
            </a:r>
            <a:endParaRPr kumimoji="0" lang="en-US" b="0"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spcAft>
                <a:spcPts val="600"/>
              </a:spcAft>
              <a:buClrTx/>
              <a:buSzTx/>
              <a:buFont typeface="Wingdings"/>
              <a:buChar char="§"/>
              <a:tabLst/>
              <a:defRPr/>
            </a:pPr>
            <a:r>
              <a:rPr lang="en-US" sz="2000" b="1">
                <a:latin typeface="Calibri" panose="020F0502020204030204"/>
                <a:cs typeface="Calibri"/>
              </a:rPr>
              <a:t>33</a:t>
            </a:r>
            <a:r>
              <a:rPr kumimoji="0" lang="en-US" sz="2000" b="1" i="0" u="none" strike="noStrike" kern="1200" cap="none" spc="0" normalizeH="0" baseline="0" noProof="0">
                <a:ln>
                  <a:noFill/>
                </a:ln>
                <a:effectLst/>
                <a:uLnTx/>
                <a:uFillTx/>
                <a:latin typeface="Calibri" panose="020F0502020204030204"/>
                <a:ea typeface="+mn-ea"/>
                <a:cs typeface="Calibri"/>
              </a:rPr>
              <a:t>% have never received training on the UN Development System Cooperation Framework</a:t>
            </a:r>
            <a:r>
              <a:rPr kumimoji="0" lang="en-US" sz="2000" b="0" i="0" u="none" strike="noStrike" kern="1200" cap="none" spc="0" normalizeH="0" baseline="0" noProof="0">
                <a:ln>
                  <a:noFill/>
                </a:ln>
                <a:effectLst/>
                <a:uLnTx/>
                <a:uFillTx/>
                <a:latin typeface="Calibri" panose="020F0502020204030204"/>
                <a:ea typeface="+mn-ea"/>
                <a:cs typeface="Calibri"/>
              </a:rPr>
              <a:t>;</a:t>
            </a:r>
            <a:endParaRPr kumimoji="0" lang="en-US" b="0" i="0" u="none" strike="noStrike" kern="1200" cap="none" spc="0" normalizeH="0" baseline="0" noProof="0">
              <a:ln>
                <a:noFill/>
              </a:ln>
              <a:effectLst/>
              <a:uLnTx/>
              <a:uFillTx/>
              <a:latin typeface="Calibri" panose="020F0502020204030204"/>
              <a:ea typeface="+mn-ea"/>
              <a:cs typeface="Calibri"/>
            </a:endParaRPr>
          </a:p>
          <a:p>
            <a:pPr marL="285750" indent="-285750">
              <a:spcAft>
                <a:spcPts val="600"/>
              </a:spcAft>
              <a:buFont typeface="Wingdings"/>
              <a:buChar char="§"/>
              <a:defRPr/>
            </a:pPr>
            <a:r>
              <a:rPr lang="en-US" sz="2000" b="1">
                <a:solidFill>
                  <a:schemeClr val="accent2"/>
                </a:solidFill>
                <a:latin typeface="Calibri" panose="020F0502020204030204"/>
                <a:cs typeface="Calibri"/>
              </a:rPr>
              <a:t>67</a:t>
            </a:r>
            <a:r>
              <a:rPr kumimoji="0" lang="en-US" sz="2000" b="1" i="0" u="none" strike="noStrike" kern="1200" cap="none" spc="0" normalizeH="0" baseline="0" noProof="0">
                <a:ln>
                  <a:noFill/>
                </a:ln>
                <a:solidFill>
                  <a:schemeClr val="accent2"/>
                </a:solidFill>
                <a:effectLst/>
                <a:uLnTx/>
                <a:uFillTx/>
                <a:latin typeface="Calibri" panose="020F0502020204030204"/>
                <a:ea typeface="+mn-ea"/>
                <a:cs typeface="Calibri"/>
              </a:rPr>
              <a:t>%</a:t>
            </a:r>
            <a:r>
              <a:rPr lang="en-US" sz="2000" b="1">
                <a:solidFill>
                  <a:schemeClr val="accent2"/>
                </a:solidFill>
                <a:latin typeface="Calibri" panose="020F0502020204030204"/>
                <a:cs typeface="Calibri"/>
              </a:rPr>
              <a:t> have not taken part in the process leading up to the development of the CF while 33% have </a:t>
            </a:r>
            <a:r>
              <a:rPr lang="en-US" sz="2000" b="1">
                <a:latin typeface="Calibri" panose="020F0502020204030204"/>
                <a:cs typeface="Calibri"/>
              </a:rPr>
              <a:t>;</a:t>
            </a:r>
            <a:endParaRPr lang="en-US" sz="2000" b="1" i="0" u="none" strike="noStrike" kern="1200" cap="none" spc="0" normalizeH="0" baseline="0" noProof="0">
              <a:ln>
                <a:noFill/>
              </a:ln>
              <a:effectLst/>
              <a:uLnTx/>
              <a:uFillTx/>
              <a:latin typeface="Calibri" panose="020F0502020204030204"/>
              <a:ea typeface="Calibri"/>
              <a:cs typeface="Calibri"/>
            </a:endParaRPr>
          </a:p>
          <a:p>
            <a:pPr marL="285750" marR="0" lvl="0" indent="-285750" algn="l" defTabSz="914400" rtl="0" eaLnBrk="1" fontAlgn="auto" latinLnBrk="0" hangingPunct="1">
              <a:spcAft>
                <a:spcPts val="600"/>
              </a:spcAft>
              <a:buClrTx/>
              <a:buSzTx/>
              <a:buFont typeface="Wingdings"/>
              <a:buChar char="§"/>
              <a:tabLst/>
              <a:defRPr/>
            </a:pPr>
            <a:r>
              <a:rPr kumimoji="0" lang="en-US" sz="2000" b="0" i="0" u="none" strike="noStrike" kern="1200" cap="none" spc="0" normalizeH="0" baseline="0" noProof="0">
                <a:ln>
                  <a:noFill/>
                </a:ln>
                <a:effectLst/>
                <a:uLnTx/>
                <a:uFillTx/>
                <a:latin typeface="Calibri" panose="020F0502020204030204"/>
                <a:ea typeface="+mn-ea"/>
                <a:cs typeface="Calibri"/>
              </a:rPr>
              <a:t>Diverse range of expectations for the training:</a:t>
            </a:r>
            <a:endParaRPr kumimoji="0" lang="en-US" b="0" i="0" u="none" strike="noStrike" kern="1200" cap="none" spc="0" normalizeH="0" baseline="0" noProof="0">
              <a:ln>
                <a:noFill/>
              </a:ln>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6" name="Picture 5" descr="A close up of words&#10;&#10;Description automatically generated">
            <a:extLst>
              <a:ext uri="{FF2B5EF4-FFF2-40B4-BE49-F238E27FC236}">
                <a16:creationId xmlns:a16="http://schemas.microsoft.com/office/drawing/2014/main" id="{50A391B5-292C-7CC8-E0DD-C5A5CBF78079}"/>
              </a:ext>
            </a:extLst>
          </p:cNvPr>
          <p:cNvPicPr>
            <a:picLocks noChangeAspect="1"/>
          </p:cNvPicPr>
          <p:nvPr/>
        </p:nvPicPr>
        <p:blipFill>
          <a:blip r:embed="rId4"/>
          <a:stretch>
            <a:fillRect/>
          </a:stretch>
        </p:blipFill>
        <p:spPr>
          <a:xfrm>
            <a:off x="181879" y="2683158"/>
            <a:ext cx="11827706" cy="2791427"/>
          </a:xfrm>
          <a:prstGeom prst="rect">
            <a:avLst/>
          </a:prstGeom>
        </p:spPr>
      </p:pic>
    </p:spTree>
    <p:extLst>
      <p:ext uri="{BB962C8B-B14F-4D97-AF65-F5344CB8AC3E}">
        <p14:creationId xmlns:p14="http://schemas.microsoft.com/office/powerpoint/2010/main" val="2170927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870967"/>
            <a:ext cx="12193200" cy="1034087"/>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9015222" y="5895862"/>
            <a:ext cx="3048625" cy="916661"/>
          </a:xfrm>
          <a:prstGeom prst="rect">
            <a:avLst/>
          </a:prstGeom>
        </p:spPr>
      </p:pic>
      <p:sp>
        <p:nvSpPr>
          <p:cNvPr id="5" name="TextBox 4">
            <a:extLst>
              <a:ext uri="{FF2B5EF4-FFF2-40B4-BE49-F238E27FC236}">
                <a16:creationId xmlns:a16="http://schemas.microsoft.com/office/drawing/2014/main" id="{666C6E92-FC87-69F3-CF06-855CEBBEDB5F}"/>
              </a:ext>
            </a:extLst>
          </p:cNvPr>
          <p:cNvSpPr txBox="1"/>
          <p:nvPr/>
        </p:nvSpPr>
        <p:spPr>
          <a:xfrm>
            <a:off x="1045081" y="445878"/>
            <a:ext cx="9722991" cy="738664"/>
          </a:xfrm>
          <a:prstGeom prst="rect">
            <a:avLst/>
          </a:prstGeom>
          <a:noFill/>
        </p:spPr>
        <p:txBody>
          <a:bodyPr wrap="square" lIns="91440" tIns="45720" rIns="91440" bIns="45720" rtlCol="0" anchor="t">
            <a:spAutoFit/>
          </a:bodyPr>
          <a:lstStyle/>
          <a:p>
            <a:pPr algn="ctr"/>
            <a:r>
              <a:rPr lang="en-GB" sz="4000" b="1">
                <a:solidFill>
                  <a:srgbClr val="318CDD"/>
                </a:solidFill>
              </a:rPr>
              <a:t>Findings</a:t>
            </a:r>
            <a:r>
              <a:rPr lang="en-GB" sz="4200" b="1">
                <a:solidFill>
                  <a:srgbClr val="318CDD"/>
                </a:solidFill>
              </a:rPr>
              <a:t> from Pre-Training Survey (cont.)</a:t>
            </a:r>
            <a:endParaRPr lang="en-GB" sz="4200" b="1">
              <a:solidFill>
                <a:srgbClr val="318CDD"/>
              </a:solidFill>
              <a:cs typeface="Calibri"/>
            </a:endParaRPr>
          </a:p>
        </p:txBody>
      </p:sp>
      <p:sp>
        <p:nvSpPr>
          <p:cNvPr id="8" name="Rectangle 7">
            <a:extLst>
              <a:ext uri="{FF2B5EF4-FFF2-40B4-BE49-F238E27FC236}">
                <a16:creationId xmlns:a16="http://schemas.microsoft.com/office/drawing/2014/main" id="{1923BBB8-7B21-AD6E-FD9D-3E7CAE19406B}"/>
              </a:ext>
            </a:extLst>
          </p:cNvPr>
          <p:cNvSpPr/>
          <p:nvPr/>
        </p:nvSpPr>
        <p:spPr>
          <a:xfrm>
            <a:off x="872056" y="1410073"/>
            <a:ext cx="10634144" cy="664797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400" i="1">
                <a:ea typeface="+mn-lt"/>
                <a:cs typeface="+mn-lt"/>
              </a:rPr>
              <a:t>Expectations from Responders include:</a:t>
            </a:r>
            <a:endParaRPr lang="en-US" sz="2400" b="1">
              <a:ea typeface="+mn-lt"/>
              <a:cs typeface="+mn-lt"/>
            </a:endParaRPr>
          </a:p>
          <a:p>
            <a:pPr>
              <a:spcAft>
                <a:spcPts val="600"/>
              </a:spcAft>
              <a:defRPr/>
            </a:pPr>
            <a:endParaRPr lang="en-US" sz="2400" i="1">
              <a:ea typeface="+mn-lt"/>
              <a:cs typeface="+mn-lt"/>
            </a:endParaRPr>
          </a:p>
          <a:p>
            <a:pPr marL="342900" indent="-342900" algn="just">
              <a:spcAft>
                <a:spcPts val="600"/>
              </a:spcAft>
              <a:buFont typeface="Arial"/>
              <a:buChar char="•"/>
              <a:defRPr/>
            </a:pPr>
            <a:r>
              <a:rPr lang="en-US" sz="2400">
                <a:ea typeface="+mn-lt"/>
                <a:cs typeface="+mn-lt"/>
              </a:rPr>
              <a:t>To learn more about different migration </a:t>
            </a:r>
            <a:r>
              <a:rPr lang="en-US" sz="2400" err="1">
                <a:ea typeface="+mn-lt"/>
                <a:cs typeface="+mn-lt"/>
              </a:rPr>
              <a:t>programmes</a:t>
            </a:r>
            <a:r>
              <a:rPr lang="en-US" sz="2400">
                <a:ea typeface="+mn-lt"/>
                <a:cs typeface="+mn-lt"/>
              </a:rPr>
              <a:t> and their impact</a:t>
            </a:r>
          </a:p>
          <a:p>
            <a:pPr marL="342900" indent="-342900" algn="just">
              <a:spcAft>
                <a:spcPts val="600"/>
              </a:spcAft>
              <a:buFont typeface="Arial"/>
              <a:buChar char="•"/>
              <a:defRPr/>
            </a:pPr>
            <a:r>
              <a:rPr lang="en-US" sz="2400">
                <a:ea typeface="+mn-lt"/>
                <a:cs typeface="+mn-lt"/>
              </a:rPr>
              <a:t>Better understanding of the UN Network on migration; better knowledge of the GCM, as well as of how to implement it, incl. jointly with other UN agencies.</a:t>
            </a:r>
          </a:p>
          <a:p>
            <a:pPr marL="342900" indent="-342900" algn="just">
              <a:spcAft>
                <a:spcPts val="600"/>
              </a:spcAft>
              <a:buFont typeface="Arial"/>
              <a:buChar char="•"/>
              <a:defRPr/>
            </a:pPr>
            <a:r>
              <a:rPr lang="en-US" sz="2400">
                <a:ea typeface="+mn-lt"/>
                <a:cs typeface="+mn-lt"/>
              </a:rPr>
              <a:t>Integrating migration into the planning and programming</a:t>
            </a:r>
          </a:p>
          <a:p>
            <a:pPr marL="342900" indent="-342900" algn="just">
              <a:spcAft>
                <a:spcPts val="600"/>
              </a:spcAft>
              <a:buFont typeface="Arial"/>
              <a:buChar char="•"/>
              <a:defRPr/>
            </a:pPr>
            <a:r>
              <a:rPr lang="en-US" sz="2400">
                <a:ea typeface="+mn-lt"/>
                <a:cs typeface="+mn-lt"/>
              </a:rPr>
              <a:t>More knowledge on GCM and complementarity with other coordination mechanisms and how can agencies, government and civil societies work together</a:t>
            </a:r>
          </a:p>
          <a:p>
            <a:pPr marL="342900" indent="-342900" algn="just">
              <a:spcAft>
                <a:spcPts val="600"/>
              </a:spcAft>
              <a:buFont typeface="Arial"/>
              <a:buChar char="•"/>
              <a:defRPr/>
            </a:pPr>
            <a:r>
              <a:rPr lang="en-US" sz="2400">
                <a:ea typeface="+mn-lt"/>
                <a:cs typeface="+mn-lt"/>
              </a:rPr>
              <a:t>Connect and share knowledge, experience with professionals, experts, and peers in the field of migration and sustainable development</a:t>
            </a:r>
          </a:p>
          <a:p>
            <a:pPr marL="342900" indent="-342900" algn="just">
              <a:spcAft>
                <a:spcPts val="600"/>
              </a:spcAft>
              <a:buFont typeface="Arial"/>
              <a:buChar char="•"/>
              <a:defRPr/>
            </a:pPr>
            <a:endParaRPr lang="en-US" sz="2400">
              <a:ea typeface="+mn-lt"/>
              <a:cs typeface="+mn-lt"/>
            </a:endParaRPr>
          </a:p>
          <a:p>
            <a:pPr marL="342900" indent="-342900" algn="just">
              <a:spcAft>
                <a:spcPts val="600"/>
              </a:spcAft>
              <a:buFont typeface="Arial"/>
              <a:buChar char="•"/>
              <a:defRPr/>
            </a:pPr>
            <a:endParaRPr lang="en-US" sz="2400">
              <a:ea typeface="+mn-lt"/>
              <a:cs typeface="+mn-lt"/>
            </a:endParaRPr>
          </a:p>
          <a:p>
            <a:pPr marL="342900" indent="-342900" algn="just">
              <a:spcAft>
                <a:spcPts val="600"/>
              </a:spcAft>
              <a:buFont typeface="Arial"/>
              <a:buChar char="•"/>
              <a:defRPr/>
            </a:pPr>
            <a:endParaRPr lang="en-US" sz="2400">
              <a:ea typeface="+mn-lt"/>
              <a:cs typeface="+mn-lt"/>
            </a:endParaRPr>
          </a:p>
          <a:p>
            <a:pPr algn="just">
              <a:spcAft>
                <a:spcPts val="600"/>
              </a:spcAft>
              <a:defRPr/>
            </a:pPr>
            <a:endParaRPr lang="en-US" sz="2400">
              <a:solidFill>
                <a:srgbClr val="000000"/>
              </a:solidFill>
              <a:cs typeface="Calibri"/>
            </a:endParaRPr>
          </a:p>
          <a:p>
            <a:pPr algn="ctr">
              <a:defRPr/>
            </a:pPr>
            <a:endParaRPr lang="en-US" sz="2000" i="1">
              <a:solidFill>
                <a:srgbClr val="000000"/>
              </a:solidFill>
              <a:cs typeface="Calibri"/>
            </a:endParaRPr>
          </a:p>
          <a:p>
            <a:pPr algn="ctr">
              <a:defRPr/>
            </a:pPr>
            <a:endParaRPr lang="en-US" sz="2000" i="1">
              <a:solidFill>
                <a:schemeClr val="accent1">
                  <a:lumMod val="75000"/>
                </a:schemeClr>
              </a:solidFill>
              <a:highlight>
                <a:srgbClr val="FFFF00"/>
              </a:highlight>
              <a:cs typeface="Calibri"/>
            </a:endParaRPr>
          </a:p>
        </p:txBody>
      </p:sp>
      <p:sp>
        <p:nvSpPr>
          <p:cNvPr id="2" name="TextBox 1">
            <a:extLst>
              <a:ext uri="{FF2B5EF4-FFF2-40B4-BE49-F238E27FC236}">
                <a16:creationId xmlns:a16="http://schemas.microsoft.com/office/drawing/2014/main" id="{9BA8D57A-B0BB-0948-9F53-94A5729CD88C}"/>
              </a:ext>
            </a:extLst>
          </p:cNvPr>
          <p:cNvSpPr txBox="1"/>
          <p:nvPr/>
        </p:nvSpPr>
        <p:spPr>
          <a:xfrm>
            <a:off x="962689" y="6000249"/>
            <a:ext cx="594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Who’s in the room?</a:t>
            </a:r>
          </a:p>
        </p:txBody>
      </p:sp>
    </p:spTree>
    <p:extLst>
      <p:ext uri="{BB962C8B-B14F-4D97-AF65-F5344CB8AC3E}">
        <p14:creationId xmlns:p14="http://schemas.microsoft.com/office/powerpoint/2010/main" val="2371589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435600"/>
            <a:ext cx="12193200" cy="14694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434942" y="312971"/>
            <a:ext cx="8783782" cy="738664"/>
          </a:xfrm>
          <a:prstGeom prst="rect">
            <a:avLst/>
          </a:prstGeom>
          <a:noFill/>
        </p:spPr>
        <p:txBody>
          <a:bodyPr wrap="square" rtlCol="0">
            <a:spAutoFit/>
          </a:bodyPr>
          <a:lstStyle/>
          <a:p>
            <a:pPr algn="ctr"/>
            <a:r>
              <a:rPr lang="en-GB" sz="4200" b="1">
                <a:solidFill>
                  <a:srgbClr val="318CDD"/>
                </a:solidFill>
              </a:rPr>
              <a:t>Icebreaker Exercise</a:t>
            </a:r>
          </a:p>
        </p:txBody>
      </p:sp>
      <p:sp>
        <p:nvSpPr>
          <p:cNvPr id="2" name="Subtitle 2">
            <a:extLst>
              <a:ext uri="{FF2B5EF4-FFF2-40B4-BE49-F238E27FC236}">
                <a16:creationId xmlns:a16="http://schemas.microsoft.com/office/drawing/2014/main" id="{A566851E-C91A-776A-78BB-EDC391BB651B}"/>
              </a:ext>
            </a:extLst>
          </p:cNvPr>
          <p:cNvSpPr>
            <a:spLocks noGrp="1"/>
          </p:cNvSpPr>
          <p:nvPr>
            <p:ph type="subTitle" idx="1"/>
          </p:nvPr>
        </p:nvSpPr>
        <p:spPr>
          <a:xfrm>
            <a:off x="321821" y="1709312"/>
            <a:ext cx="11451078" cy="4833045"/>
          </a:xfrm>
        </p:spPr>
        <p:txBody>
          <a:bodyPr vert="horz" lIns="91440" tIns="45720" rIns="91440" bIns="45720" rtlCol="0" anchor="t">
            <a:noAutofit/>
          </a:bodyPr>
          <a:lstStyle/>
          <a:p>
            <a:pPr marL="914400" lvl="1" indent="-457200" algn="l">
              <a:spcBef>
                <a:spcPts val="1200"/>
              </a:spcBef>
              <a:spcAft>
                <a:spcPts val="300"/>
              </a:spcAft>
              <a:buFont typeface="Arial" panose="020B0604020202020204" pitchFamily="34" charset="0"/>
              <a:buChar char="•"/>
            </a:pPr>
            <a:r>
              <a:rPr lang="en-US" sz="2800">
                <a:ea typeface="Roboto" panose="02000000000000000000" pitchFamily="2" charset="0"/>
                <a:cs typeface="Roboto" panose="02000000000000000000" pitchFamily="2" charset="0"/>
              </a:rPr>
              <a:t>Write </a:t>
            </a:r>
            <a:r>
              <a:rPr lang="en-US" sz="2800" u="sng">
                <a:ea typeface="Roboto" panose="02000000000000000000" pitchFamily="2" charset="0"/>
                <a:cs typeface="Roboto" panose="02000000000000000000" pitchFamily="2" charset="0"/>
              </a:rPr>
              <a:t>1 WORD</a:t>
            </a:r>
            <a:r>
              <a:rPr lang="en-US" sz="2800">
                <a:ea typeface="Roboto" panose="02000000000000000000" pitchFamily="2" charset="0"/>
                <a:cs typeface="Roboto" panose="02000000000000000000" pitchFamily="2" charset="0"/>
              </a:rPr>
              <a:t> that crosses your mind when you think about migration and migrants </a:t>
            </a:r>
          </a:p>
          <a:p>
            <a:pPr marL="1371600" lvl="2" indent="-457200" algn="l">
              <a:spcBef>
                <a:spcPts val="1200"/>
              </a:spcBef>
              <a:spcAft>
                <a:spcPts val="300"/>
              </a:spcAft>
              <a:buFont typeface="Arial" panose="020B0604020202020204" pitchFamily="34" charset="0"/>
              <a:buChar char="•"/>
            </a:pPr>
            <a:r>
              <a:rPr lang="en-US" sz="2600" i="1">
                <a:ea typeface="Roboto" panose="02000000000000000000" pitchFamily="2" charset="0"/>
                <a:cs typeface="Roboto" panose="02000000000000000000" pitchFamily="2" charset="0"/>
              </a:rPr>
              <a:t>They can be related to your personal experience/ study/ work/ family/ etc.</a:t>
            </a:r>
          </a:p>
          <a:p>
            <a:pPr marL="914400" lvl="1" indent="-457200" algn="l">
              <a:spcBef>
                <a:spcPts val="1200"/>
              </a:spcBef>
              <a:spcAft>
                <a:spcPts val="300"/>
              </a:spcAft>
              <a:buFont typeface="Arial" panose="020B0604020202020204" pitchFamily="34" charset="0"/>
              <a:buChar char="•"/>
            </a:pPr>
            <a:endParaRPr lang="en-US" sz="2800">
              <a:ea typeface="Roboto" panose="02000000000000000000" pitchFamily="2" charset="0"/>
              <a:cs typeface="Roboto" panose="02000000000000000000" pitchFamily="2" charset="0"/>
            </a:endParaRPr>
          </a:p>
          <a:p>
            <a:pPr marL="914400" lvl="1" indent="-457200" algn="l">
              <a:spcBef>
                <a:spcPts val="1200"/>
              </a:spcBef>
              <a:spcAft>
                <a:spcPts val="300"/>
              </a:spcAft>
              <a:buFont typeface="Arial" panose="020B0604020202020204" pitchFamily="34" charset="0"/>
              <a:buChar char="•"/>
            </a:pPr>
            <a:r>
              <a:rPr lang="en-US" sz="2800">
                <a:ea typeface="Roboto"/>
                <a:cs typeface="Roboto"/>
              </a:rPr>
              <a:t>Be prepared to explain to the colleagues 1) your name, 2) agency, 3) which word you chose and 4) the brief reason why</a:t>
            </a:r>
            <a:endParaRPr lang="en-GB" sz="2800">
              <a:ea typeface="Roboto"/>
              <a:cs typeface="Roboto"/>
            </a:endParaRPr>
          </a:p>
        </p:txBody>
      </p:sp>
    </p:spTree>
    <p:extLst>
      <p:ext uri="{BB962C8B-B14F-4D97-AF65-F5344CB8AC3E}">
        <p14:creationId xmlns:p14="http://schemas.microsoft.com/office/powerpoint/2010/main" val="3873437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510696" y="283315"/>
            <a:ext cx="10819407" cy="832738"/>
          </a:xfrm>
        </p:spPr>
        <p:txBody>
          <a:bodyPr rtlCol="0" anchor="t">
            <a:noAutofit/>
          </a:bodyPr>
          <a:lstStyle/>
          <a:p>
            <a:pPr algn="l">
              <a:lnSpc>
                <a:spcPct val="100000"/>
              </a:lnSpc>
            </a:pPr>
            <a:r>
              <a:rPr lang="fr" sz="3600" b="1">
                <a:solidFill>
                  <a:srgbClr val="1A3668"/>
                </a:solidFill>
                <a:latin typeface="+mn-lt"/>
                <a:ea typeface="Roboto Medium"/>
              </a:rPr>
              <a:t>Migration </a:t>
            </a:r>
            <a:r>
              <a:rPr lang="fr" sz="3600" b="1" err="1">
                <a:solidFill>
                  <a:srgbClr val="1A3668"/>
                </a:solidFill>
                <a:latin typeface="+mn-lt"/>
                <a:ea typeface="Roboto Medium"/>
              </a:rPr>
              <a:t>Governance</a:t>
            </a:r>
            <a:endParaRPr lang="fr" sz="3600" b="1" err="1">
              <a:solidFill>
                <a:srgbClr val="1A3668"/>
              </a:solidFill>
              <a:latin typeface="+mn-lt"/>
              <a:ea typeface="Roboto Medium"/>
              <a:cs typeface="Calibri"/>
            </a:endParaRPr>
          </a:p>
        </p:txBody>
      </p:sp>
      <p:sp>
        <p:nvSpPr>
          <p:cNvPr id="11" name="Titre 1">
            <a:extLst>
              <a:ext uri="{FF2B5EF4-FFF2-40B4-BE49-F238E27FC236}">
                <a16:creationId xmlns:a16="http://schemas.microsoft.com/office/drawing/2014/main" id="{1CB0C405-FCC8-4393-957B-D69DEE7E7FEB}"/>
              </a:ext>
            </a:extLst>
          </p:cNvPr>
          <p:cNvSpPr txBox="1">
            <a:spLocks/>
          </p:cNvSpPr>
          <p:nvPr>
            <p:custDataLst>
              <p:tags r:id="rId3"/>
            </p:custDataLst>
          </p:nvPr>
        </p:nvSpPr>
        <p:spPr>
          <a:xfrm>
            <a:off x="799938" y="350664"/>
            <a:ext cx="10592124" cy="1311664"/>
          </a:xfrm>
          <a:prstGeom prst="rect">
            <a:avLst/>
          </a:prstGeom>
        </p:spPr>
        <p:txBody>
          <a:bodyPr vert="horz" lIns="121920" tIns="60960" rIns="121920" bIns="6096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4472C4"/>
              </a:solidFill>
              <a:effectLst/>
              <a:uLnTx/>
              <a:uFillTx/>
              <a:latin typeface="Calibri Light" panose="020F0302020204030204"/>
              <a:ea typeface="+mj-ea"/>
              <a:cs typeface="+mj-cs"/>
            </a:endParaRPr>
          </a:p>
        </p:txBody>
      </p:sp>
      <p:cxnSp>
        <p:nvCxnSpPr>
          <p:cNvPr id="12" name="Connecteur droit 6">
            <a:extLst>
              <a:ext uri="{FF2B5EF4-FFF2-40B4-BE49-F238E27FC236}">
                <a16:creationId xmlns:a16="http://schemas.microsoft.com/office/drawing/2014/main" id="{31B3164C-59D0-4691-831B-5A00EAB6AD69}"/>
              </a:ext>
            </a:extLst>
          </p:cNvPr>
          <p:cNvCxnSpPr>
            <a:cxnSpLocks/>
          </p:cNvCxnSpPr>
          <p:nvPr>
            <p:custDataLst>
              <p:tags r:id="rId4"/>
            </p:custDataLst>
          </p:nvPr>
        </p:nvCxnSpPr>
        <p:spPr>
          <a:xfrm>
            <a:off x="728020" y="1560103"/>
            <a:ext cx="11020913"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DF4134-B578-4D84-9F0A-C54A2893A9A6}"/>
              </a:ext>
            </a:extLst>
          </p:cNvPr>
          <p:cNvPicPr>
            <a:picLocks noChangeAspect="1"/>
          </p:cNvPicPr>
          <p:nvPr>
            <p:custDataLst>
              <p:tags r:id="rId5"/>
            </p:custDataLst>
          </p:nvPr>
        </p:nvPicPr>
        <p:blipFill rotWithShape="1">
          <a:blip r:embed="rId8"/>
          <a:srcRect l="4286" t="8419" b="7562"/>
          <a:stretch/>
        </p:blipFill>
        <p:spPr>
          <a:xfrm>
            <a:off x="9149203" y="360428"/>
            <a:ext cx="2786799" cy="735558"/>
          </a:xfrm>
          <a:prstGeom prst="rect">
            <a:avLst/>
          </a:prstGeom>
        </p:spPr>
      </p:pic>
      <p:sp>
        <p:nvSpPr>
          <p:cNvPr id="17" name="Rectangle 16">
            <a:extLst>
              <a:ext uri="{FF2B5EF4-FFF2-40B4-BE49-F238E27FC236}">
                <a16:creationId xmlns:a16="http://schemas.microsoft.com/office/drawing/2014/main" id="{011CB75E-CD53-497B-9BAF-3B8461A14E7E}"/>
              </a:ext>
            </a:extLst>
          </p:cNvPr>
          <p:cNvSpPr/>
          <p:nvPr/>
        </p:nvSpPr>
        <p:spPr>
          <a:xfrm>
            <a:off x="344272" y="2199524"/>
            <a:ext cx="10910583" cy="34163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a:ea typeface="+mn-lt"/>
                <a:cs typeface="+mn-lt"/>
              </a:rPr>
              <a:t>Defining Migration Governance: </a:t>
            </a:r>
          </a:p>
          <a:p>
            <a:pPr algn="ctr">
              <a:defRPr/>
            </a:pPr>
            <a:endParaRPr lang="en-US" sz="2400" b="1">
              <a:ea typeface="+mn-lt"/>
              <a:cs typeface="+mn-lt"/>
            </a:endParaRPr>
          </a:p>
          <a:p>
            <a:pPr algn="ctr">
              <a:defRPr/>
            </a:pPr>
            <a:r>
              <a:rPr lang="en-US" sz="2400" i="1">
                <a:ea typeface="+mn-lt"/>
                <a:cs typeface="+mn-lt"/>
              </a:rPr>
              <a:t>“The combined frameworks of legal norms, laws and regulations, policies and traditions as well as organizational structures (sub-national, national, regional and international) and the relevant processes that shape and regulate States’ approaches with regard to migration in all its forms, addressing rights and responsibilities and promoting international cooperation.”</a:t>
            </a:r>
            <a:endParaRPr lang="en-US">
              <a:ea typeface="+mn-lt"/>
              <a:cs typeface="+mn-lt"/>
            </a:endParaRPr>
          </a:p>
          <a:p>
            <a:pPr algn="ctr">
              <a:defRPr/>
            </a:pPr>
            <a:r>
              <a:rPr lang="en-US" sz="2400" i="1">
                <a:ea typeface="+mn-lt"/>
                <a:cs typeface="+mn-lt"/>
              </a:rPr>
              <a:t>Source: </a:t>
            </a:r>
            <a:r>
              <a:rPr lang="en-US" sz="2400" i="1">
                <a:ea typeface="+mn-lt"/>
                <a:cs typeface="+mn-lt"/>
                <a:hlinkClick r:id="rId9"/>
              </a:rPr>
              <a:t>www.migrationdataportal.org</a:t>
            </a:r>
            <a:r>
              <a:rPr lang="en-US" sz="2400" i="1">
                <a:ea typeface="+mn-lt"/>
                <a:cs typeface="+mn-lt"/>
              </a:rPr>
              <a:t>  </a:t>
            </a:r>
            <a:endParaRPr lang="en-US"/>
          </a:p>
          <a:p>
            <a:pPr algn="ctr">
              <a:defRPr/>
            </a:pPr>
            <a:endParaRPr lang="en-US" sz="2400" i="1">
              <a:solidFill>
                <a:schemeClr val="accent1">
                  <a:lumMod val="75000"/>
                </a:schemeClr>
              </a:solidFill>
              <a:highlight>
                <a:srgbClr val="FFFF00"/>
              </a:highlight>
              <a:cs typeface="Calibri"/>
            </a:endParaRPr>
          </a:p>
        </p:txBody>
      </p:sp>
    </p:spTree>
    <p:extLst>
      <p:ext uri="{BB962C8B-B14F-4D97-AF65-F5344CB8AC3E}">
        <p14:creationId xmlns:p14="http://schemas.microsoft.com/office/powerpoint/2010/main" val="1064263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510696" y="283315"/>
            <a:ext cx="10819407" cy="832738"/>
          </a:xfrm>
        </p:spPr>
        <p:txBody>
          <a:bodyPr rtlCol="0" anchor="t">
            <a:noAutofit/>
          </a:bodyPr>
          <a:lstStyle/>
          <a:p>
            <a:pPr algn="l" rtl="0">
              <a:lnSpc>
                <a:spcPct val="100000"/>
              </a:lnSpc>
            </a:pPr>
            <a:r>
              <a:rPr lang="fr" sz="3600" b="1">
                <a:solidFill>
                  <a:srgbClr val="1A3668"/>
                </a:solidFill>
                <a:latin typeface="+mn-lt"/>
                <a:ea typeface="Roboto Medium"/>
              </a:rPr>
              <a:t>The Global Compact for Safe, Orderly and </a:t>
            </a:r>
            <a:br>
              <a:rPr lang="fr" sz="3600" b="1">
                <a:solidFill>
                  <a:srgbClr val="1A3668"/>
                </a:solidFill>
                <a:latin typeface="+mn-lt"/>
                <a:ea typeface="Roboto Medium"/>
              </a:rPr>
            </a:br>
            <a:r>
              <a:rPr lang="fr" sz="3600" b="1">
                <a:solidFill>
                  <a:srgbClr val="1A3668"/>
                </a:solidFill>
                <a:latin typeface="+mn-lt"/>
                <a:ea typeface="Roboto Medium"/>
              </a:rPr>
              <a:t>Regular Migration</a:t>
            </a:r>
            <a:endParaRPr lang="fr" sz="3600" b="1">
              <a:solidFill>
                <a:srgbClr val="1A3668"/>
              </a:solidFill>
              <a:latin typeface="+mn-lt"/>
              <a:ea typeface="Roboto Medium"/>
              <a:cs typeface="Calibri"/>
            </a:endParaRPr>
          </a:p>
        </p:txBody>
      </p:sp>
      <p:sp>
        <p:nvSpPr>
          <p:cNvPr id="11" name="Titre 1">
            <a:extLst>
              <a:ext uri="{FF2B5EF4-FFF2-40B4-BE49-F238E27FC236}">
                <a16:creationId xmlns:a16="http://schemas.microsoft.com/office/drawing/2014/main" id="{1CB0C405-FCC8-4393-957B-D69DEE7E7FEB}"/>
              </a:ext>
            </a:extLst>
          </p:cNvPr>
          <p:cNvSpPr txBox="1">
            <a:spLocks/>
          </p:cNvSpPr>
          <p:nvPr>
            <p:custDataLst>
              <p:tags r:id="rId3"/>
            </p:custDataLst>
          </p:nvPr>
        </p:nvSpPr>
        <p:spPr>
          <a:xfrm>
            <a:off x="799938" y="350664"/>
            <a:ext cx="10592124" cy="1311664"/>
          </a:xfrm>
          <a:prstGeom prst="rect">
            <a:avLst/>
          </a:prstGeom>
        </p:spPr>
        <p:txBody>
          <a:bodyPr vert="horz" lIns="121920" tIns="60960" rIns="121920" bIns="6096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4472C4"/>
              </a:solidFill>
              <a:effectLst/>
              <a:uLnTx/>
              <a:uFillTx/>
              <a:latin typeface="Calibri Light" panose="020F0302020204030204"/>
              <a:ea typeface="+mj-ea"/>
              <a:cs typeface="+mj-cs"/>
            </a:endParaRPr>
          </a:p>
        </p:txBody>
      </p:sp>
      <p:cxnSp>
        <p:nvCxnSpPr>
          <p:cNvPr id="12" name="Connecteur droit 6">
            <a:extLst>
              <a:ext uri="{FF2B5EF4-FFF2-40B4-BE49-F238E27FC236}">
                <a16:creationId xmlns:a16="http://schemas.microsoft.com/office/drawing/2014/main" id="{31B3164C-59D0-4691-831B-5A00EAB6AD69}"/>
              </a:ext>
            </a:extLst>
          </p:cNvPr>
          <p:cNvCxnSpPr>
            <a:cxnSpLocks/>
          </p:cNvCxnSpPr>
          <p:nvPr>
            <p:custDataLst>
              <p:tags r:id="rId4"/>
            </p:custDataLst>
          </p:nvPr>
        </p:nvCxnSpPr>
        <p:spPr>
          <a:xfrm>
            <a:off x="728020" y="1560103"/>
            <a:ext cx="11020913"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DF4134-B578-4D84-9F0A-C54A2893A9A6}"/>
              </a:ext>
            </a:extLst>
          </p:cNvPr>
          <p:cNvPicPr>
            <a:picLocks noChangeAspect="1"/>
          </p:cNvPicPr>
          <p:nvPr>
            <p:custDataLst>
              <p:tags r:id="rId5"/>
            </p:custDataLst>
          </p:nvPr>
        </p:nvPicPr>
        <p:blipFill rotWithShape="1">
          <a:blip r:embed="rId8"/>
          <a:srcRect l="4286" t="8419" b="7562"/>
          <a:stretch/>
        </p:blipFill>
        <p:spPr>
          <a:xfrm>
            <a:off x="9149203" y="360428"/>
            <a:ext cx="2786799" cy="735558"/>
          </a:xfrm>
          <a:prstGeom prst="rect">
            <a:avLst/>
          </a:prstGeom>
        </p:spPr>
      </p:pic>
      <p:sp>
        <p:nvSpPr>
          <p:cNvPr id="15" name="Rectangle 14">
            <a:extLst>
              <a:ext uri="{FF2B5EF4-FFF2-40B4-BE49-F238E27FC236}">
                <a16:creationId xmlns:a16="http://schemas.microsoft.com/office/drawing/2014/main" id="{FCE0315B-DABF-4EDF-ACD3-05A6768ACAED}"/>
              </a:ext>
            </a:extLst>
          </p:cNvPr>
          <p:cNvSpPr/>
          <p:nvPr/>
        </p:nvSpPr>
        <p:spPr>
          <a:xfrm>
            <a:off x="5521964" y="2614550"/>
            <a:ext cx="5533668" cy="2467116"/>
          </a:xfrm>
          <a:prstGeom prst="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7" name="Rectangle 16">
            <a:extLst>
              <a:ext uri="{FF2B5EF4-FFF2-40B4-BE49-F238E27FC236}">
                <a16:creationId xmlns:a16="http://schemas.microsoft.com/office/drawing/2014/main" id="{011CB75E-CD53-497B-9BAF-3B8461A14E7E}"/>
              </a:ext>
            </a:extLst>
          </p:cNvPr>
          <p:cNvSpPr/>
          <p:nvPr/>
        </p:nvSpPr>
        <p:spPr>
          <a:xfrm>
            <a:off x="5521964" y="2863832"/>
            <a:ext cx="5413763" cy="193899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i="1">
                <a:solidFill>
                  <a:schemeClr val="accent1">
                    <a:lumMod val="75000"/>
                  </a:schemeClr>
                </a:solidFill>
              </a:rPr>
              <a:t>First comprehensive UN framework adopted through inter-governmental negotiations to enhance international cooperation in global migration governance.</a:t>
            </a:r>
          </a:p>
        </p:txBody>
      </p:sp>
      <p:pic>
        <p:nvPicPr>
          <p:cNvPr id="3" name="Picture 2">
            <a:extLst>
              <a:ext uri="{FF2B5EF4-FFF2-40B4-BE49-F238E27FC236}">
                <a16:creationId xmlns:a16="http://schemas.microsoft.com/office/drawing/2014/main" id="{EB03163B-3793-43F0-A771-716D0FEC5660}"/>
              </a:ext>
            </a:extLst>
          </p:cNvPr>
          <p:cNvPicPr>
            <a:picLocks noChangeAspect="1"/>
          </p:cNvPicPr>
          <p:nvPr/>
        </p:nvPicPr>
        <p:blipFill>
          <a:blip r:embed="rId9"/>
          <a:stretch>
            <a:fillRect/>
          </a:stretch>
        </p:blipFill>
        <p:spPr>
          <a:xfrm>
            <a:off x="945755" y="1619006"/>
            <a:ext cx="3942558" cy="3936203"/>
          </a:xfrm>
          <a:prstGeom prst="rect">
            <a:avLst/>
          </a:prstGeom>
        </p:spPr>
      </p:pic>
    </p:spTree>
    <p:extLst>
      <p:ext uri="{BB962C8B-B14F-4D97-AF65-F5344CB8AC3E}">
        <p14:creationId xmlns:p14="http://schemas.microsoft.com/office/powerpoint/2010/main" val="2174513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72655" y="562634"/>
            <a:ext cx="10122960" cy="755044"/>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GCM Vision</a:t>
            </a:r>
          </a:p>
        </p:txBody>
      </p:sp>
      <p:sp>
        <p:nvSpPr>
          <p:cNvPr id="11" name="Titre 1">
            <a:extLst>
              <a:ext uri="{FF2B5EF4-FFF2-40B4-BE49-F238E27FC236}">
                <a16:creationId xmlns:a16="http://schemas.microsoft.com/office/drawing/2014/main" id="{1CB0C405-FCC8-4393-957B-D69DEE7E7FEB}"/>
              </a:ext>
            </a:extLst>
          </p:cNvPr>
          <p:cNvSpPr txBox="1">
            <a:spLocks/>
          </p:cNvSpPr>
          <p:nvPr/>
        </p:nvSpPr>
        <p:spPr>
          <a:xfrm>
            <a:off x="799938" y="350664"/>
            <a:ext cx="10592124" cy="1311664"/>
          </a:xfrm>
          <a:prstGeom prst="rect">
            <a:avLst/>
          </a:prstGeom>
        </p:spPr>
        <p:txBody>
          <a:bodyPr vert="horz" lIns="121920" tIns="60960" rIns="121920" bIns="6096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4472C4"/>
              </a:solidFill>
              <a:effectLst/>
              <a:uLnTx/>
              <a:uFillTx/>
              <a:latin typeface="Calibri Light" panose="020F0302020204030204"/>
              <a:ea typeface="+mj-ea"/>
              <a:cs typeface="+mj-cs"/>
            </a:endParaRPr>
          </a:p>
        </p:txBody>
      </p:sp>
      <p:cxnSp>
        <p:nvCxnSpPr>
          <p:cNvPr id="12" name="Connecteur droit 6">
            <a:extLst>
              <a:ext uri="{FF2B5EF4-FFF2-40B4-BE49-F238E27FC236}">
                <a16:creationId xmlns:a16="http://schemas.microsoft.com/office/drawing/2014/main" id="{31B3164C-59D0-4691-831B-5A00EAB6AD69}"/>
              </a:ext>
            </a:extLst>
          </p:cNvPr>
          <p:cNvCxnSpPr>
            <a:cxnSpLocks/>
          </p:cNvCxnSpPr>
          <p:nvPr/>
        </p:nvCxnSpPr>
        <p:spPr>
          <a:xfrm>
            <a:off x="657565" y="1352285"/>
            <a:ext cx="100380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CE0315B-DABF-4EDF-ACD3-05A6768ACAED}"/>
              </a:ext>
            </a:extLst>
          </p:cNvPr>
          <p:cNvSpPr/>
          <p:nvPr/>
        </p:nvSpPr>
        <p:spPr>
          <a:xfrm>
            <a:off x="764674" y="1762866"/>
            <a:ext cx="5754872" cy="3064242"/>
          </a:xfrm>
          <a:prstGeom prst="rect">
            <a:avLst/>
          </a:prstGeom>
          <a:solidFill>
            <a:srgbClr val="D9E0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Collective commitment to improving cooperation on international migration</a:t>
            </a:r>
          </a:p>
          <a:p>
            <a:pPr marL="285750" indent="-285750">
              <a:buFontTx/>
              <a:buChar char="-"/>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To unite rather than divide </a:t>
            </a:r>
            <a:endParaRPr lang="en-GB" sz="2000">
              <a:solidFill>
                <a:srgbClr val="1A3668"/>
              </a:solidFill>
              <a:latin typeface="Calibri" panose="020F0502020204030204"/>
            </a:endParaRPr>
          </a:p>
          <a:p>
            <a:pPr marL="285750" marR="0" lvl="0" indent="-285750" algn="l" defTabSz="914400">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Common understanding, shared responsibilities &amp; unity of purpose regarding migration</a:t>
            </a:r>
            <a:endParaRPr lang="en-GB">
              <a:ea typeface="+mn-ea"/>
              <a:cs typeface="+mn-cs"/>
            </a:endParaRPr>
          </a:p>
          <a:p>
            <a:pPr marL="285750" indent="-285750">
              <a:buFontTx/>
              <a:buChar char="-"/>
              <a:defRPr/>
            </a:pPr>
            <a:r>
              <a:rPr kumimoji="0" lang="en-GB" sz="2000" b="0" i="0" u="none" strike="noStrike" kern="1200" cap="none" spc="0" normalizeH="0" baseline="0" noProof="0">
                <a:ln>
                  <a:noFill/>
                </a:ln>
                <a:solidFill>
                  <a:srgbClr val="1A3668"/>
                </a:solidFill>
                <a:effectLst/>
                <a:uLnTx/>
                <a:uFillTx/>
                <a:latin typeface="Calibri" panose="020F0502020204030204"/>
                <a:ea typeface="+mn-ea"/>
                <a:cs typeface="+mn-cs"/>
              </a:rPr>
              <a:t>Making migration work for all</a:t>
            </a:r>
            <a:r>
              <a:rPr lang="en-GB" sz="2000">
                <a:solidFill>
                  <a:srgbClr val="1A3668"/>
                </a:solidFill>
                <a:latin typeface="Calibri" panose="020F0502020204030204"/>
              </a:rPr>
              <a:t> </a:t>
            </a:r>
          </a:p>
          <a:p>
            <a:pPr marL="285750" indent="-285750">
              <a:buFontTx/>
              <a:buChar char="-"/>
              <a:defRPr/>
            </a:pPr>
            <a:endParaRPr lang="en-GB">
              <a:solidFill>
                <a:srgbClr val="1A3668"/>
              </a:solidFill>
              <a:latin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a:ln>
                  <a:noFill/>
                </a:ln>
                <a:solidFill>
                  <a:srgbClr val="1A3668"/>
                </a:solidFill>
                <a:effectLst/>
                <a:uLnTx/>
                <a:uFillTx/>
                <a:latin typeface="Calibri" panose="020F0502020204030204"/>
                <a:ea typeface="+mn-ea"/>
                <a:cs typeface="+mn-cs"/>
              </a:rPr>
              <a:t>(para 8 &amp; 9).</a:t>
            </a:r>
            <a:r>
              <a:rPr lang="en-GB">
                <a:solidFill>
                  <a:srgbClr val="1A3668"/>
                </a:solidFill>
                <a:latin typeface="Calibri" panose="020F0502020204030204"/>
              </a:rPr>
              <a:t> </a:t>
            </a:r>
            <a:endParaRPr lang="en-GB" sz="1800" b="0" i="0" u="none" strike="noStrike" kern="1200" cap="none" spc="0" normalizeH="0" baseline="0" noProof="0">
              <a:ln>
                <a:noFill/>
              </a:ln>
              <a:solidFill>
                <a:srgbClr val="1A3668"/>
              </a:solidFill>
              <a:effectLst/>
              <a:uLnTx/>
              <a:uFillTx/>
              <a:latin typeface="Calibri" panose="020F0502020204030204"/>
              <a:cs typeface="Calibri"/>
            </a:endParaRPr>
          </a:p>
        </p:txBody>
      </p:sp>
      <p:pic>
        <p:nvPicPr>
          <p:cNvPr id="5" name="Picture 4">
            <a:extLst>
              <a:ext uri="{FF2B5EF4-FFF2-40B4-BE49-F238E27FC236}">
                <a16:creationId xmlns:a16="http://schemas.microsoft.com/office/drawing/2014/main" id="{90D4F50F-EA0E-4C6C-87D2-29889A8ECAC1}"/>
              </a:ext>
            </a:extLst>
          </p:cNvPr>
          <p:cNvPicPr>
            <a:picLocks noChangeAspect="1"/>
          </p:cNvPicPr>
          <p:nvPr/>
        </p:nvPicPr>
        <p:blipFill rotWithShape="1">
          <a:blip r:embed="rId3"/>
          <a:srcRect l="7419" t="8485" r="7209" b="54074"/>
          <a:stretch/>
        </p:blipFill>
        <p:spPr>
          <a:xfrm>
            <a:off x="6764170" y="1750291"/>
            <a:ext cx="4585848" cy="3086976"/>
          </a:xfrm>
          <a:prstGeom prst="rect">
            <a:avLst/>
          </a:prstGeom>
        </p:spPr>
      </p:pic>
      <p:pic>
        <p:nvPicPr>
          <p:cNvPr id="3" name="Picture 2">
            <a:extLst>
              <a:ext uri="{FF2B5EF4-FFF2-40B4-BE49-F238E27FC236}">
                <a16:creationId xmlns:a16="http://schemas.microsoft.com/office/drawing/2014/main" id="{04C7F54A-E52B-4AB0-94E1-A7D9C9B09512}"/>
              </a:ext>
            </a:extLst>
          </p:cNvPr>
          <p:cNvPicPr>
            <a:picLocks noChangeAspect="1"/>
          </p:cNvPicPr>
          <p:nvPr/>
        </p:nvPicPr>
        <p:blipFill>
          <a:blip r:embed="rId4"/>
          <a:stretch>
            <a:fillRect/>
          </a:stretch>
        </p:blipFill>
        <p:spPr>
          <a:xfrm>
            <a:off x="9225887" y="330843"/>
            <a:ext cx="2786113" cy="737680"/>
          </a:xfrm>
          <a:prstGeom prst="rect">
            <a:avLst/>
          </a:prstGeom>
        </p:spPr>
      </p:pic>
      <p:sp>
        <p:nvSpPr>
          <p:cNvPr id="6" name="TextBox 5">
            <a:extLst>
              <a:ext uri="{FF2B5EF4-FFF2-40B4-BE49-F238E27FC236}">
                <a16:creationId xmlns:a16="http://schemas.microsoft.com/office/drawing/2014/main" id="{E3CAD9AB-2AC3-47B7-9561-0012EEAE9962}"/>
              </a:ext>
            </a:extLst>
          </p:cNvPr>
          <p:cNvSpPr txBox="1"/>
          <p:nvPr/>
        </p:nvSpPr>
        <p:spPr>
          <a:xfrm>
            <a:off x="695960" y="5293360"/>
            <a:ext cx="10871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rgbClr val="00B050"/>
                </a:solidFill>
              </a:rPr>
              <a:t>Question to participants: </a:t>
            </a:r>
            <a:r>
              <a:rPr lang="en-GB">
                <a:solidFill>
                  <a:srgbClr val="00B050"/>
                </a:solidFill>
                <a:ea typeface="+mn-lt"/>
                <a:cs typeface="+mn-lt"/>
              </a:rPr>
              <a:t> </a:t>
            </a:r>
          </a:p>
          <a:p>
            <a:pPr algn="ctr"/>
            <a:r>
              <a:rPr lang="en-GB" b="1">
                <a:solidFill>
                  <a:srgbClr val="00B050"/>
                </a:solidFill>
                <a:ea typeface="+mn-lt"/>
                <a:cs typeface="+mn-lt"/>
              </a:rPr>
              <a:t>Do you know what the GCM Guiding Principles Are?</a:t>
            </a:r>
            <a:r>
              <a:rPr lang="en-GB">
                <a:solidFill>
                  <a:srgbClr val="00B050"/>
                </a:solidFill>
                <a:ea typeface="+mn-lt"/>
                <a:cs typeface="+mn-lt"/>
              </a:rPr>
              <a:t> </a:t>
            </a:r>
          </a:p>
          <a:p>
            <a:pPr algn="ctr"/>
            <a:r>
              <a:rPr lang="en-GB" i="1">
                <a:solidFill>
                  <a:srgbClr val="00B050"/>
                </a:solidFill>
                <a:cs typeface="Calibri"/>
              </a:rPr>
              <a:t>Please put suggestions in the chat...</a:t>
            </a:r>
            <a:endParaRPr lang="en-GB">
              <a:solidFill>
                <a:srgbClr val="00B050"/>
              </a:solidFill>
              <a:cs typeface="Calibri"/>
            </a:endParaRPr>
          </a:p>
        </p:txBody>
      </p:sp>
    </p:spTree>
    <p:extLst>
      <p:ext uri="{BB962C8B-B14F-4D97-AF65-F5344CB8AC3E}">
        <p14:creationId xmlns:p14="http://schemas.microsoft.com/office/powerpoint/2010/main" val="1445119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585997" y="563319"/>
            <a:ext cx="8599054" cy="798102"/>
          </a:xfrm>
        </p:spPr>
        <p:txBody>
          <a:bodyPr rtlCol="0" anchor="t">
            <a:noAutofit/>
          </a:bodyPr>
          <a:lstStyle/>
          <a:p>
            <a:pPr algn="l" rtl="0">
              <a:lnSpc>
                <a:spcPct val="100000"/>
              </a:lnSpc>
            </a:pPr>
            <a:r>
              <a:rPr lang="en-US" sz="3600" b="1">
                <a:solidFill>
                  <a:srgbClr val="1A3668"/>
                </a:solidFill>
                <a:latin typeface="+mn-lt"/>
                <a:ea typeface="Roboto Medium" panose="02000000000000000000" pitchFamily="2" charset="0"/>
              </a:rPr>
              <a:t>GCM Guiding Principles</a:t>
            </a:r>
            <a:endParaRPr lang="fr" sz="2400" b="1">
              <a:solidFill>
                <a:srgbClr val="1A3668"/>
              </a:solidFill>
              <a:latin typeface="+mn-lt"/>
              <a:ea typeface="Roboto Medium" panose="02000000000000000000" pitchFamily="2" charset="0"/>
            </a:endParaRPr>
          </a:p>
        </p:txBody>
      </p:sp>
      <p:cxnSp>
        <p:nvCxnSpPr>
          <p:cNvPr id="13" name="Connecteur droit 6">
            <a:extLst>
              <a:ext uri="{FF2B5EF4-FFF2-40B4-BE49-F238E27FC236}">
                <a16:creationId xmlns:a16="http://schemas.microsoft.com/office/drawing/2014/main" id="{B77FD102-9D50-4849-999E-8BB64C271EDB}"/>
              </a:ext>
            </a:extLst>
          </p:cNvPr>
          <p:cNvCxnSpPr>
            <a:cxnSpLocks/>
          </p:cNvCxnSpPr>
          <p:nvPr>
            <p:custDataLst>
              <p:tags r:id="rId3"/>
            </p:custDataLst>
          </p:nvPr>
        </p:nvCxnSpPr>
        <p:spPr>
          <a:xfrm>
            <a:off x="655782" y="1601047"/>
            <a:ext cx="10861963" cy="4081"/>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559564B-8F38-4F7A-896D-0550C5594FBD}"/>
              </a:ext>
            </a:extLst>
          </p:cNvPr>
          <p:cNvPicPr>
            <a:picLocks noChangeAspect="1"/>
          </p:cNvPicPr>
          <p:nvPr>
            <p:custDataLst>
              <p:tags r:id="rId4"/>
            </p:custDataLst>
          </p:nvPr>
        </p:nvPicPr>
        <p:blipFill rotWithShape="1">
          <a:blip r:embed="rId7"/>
          <a:srcRect l="4286" t="8419" b="7562"/>
          <a:stretch/>
        </p:blipFill>
        <p:spPr>
          <a:xfrm>
            <a:off x="9029933" y="458672"/>
            <a:ext cx="2786799" cy="735558"/>
          </a:xfrm>
          <a:prstGeom prst="rect">
            <a:avLst/>
          </a:prstGeom>
        </p:spPr>
      </p:pic>
      <p:pic>
        <p:nvPicPr>
          <p:cNvPr id="3" name="Picture 5" descr="A picture containing shape&#10;&#10;Description automatically generated">
            <a:extLst>
              <a:ext uri="{FF2B5EF4-FFF2-40B4-BE49-F238E27FC236}">
                <a16:creationId xmlns:a16="http://schemas.microsoft.com/office/drawing/2014/main" id="{89226258-FF00-43F4-A8F7-67DF83F189F8}"/>
              </a:ext>
            </a:extLst>
          </p:cNvPr>
          <p:cNvPicPr>
            <a:picLocks noChangeAspect="1"/>
          </p:cNvPicPr>
          <p:nvPr/>
        </p:nvPicPr>
        <p:blipFill>
          <a:blip r:embed="rId8"/>
          <a:stretch>
            <a:fillRect/>
          </a:stretch>
        </p:blipFill>
        <p:spPr>
          <a:xfrm>
            <a:off x="655163" y="1694999"/>
            <a:ext cx="10999509" cy="4791683"/>
          </a:xfrm>
          <a:prstGeom prst="rect">
            <a:avLst/>
          </a:prstGeom>
        </p:spPr>
      </p:pic>
    </p:spTree>
    <p:extLst>
      <p:ext uri="{BB962C8B-B14F-4D97-AF65-F5344CB8AC3E}">
        <p14:creationId xmlns:p14="http://schemas.microsoft.com/office/powerpoint/2010/main" val="868483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655782" y="544216"/>
            <a:ext cx="8599054" cy="798102"/>
          </a:xfrm>
        </p:spPr>
        <p:txBody>
          <a:bodyPr rtlCol="0" anchor="t">
            <a:noAutofit/>
          </a:bodyPr>
          <a:lstStyle/>
          <a:p>
            <a:pPr algn="l" rtl="0">
              <a:lnSpc>
                <a:spcPct val="100000"/>
              </a:lnSpc>
            </a:pPr>
            <a:r>
              <a:rPr lang="en-US" sz="3600" b="1">
                <a:solidFill>
                  <a:srgbClr val="1A3668"/>
                </a:solidFill>
                <a:latin typeface="+mn-lt"/>
                <a:ea typeface="Roboto Medium" panose="02000000000000000000" pitchFamily="2" charset="0"/>
              </a:rPr>
              <a:t>GCM Objectives</a:t>
            </a:r>
            <a:endParaRPr lang="fr" sz="2400" b="1">
              <a:solidFill>
                <a:srgbClr val="1A3668"/>
              </a:solidFill>
              <a:latin typeface="+mn-lt"/>
              <a:ea typeface="Roboto Medium" panose="02000000000000000000" pitchFamily="2" charset="0"/>
            </a:endParaRPr>
          </a:p>
        </p:txBody>
      </p:sp>
      <p:cxnSp>
        <p:nvCxnSpPr>
          <p:cNvPr id="13" name="Connecteur droit 6">
            <a:extLst>
              <a:ext uri="{FF2B5EF4-FFF2-40B4-BE49-F238E27FC236}">
                <a16:creationId xmlns:a16="http://schemas.microsoft.com/office/drawing/2014/main" id="{B77FD102-9D50-4849-999E-8BB64C271EDB}"/>
              </a:ext>
            </a:extLst>
          </p:cNvPr>
          <p:cNvCxnSpPr>
            <a:cxnSpLocks/>
          </p:cNvCxnSpPr>
          <p:nvPr>
            <p:custDataLst>
              <p:tags r:id="rId3"/>
            </p:custDataLst>
          </p:nvPr>
        </p:nvCxnSpPr>
        <p:spPr>
          <a:xfrm>
            <a:off x="655782" y="1427862"/>
            <a:ext cx="10861963" cy="4081"/>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559564B-8F38-4F7A-896D-0550C5594FBD}"/>
              </a:ext>
            </a:extLst>
          </p:cNvPr>
          <p:cNvPicPr>
            <a:picLocks noChangeAspect="1"/>
          </p:cNvPicPr>
          <p:nvPr>
            <p:custDataLst>
              <p:tags r:id="rId4"/>
            </p:custDataLst>
          </p:nvPr>
        </p:nvPicPr>
        <p:blipFill rotWithShape="1">
          <a:blip r:embed="rId7"/>
          <a:srcRect l="4286" t="8419" b="7562"/>
          <a:stretch/>
        </p:blipFill>
        <p:spPr>
          <a:xfrm>
            <a:off x="9029933" y="458672"/>
            <a:ext cx="2786799" cy="735558"/>
          </a:xfrm>
          <a:prstGeom prst="rect">
            <a:avLst/>
          </a:prstGeom>
        </p:spPr>
      </p:pic>
      <p:pic>
        <p:nvPicPr>
          <p:cNvPr id="5" name="Picture 4" descr="Company name&#10;&#10;Description automatically generated">
            <a:extLst>
              <a:ext uri="{FF2B5EF4-FFF2-40B4-BE49-F238E27FC236}">
                <a16:creationId xmlns:a16="http://schemas.microsoft.com/office/drawing/2014/main" id="{03820B5F-8A23-456A-B2C7-679DC4CC6CF5}"/>
              </a:ext>
            </a:extLst>
          </p:cNvPr>
          <p:cNvPicPr>
            <a:picLocks noChangeAspect="1"/>
          </p:cNvPicPr>
          <p:nvPr/>
        </p:nvPicPr>
        <p:blipFill>
          <a:blip r:embed="rId8"/>
          <a:stretch>
            <a:fillRect/>
          </a:stretch>
        </p:blipFill>
        <p:spPr>
          <a:xfrm>
            <a:off x="369178" y="1927966"/>
            <a:ext cx="11435170" cy="4385818"/>
          </a:xfrm>
          <a:prstGeom prst="rect">
            <a:avLst/>
          </a:prstGeom>
        </p:spPr>
      </p:pic>
    </p:spTree>
    <p:extLst>
      <p:ext uri="{BB962C8B-B14F-4D97-AF65-F5344CB8AC3E}">
        <p14:creationId xmlns:p14="http://schemas.microsoft.com/office/powerpoint/2010/main" val="387414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961823" y="965491"/>
            <a:ext cx="7132320" cy="768717"/>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GCM’s 360-degree view of migration</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515455" y="2095792"/>
            <a:ext cx="5471472" cy="3781998"/>
          </a:xfrm>
        </p:spPr>
        <p:txBody>
          <a:bodyPr vert="horz" lIns="91440" tIns="45720" rIns="91440" bIns="45720" rtlCol="0" anchor="t">
            <a:normAutofit/>
          </a:bodyPr>
          <a:lstStyle/>
          <a:p>
            <a:pPr algn="l">
              <a:lnSpc>
                <a:spcPct val="125000"/>
              </a:lnSpc>
            </a:pPr>
            <a:r>
              <a:rPr lang="en-US" err="1">
                <a:solidFill>
                  <a:srgbClr val="318CDD"/>
                </a:solidFill>
                <a:ea typeface="Roboto"/>
              </a:rPr>
              <a:t>Recognises</a:t>
            </a:r>
            <a:r>
              <a:rPr lang="en-US">
                <a:solidFill>
                  <a:srgbClr val="318CDD"/>
                </a:solidFill>
                <a:ea typeface="Roboto"/>
              </a:rPr>
              <a:t> that a comprehensive approach is needed to…</a:t>
            </a:r>
          </a:p>
          <a:p>
            <a:pPr marL="800100" lvl="1" indent="-342900" algn="l">
              <a:lnSpc>
                <a:spcPct val="125000"/>
              </a:lnSpc>
              <a:buFont typeface="Arial" panose="020B0604020202020204" pitchFamily="34" charset="0"/>
              <a:buChar char="•"/>
            </a:pPr>
            <a:r>
              <a:rPr lang="en-US" sz="2200" err="1">
                <a:solidFill>
                  <a:srgbClr val="093D7C"/>
                </a:solidFill>
                <a:ea typeface="Roboto"/>
              </a:rPr>
              <a:t>Optimise</a:t>
            </a:r>
            <a:r>
              <a:rPr lang="en-US" sz="2200">
                <a:solidFill>
                  <a:srgbClr val="093D7C"/>
                </a:solidFill>
                <a:ea typeface="Roboto"/>
              </a:rPr>
              <a:t> the benefits of migration</a:t>
            </a:r>
            <a:endParaRPr lang="en-US" sz="2200">
              <a:solidFill>
                <a:srgbClr val="093D7C"/>
              </a:solidFill>
              <a:ea typeface="Roboto"/>
              <a:cs typeface="Calibri"/>
            </a:endParaRPr>
          </a:p>
          <a:p>
            <a:pPr marL="800100" lvl="1" indent="-342900" algn="l">
              <a:lnSpc>
                <a:spcPct val="125000"/>
              </a:lnSpc>
              <a:buFont typeface="Arial" panose="020B0604020202020204" pitchFamily="34" charset="0"/>
              <a:buChar char="•"/>
            </a:pPr>
            <a:r>
              <a:rPr lang="en-US" sz="2200">
                <a:solidFill>
                  <a:srgbClr val="093D7C"/>
                </a:solidFill>
                <a:ea typeface="Roboto"/>
              </a:rPr>
              <a:t>Address migration risks and challenges</a:t>
            </a:r>
            <a:endParaRPr lang="en-US" sz="2200">
              <a:solidFill>
                <a:srgbClr val="093D7C"/>
              </a:solidFill>
              <a:ea typeface="Roboto"/>
              <a:cs typeface="Calibri"/>
            </a:endParaRPr>
          </a:p>
        </p:txBody>
      </p:sp>
      <p:pic>
        <p:nvPicPr>
          <p:cNvPr id="6" name="Picture 5">
            <a:extLst>
              <a:ext uri="{FF2B5EF4-FFF2-40B4-BE49-F238E27FC236}">
                <a16:creationId xmlns:a16="http://schemas.microsoft.com/office/drawing/2014/main" id="{902D927D-EEC0-9E41-9514-D8A4848A35BC}"/>
              </a:ext>
            </a:extLst>
          </p:cNvPr>
          <p:cNvPicPr>
            <a:picLocks noChangeAspect="1"/>
          </p:cNvPicPr>
          <p:nvPr/>
        </p:nvPicPr>
        <p:blipFill rotWithShape="1">
          <a:blip r:embed="rId3"/>
          <a:srcRect l="20539" r="34251"/>
          <a:stretch/>
        </p:blipFill>
        <p:spPr>
          <a:xfrm>
            <a:off x="-1" y="0"/>
            <a:ext cx="4650829" cy="6858000"/>
          </a:xfrm>
          <a:prstGeom prst="rect">
            <a:avLst/>
          </a:prstGeom>
        </p:spPr>
      </p:pic>
      <p:cxnSp>
        <p:nvCxnSpPr>
          <p:cNvPr id="8" name="Connecteur droit 6">
            <a:extLst>
              <a:ext uri="{FF2B5EF4-FFF2-40B4-BE49-F238E27FC236}">
                <a16:creationId xmlns:a16="http://schemas.microsoft.com/office/drawing/2014/main" id="{8D1CB4BE-4303-48F1-A935-8DFB9B523F36}"/>
              </a:ext>
            </a:extLst>
          </p:cNvPr>
          <p:cNvCxnSpPr>
            <a:cxnSpLocks/>
          </p:cNvCxnSpPr>
          <p:nvPr/>
        </p:nvCxnSpPr>
        <p:spPr>
          <a:xfrm>
            <a:off x="5089236" y="1720890"/>
            <a:ext cx="6844146"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585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sp>
        <p:nvSpPr>
          <p:cNvPr id="25" name="Title 1">
            <a:extLst>
              <a:ext uri="{FF2B5EF4-FFF2-40B4-BE49-F238E27FC236}">
                <a16:creationId xmlns:a16="http://schemas.microsoft.com/office/drawing/2014/main" id="{88D748B0-C6F0-4F85-841A-5CAF6D66491C}"/>
              </a:ext>
            </a:extLst>
          </p:cNvPr>
          <p:cNvSpPr>
            <a:spLocks noGrp="1"/>
          </p:cNvSpPr>
          <p:nvPr>
            <p:ph type="ctrTitle"/>
          </p:nvPr>
        </p:nvSpPr>
        <p:spPr>
          <a:xfrm>
            <a:off x="293202" y="855418"/>
            <a:ext cx="9538103" cy="895088"/>
          </a:xfrm>
        </p:spPr>
        <p:txBody>
          <a:bodyPr anchor="t">
            <a:normAutofit/>
          </a:bodyPr>
          <a:lstStyle/>
          <a:p>
            <a:pPr algn="l">
              <a:lnSpc>
                <a:spcPct val="100000"/>
              </a:lnSpc>
            </a:pPr>
            <a:r>
              <a:rPr lang="en-US" sz="3600" b="1">
                <a:solidFill>
                  <a:srgbClr val="1A3668"/>
                </a:solidFill>
                <a:latin typeface="+mn-lt"/>
                <a:ea typeface="Roboto Medium" panose="02000000000000000000" pitchFamily="2" charset="0"/>
              </a:rPr>
              <a:t>The 2030 Agenda: an overview</a:t>
            </a:r>
          </a:p>
        </p:txBody>
      </p:sp>
      <p:cxnSp>
        <p:nvCxnSpPr>
          <p:cNvPr id="26" name="Connecteur droit 6">
            <a:extLst>
              <a:ext uri="{FF2B5EF4-FFF2-40B4-BE49-F238E27FC236}">
                <a16:creationId xmlns:a16="http://schemas.microsoft.com/office/drawing/2014/main" id="{11945AD5-2065-453C-A7E0-4432AA48F640}"/>
              </a:ext>
            </a:extLst>
          </p:cNvPr>
          <p:cNvCxnSpPr>
            <a:cxnSpLocks/>
          </p:cNvCxnSpPr>
          <p:nvPr/>
        </p:nvCxnSpPr>
        <p:spPr>
          <a:xfrm>
            <a:off x="403037" y="1552873"/>
            <a:ext cx="11244732"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2" name="Picture 6" descr="Sustainable Development Goals | Citizen Science Center Zurich">
            <a:extLst>
              <a:ext uri="{FF2B5EF4-FFF2-40B4-BE49-F238E27FC236}">
                <a16:creationId xmlns:a16="http://schemas.microsoft.com/office/drawing/2014/main" id="{028DBABD-6133-4760-BBF9-CF981FB06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56" y="1861780"/>
            <a:ext cx="4191467" cy="4191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8EABA740-315C-43EB-86C7-C3428D09995E}"/>
              </a:ext>
            </a:extLst>
          </p:cNvPr>
          <p:cNvPicPr>
            <a:picLocks noChangeAspect="1"/>
          </p:cNvPicPr>
          <p:nvPr/>
        </p:nvPicPr>
        <p:blipFill>
          <a:blip r:embed="rId5"/>
          <a:stretch>
            <a:fillRect/>
          </a:stretch>
        </p:blipFill>
        <p:spPr>
          <a:xfrm>
            <a:off x="6096000" y="2161779"/>
            <a:ext cx="3860162" cy="469653"/>
          </a:xfrm>
          <a:prstGeom prst="rect">
            <a:avLst/>
          </a:prstGeom>
        </p:spPr>
      </p:pic>
      <p:sp>
        <p:nvSpPr>
          <p:cNvPr id="29" name="Subtitle 2">
            <a:extLst>
              <a:ext uri="{FF2B5EF4-FFF2-40B4-BE49-F238E27FC236}">
                <a16:creationId xmlns:a16="http://schemas.microsoft.com/office/drawing/2014/main" id="{4A8DF449-0B5B-4B85-AB42-C2B60313C2B8}"/>
              </a:ext>
            </a:extLst>
          </p:cNvPr>
          <p:cNvSpPr>
            <a:spLocks noGrp="1"/>
          </p:cNvSpPr>
          <p:nvPr>
            <p:ph type="subTitle" idx="1"/>
          </p:nvPr>
        </p:nvSpPr>
        <p:spPr>
          <a:xfrm>
            <a:off x="5377662" y="3042705"/>
            <a:ext cx="6164982" cy="2702106"/>
          </a:xfrm>
        </p:spPr>
        <p:txBody>
          <a:bodyPr>
            <a:noAutofit/>
          </a:bodyPr>
          <a:lstStyle/>
          <a:p>
            <a:pPr marL="342900" indent="-342900" algn="l">
              <a:spcBef>
                <a:spcPts val="0"/>
              </a:spcBef>
              <a:spcAft>
                <a:spcPts val="2000"/>
              </a:spcAft>
              <a:buFont typeface="Arial" panose="020B0604020202020204" pitchFamily="34" charset="0"/>
              <a:buChar char="•"/>
            </a:pPr>
            <a:r>
              <a:rPr lang="en-US">
                <a:solidFill>
                  <a:srgbClr val="1A3668"/>
                </a:solidFill>
              </a:rPr>
              <a:t>Progress is being made in many places, but, overall, </a:t>
            </a:r>
            <a:r>
              <a:rPr lang="en-US" b="1">
                <a:solidFill>
                  <a:srgbClr val="1A3668"/>
                </a:solidFill>
              </a:rPr>
              <a:t>action to meet the Goals is not yet advancing at the speed or scale required.</a:t>
            </a:r>
          </a:p>
          <a:p>
            <a:pPr marL="342900" indent="-342900" algn="l">
              <a:spcBef>
                <a:spcPts val="0"/>
              </a:spcBef>
              <a:spcAft>
                <a:spcPts val="2000"/>
              </a:spcAft>
              <a:buFont typeface="Arial" panose="020B0604020202020204" pitchFamily="34" charset="0"/>
              <a:buChar char="•"/>
            </a:pPr>
            <a:r>
              <a:rPr lang="en-US">
                <a:solidFill>
                  <a:srgbClr val="1A3668"/>
                </a:solidFill>
              </a:rPr>
              <a:t>The COVID-19 pandemic and its impact on all 17 SDGs has shown that what began as a health crisis has quickly become a human and socio-economic crisis.</a:t>
            </a:r>
          </a:p>
        </p:txBody>
      </p:sp>
    </p:spTree>
    <p:extLst>
      <p:ext uri="{BB962C8B-B14F-4D97-AF65-F5344CB8AC3E}">
        <p14:creationId xmlns:p14="http://schemas.microsoft.com/office/powerpoint/2010/main" val="2316191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421149"/>
            <a:ext cx="12193200" cy="1483905"/>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221" y="5623"/>
            <a:ext cx="12408245" cy="2339102"/>
          </a:xfrm>
          <a:prstGeom prst="rect">
            <a:avLst/>
          </a:prstGeom>
          <a:noFill/>
        </p:spPr>
        <p:txBody>
          <a:bodyPr wrap="square" lIns="91440" tIns="45720" rIns="91440" bIns="45720" rtlCol="0" anchor="t">
            <a:spAutoFit/>
          </a:bodyPr>
          <a:lstStyle/>
          <a:p>
            <a:pPr algn="ctr"/>
            <a:r>
              <a:rPr lang="en-GB" sz="2800" b="1">
                <a:solidFill>
                  <a:srgbClr val="318CDD"/>
                </a:solidFill>
              </a:rPr>
              <a:t>Migration snapshot in Egypt: </a:t>
            </a:r>
            <a:r>
              <a:rPr lang="en-US" sz="2800" b="1">
                <a:solidFill>
                  <a:srgbClr val="003399"/>
                </a:solidFill>
                <a:latin typeface="Calibri Light"/>
                <a:cs typeface="Calibri Light"/>
              </a:rPr>
              <a:t>Who is in need ?</a:t>
            </a:r>
            <a:br>
              <a:rPr lang="en-US" sz="2800" b="1">
                <a:latin typeface="Calibri Light"/>
                <a:cs typeface="Calibri Light"/>
              </a:rPr>
            </a:br>
            <a:r>
              <a:rPr lang="en-US" sz="2800" b="1">
                <a:solidFill>
                  <a:srgbClr val="003399"/>
                </a:solidFill>
                <a:latin typeface="Calibri Light"/>
                <a:cs typeface="Calibri Light"/>
              </a:rPr>
              <a:t>Migrants’ vulnerabilities  </a:t>
            </a:r>
            <a:endParaRPr lang="en-US" sz="2800"/>
          </a:p>
          <a:p>
            <a:pPr algn="ctr"/>
            <a:endParaRPr lang="en-GB" sz="3600" b="1">
              <a:solidFill>
                <a:srgbClr val="318CDD"/>
              </a:solidFill>
            </a:endParaRPr>
          </a:p>
          <a:p>
            <a:pPr algn="ctr"/>
            <a:endParaRPr lang="en-GB" sz="3600" b="1">
              <a:solidFill>
                <a:srgbClr val="318CDD"/>
              </a:solidFill>
              <a:cs typeface="Calibri"/>
            </a:endParaRPr>
          </a:p>
          <a:p>
            <a:pPr algn="ctr"/>
            <a:endParaRPr lang="en-US">
              <a:cs typeface="Calibri"/>
            </a:endParaRPr>
          </a:p>
        </p:txBody>
      </p:sp>
      <p:sp>
        <p:nvSpPr>
          <p:cNvPr id="5" name="TextBox 4">
            <a:extLst>
              <a:ext uri="{FF2B5EF4-FFF2-40B4-BE49-F238E27FC236}">
                <a16:creationId xmlns:a16="http://schemas.microsoft.com/office/drawing/2014/main" id="{6FB635C1-81F4-8213-B12C-B5E4908A5C09}"/>
              </a:ext>
            </a:extLst>
          </p:cNvPr>
          <p:cNvSpPr txBox="1"/>
          <p:nvPr/>
        </p:nvSpPr>
        <p:spPr>
          <a:xfrm>
            <a:off x="417286" y="943428"/>
            <a:ext cx="7535334"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sz="1600">
              <a:solidFill>
                <a:srgbClr val="0033A0"/>
              </a:solidFill>
              <a:latin typeface="Calibri Light"/>
              <a:cs typeface="Calibri Light"/>
            </a:endParaRPr>
          </a:p>
          <a:p>
            <a:r>
              <a:rPr lang="en-US" sz="2400">
                <a:solidFill>
                  <a:srgbClr val="0033A0"/>
                </a:solidFill>
                <a:latin typeface="Arial"/>
                <a:cs typeface="Arial"/>
              </a:rPr>
              <a:t>• </a:t>
            </a:r>
            <a:r>
              <a:rPr lang="en-US" sz="2400" b="1">
                <a:solidFill>
                  <a:srgbClr val="0033A0"/>
                </a:solidFill>
                <a:latin typeface="Calibri Light"/>
                <a:cs typeface="Calibri Light"/>
              </a:rPr>
              <a:t>97% </a:t>
            </a:r>
            <a:r>
              <a:rPr lang="en-US" sz="2400">
                <a:solidFill>
                  <a:srgbClr val="0033A0"/>
                </a:solidFill>
                <a:latin typeface="Calibri Light"/>
                <a:cs typeface="Calibri Light"/>
              </a:rPr>
              <a:t>are migrants and </a:t>
            </a:r>
            <a:r>
              <a:rPr lang="en-US" sz="2400" b="1">
                <a:solidFill>
                  <a:srgbClr val="0033A0"/>
                </a:solidFill>
                <a:latin typeface="Calibri Light"/>
                <a:cs typeface="Calibri Light"/>
              </a:rPr>
              <a:t>3% </a:t>
            </a:r>
            <a:r>
              <a:rPr lang="en-US" sz="2400">
                <a:solidFill>
                  <a:srgbClr val="0033A0"/>
                </a:solidFill>
                <a:latin typeface="Calibri Light"/>
                <a:cs typeface="Calibri Light"/>
              </a:rPr>
              <a:t>are registered refugees.</a:t>
            </a:r>
          </a:p>
          <a:p>
            <a:endParaRPr lang="en-US" sz="1400">
              <a:solidFill>
                <a:srgbClr val="0033A0"/>
              </a:solidFill>
              <a:latin typeface="Calibri Light"/>
              <a:cs typeface="Calibri Light"/>
            </a:endParaRPr>
          </a:p>
          <a:p>
            <a:endParaRPr lang="en-US" sz="1400">
              <a:solidFill>
                <a:srgbClr val="0033A0"/>
              </a:solidFill>
              <a:latin typeface="Calibri Light"/>
              <a:cs typeface="Calibri Light"/>
            </a:endParaRPr>
          </a:p>
          <a:p>
            <a:pPr>
              <a:buFont typeface="Arial"/>
              <a:buChar char="•"/>
            </a:pPr>
            <a:r>
              <a:rPr lang="en-US" sz="2400" b="1">
                <a:solidFill>
                  <a:srgbClr val="0033A0"/>
                </a:solidFill>
                <a:latin typeface="Calibri Light"/>
                <a:cs typeface="Calibri Light"/>
              </a:rPr>
              <a:t> 15% </a:t>
            </a:r>
            <a:r>
              <a:rPr lang="en-US" sz="2400">
                <a:solidFill>
                  <a:srgbClr val="0033A0"/>
                </a:solidFill>
                <a:latin typeface="Calibri Light"/>
                <a:cs typeface="Calibri Light"/>
              </a:rPr>
              <a:t>(between 1,1 to 1,300,000) can be considered </a:t>
            </a:r>
            <a:r>
              <a:rPr lang="en-US" sz="2400" b="1">
                <a:solidFill>
                  <a:srgbClr val="0033A0"/>
                </a:solidFill>
                <a:latin typeface="Calibri Light"/>
                <a:cs typeface="Calibri Light"/>
              </a:rPr>
              <a:t>“vulnerable” </a:t>
            </a:r>
            <a:r>
              <a:rPr lang="en-US" sz="2400">
                <a:solidFill>
                  <a:srgbClr val="0033A0"/>
                </a:solidFill>
                <a:latin typeface="Calibri Light"/>
                <a:cs typeface="Calibri Light"/>
              </a:rPr>
              <a:t>migrants or persons of concern. </a:t>
            </a:r>
          </a:p>
          <a:p>
            <a:pPr>
              <a:buFont typeface="Arial"/>
              <a:buChar char="•"/>
            </a:pPr>
            <a:endParaRPr lang="en-US" sz="2400">
              <a:solidFill>
                <a:srgbClr val="0033A0"/>
              </a:solidFill>
              <a:latin typeface="Calibri Light"/>
              <a:cs typeface="Calibri Light"/>
            </a:endParaRPr>
          </a:p>
          <a:p>
            <a:pPr>
              <a:buFont typeface="Arial"/>
              <a:buChar char="•"/>
            </a:pPr>
            <a:r>
              <a:rPr lang="en-US" sz="2400" b="1">
                <a:solidFill>
                  <a:srgbClr val="0033A0"/>
                </a:solidFill>
                <a:latin typeface="Calibri Light"/>
                <a:cs typeface="Calibri Light"/>
              </a:rPr>
              <a:t> 35.2</a:t>
            </a:r>
            <a:r>
              <a:rPr lang="en-US" sz="2400">
                <a:solidFill>
                  <a:srgbClr val="0033A0"/>
                </a:solidFill>
                <a:latin typeface="Calibri Light"/>
                <a:cs typeface="Calibri Light"/>
              </a:rPr>
              <a:t> years old the average age of migrants </a:t>
            </a:r>
          </a:p>
          <a:p>
            <a:endParaRPr lang="en-US" sz="2400">
              <a:solidFill>
                <a:srgbClr val="0033A0"/>
              </a:solidFill>
              <a:latin typeface="Calibri Light"/>
              <a:cs typeface="Calibri Light"/>
            </a:endParaRPr>
          </a:p>
          <a:p>
            <a:pPr>
              <a:buFont typeface="Arial"/>
              <a:buChar char="•"/>
            </a:pPr>
            <a:r>
              <a:rPr lang="en-US" sz="2400" b="1">
                <a:solidFill>
                  <a:srgbClr val="0033A0"/>
                </a:solidFill>
                <a:latin typeface="Calibri Light"/>
                <a:cs typeface="Calibri Light"/>
              </a:rPr>
              <a:t> 2.4% </a:t>
            </a:r>
            <a:r>
              <a:rPr lang="en-US" sz="2400">
                <a:solidFill>
                  <a:srgbClr val="0033A0"/>
                </a:solidFill>
                <a:latin typeface="Calibri Light"/>
                <a:cs typeface="Calibri Light"/>
              </a:rPr>
              <a:t>only who are 60 years old or above.</a:t>
            </a:r>
            <a:endParaRPr lang="en-US" sz="2400">
              <a:cs typeface="Calibri"/>
            </a:endParaRPr>
          </a:p>
          <a:p>
            <a:endParaRPr lang="en-US" sz="2400">
              <a:solidFill>
                <a:srgbClr val="0033A0"/>
              </a:solidFill>
              <a:latin typeface="Calibri Light"/>
              <a:cs typeface="Calibri Light"/>
            </a:endParaRPr>
          </a:p>
          <a:p>
            <a:pPr>
              <a:buFont typeface="Arial"/>
              <a:buChar char="•"/>
            </a:pPr>
            <a:r>
              <a:rPr lang="en-US" sz="2400">
                <a:solidFill>
                  <a:srgbClr val="0033A0"/>
                </a:solidFill>
                <a:latin typeface="Calibri Light"/>
                <a:cs typeface="Calibri Light"/>
              </a:rPr>
              <a:t> A </a:t>
            </a:r>
            <a:r>
              <a:rPr lang="en-US" sz="2400" b="1">
                <a:solidFill>
                  <a:srgbClr val="0033A0"/>
                </a:solidFill>
                <a:latin typeface="Calibri Light"/>
                <a:cs typeface="Calibri Light"/>
              </a:rPr>
              <a:t>gender-balanced</a:t>
            </a:r>
            <a:r>
              <a:rPr lang="en-US" sz="2400">
                <a:solidFill>
                  <a:srgbClr val="0033A0"/>
                </a:solidFill>
                <a:latin typeface="Calibri Light"/>
                <a:cs typeface="Calibri Light"/>
              </a:rPr>
              <a:t> population, with</a:t>
            </a:r>
            <a:r>
              <a:rPr lang="en-US" sz="2400" b="1">
                <a:solidFill>
                  <a:srgbClr val="0033A0"/>
                </a:solidFill>
                <a:latin typeface="Calibri Light"/>
                <a:cs typeface="Calibri Light"/>
              </a:rPr>
              <a:t> 49.6% </a:t>
            </a:r>
            <a:r>
              <a:rPr lang="en-US" sz="2400">
                <a:solidFill>
                  <a:srgbClr val="0033A0"/>
                </a:solidFill>
                <a:latin typeface="Calibri Light"/>
                <a:cs typeface="Calibri Light"/>
              </a:rPr>
              <a:t>females to  </a:t>
            </a:r>
            <a:r>
              <a:rPr lang="en-US" sz="2400" b="1">
                <a:solidFill>
                  <a:srgbClr val="0033A0"/>
                </a:solidFill>
                <a:latin typeface="Calibri Light"/>
                <a:cs typeface="Calibri Light"/>
              </a:rPr>
              <a:t>50.4%</a:t>
            </a:r>
            <a:r>
              <a:rPr lang="en-US" sz="2400">
                <a:solidFill>
                  <a:srgbClr val="0033A0"/>
                </a:solidFill>
                <a:latin typeface="Calibri Light"/>
                <a:cs typeface="Calibri Light"/>
              </a:rPr>
              <a:t> males. </a:t>
            </a:r>
            <a:endParaRPr lang="en-US" sz="2400"/>
          </a:p>
          <a:p>
            <a:pPr>
              <a:buFont typeface="Arial"/>
              <a:buChar char="•"/>
            </a:pPr>
            <a:endParaRPr lang="en-US" sz="2800">
              <a:solidFill>
                <a:srgbClr val="0033A0"/>
              </a:solidFill>
              <a:latin typeface="Calibri Light"/>
              <a:cs typeface="Calibri Light"/>
            </a:endParaRPr>
          </a:p>
          <a:p>
            <a:pPr>
              <a:buFont typeface="Arial"/>
              <a:buChar char="•"/>
            </a:pPr>
            <a:endParaRPr lang="en-US" sz="1600">
              <a:solidFill>
                <a:srgbClr val="0033A0"/>
              </a:solidFill>
              <a:latin typeface="Calibri Light"/>
              <a:cs typeface="Calibri Light"/>
            </a:endParaRPr>
          </a:p>
          <a:p>
            <a:endParaRPr lang="en-US" sz="1600">
              <a:latin typeface="Arial"/>
              <a:cs typeface="Arial"/>
            </a:endParaRPr>
          </a:p>
          <a:p>
            <a:pPr marL="171450" indent="-171450" algn="just">
              <a:buFont typeface="Arial"/>
              <a:buChar char="•"/>
            </a:pPr>
            <a:endParaRPr lang="en-US" sz="800">
              <a:latin typeface="Century Gothic"/>
              <a:cs typeface="Calibri"/>
            </a:endParaRPr>
          </a:p>
          <a:p>
            <a:endParaRPr lang="en-US" sz="1100">
              <a:cs typeface="Calibri"/>
            </a:endParaRPr>
          </a:p>
          <a:p>
            <a:br>
              <a:rPr lang="en-US"/>
            </a:br>
            <a:br>
              <a:rPr lang="en-US"/>
            </a:br>
            <a:endParaRPr lang="en-US" sz="1100">
              <a:cs typeface="Calibri"/>
            </a:endParaRPr>
          </a:p>
          <a:p>
            <a:endParaRPr lang="en-US" sz="1100">
              <a:cs typeface="Calibri"/>
            </a:endParaRPr>
          </a:p>
          <a:p>
            <a:pPr algn="l"/>
            <a:endParaRPr lang="en-US" sz="1100">
              <a:cs typeface="Calibri"/>
            </a:endParaRPr>
          </a:p>
        </p:txBody>
      </p:sp>
      <p:pic>
        <p:nvPicPr>
          <p:cNvPr id="8" name="Picture 7" descr="A blue pie chart with white text&#10;&#10;Description automatically generated">
            <a:extLst>
              <a:ext uri="{FF2B5EF4-FFF2-40B4-BE49-F238E27FC236}">
                <a16:creationId xmlns:a16="http://schemas.microsoft.com/office/drawing/2014/main" id="{8B1F9F3A-426C-1C62-E05C-CC6D3CADB896}"/>
              </a:ext>
            </a:extLst>
          </p:cNvPr>
          <p:cNvPicPr>
            <a:picLocks noChangeAspect="1"/>
          </p:cNvPicPr>
          <p:nvPr/>
        </p:nvPicPr>
        <p:blipFill>
          <a:blip r:embed="rId4"/>
          <a:stretch>
            <a:fillRect/>
          </a:stretch>
        </p:blipFill>
        <p:spPr>
          <a:xfrm>
            <a:off x="7300686" y="1428765"/>
            <a:ext cx="4896152" cy="2875612"/>
          </a:xfrm>
          <a:prstGeom prst="rect">
            <a:avLst/>
          </a:prstGeom>
        </p:spPr>
      </p:pic>
    </p:spTree>
    <p:extLst>
      <p:ext uri="{BB962C8B-B14F-4D97-AF65-F5344CB8AC3E}">
        <p14:creationId xmlns:p14="http://schemas.microsoft.com/office/powerpoint/2010/main" val="3252137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 sunburst chart&#10;&#10;Description automatically generated">
            <a:extLst>
              <a:ext uri="{FF2B5EF4-FFF2-40B4-BE49-F238E27FC236}">
                <a16:creationId xmlns:a16="http://schemas.microsoft.com/office/drawing/2014/main" id="{C654AFF3-6C8D-4887-9D6D-192237F534A6}"/>
              </a:ext>
            </a:extLst>
          </p:cNvPr>
          <p:cNvPicPr>
            <a:picLocks noChangeAspect="1"/>
          </p:cNvPicPr>
          <p:nvPr/>
        </p:nvPicPr>
        <p:blipFill>
          <a:blip r:embed="rId3"/>
          <a:stretch>
            <a:fillRect/>
          </a:stretch>
        </p:blipFill>
        <p:spPr>
          <a:xfrm>
            <a:off x="8116276" y="3669530"/>
            <a:ext cx="3141734" cy="3141734"/>
          </a:xfrm>
          <a:prstGeom prst="rect">
            <a:avLst/>
          </a:prstGeom>
        </p:spPr>
      </p:pic>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4"/>
          <a:srcRect l="4286" t="8419" b="7562"/>
          <a:stretch/>
        </p:blipFill>
        <p:spPr>
          <a:xfrm>
            <a:off x="8860970" y="418916"/>
            <a:ext cx="2786799" cy="735558"/>
          </a:xfrm>
          <a:prstGeom prst="rect">
            <a:avLst/>
          </a:prstGeom>
        </p:spPr>
      </p:pic>
      <p:sp>
        <p:nvSpPr>
          <p:cNvPr id="12" name="Titre 1">
            <a:extLst>
              <a:ext uri="{FF2B5EF4-FFF2-40B4-BE49-F238E27FC236}">
                <a16:creationId xmlns:a16="http://schemas.microsoft.com/office/drawing/2014/main" id="{1CA1EBE8-1BF0-4E24-A27D-351CF7525EBB}"/>
              </a:ext>
            </a:extLst>
          </p:cNvPr>
          <p:cNvSpPr txBox="1">
            <a:spLocks/>
          </p:cNvSpPr>
          <p:nvPr/>
        </p:nvSpPr>
        <p:spPr>
          <a:xfrm>
            <a:off x="485146" y="86652"/>
            <a:ext cx="10538691" cy="110683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a:solidFill>
                  <a:srgbClr val="093D7C"/>
                </a:solidFill>
                <a:latin typeface="+mn-lt"/>
              </a:rPr>
              <a:t>Migration &amp; Sustainable Development</a:t>
            </a:r>
          </a:p>
        </p:txBody>
      </p:sp>
      <p:sp>
        <p:nvSpPr>
          <p:cNvPr id="13" name="Espace réservé du contenu 2">
            <a:extLst>
              <a:ext uri="{FF2B5EF4-FFF2-40B4-BE49-F238E27FC236}">
                <a16:creationId xmlns:a16="http://schemas.microsoft.com/office/drawing/2014/main" id="{F506A34B-39D7-4F54-8E7A-78118D3FF675}"/>
              </a:ext>
            </a:extLst>
          </p:cNvPr>
          <p:cNvSpPr txBox="1">
            <a:spLocks/>
          </p:cNvSpPr>
          <p:nvPr/>
        </p:nvSpPr>
        <p:spPr>
          <a:xfrm>
            <a:off x="746760" y="1333509"/>
            <a:ext cx="10170396" cy="371093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solidFill>
                  <a:srgbClr val="0070C0"/>
                </a:solidFill>
              </a:rPr>
              <a:t>	</a:t>
            </a:r>
          </a:p>
          <a:p>
            <a:pPr algn="just"/>
            <a:endParaRPr lang="en-US" sz="2000">
              <a:solidFill>
                <a:srgbClr val="1A3668"/>
              </a:solidFill>
            </a:endParaRPr>
          </a:p>
          <a:p>
            <a:pPr algn="just"/>
            <a:endParaRPr lang="en-US" sz="2000">
              <a:solidFill>
                <a:srgbClr val="1A3668"/>
              </a:solidFill>
            </a:endParaRPr>
          </a:p>
          <a:p>
            <a:pPr>
              <a:spcAft>
                <a:spcPts val="600"/>
              </a:spcAft>
            </a:pPr>
            <a:r>
              <a:rPr lang="en-US" sz="2800">
                <a:solidFill>
                  <a:srgbClr val="0070C0"/>
                </a:solidFill>
              </a:rPr>
              <a:t>				</a:t>
            </a:r>
            <a:endParaRPr lang="en-US" sz="2000"/>
          </a:p>
        </p:txBody>
      </p:sp>
      <p:cxnSp>
        <p:nvCxnSpPr>
          <p:cNvPr id="18" name="Connecteur droit 6">
            <a:extLst>
              <a:ext uri="{FF2B5EF4-FFF2-40B4-BE49-F238E27FC236}">
                <a16:creationId xmlns:a16="http://schemas.microsoft.com/office/drawing/2014/main" id="{2D1ADFC0-F0A3-45A5-BAEE-9657EE6B92A6}"/>
              </a:ext>
            </a:extLst>
          </p:cNvPr>
          <p:cNvCxnSpPr>
            <a:cxnSpLocks/>
          </p:cNvCxnSpPr>
          <p:nvPr/>
        </p:nvCxnSpPr>
        <p:spPr>
          <a:xfrm>
            <a:off x="485145" y="1311282"/>
            <a:ext cx="1083525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D6F51BD-304A-4274-BF91-CFA97BE08F4F}"/>
              </a:ext>
            </a:extLst>
          </p:cNvPr>
          <p:cNvGrpSpPr/>
          <p:nvPr/>
        </p:nvGrpSpPr>
        <p:grpSpPr>
          <a:xfrm>
            <a:off x="4251572" y="2145530"/>
            <a:ext cx="4704051" cy="907941"/>
            <a:chOff x="6763659" y="5608589"/>
            <a:chExt cx="4704051" cy="907941"/>
          </a:xfrm>
        </p:grpSpPr>
        <p:sp>
          <p:nvSpPr>
            <p:cNvPr id="14" name="Arrow: Curved Left 13">
              <a:extLst>
                <a:ext uri="{FF2B5EF4-FFF2-40B4-BE49-F238E27FC236}">
                  <a16:creationId xmlns:a16="http://schemas.microsoft.com/office/drawing/2014/main" id="{3CCED023-B030-4C02-A43A-5B2F4BD32F58}"/>
                </a:ext>
              </a:extLst>
            </p:cNvPr>
            <p:cNvSpPr/>
            <p:nvPr/>
          </p:nvSpPr>
          <p:spPr>
            <a:xfrm>
              <a:off x="11194753" y="5658700"/>
              <a:ext cx="272957" cy="8382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Left 14">
              <a:extLst>
                <a:ext uri="{FF2B5EF4-FFF2-40B4-BE49-F238E27FC236}">
                  <a16:creationId xmlns:a16="http://schemas.microsoft.com/office/drawing/2014/main" id="{5EB08E49-0281-47A0-A3EF-D63801C7057B}"/>
                </a:ext>
              </a:extLst>
            </p:cNvPr>
            <p:cNvSpPr/>
            <p:nvPr/>
          </p:nvSpPr>
          <p:spPr>
            <a:xfrm rot="10800000">
              <a:off x="6763659" y="5657069"/>
              <a:ext cx="272956" cy="8594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70D33C48-98E8-4960-AF41-28B4B93E877B}"/>
                </a:ext>
              </a:extLst>
            </p:cNvPr>
            <p:cNvSpPr txBox="1"/>
            <p:nvPr/>
          </p:nvSpPr>
          <p:spPr>
            <a:xfrm>
              <a:off x="6976996" y="5608589"/>
              <a:ext cx="4323096" cy="907941"/>
            </a:xfrm>
            <a:prstGeom prst="rect">
              <a:avLst/>
            </a:prstGeom>
            <a:noFill/>
          </p:spPr>
          <p:txBody>
            <a:bodyPr wrap="square">
              <a:spAutoFit/>
            </a:bodyPr>
            <a:lstStyle/>
            <a:p>
              <a:pPr algn="ctr">
                <a:spcAft>
                  <a:spcPts val="600"/>
                </a:spcAft>
              </a:pPr>
              <a:r>
                <a:rPr lang="en-US" sz="2400">
                  <a:solidFill>
                    <a:srgbClr val="0070C0"/>
                  </a:solidFill>
                </a:rPr>
                <a:t>Migration impacts development</a:t>
              </a:r>
            </a:p>
            <a:p>
              <a:pPr algn="ctr"/>
              <a:r>
                <a:rPr lang="en-US" sz="2400">
                  <a:solidFill>
                    <a:srgbClr val="0070C0"/>
                  </a:solidFill>
                </a:rPr>
                <a:t>Development impacts migration</a:t>
              </a:r>
            </a:p>
          </p:txBody>
        </p:sp>
      </p:grpSp>
      <p:sp>
        <p:nvSpPr>
          <p:cNvPr id="19" name="TextBox 18">
            <a:extLst>
              <a:ext uri="{FF2B5EF4-FFF2-40B4-BE49-F238E27FC236}">
                <a16:creationId xmlns:a16="http://schemas.microsoft.com/office/drawing/2014/main" id="{C15A4B3C-F465-46EF-BFC8-896E30BCA112}"/>
              </a:ext>
            </a:extLst>
          </p:cNvPr>
          <p:cNvSpPr txBox="1"/>
          <p:nvPr/>
        </p:nvSpPr>
        <p:spPr>
          <a:xfrm>
            <a:off x="615780" y="3298393"/>
            <a:ext cx="10960440" cy="400110"/>
          </a:xfrm>
          <a:prstGeom prst="rect">
            <a:avLst/>
          </a:prstGeom>
          <a:noFill/>
        </p:spPr>
        <p:txBody>
          <a:bodyPr wrap="square">
            <a:spAutoFit/>
          </a:bodyPr>
          <a:lstStyle/>
          <a:p>
            <a:pPr algn="just"/>
            <a:r>
              <a:rPr lang="en-US" sz="2000">
                <a:solidFill>
                  <a:srgbClr val="1A3668"/>
                </a:solidFill>
              </a:rPr>
              <a:t>Migration is a multi-faceted, non-linear and complex phenomenon, which requires an integral approach:</a:t>
            </a:r>
          </a:p>
        </p:txBody>
      </p:sp>
      <p:sp>
        <p:nvSpPr>
          <p:cNvPr id="20" name="TextBox 19">
            <a:extLst>
              <a:ext uri="{FF2B5EF4-FFF2-40B4-BE49-F238E27FC236}">
                <a16:creationId xmlns:a16="http://schemas.microsoft.com/office/drawing/2014/main" id="{EEE6A03A-FFD8-4266-8C18-85D1488849E3}"/>
              </a:ext>
            </a:extLst>
          </p:cNvPr>
          <p:cNvSpPr txBox="1"/>
          <p:nvPr/>
        </p:nvSpPr>
        <p:spPr>
          <a:xfrm>
            <a:off x="707672" y="1541403"/>
            <a:ext cx="10209484" cy="1015663"/>
          </a:xfrm>
          <a:prstGeom prst="rect">
            <a:avLst/>
          </a:prstGeom>
          <a:noFill/>
        </p:spPr>
        <p:txBody>
          <a:bodyPr wrap="square">
            <a:spAutoFit/>
          </a:bodyPr>
          <a:lstStyle/>
          <a:p>
            <a:r>
              <a:rPr lang="en-US" sz="2000">
                <a:solidFill>
                  <a:srgbClr val="1A3668"/>
                </a:solidFill>
              </a:rPr>
              <a:t>The relationship between migration &amp; development is complex and context-specific. </a:t>
            </a:r>
          </a:p>
          <a:p>
            <a:pPr algn="just"/>
            <a:endParaRPr lang="en-US" sz="2000">
              <a:solidFill>
                <a:srgbClr val="1A3668"/>
              </a:solidFill>
            </a:endParaRPr>
          </a:p>
          <a:p>
            <a:pPr algn="just"/>
            <a:r>
              <a:rPr lang="en-US" sz="2000">
                <a:solidFill>
                  <a:srgbClr val="1A3668"/>
                </a:solidFill>
              </a:rPr>
              <a:t>It is also a two-way relationship:</a:t>
            </a:r>
          </a:p>
        </p:txBody>
      </p:sp>
      <p:grpSp>
        <p:nvGrpSpPr>
          <p:cNvPr id="10" name="Group 9">
            <a:extLst>
              <a:ext uri="{FF2B5EF4-FFF2-40B4-BE49-F238E27FC236}">
                <a16:creationId xmlns:a16="http://schemas.microsoft.com/office/drawing/2014/main" id="{1EC3851B-8E13-4E75-A856-7C44CD85B797}"/>
              </a:ext>
            </a:extLst>
          </p:cNvPr>
          <p:cNvGrpSpPr/>
          <p:nvPr/>
        </p:nvGrpSpPr>
        <p:grpSpPr>
          <a:xfrm>
            <a:off x="1267564" y="3895850"/>
            <a:ext cx="4486927" cy="973061"/>
            <a:chOff x="3368905" y="4671607"/>
            <a:chExt cx="4486927" cy="973061"/>
          </a:xfrm>
        </p:grpSpPr>
        <p:sp>
          <p:nvSpPr>
            <p:cNvPr id="17" name="Arrow: Right 16">
              <a:extLst>
                <a:ext uri="{FF2B5EF4-FFF2-40B4-BE49-F238E27FC236}">
                  <a16:creationId xmlns:a16="http://schemas.microsoft.com/office/drawing/2014/main" id="{5A74D30D-D6CC-489B-B4BB-C8788A13ECBF}"/>
                </a:ext>
              </a:extLst>
            </p:cNvPr>
            <p:cNvSpPr/>
            <p:nvPr/>
          </p:nvSpPr>
          <p:spPr>
            <a:xfrm flipV="1">
              <a:off x="3368905" y="4716432"/>
              <a:ext cx="620388" cy="4379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BF0EE443-3C74-410F-B1BC-0F090B93C09D}"/>
                </a:ext>
              </a:extLst>
            </p:cNvPr>
            <p:cNvSpPr/>
            <p:nvPr/>
          </p:nvSpPr>
          <p:spPr>
            <a:xfrm flipV="1">
              <a:off x="3368905" y="5206715"/>
              <a:ext cx="620388" cy="4379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EF71CB5-AEEA-4D35-97A7-7409C88E3C9B}"/>
                </a:ext>
              </a:extLst>
            </p:cNvPr>
            <p:cNvSpPr txBox="1"/>
            <p:nvPr/>
          </p:nvSpPr>
          <p:spPr>
            <a:xfrm>
              <a:off x="4251572" y="4671607"/>
              <a:ext cx="3604260" cy="907941"/>
            </a:xfrm>
            <a:prstGeom prst="rect">
              <a:avLst/>
            </a:prstGeom>
            <a:noFill/>
          </p:spPr>
          <p:txBody>
            <a:bodyPr wrap="square">
              <a:spAutoFit/>
            </a:bodyPr>
            <a:lstStyle/>
            <a:p>
              <a:pPr>
                <a:spcAft>
                  <a:spcPts val="600"/>
                </a:spcAft>
              </a:pPr>
              <a:r>
                <a:rPr lang="en-US" sz="2400">
                  <a:solidFill>
                    <a:srgbClr val="0070C0"/>
                  </a:solidFill>
                </a:rPr>
                <a:t>All sectoral areas</a:t>
              </a:r>
            </a:p>
            <a:p>
              <a:r>
                <a:rPr lang="en-US" sz="2400">
                  <a:solidFill>
                    <a:srgbClr val="0070C0"/>
                  </a:solidFill>
                </a:rPr>
                <a:t>All levels of governance</a:t>
              </a:r>
            </a:p>
          </p:txBody>
        </p:sp>
      </p:grpSp>
      <p:sp>
        <p:nvSpPr>
          <p:cNvPr id="23" name="TextBox 22">
            <a:extLst>
              <a:ext uri="{FF2B5EF4-FFF2-40B4-BE49-F238E27FC236}">
                <a16:creationId xmlns:a16="http://schemas.microsoft.com/office/drawing/2014/main" id="{E2458E7E-1D75-469B-A084-E66F17E03C88}"/>
              </a:ext>
            </a:extLst>
          </p:cNvPr>
          <p:cNvSpPr txBox="1"/>
          <p:nvPr/>
        </p:nvSpPr>
        <p:spPr>
          <a:xfrm>
            <a:off x="485145" y="5240397"/>
            <a:ext cx="7417771" cy="830997"/>
          </a:xfrm>
          <a:prstGeom prst="rect">
            <a:avLst/>
          </a:prstGeom>
          <a:noFill/>
        </p:spPr>
        <p:txBody>
          <a:bodyPr wrap="square" rtlCol="0">
            <a:spAutoFit/>
          </a:bodyPr>
          <a:lstStyle/>
          <a:p>
            <a:pPr algn="ctr"/>
            <a:r>
              <a:rPr lang="en-US" sz="2400">
                <a:solidFill>
                  <a:srgbClr val="FF0000"/>
                </a:solidFill>
              </a:rPr>
              <a:t>The 2030 Agenda provides the lens through which we can analyze this relationship.</a:t>
            </a:r>
          </a:p>
        </p:txBody>
      </p:sp>
    </p:spTree>
    <p:extLst>
      <p:ext uri="{BB962C8B-B14F-4D97-AF65-F5344CB8AC3E}">
        <p14:creationId xmlns:p14="http://schemas.microsoft.com/office/powerpoint/2010/main" val="1171974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12162" y="573627"/>
            <a:ext cx="8765407" cy="895088"/>
          </a:xfrm>
        </p:spPr>
        <p:txBody>
          <a:bodyPr anchor="t">
            <a:normAutofit/>
          </a:bodyPr>
          <a:lstStyle/>
          <a:p>
            <a:pPr algn="l">
              <a:lnSpc>
                <a:spcPct val="100000"/>
              </a:lnSpc>
            </a:pPr>
            <a:r>
              <a:rPr lang="en-US" sz="3600" b="1">
                <a:solidFill>
                  <a:srgbClr val="1A3668"/>
                </a:solidFill>
                <a:latin typeface="+mn-lt"/>
                <a:ea typeface="Roboto Medium" panose="02000000000000000000" pitchFamily="2" charset="0"/>
              </a:rPr>
              <a:t>Migration &amp; the SDGs</a:t>
            </a:r>
            <a:endParaRPr lang="en-US" sz="2400">
              <a:solidFill>
                <a:srgbClr val="3183D8"/>
              </a:solidFill>
              <a:latin typeface="+mn-lt"/>
              <a:ea typeface="Roboto Medium" panose="02000000000000000000" pitchFamily="2" charset="0"/>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pic>
        <p:nvPicPr>
          <p:cNvPr id="10" name="Picture 9">
            <a:extLst>
              <a:ext uri="{FF2B5EF4-FFF2-40B4-BE49-F238E27FC236}">
                <a16:creationId xmlns:a16="http://schemas.microsoft.com/office/drawing/2014/main" id="{F58A598F-25D4-4B30-9811-B662F4BABDB9}"/>
              </a:ext>
            </a:extLst>
          </p:cNvPr>
          <p:cNvPicPr>
            <a:picLocks noChangeAspect="1"/>
          </p:cNvPicPr>
          <p:nvPr/>
        </p:nvPicPr>
        <p:blipFill rotWithShape="1">
          <a:blip r:embed="rId4"/>
          <a:srcRect l="6055" t="11582" r="19013" b="3609"/>
          <a:stretch/>
        </p:blipFill>
        <p:spPr>
          <a:xfrm>
            <a:off x="1325369" y="1361559"/>
            <a:ext cx="9541261" cy="5384267"/>
          </a:xfrm>
          <a:prstGeom prst="rect">
            <a:avLst/>
          </a:prstGeom>
        </p:spPr>
      </p:pic>
      <p:cxnSp>
        <p:nvCxnSpPr>
          <p:cNvPr id="8" name="Connecteur droit 6">
            <a:extLst>
              <a:ext uri="{FF2B5EF4-FFF2-40B4-BE49-F238E27FC236}">
                <a16:creationId xmlns:a16="http://schemas.microsoft.com/office/drawing/2014/main" id="{E3FD4FC3-340C-4E7F-BD70-9149855C7D83}"/>
              </a:ext>
            </a:extLst>
          </p:cNvPr>
          <p:cNvCxnSpPr>
            <a:cxnSpLocks/>
          </p:cNvCxnSpPr>
          <p:nvPr/>
        </p:nvCxnSpPr>
        <p:spPr>
          <a:xfrm flipV="1">
            <a:off x="412162" y="1339273"/>
            <a:ext cx="11040929" cy="35778"/>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87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649191" y="449191"/>
            <a:ext cx="11222526" cy="895088"/>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SDG target 10.7</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5800208" y="2628776"/>
            <a:ext cx="5979130" cy="2479579"/>
          </a:xfrm>
        </p:spPr>
        <p:txBody>
          <a:bodyPr>
            <a:noAutofit/>
          </a:bodyPr>
          <a:lstStyle/>
          <a:p>
            <a:pPr algn="l">
              <a:spcBef>
                <a:spcPts val="0"/>
              </a:spcBef>
              <a:spcAft>
                <a:spcPts val="2000"/>
              </a:spcAft>
            </a:pPr>
            <a:r>
              <a:rPr lang="en-US">
                <a:solidFill>
                  <a:srgbClr val="1A3668"/>
                </a:solidFill>
              </a:rPr>
              <a:t>“</a:t>
            </a:r>
            <a:r>
              <a:rPr lang="en-US" i="1">
                <a:solidFill>
                  <a:srgbClr val="1A3668"/>
                </a:solidFill>
              </a:rPr>
              <a:t>10.7 Facilitate orderly, safe, regular and responsible migration and mobility of people, including through the implementation of planned and well-managed migration policies</a:t>
            </a:r>
            <a:r>
              <a:rPr lang="en-US">
                <a:solidFill>
                  <a:srgbClr val="1A3668"/>
                </a:solidFill>
              </a:rPr>
              <a:t>”</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cxnSp>
        <p:nvCxnSpPr>
          <p:cNvPr id="10" name="Connecteur droit 6">
            <a:extLst>
              <a:ext uri="{FF2B5EF4-FFF2-40B4-BE49-F238E27FC236}">
                <a16:creationId xmlns:a16="http://schemas.microsoft.com/office/drawing/2014/main" id="{A56470A3-F218-4E34-AA3B-9852C1643D8D}"/>
              </a:ext>
            </a:extLst>
          </p:cNvPr>
          <p:cNvCxnSpPr>
            <a:cxnSpLocks/>
          </p:cNvCxnSpPr>
          <p:nvPr/>
        </p:nvCxnSpPr>
        <p:spPr>
          <a:xfrm>
            <a:off x="610923" y="1395616"/>
            <a:ext cx="10970154"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a:extLst>
              <a:ext uri="{FF2B5EF4-FFF2-40B4-BE49-F238E27FC236}">
                <a16:creationId xmlns:a16="http://schemas.microsoft.com/office/drawing/2014/main" id="{25C112CA-2EE6-42B1-ADC0-3897B58ABB88}"/>
              </a:ext>
            </a:extLst>
          </p:cNvPr>
          <p:cNvPicPr>
            <a:picLocks noChangeAspect="1"/>
          </p:cNvPicPr>
          <p:nvPr/>
        </p:nvPicPr>
        <p:blipFill>
          <a:blip r:embed="rId4"/>
          <a:stretch>
            <a:fillRect/>
          </a:stretch>
        </p:blipFill>
        <p:spPr>
          <a:xfrm>
            <a:off x="649191" y="1759714"/>
            <a:ext cx="4649095" cy="4649095"/>
          </a:xfrm>
          <a:prstGeom prst="rect">
            <a:avLst/>
          </a:prstGeom>
        </p:spPr>
      </p:pic>
    </p:spTree>
    <p:extLst>
      <p:ext uri="{BB962C8B-B14F-4D97-AF65-F5344CB8AC3E}">
        <p14:creationId xmlns:p14="http://schemas.microsoft.com/office/powerpoint/2010/main" val="2842605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9089574" y="437099"/>
            <a:ext cx="2786799" cy="735558"/>
          </a:xfrm>
          <a:prstGeom prst="rect">
            <a:avLst/>
          </a:prstGeom>
        </p:spPr>
      </p:pic>
      <p:sp>
        <p:nvSpPr>
          <p:cNvPr id="18" name="Title 2">
            <a:extLst>
              <a:ext uri="{FF2B5EF4-FFF2-40B4-BE49-F238E27FC236}">
                <a16:creationId xmlns:a16="http://schemas.microsoft.com/office/drawing/2014/main" id="{72BB1BD0-5C57-4A89-B628-432B9BD15E3B}"/>
              </a:ext>
            </a:extLst>
          </p:cNvPr>
          <p:cNvSpPr txBox="1">
            <a:spLocks/>
          </p:cNvSpPr>
          <p:nvPr/>
        </p:nvSpPr>
        <p:spPr>
          <a:xfrm>
            <a:off x="646360" y="379703"/>
            <a:ext cx="6474917" cy="9840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rgbClr val="093D7C"/>
                </a:solidFill>
                <a:latin typeface="+mn-lt"/>
              </a:rPr>
              <a:t>Direct Connections between </a:t>
            </a:r>
          </a:p>
          <a:p>
            <a:pPr algn="l"/>
            <a:r>
              <a:rPr lang="en-US" sz="3600" b="1">
                <a:solidFill>
                  <a:srgbClr val="093D7C"/>
                </a:solidFill>
                <a:latin typeface="+mn-lt"/>
              </a:rPr>
              <a:t>migration and the SDGs</a:t>
            </a:r>
          </a:p>
        </p:txBody>
      </p:sp>
      <p:graphicFrame>
        <p:nvGraphicFramePr>
          <p:cNvPr id="19" name="Table 18">
            <a:extLst>
              <a:ext uri="{FF2B5EF4-FFF2-40B4-BE49-F238E27FC236}">
                <a16:creationId xmlns:a16="http://schemas.microsoft.com/office/drawing/2014/main" id="{20B6F0A2-ADFB-4F48-8CDA-6AC866F2DE16}"/>
              </a:ext>
            </a:extLst>
          </p:cNvPr>
          <p:cNvGraphicFramePr>
            <a:graphicFrameLocks noGrp="1"/>
          </p:cNvGraphicFramePr>
          <p:nvPr/>
        </p:nvGraphicFramePr>
        <p:xfrm>
          <a:off x="914400" y="3256884"/>
          <a:ext cx="9865513" cy="3431737"/>
        </p:xfrm>
        <a:graphic>
          <a:graphicData uri="http://schemas.openxmlformats.org/drawingml/2006/table">
            <a:tbl>
              <a:tblPr firstRow="1" firstCol="1" bandRow="1">
                <a:tableStyleId>{5C22544A-7EE6-4342-B048-85BDC9FD1C3A}</a:tableStyleId>
              </a:tblPr>
              <a:tblGrid>
                <a:gridCol w="3186789">
                  <a:extLst>
                    <a:ext uri="{9D8B030D-6E8A-4147-A177-3AD203B41FA5}">
                      <a16:colId xmlns:a16="http://schemas.microsoft.com/office/drawing/2014/main" val="1646060566"/>
                    </a:ext>
                  </a:extLst>
                </a:gridCol>
                <a:gridCol w="3339362">
                  <a:extLst>
                    <a:ext uri="{9D8B030D-6E8A-4147-A177-3AD203B41FA5}">
                      <a16:colId xmlns:a16="http://schemas.microsoft.com/office/drawing/2014/main" val="326757052"/>
                    </a:ext>
                  </a:extLst>
                </a:gridCol>
                <a:gridCol w="3339362">
                  <a:extLst>
                    <a:ext uri="{9D8B030D-6E8A-4147-A177-3AD203B41FA5}">
                      <a16:colId xmlns:a16="http://schemas.microsoft.com/office/drawing/2014/main" val="1861118597"/>
                    </a:ext>
                  </a:extLst>
                </a:gridCol>
              </a:tblGrid>
              <a:tr h="858295">
                <a:tc>
                  <a:txBody>
                    <a:bodyPr/>
                    <a:lstStyle/>
                    <a:p>
                      <a:pPr marL="0" marR="0" algn="l">
                        <a:spcBef>
                          <a:spcPts val="0"/>
                        </a:spcBef>
                        <a:spcAft>
                          <a:spcPts val="0"/>
                        </a:spcAft>
                      </a:pPr>
                      <a:r>
                        <a:rPr lang="en-GB" sz="1600">
                          <a:effectLst/>
                        </a:rPr>
                        <a:t>Inclusion in the SDGs</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GB" sz="1600">
                          <a:effectLst/>
                        </a:rPr>
                        <a:t>Migration Theme</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Key Targets</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1753549"/>
                  </a:ext>
                </a:extLst>
              </a:tr>
              <a:tr h="549092">
                <a:tc rowSpan="6">
                  <a:txBody>
                    <a:bodyPr/>
                    <a:lstStyle/>
                    <a:p>
                      <a:pPr marL="0" marR="0" algn="l">
                        <a:spcBef>
                          <a:spcPts val="0"/>
                        </a:spcBef>
                        <a:spcAft>
                          <a:spcPts val="0"/>
                        </a:spcAft>
                      </a:pPr>
                      <a:r>
                        <a:rPr lang="en-US" sz="1600">
                          <a:effectLst/>
                        </a:rPr>
                        <a:t>Direct references</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Student Mobility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4.B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0618286"/>
                  </a:ext>
                </a:extLst>
              </a:tr>
              <a:tr h="439729">
                <a:tc vMerge="1">
                  <a:txBody>
                    <a:bodyPr/>
                    <a:lstStyle/>
                    <a:p>
                      <a:endParaRPr lang="en-US"/>
                    </a:p>
                  </a:txBody>
                  <a:tcPr/>
                </a:tc>
                <a:tc>
                  <a:txBody>
                    <a:bodyPr/>
                    <a:lstStyle/>
                    <a:p>
                      <a:pPr marL="0" marR="0" algn="l">
                        <a:spcBef>
                          <a:spcPts val="0"/>
                        </a:spcBef>
                        <a:spcAft>
                          <a:spcPts val="0"/>
                        </a:spcAft>
                      </a:pPr>
                      <a:r>
                        <a:rPr lang="en-US" sz="1600">
                          <a:effectLst/>
                        </a:rPr>
                        <a:t>Human Trafficking &amp; Exploitation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5.2; 8.7; 16.2</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5556209"/>
                  </a:ext>
                </a:extLst>
              </a:tr>
              <a:tr h="367960">
                <a:tc vMerge="1">
                  <a:txBody>
                    <a:bodyPr/>
                    <a:lstStyle/>
                    <a:p>
                      <a:endParaRPr lang="en-US"/>
                    </a:p>
                  </a:txBody>
                  <a:tcPr/>
                </a:tc>
                <a:tc>
                  <a:txBody>
                    <a:bodyPr/>
                    <a:lstStyle/>
                    <a:p>
                      <a:pPr marL="0" marR="0" algn="l">
                        <a:spcBef>
                          <a:spcPts val="0"/>
                        </a:spcBef>
                        <a:spcAft>
                          <a:spcPts val="0"/>
                        </a:spcAft>
                      </a:pPr>
                      <a:r>
                        <a:rPr lang="en-US" sz="1600">
                          <a:effectLst/>
                        </a:rPr>
                        <a:t>Labour Migration &amp; Employment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8.5, 8.7, 8.8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7749878"/>
                  </a:ext>
                </a:extLst>
              </a:tr>
              <a:tr h="460235">
                <a:tc vMerge="1">
                  <a:txBody>
                    <a:bodyPr/>
                    <a:lstStyle/>
                    <a:p>
                      <a:endParaRPr lang="en-US"/>
                    </a:p>
                  </a:txBody>
                  <a:tcPr/>
                </a:tc>
                <a:tc>
                  <a:txBody>
                    <a:bodyPr/>
                    <a:lstStyle/>
                    <a:p>
                      <a:pPr marL="0" marR="0" algn="l">
                        <a:spcBef>
                          <a:spcPts val="0"/>
                        </a:spcBef>
                        <a:spcAft>
                          <a:spcPts val="0"/>
                        </a:spcAft>
                      </a:pPr>
                      <a:r>
                        <a:rPr lang="en-US" sz="1600">
                          <a:effectLst/>
                        </a:rPr>
                        <a:t>Migration Governance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10.7</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8394854"/>
                  </a:ext>
                </a:extLst>
              </a:tr>
              <a:tr h="388466">
                <a:tc vMerge="1">
                  <a:txBody>
                    <a:bodyPr/>
                    <a:lstStyle/>
                    <a:p>
                      <a:endParaRPr lang="en-US"/>
                    </a:p>
                  </a:txBody>
                  <a:tcPr/>
                </a:tc>
                <a:tc>
                  <a:txBody>
                    <a:bodyPr/>
                    <a:lstStyle/>
                    <a:p>
                      <a:pPr marL="0" marR="0" algn="l">
                        <a:spcBef>
                          <a:spcPts val="0"/>
                        </a:spcBef>
                        <a:spcAft>
                          <a:spcPts val="0"/>
                        </a:spcAft>
                      </a:pPr>
                      <a:r>
                        <a:rPr lang="en-US" sz="1600">
                          <a:effectLst/>
                        </a:rPr>
                        <a:t>Remittances </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10.C</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6097199"/>
                  </a:ext>
                </a:extLst>
              </a:tr>
              <a:tr h="367960">
                <a:tc vMerge="1">
                  <a:txBody>
                    <a:bodyPr/>
                    <a:lstStyle/>
                    <a:p>
                      <a:endParaRPr lang="en-US"/>
                    </a:p>
                  </a:txBody>
                  <a:tcPr/>
                </a:tc>
                <a:tc>
                  <a:txBody>
                    <a:bodyPr/>
                    <a:lstStyle/>
                    <a:p>
                      <a:pPr marL="0" marR="0" algn="l">
                        <a:spcBef>
                          <a:spcPts val="0"/>
                        </a:spcBef>
                        <a:spcAft>
                          <a:spcPts val="0"/>
                        </a:spcAft>
                      </a:pPr>
                      <a:r>
                        <a:rPr lang="en-US" sz="1600">
                          <a:effectLst/>
                        </a:rPr>
                        <a:t>Migration Data</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a:effectLst/>
                        </a:rPr>
                        <a:t>17.18</a:t>
                      </a:r>
                      <a:endParaRPr lang="en-US" sz="1600">
                        <a:effectLst/>
                        <a:latin typeface="Helvetica"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1674029"/>
                  </a:ext>
                </a:extLst>
              </a:tr>
            </a:tbl>
          </a:graphicData>
        </a:graphic>
      </p:graphicFrame>
      <p:grpSp>
        <p:nvGrpSpPr>
          <p:cNvPr id="20" name="Group 19">
            <a:extLst>
              <a:ext uri="{FF2B5EF4-FFF2-40B4-BE49-F238E27FC236}">
                <a16:creationId xmlns:a16="http://schemas.microsoft.com/office/drawing/2014/main" id="{5664C0A3-1959-488C-8173-498873920B74}"/>
              </a:ext>
            </a:extLst>
          </p:cNvPr>
          <p:cNvGrpSpPr/>
          <p:nvPr/>
        </p:nvGrpSpPr>
        <p:grpSpPr>
          <a:xfrm>
            <a:off x="1187456" y="1757662"/>
            <a:ext cx="9319400" cy="1217814"/>
            <a:chOff x="598516" y="1501630"/>
            <a:chExt cx="6710703" cy="1014786"/>
          </a:xfrm>
        </p:grpSpPr>
        <p:pic>
          <p:nvPicPr>
            <p:cNvPr id="21" name="Picture 20">
              <a:extLst>
                <a:ext uri="{FF2B5EF4-FFF2-40B4-BE49-F238E27FC236}">
                  <a16:creationId xmlns:a16="http://schemas.microsoft.com/office/drawing/2014/main" id="{9AA17282-1B4B-453D-B386-8B981B865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16" y="1516941"/>
              <a:ext cx="990600" cy="990600"/>
            </a:xfrm>
            <a:prstGeom prst="rect">
              <a:avLst/>
            </a:prstGeom>
          </p:spPr>
        </p:pic>
        <p:pic>
          <p:nvPicPr>
            <p:cNvPr id="22" name="Picture 21">
              <a:extLst>
                <a:ext uri="{FF2B5EF4-FFF2-40B4-BE49-F238E27FC236}">
                  <a16:creationId xmlns:a16="http://schemas.microsoft.com/office/drawing/2014/main" id="{E1274D47-790D-4ED9-83B9-89BABA26A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3860" y="1516941"/>
              <a:ext cx="990600" cy="990600"/>
            </a:xfrm>
            <a:prstGeom prst="rect">
              <a:avLst/>
            </a:prstGeom>
          </p:spPr>
        </p:pic>
        <p:pic>
          <p:nvPicPr>
            <p:cNvPr id="23" name="Picture 22">
              <a:extLst>
                <a:ext uri="{FF2B5EF4-FFF2-40B4-BE49-F238E27FC236}">
                  <a16:creationId xmlns:a16="http://schemas.microsoft.com/office/drawing/2014/main" id="{B41B03C8-47BC-40AA-8753-38DDD5F381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6188" y="1516941"/>
              <a:ext cx="990600" cy="990600"/>
            </a:xfrm>
            <a:prstGeom prst="rect">
              <a:avLst/>
            </a:prstGeom>
          </p:spPr>
        </p:pic>
        <p:pic>
          <p:nvPicPr>
            <p:cNvPr id="24" name="Picture 23">
              <a:extLst>
                <a:ext uri="{FF2B5EF4-FFF2-40B4-BE49-F238E27FC236}">
                  <a16:creationId xmlns:a16="http://schemas.microsoft.com/office/drawing/2014/main" id="{ABA97541-FDA0-4EC9-9BEC-7754C70E73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7853" y="1501630"/>
              <a:ext cx="999475" cy="999475"/>
            </a:xfrm>
            <a:prstGeom prst="rect">
              <a:avLst/>
            </a:prstGeom>
          </p:spPr>
        </p:pic>
        <p:pic>
          <p:nvPicPr>
            <p:cNvPr id="25" name="Picture 24">
              <a:extLst>
                <a:ext uri="{FF2B5EF4-FFF2-40B4-BE49-F238E27FC236}">
                  <a16:creationId xmlns:a16="http://schemas.microsoft.com/office/drawing/2014/main" id="{102FAADD-1725-4233-99F5-015C22A2C6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3798" y="1516941"/>
              <a:ext cx="999475" cy="999475"/>
            </a:xfrm>
            <a:prstGeom prst="rect">
              <a:avLst/>
            </a:prstGeom>
          </p:spPr>
        </p:pic>
        <p:pic>
          <p:nvPicPr>
            <p:cNvPr id="26" name="Picture 25">
              <a:extLst>
                <a:ext uri="{FF2B5EF4-FFF2-40B4-BE49-F238E27FC236}">
                  <a16:creationId xmlns:a16="http://schemas.microsoft.com/office/drawing/2014/main" id="{81E7CE29-84D6-4FFA-BBB8-BF27D599A6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9744" y="1516941"/>
              <a:ext cx="999475" cy="999475"/>
            </a:xfrm>
            <a:prstGeom prst="rect">
              <a:avLst/>
            </a:prstGeom>
          </p:spPr>
        </p:pic>
      </p:grpSp>
      <p:cxnSp>
        <p:nvCxnSpPr>
          <p:cNvPr id="15" name="Connecteur droit 6">
            <a:extLst>
              <a:ext uri="{FF2B5EF4-FFF2-40B4-BE49-F238E27FC236}">
                <a16:creationId xmlns:a16="http://schemas.microsoft.com/office/drawing/2014/main" id="{BDC3B121-7BC9-4304-ACEA-813024682F22}"/>
              </a:ext>
            </a:extLst>
          </p:cNvPr>
          <p:cNvCxnSpPr>
            <a:cxnSpLocks/>
          </p:cNvCxnSpPr>
          <p:nvPr/>
        </p:nvCxnSpPr>
        <p:spPr>
          <a:xfrm>
            <a:off x="609600" y="1448282"/>
            <a:ext cx="10170313"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025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sp>
        <p:nvSpPr>
          <p:cNvPr id="18" name="Titre 1">
            <a:extLst>
              <a:ext uri="{FF2B5EF4-FFF2-40B4-BE49-F238E27FC236}">
                <a16:creationId xmlns:a16="http://schemas.microsoft.com/office/drawing/2014/main" id="{4FFF5F41-8AD3-4BBB-88C8-A1C8F6B57EBC}"/>
              </a:ext>
            </a:extLst>
          </p:cNvPr>
          <p:cNvSpPr txBox="1">
            <a:spLocks/>
          </p:cNvSpPr>
          <p:nvPr/>
        </p:nvSpPr>
        <p:spPr>
          <a:xfrm>
            <a:off x="460078" y="607392"/>
            <a:ext cx="11933895" cy="704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93D7C"/>
                </a:solidFill>
                <a:latin typeface="+mn-lt"/>
              </a:rPr>
              <a:t>Cross-Cutting Connections between </a:t>
            </a:r>
          </a:p>
          <a:p>
            <a:r>
              <a:rPr lang="en-US" sz="3600" b="1">
                <a:solidFill>
                  <a:srgbClr val="093D7C"/>
                </a:solidFill>
                <a:latin typeface="+mn-lt"/>
              </a:rPr>
              <a:t>Migration and the SDGs</a:t>
            </a:r>
          </a:p>
        </p:txBody>
      </p:sp>
      <p:sp>
        <p:nvSpPr>
          <p:cNvPr id="19" name="Content Placeholder 4">
            <a:extLst>
              <a:ext uri="{FF2B5EF4-FFF2-40B4-BE49-F238E27FC236}">
                <a16:creationId xmlns:a16="http://schemas.microsoft.com/office/drawing/2014/main" id="{4B574FC1-5304-4E24-8547-D66D0348A6DA}"/>
              </a:ext>
            </a:extLst>
          </p:cNvPr>
          <p:cNvSpPr txBox="1">
            <a:spLocks/>
          </p:cNvSpPr>
          <p:nvPr/>
        </p:nvSpPr>
        <p:spPr>
          <a:xfrm>
            <a:off x="638267" y="1764655"/>
            <a:ext cx="10526807" cy="565781"/>
          </a:xfrm>
          <a:prstGeom prst="rect">
            <a:avLst/>
          </a:prstGeom>
        </p:spPr>
        <p:txBody>
          <a:bodyPr vert="horz" lIns="91440" tIns="45720" rIns="91440" bIns="45720" rtlCol="0" anchor="ctr">
            <a:normAutofit fontScale="775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The 2030 Agenda also contains targets that relate indirectly to migration. In these, migration is a cross-cutting theme and implementation should include migration. </a:t>
            </a:r>
            <a:endParaRPr lang="en-GB" sz="2400"/>
          </a:p>
          <a:p>
            <a:endParaRPr lang="en-GB"/>
          </a:p>
        </p:txBody>
      </p:sp>
      <p:graphicFrame>
        <p:nvGraphicFramePr>
          <p:cNvPr id="20" name="Table 19">
            <a:extLst>
              <a:ext uri="{FF2B5EF4-FFF2-40B4-BE49-F238E27FC236}">
                <a16:creationId xmlns:a16="http://schemas.microsoft.com/office/drawing/2014/main" id="{ACBDE6D1-31B2-4609-871C-408F21487E56}"/>
              </a:ext>
            </a:extLst>
          </p:cNvPr>
          <p:cNvGraphicFramePr>
            <a:graphicFrameLocks noGrp="1"/>
          </p:cNvGraphicFramePr>
          <p:nvPr/>
        </p:nvGraphicFramePr>
        <p:xfrm>
          <a:off x="7702555" y="2249659"/>
          <a:ext cx="4198500" cy="4527042"/>
        </p:xfrm>
        <a:graphic>
          <a:graphicData uri="http://schemas.openxmlformats.org/drawingml/2006/table">
            <a:tbl>
              <a:tblPr firstRow="1" firstCol="1" bandRow="1">
                <a:tableStyleId>{5C22544A-7EE6-4342-B048-85BDC9FD1C3A}</a:tableStyleId>
              </a:tblPr>
              <a:tblGrid>
                <a:gridCol w="4198500">
                  <a:extLst>
                    <a:ext uri="{9D8B030D-6E8A-4147-A177-3AD203B41FA5}">
                      <a16:colId xmlns:a16="http://schemas.microsoft.com/office/drawing/2014/main" val="20000"/>
                    </a:ext>
                  </a:extLst>
                </a:gridCol>
              </a:tblGrid>
              <a:tr h="2210883">
                <a:tc>
                  <a:txBody>
                    <a:bodyPr/>
                    <a:lstStyle/>
                    <a:p>
                      <a:pPr marL="457200" marR="0">
                        <a:lnSpc>
                          <a:spcPct val="115000"/>
                        </a:lnSpc>
                        <a:spcBef>
                          <a:spcPts val="0"/>
                        </a:spcBef>
                        <a:spcAft>
                          <a:spcPts val="0"/>
                        </a:spcAft>
                      </a:pPr>
                      <a:r>
                        <a:rPr lang="en-US" sz="1300" b="0" u="none" strike="noStrike">
                          <a:effectLst/>
                        </a:rPr>
                        <a:t> </a:t>
                      </a:r>
                      <a:endParaRPr lang="en-GB" sz="1300" b="0">
                        <a:effectLst/>
                      </a:endParaRPr>
                    </a:p>
                    <a:p>
                      <a:pPr marL="342900" marR="0" lvl="0" indent="-342900">
                        <a:lnSpc>
                          <a:spcPct val="115000"/>
                        </a:lnSpc>
                        <a:spcBef>
                          <a:spcPts val="0"/>
                        </a:spcBef>
                        <a:spcAft>
                          <a:spcPts val="0"/>
                        </a:spcAft>
                        <a:buFont typeface="Wingdings" charset="2"/>
                        <a:buChar char=""/>
                      </a:pPr>
                      <a:r>
                        <a:rPr lang="en-US" sz="1800" b="0">
                          <a:solidFill>
                            <a:schemeClr val="tx1"/>
                          </a:solidFill>
                          <a:effectLst/>
                        </a:rPr>
                        <a:t>Migrants should be included in </a:t>
                      </a:r>
                      <a:r>
                        <a:rPr lang="en-GB" sz="1800" b="0">
                          <a:solidFill>
                            <a:schemeClr val="tx1"/>
                          </a:solidFill>
                          <a:effectLst/>
                        </a:rPr>
                        <a:t>all targets relating to disaster risk reduction and management, including early warning systems</a:t>
                      </a:r>
                    </a:p>
                    <a:p>
                      <a:pPr marL="342900" marR="0" lvl="0" indent="-342900">
                        <a:lnSpc>
                          <a:spcPct val="115000"/>
                        </a:lnSpc>
                        <a:spcBef>
                          <a:spcPts val="0"/>
                        </a:spcBef>
                        <a:spcAft>
                          <a:spcPts val="0"/>
                        </a:spcAft>
                        <a:buFont typeface="Wingdings" charset="2"/>
                        <a:buChar char=""/>
                      </a:pPr>
                      <a:endParaRPr lang="en-GB" sz="1800" b="0">
                        <a:solidFill>
                          <a:schemeClr val="tx1"/>
                        </a:solidFill>
                        <a:effectLst/>
                      </a:endParaRPr>
                    </a:p>
                    <a:p>
                      <a:pPr marL="342900" marR="0" lvl="0" indent="-342900">
                        <a:lnSpc>
                          <a:spcPct val="115000"/>
                        </a:lnSpc>
                        <a:spcBef>
                          <a:spcPts val="0"/>
                        </a:spcBef>
                        <a:spcAft>
                          <a:spcPts val="0"/>
                        </a:spcAft>
                        <a:buFont typeface="Wingdings" charset="2"/>
                        <a:buChar char=""/>
                      </a:pPr>
                      <a:r>
                        <a:rPr lang="en-GB" sz="1800" b="0">
                          <a:solidFill>
                            <a:schemeClr val="tx1"/>
                          </a:solidFill>
                          <a:effectLst/>
                        </a:rPr>
                        <a:t>Migration should be recognized as a potential climate change adaptation (CCA) strategy and way to build resilience</a:t>
                      </a:r>
                    </a:p>
                    <a:p>
                      <a:pPr marL="342900" marR="0" lvl="0" indent="-342900">
                        <a:lnSpc>
                          <a:spcPct val="115000"/>
                        </a:lnSpc>
                        <a:spcBef>
                          <a:spcPts val="0"/>
                        </a:spcBef>
                        <a:spcAft>
                          <a:spcPts val="0"/>
                        </a:spcAft>
                        <a:buFont typeface="Wingdings" charset="2"/>
                        <a:buChar char=""/>
                      </a:pPr>
                      <a:endParaRPr lang="en-GB" sz="1800" b="0">
                        <a:solidFill>
                          <a:schemeClr val="tx1"/>
                        </a:solidFill>
                        <a:effectLst/>
                      </a:endParaRPr>
                    </a:p>
                    <a:p>
                      <a:pPr marL="342900" marR="0" lvl="0" indent="-342900">
                        <a:lnSpc>
                          <a:spcPct val="115000"/>
                        </a:lnSpc>
                        <a:spcBef>
                          <a:spcPts val="0"/>
                        </a:spcBef>
                        <a:spcAft>
                          <a:spcPts val="0"/>
                        </a:spcAft>
                        <a:buFont typeface="Wingdings" charset="2"/>
                        <a:buChar char=""/>
                      </a:pPr>
                      <a:r>
                        <a:rPr lang="en-GB" sz="1800" b="0">
                          <a:solidFill>
                            <a:schemeClr val="tx1"/>
                          </a:solidFill>
                          <a:effectLst/>
                        </a:rPr>
                        <a:t>Education awareness-raising efforts on climate change should include the mobility dimensions of climate change</a:t>
                      </a:r>
                    </a:p>
                    <a:p>
                      <a:pPr marL="0" marR="0" algn="just">
                        <a:spcBef>
                          <a:spcPts val="0"/>
                        </a:spcBef>
                        <a:spcAft>
                          <a:spcPts val="0"/>
                        </a:spcAft>
                      </a:pPr>
                      <a:r>
                        <a:rPr lang="en-GB" sz="1300" b="0">
                          <a:effectLst/>
                        </a:rPr>
                        <a:t> </a:t>
                      </a:r>
                      <a:endParaRPr lang="en-GB" sz="1300" b="0">
                        <a:effectLst/>
                        <a:latin typeface="Calibri" charset="0"/>
                        <a:ea typeface="Calibri" charset="0"/>
                        <a:cs typeface="Times New Roman" charset="0"/>
                      </a:endParaRPr>
                    </a:p>
                  </a:txBody>
                  <a:tcPr marL="68580" marR="68580" marT="0" marB="0">
                    <a:solidFill>
                      <a:srgbClr val="C7C7C7"/>
                    </a:solidFill>
                  </a:tcPr>
                </a:tc>
                <a:extLst>
                  <a:ext uri="{0D108BD9-81ED-4DB2-BD59-A6C34878D82A}">
                    <a16:rowId xmlns:a16="http://schemas.microsoft.com/office/drawing/2014/main" val="10000"/>
                  </a:ext>
                </a:extLst>
              </a:tr>
            </a:tbl>
          </a:graphicData>
        </a:graphic>
      </p:graphicFrame>
      <p:graphicFrame>
        <p:nvGraphicFramePr>
          <p:cNvPr id="21" name="Table 20">
            <a:extLst>
              <a:ext uri="{FF2B5EF4-FFF2-40B4-BE49-F238E27FC236}">
                <a16:creationId xmlns:a16="http://schemas.microsoft.com/office/drawing/2014/main" id="{81F5CA7F-F88F-4454-A147-6F0DFC09E69F}"/>
              </a:ext>
            </a:extLst>
          </p:cNvPr>
          <p:cNvGraphicFramePr>
            <a:graphicFrameLocks noGrp="1"/>
          </p:cNvGraphicFramePr>
          <p:nvPr/>
        </p:nvGraphicFramePr>
        <p:xfrm>
          <a:off x="801323" y="2486141"/>
          <a:ext cx="5453417" cy="4145280"/>
        </p:xfrm>
        <a:graphic>
          <a:graphicData uri="http://schemas.openxmlformats.org/drawingml/2006/table">
            <a:tbl>
              <a:tblPr firstRow="1" firstCol="1" bandRow="1">
                <a:tableStyleId>{5C22544A-7EE6-4342-B048-85BDC9FD1C3A}</a:tableStyleId>
              </a:tblPr>
              <a:tblGrid>
                <a:gridCol w="1097495">
                  <a:extLst>
                    <a:ext uri="{9D8B030D-6E8A-4147-A177-3AD203B41FA5}">
                      <a16:colId xmlns:a16="http://schemas.microsoft.com/office/drawing/2014/main" val="20000"/>
                    </a:ext>
                  </a:extLst>
                </a:gridCol>
                <a:gridCol w="1344126">
                  <a:extLst>
                    <a:ext uri="{9D8B030D-6E8A-4147-A177-3AD203B41FA5}">
                      <a16:colId xmlns:a16="http://schemas.microsoft.com/office/drawing/2014/main" val="20001"/>
                    </a:ext>
                  </a:extLst>
                </a:gridCol>
                <a:gridCol w="3011796">
                  <a:extLst>
                    <a:ext uri="{9D8B030D-6E8A-4147-A177-3AD203B41FA5}">
                      <a16:colId xmlns:a16="http://schemas.microsoft.com/office/drawing/2014/main" val="20002"/>
                    </a:ext>
                  </a:extLst>
                </a:gridCol>
              </a:tblGrid>
              <a:tr h="524095">
                <a:tc>
                  <a:txBody>
                    <a:bodyPr/>
                    <a:lstStyle/>
                    <a:p>
                      <a:pPr marL="0" marR="0" algn="l">
                        <a:spcBef>
                          <a:spcPts val="0"/>
                        </a:spcBef>
                        <a:spcAft>
                          <a:spcPts val="0"/>
                        </a:spcAft>
                      </a:pPr>
                      <a:r>
                        <a:rPr lang="en-GB" sz="1600">
                          <a:solidFill>
                            <a:schemeClr val="bg2"/>
                          </a:solidFill>
                          <a:effectLst/>
                          <a:latin typeface="+mn-lt"/>
                        </a:rPr>
                        <a:t>Inclusion in the SDGs</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GB" sz="1600">
                          <a:solidFill>
                            <a:schemeClr val="bg2"/>
                          </a:solidFill>
                          <a:effectLst/>
                          <a:latin typeface="+mn-lt"/>
                        </a:rPr>
                        <a:t>Theme</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600">
                          <a:solidFill>
                            <a:schemeClr val="bg2"/>
                          </a:solidFill>
                          <a:effectLst/>
                          <a:latin typeface="+mn-lt"/>
                        </a:rPr>
                        <a:t>Key Targets</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71452">
                <a:tc rowSpan="9">
                  <a:txBody>
                    <a:bodyPr/>
                    <a:lstStyle/>
                    <a:p>
                      <a:pPr marL="0" marR="0" algn="l">
                        <a:spcBef>
                          <a:spcPts val="0"/>
                        </a:spcBef>
                        <a:spcAft>
                          <a:spcPts val="0"/>
                        </a:spcAft>
                      </a:pPr>
                      <a:r>
                        <a:rPr lang="en-US" sz="1600">
                          <a:solidFill>
                            <a:schemeClr val="bg2"/>
                          </a:solidFill>
                          <a:effectLst/>
                          <a:latin typeface="+mn-lt"/>
                        </a:rPr>
                        <a:t>Indirect entry points</a:t>
                      </a:r>
                      <a:endParaRPr lang="en-GB" sz="1600">
                        <a:solidFill>
                          <a:schemeClr val="bg2"/>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600">
                          <a:solidFill>
                            <a:schemeClr val="tx1"/>
                          </a:solidFill>
                          <a:effectLst/>
                          <a:latin typeface="+mn-lt"/>
                        </a:rPr>
                        <a:t>Poverty and Growth</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1.1; 1.2; 1.4; 1a; 1b, 2.3, 8.1, 8.2, 8.3 10.1</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8129">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Social Protection</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1.3, 3.8, 10.4</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8129">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Health</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3.1, 3.2, 3.3, 3.4, 3.5, 3.7, 3.8; 3c, 3d, 5.6</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1309494"/>
                  </a:ext>
                </a:extLst>
              </a:tr>
              <a:tr h="271452">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Climate change</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C7C7"/>
                    </a:solidFill>
                  </a:tcPr>
                </a:tc>
                <a:tc>
                  <a:txBody>
                    <a:bodyPr/>
                    <a:lstStyle/>
                    <a:p>
                      <a:pPr marL="0" marR="0" algn="l">
                        <a:spcBef>
                          <a:spcPts val="0"/>
                        </a:spcBef>
                        <a:spcAft>
                          <a:spcPts val="0"/>
                        </a:spcAft>
                      </a:pPr>
                      <a:r>
                        <a:rPr lang="en-US" sz="1600">
                          <a:solidFill>
                            <a:schemeClr val="tx1"/>
                          </a:solidFill>
                          <a:effectLst/>
                          <a:latin typeface="+mn-lt"/>
                        </a:rPr>
                        <a:t>1.5; 2.4, 3d; 11.5; 11b; 13.1; 13.2; 13.3; 13a; 13b, 14.2, 14.7, 15.3</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C7C7"/>
                    </a:solidFill>
                  </a:tcPr>
                </a:tc>
                <a:extLst>
                  <a:ext uri="{0D108BD9-81ED-4DB2-BD59-A6C34878D82A}">
                    <a16:rowId xmlns:a16="http://schemas.microsoft.com/office/drawing/2014/main" val="10003"/>
                  </a:ext>
                </a:extLst>
              </a:tr>
              <a:tr h="198795">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Education </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4.1, 4.2, 4.3, 4.4; 4.5, 4a</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26194">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Gender</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3.7, 5.2; 5.3, 5.4, 5.6, 5a</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288">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Children</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5.2; 8.7; 16.2</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8301">
                <a:tc vMerge="1">
                  <a:txBody>
                    <a:bodyPr/>
                    <a:lstStyle/>
                    <a:p>
                      <a:endParaRPr lang="en-GB"/>
                    </a:p>
                  </a:txBody>
                  <a:tcPr/>
                </a:tc>
                <a:tc>
                  <a:txBody>
                    <a:bodyPr/>
                    <a:lstStyle/>
                    <a:p>
                      <a:pPr marL="0" marR="0" algn="l">
                        <a:spcBef>
                          <a:spcPts val="0"/>
                        </a:spcBef>
                        <a:spcAft>
                          <a:spcPts val="0"/>
                        </a:spcAft>
                      </a:pPr>
                      <a:r>
                        <a:rPr lang="en-US" sz="1600">
                          <a:solidFill>
                            <a:schemeClr val="tx1"/>
                          </a:solidFill>
                          <a:effectLst/>
                          <a:latin typeface="+mn-lt"/>
                        </a:rPr>
                        <a:t>Cities</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11.1; 11.3, 11a</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1452">
                <a:tc vMerge="1">
                  <a:txBody>
                    <a:bodyPr/>
                    <a:lstStyle/>
                    <a:p>
                      <a:endParaRPr lang="en-GB"/>
                    </a:p>
                  </a:txBody>
                  <a:tcP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600">
                          <a:solidFill>
                            <a:schemeClr val="tx1"/>
                          </a:solidFill>
                          <a:effectLst/>
                          <a:latin typeface="+mn-lt"/>
                        </a:rPr>
                        <a:t>Citizenship and Identity </a:t>
                      </a:r>
                      <a:endParaRPr lang="en-GB" sz="1600">
                        <a:solidFill>
                          <a:schemeClr val="tx1"/>
                        </a:solidFill>
                        <a:effectLst/>
                        <a:latin typeface="+mn-lt"/>
                        <a:ea typeface="Calibri" charset="0"/>
                        <a:cs typeface="Times New Roman"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a:solidFill>
                            <a:schemeClr val="tx1"/>
                          </a:solidFill>
                          <a:effectLst/>
                          <a:latin typeface="+mn-lt"/>
                        </a:rPr>
                        <a:t>16.9, 10.2, 10.3, 16b</a:t>
                      </a:r>
                      <a:endParaRPr lang="en-GB" sz="1600">
                        <a:solidFill>
                          <a:schemeClr val="tx1"/>
                        </a:solidFill>
                        <a:effectLst/>
                        <a:latin typeface="+mn-lt"/>
                        <a:ea typeface="Calibri" charset="0"/>
                        <a:cs typeface="Times New Roman"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cxnSp>
        <p:nvCxnSpPr>
          <p:cNvPr id="9" name="Connecteur droit 6">
            <a:extLst>
              <a:ext uri="{FF2B5EF4-FFF2-40B4-BE49-F238E27FC236}">
                <a16:creationId xmlns:a16="http://schemas.microsoft.com/office/drawing/2014/main" id="{CC1FC45E-7DA5-4122-B4C8-C198EE2E2CEF}"/>
              </a:ext>
            </a:extLst>
          </p:cNvPr>
          <p:cNvCxnSpPr>
            <a:cxnSpLocks/>
          </p:cNvCxnSpPr>
          <p:nvPr/>
        </p:nvCxnSpPr>
        <p:spPr>
          <a:xfrm>
            <a:off x="466436" y="1545697"/>
            <a:ext cx="11337637"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2" name="Arrow: Right 1">
            <a:extLst>
              <a:ext uri="{FF2B5EF4-FFF2-40B4-BE49-F238E27FC236}">
                <a16:creationId xmlns:a16="http://schemas.microsoft.com/office/drawing/2014/main" id="{75E35EFD-5299-4DBE-A73C-7B2213D051AC}"/>
              </a:ext>
            </a:extLst>
          </p:cNvPr>
          <p:cNvSpPr/>
          <p:nvPr/>
        </p:nvSpPr>
        <p:spPr>
          <a:xfrm>
            <a:off x="6427026" y="4353978"/>
            <a:ext cx="1103243" cy="834887"/>
          </a:xfrm>
          <a:prstGeom prst="rightArrow">
            <a:avLst/>
          </a:prstGeom>
          <a:solidFill>
            <a:srgbClr val="C7C7C7"/>
          </a:solidFill>
          <a:ln>
            <a:solidFill>
              <a:srgbClr val="C7C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384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582329" y="519080"/>
            <a:ext cx="11222526" cy="895088"/>
          </a:xfrm>
        </p:spPr>
        <p:txBody>
          <a:bodyPr anchor="t">
            <a:noAutofit/>
          </a:bodyPr>
          <a:lstStyle/>
          <a:p>
            <a:pPr algn="l">
              <a:lnSpc>
                <a:spcPct val="100000"/>
              </a:lnSpc>
            </a:pPr>
            <a:r>
              <a:rPr lang="en-US" sz="3600" b="1">
                <a:solidFill>
                  <a:srgbClr val="1A3668"/>
                </a:solidFill>
                <a:latin typeface="+mn-lt"/>
                <a:ea typeface="Roboto Medium" panose="02000000000000000000" pitchFamily="2" charset="0"/>
              </a:rPr>
              <a:t>The 2030 Agenda’s Promise</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sp>
        <p:nvSpPr>
          <p:cNvPr id="10" name="Rectangle 9">
            <a:extLst>
              <a:ext uri="{FF2B5EF4-FFF2-40B4-BE49-F238E27FC236}">
                <a16:creationId xmlns:a16="http://schemas.microsoft.com/office/drawing/2014/main" id="{5A748D39-EB70-43A3-B192-92A4BBFF5749}"/>
              </a:ext>
            </a:extLst>
          </p:cNvPr>
          <p:cNvSpPr/>
          <p:nvPr/>
        </p:nvSpPr>
        <p:spPr>
          <a:xfrm>
            <a:off x="582329" y="1589435"/>
            <a:ext cx="11222526" cy="1753813"/>
          </a:xfrm>
          <a:prstGeom prst="rect">
            <a:avLst/>
          </a:prstGeom>
        </p:spPr>
        <p:txBody>
          <a:bodyPr wrap="square">
            <a:spAutoFit/>
          </a:bodyPr>
          <a:lstStyle/>
          <a:p>
            <a:pPr algn="ctr">
              <a:lnSpc>
                <a:spcPct val="125000"/>
              </a:lnSpc>
            </a:pPr>
            <a:r>
              <a:rPr lang="en-US" sz="2200" i="1">
                <a:solidFill>
                  <a:srgbClr val="418FDE"/>
                </a:solidFill>
                <a:ea typeface="Roboto Medium" panose="02000000000000000000" pitchFamily="2" charset="0"/>
              </a:rPr>
              <a:t>“We are determined to take the bold and transformative steps which are urgently needed to shift the world onto a sustainable and resilient path. As we embark on this collective journey, we pledge that </a:t>
            </a:r>
            <a:r>
              <a:rPr lang="en-US" sz="2200" b="1" i="1">
                <a:solidFill>
                  <a:srgbClr val="418FDE"/>
                </a:solidFill>
                <a:ea typeface="Roboto Medium" panose="02000000000000000000" pitchFamily="2" charset="0"/>
              </a:rPr>
              <a:t>no one will be left behind”</a:t>
            </a:r>
            <a:r>
              <a:rPr lang="en-US" sz="2200" i="1">
                <a:solidFill>
                  <a:srgbClr val="418FDE"/>
                </a:solidFill>
                <a:ea typeface="Roboto Medium" panose="02000000000000000000" pitchFamily="2" charset="0"/>
              </a:rPr>
              <a:t>  </a:t>
            </a:r>
          </a:p>
          <a:p>
            <a:pPr algn="ctr">
              <a:lnSpc>
                <a:spcPct val="125000"/>
              </a:lnSpc>
            </a:pPr>
            <a:r>
              <a:rPr lang="en-US" sz="2200">
                <a:solidFill>
                  <a:srgbClr val="418FDE"/>
                </a:solidFill>
                <a:ea typeface="Roboto Medium" panose="02000000000000000000" pitchFamily="2" charset="0"/>
              </a:rPr>
              <a:t>Preamble of the 2030 Agenda</a:t>
            </a:r>
            <a:endParaRPr lang="en-US" sz="2200" i="1">
              <a:solidFill>
                <a:srgbClr val="418FDE"/>
              </a:solidFill>
              <a:ea typeface="Roboto" panose="02000000000000000000" pitchFamily="2" charset="0"/>
            </a:endParaRPr>
          </a:p>
        </p:txBody>
      </p:sp>
      <p:pic>
        <p:nvPicPr>
          <p:cNvPr id="8" name="Content Placeholder 3">
            <a:hlinkClick r:id="rId4"/>
            <a:extLst>
              <a:ext uri="{FF2B5EF4-FFF2-40B4-BE49-F238E27FC236}">
                <a16:creationId xmlns:a16="http://schemas.microsoft.com/office/drawing/2014/main" id="{2D0A4326-55B3-433D-9B82-DFBCC3CBA18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0310" y="3474951"/>
            <a:ext cx="5689600" cy="3157253"/>
          </a:xfrm>
          <a:prstGeom prst="rect">
            <a:avLst/>
          </a:prstGeom>
        </p:spPr>
      </p:pic>
      <p:cxnSp>
        <p:nvCxnSpPr>
          <p:cNvPr id="11" name="Connecteur droit 6">
            <a:extLst>
              <a:ext uri="{FF2B5EF4-FFF2-40B4-BE49-F238E27FC236}">
                <a16:creationId xmlns:a16="http://schemas.microsoft.com/office/drawing/2014/main" id="{97189DC4-CB97-4AB2-A5CE-C8B10B36D2C1}"/>
              </a:ext>
            </a:extLst>
          </p:cNvPr>
          <p:cNvCxnSpPr>
            <a:cxnSpLocks/>
          </p:cNvCxnSpPr>
          <p:nvPr/>
        </p:nvCxnSpPr>
        <p:spPr>
          <a:xfrm>
            <a:off x="582329" y="1444900"/>
            <a:ext cx="10879998"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02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09C-6232-4E1B-A8AD-06543E1709A9}"/>
              </a:ext>
            </a:extLst>
          </p:cNvPr>
          <p:cNvSpPr>
            <a:spLocks noGrp="1"/>
          </p:cNvSpPr>
          <p:nvPr>
            <p:ph type="title"/>
          </p:nvPr>
        </p:nvSpPr>
        <p:spPr>
          <a:xfrm>
            <a:off x="400664" y="447288"/>
            <a:ext cx="8720479" cy="735558"/>
          </a:xfrm>
        </p:spPr>
        <p:txBody>
          <a:bodyPr>
            <a:noAutofit/>
          </a:bodyPr>
          <a:lstStyle/>
          <a:p>
            <a:r>
              <a:rPr lang="en-GB" sz="4000" b="1">
                <a:solidFill>
                  <a:srgbClr val="093D7C"/>
                </a:solidFill>
                <a:latin typeface="Calibri"/>
                <a:cs typeface="Calibri"/>
              </a:rPr>
              <a:t>Human Rights Frameworks </a:t>
            </a:r>
            <a:br>
              <a:rPr lang="en-GB" sz="4000" b="1">
                <a:solidFill>
                  <a:srgbClr val="093D7C"/>
                </a:solidFill>
                <a:latin typeface="Calibri"/>
                <a:cs typeface="Calibri"/>
              </a:rPr>
            </a:br>
            <a:r>
              <a:rPr lang="en-GB" sz="4000" b="1">
                <a:solidFill>
                  <a:srgbClr val="093D7C"/>
                </a:solidFill>
                <a:latin typeface="Calibri"/>
                <a:cs typeface="Calibri"/>
              </a:rPr>
              <a:t>on which the GCM rests</a:t>
            </a:r>
          </a:p>
        </p:txBody>
      </p:sp>
      <p:pic>
        <p:nvPicPr>
          <p:cNvPr id="5" name="Picture 5" descr="Diagram, PowerPoint&#10;&#10;Description automatically generated">
            <a:extLst>
              <a:ext uri="{FF2B5EF4-FFF2-40B4-BE49-F238E27FC236}">
                <a16:creationId xmlns:a16="http://schemas.microsoft.com/office/drawing/2014/main" id="{A7339C9E-E89D-4170-9388-EFD205D44EB8}"/>
              </a:ext>
            </a:extLst>
          </p:cNvPr>
          <p:cNvPicPr>
            <a:picLocks noChangeAspect="1"/>
          </p:cNvPicPr>
          <p:nvPr/>
        </p:nvPicPr>
        <p:blipFill>
          <a:blip r:embed="rId3"/>
          <a:stretch>
            <a:fillRect/>
          </a:stretch>
        </p:blipFill>
        <p:spPr>
          <a:xfrm>
            <a:off x="379732" y="1444903"/>
            <a:ext cx="11126011" cy="5227866"/>
          </a:xfrm>
          <a:prstGeom prst="rect">
            <a:avLst/>
          </a:prstGeom>
        </p:spPr>
      </p:pic>
      <p:pic>
        <p:nvPicPr>
          <p:cNvPr id="7" name="Picture 6">
            <a:extLst>
              <a:ext uri="{FF2B5EF4-FFF2-40B4-BE49-F238E27FC236}">
                <a16:creationId xmlns:a16="http://schemas.microsoft.com/office/drawing/2014/main" id="{E36357D5-A0A7-436B-8055-CED5904A0870}"/>
              </a:ext>
            </a:extLst>
          </p:cNvPr>
          <p:cNvPicPr>
            <a:picLocks noChangeAspect="1"/>
          </p:cNvPicPr>
          <p:nvPr/>
        </p:nvPicPr>
        <p:blipFill rotWithShape="1">
          <a:blip r:embed="rId4"/>
          <a:srcRect l="4286" t="8419" b="7562"/>
          <a:stretch/>
        </p:blipFill>
        <p:spPr>
          <a:xfrm>
            <a:off x="9121143" y="185231"/>
            <a:ext cx="2786799" cy="735558"/>
          </a:xfrm>
          <a:prstGeom prst="rect">
            <a:avLst/>
          </a:prstGeom>
        </p:spPr>
      </p:pic>
    </p:spTree>
    <p:extLst>
      <p:ext uri="{BB962C8B-B14F-4D97-AF65-F5344CB8AC3E}">
        <p14:creationId xmlns:p14="http://schemas.microsoft.com/office/powerpoint/2010/main" val="41951770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354328" y="248931"/>
            <a:ext cx="9264708" cy="966012"/>
          </a:xfrm>
        </p:spPr>
        <p:txBody>
          <a:bodyPr anchor="t">
            <a:normAutofit/>
          </a:bodyPr>
          <a:lstStyle/>
          <a:p>
            <a:pPr algn="l">
              <a:lnSpc>
                <a:spcPct val="100000"/>
              </a:lnSpc>
            </a:pPr>
            <a:r>
              <a:rPr lang="en-US" sz="3600" b="1">
                <a:solidFill>
                  <a:srgbClr val="1A3668"/>
                </a:solidFill>
                <a:latin typeface="+mn-lt"/>
                <a:ea typeface="Roboto Medium"/>
              </a:rPr>
              <a:t>Towards Policy Coherence</a:t>
            </a:r>
            <a:endParaRPr lang="en-US" sz="3000" b="1">
              <a:solidFill>
                <a:srgbClr val="1A3668"/>
              </a:solidFill>
              <a:latin typeface="+mn-lt"/>
              <a:ea typeface="Roboto Medium"/>
              <a:cs typeface="Calibri"/>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279699" y="1216751"/>
            <a:ext cx="8351997" cy="5120596"/>
          </a:xfrm>
        </p:spPr>
        <p:txBody>
          <a:bodyPr vert="horz" lIns="91440" tIns="45720" rIns="91440" bIns="45720" rtlCol="0" anchor="t">
            <a:noAutofit/>
          </a:bodyPr>
          <a:lstStyle/>
          <a:p>
            <a:pPr algn="l"/>
            <a:r>
              <a:rPr lang="en-US" sz="1700" b="1">
                <a:solidFill>
                  <a:srgbClr val="093D7C"/>
                </a:solidFill>
                <a:ea typeface="+mn-lt"/>
                <a:cs typeface="+mn-lt"/>
              </a:rPr>
              <a:t>Binding:</a:t>
            </a:r>
          </a:p>
          <a:p>
            <a:pPr marL="342900" indent="-342900" algn="l">
              <a:buFont typeface="Arial" panose="020B0604020202020204" pitchFamily="34" charset="0"/>
              <a:buChar char="•"/>
            </a:pPr>
            <a:r>
              <a:rPr lang="en-US" sz="1700">
                <a:solidFill>
                  <a:srgbClr val="093D7C"/>
                </a:solidFill>
                <a:ea typeface="+mn-lt"/>
                <a:cs typeface="+mn-lt"/>
              </a:rPr>
              <a:t>United Nations Convention against Transnational Organized Crime, including:</a:t>
            </a:r>
            <a:endParaRPr lang="en-US" sz="1700">
              <a:solidFill>
                <a:srgbClr val="093D7C"/>
              </a:solidFill>
              <a:cs typeface="Calibri"/>
            </a:endParaRPr>
          </a:p>
          <a:p>
            <a:pPr lvl="1" algn="l"/>
            <a:r>
              <a:rPr lang="en-US" sz="1600" i="1">
                <a:solidFill>
                  <a:srgbClr val="007DBB"/>
                </a:solidFill>
                <a:ea typeface="+mn-lt"/>
                <a:cs typeface="+mn-lt"/>
              </a:rPr>
              <a:t>- Protocol to Prevent, Suppress and Punish Trafficking in Persons Especially Women &amp; Children</a:t>
            </a:r>
          </a:p>
          <a:p>
            <a:pPr lvl="1" algn="l"/>
            <a:r>
              <a:rPr lang="en-US" sz="1600" i="1">
                <a:solidFill>
                  <a:srgbClr val="007DBB"/>
                </a:solidFill>
                <a:ea typeface="+mn-lt"/>
                <a:cs typeface="+mn-lt"/>
              </a:rPr>
              <a:t>- the Protocol against the Smuggling of Migrants by Land, Sea and Air</a:t>
            </a:r>
            <a:endParaRPr lang="en-US" sz="1600" i="1">
              <a:solidFill>
                <a:srgbClr val="007DBB"/>
              </a:solidFill>
              <a:cs typeface="Calibri"/>
            </a:endParaRPr>
          </a:p>
          <a:p>
            <a:pPr marL="342900" indent="-342900" algn="l">
              <a:buFont typeface="Arial" panose="020B0604020202020204" pitchFamily="34" charset="0"/>
              <a:buChar char="•"/>
            </a:pPr>
            <a:r>
              <a:rPr lang="en-US" sz="1700">
                <a:solidFill>
                  <a:srgbClr val="093D7C"/>
                </a:solidFill>
                <a:ea typeface="+mn-lt"/>
                <a:cs typeface="+mn-lt"/>
              </a:rPr>
              <a:t>Slavery Convention and the Supplementary Convention on the Abolition of Slavery, the Slave Trade, and Institutions and Practices Similar to Slavery</a:t>
            </a:r>
            <a:endParaRPr lang="en-US" sz="1700">
              <a:solidFill>
                <a:srgbClr val="093D7C"/>
              </a:solidFill>
              <a:cs typeface="Calibri"/>
            </a:endParaRPr>
          </a:p>
          <a:p>
            <a:pPr marL="342900" indent="-342900" algn="l">
              <a:buFont typeface="Arial" panose="020B0604020202020204" pitchFamily="34" charset="0"/>
              <a:buChar char="•"/>
            </a:pPr>
            <a:r>
              <a:rPr lang="en-US" sz="1700">
                <a:solidFill>
                  <a:srgbClr val="093D7C"/>
                </a:solidFill>
                <a:ea typeface="+mn-lt"/>
                <a:cs typeface="+mn-lt"/>
              </a:rPr>
              <a:t>United Nations Framework Convention on Climate Change</a:t>
            </a:r>
            <a:endParaRPr lang="en-US" sz="1700">
              <a:solidFill>
                <a:srgbClr val="093D7C"/>
              </a:solidFill>
              <a:cs typeface="Calibri"/>
            </a:endParaRPr>
          </a:p>
          <a:p>
            <a:pPr marL="342900" indent="-342900" algn="l">
              <a:buFont typeface="Arial" panose="020B0604020202020204" pitchFamily="34" charset="0"/>
              <a:buChar char="•"/>
            </a:pPr>
            <a:r>
              <a:rPr lang="en-US" sz="1700">
                <a:solidFill>
                  <a:srgbClr val="093D7C"/>
                </a:solidFill>
                <a:ea typeface="+mn-lt"/>
                <a:cs typeface="+mn-lt"/>
              </a:rPr>
              <a:t>United Nations Convention to Combat Desertification</a:t>
            </a:r>
            <a:endParaRPr lang="en-US" sz="1700">
              <a:solidFill>
                <a:srgbClr val="093D7C"/>
              </a:solidFill>
              <a:cs typeface="Calibri"/>
            </a:endParaRPr>
          </a:p>
          <a:p>
            <a:pPr marL="342900" indent="-342900" algn="l">
              <a:buFont typeface="Arial" panose="020B0604020202020204" pitchFamily="34" charset="0"/>
              <a:buChar char="•"/>
            </a:pPr>
            <a:r>
              <a:rPr lang="en-US" sz="1700">
                <a:solidFill>
                  <a:srgbClr val="093D7C"/>
                </a:solidFill>
                <a:ea typeface="+mn-lt"/>
                <a:cs typeface="+mn-lt"/>
              </a:rPr>
              <a:t>International Labour Organization conventions on promoting decent work and </a:t>
            </a:r>
            <a:r>
              <a:rPr lang="en-US" sz="1700" err="1">
                <a:solidFill>
                  <a:srgbClr val="093D7C"/>
                </a:solidFill>
                <a:ea typeface="+mn-lt"/>
                <a:cs typeface="+mn-lt"/>
              </a:rPr>
              <a:t>labour</a:t>
            </a:r>
            <a:r>
              <a:rPr lang="en-US" sz="1700">
                <a:solidFill>
                  <a:srgbClr val="093D7C"/>
                </a:solidFill>
                <a:ea typeface="+mn-lt"/>
                <a:cs typeface="+mn-lt"/>
              </a:rPr>
              <a:t> migration (inc. Nos 97, 143, 181 &amp; 189)</a:t>
            </a:r>
            <a:endParaRPr lang="en-US" sz="1700">
              <a:solidFill>
                <a:srgbClr val="093D7C"/>
              </a:solidFill>
              <a:cs typeface="Calibri"/>
            </a:endParaRPr>
          </a:p>
          <a:p>
            <a:pPr algn="l"/>
            <a:r>
              <a:rPr lang="en-US" sz="1700" b="1">
                <a:solidFill>
                  <a:srgbClr val="093D7C"/>
                </a:solidFill>
                <a:ea typeface="+mn-lt"/>
                <a:cs typeface="+mn-lt"/>
              </a:rPr>
              <a:t>Non-binding:</a:t>
            </a:r>
          </a:p>
          <a:p>
            <a:pPr marL="342900" indent="-342900" algn="l">
              <a:buFont typeface="Arial" panose="020B0604020202020204" pitchFamily="34" charset="0"/>
              <a:buChar char="•"/>
            </a:pPr>
            <a:r>
              <a:rPr lang="en-US" sz="1700">
                <a:solidFill>
                  <a:srgbClr val="093D7C"/>
                </a:solidFill>
                <a:ea typeface="+mn-lt"/>
                <a:cs typeface="+mn-lt"/>
              </a:rPr>
              <a:t>2030 Agenda for Sustainable Development</a:t>
            </a:r>
            <a:endParaRPr lang="en-US" sz="1700">
              <a:cs typeface="Calibri"/>
            </a:endParaRPr>
          </a:p>
          <a:p>
            <a:pPr marL="342900" indent="-342900" algn="l">
              <a:buFont typeface="Arial" panose="020B0604020202020204" pitchFamily="34" charset="0"/>
              <a:buChar char="•"/>
            </a:pPr>
            <a:r>
              <a:rPr lang="en-US" sz="1700">
                <a:solidFill>
                  <a:srgbClr val="093D7C"/>
                </a:solidFill>
                <a:ea typeface="+mn-lt"/>
                <a:cs typeface="+mn-lt"/>
              </a:rPr>
              <a:t>Paris Agreement</a:t>
            </a:r>
            <a:r>
              <a:rPr lang="en-US" sz="1700">
                <a:solidFill>
                  <a:srgbClr val="007DBB"/>
                </a:solidFill>
                <a:ea typeface="+mn-lt"/>
                <a:cs typeface="+mn-lt"/>
              </a:rPr>
              <a:t> </a:t>
            </a:r>
            <a:r>
              <a:rPr lang="en-US" sz="1700">
                <a:solidFill>
                  <a:srgbClr val="093D7C"/>
                </a:solidFill>
                <a:ea typeface="+mn-lt"/>
                <a:cs typeface="+mn-lt"/>
              </a:rPr>
              <a:t>(on climate change)</a:t>
            </a:r>
          </a:p>
          <a:p>
            <a:pPr marL="342900" indent="-342900" algn="l">
              <a:buFont typeface="Arial" panose="020B0604020202020204" pitchFamily="34" charset="0"/>
              <a:buChar char="•"/>
            </a:pPr>
            <a:r>
              <a:rPr lang="en-US" sz="1700">
                <a:solidFill>
                  <a:srgbClr val="093D7C"/>
                </a:solidFill>
                <a:ea typeface="+mn-lt"/>
                <a:cs typeface="+mn-lt"/>
              </a:rPr>
              <a:t>Addis Ababa Action Agenda (on financing for development)</a:t>
            </a:r>
            <a:endParaRPr lang="en-US" sz="1700">
              <a:cs typeface="Calibri"/>
            </a:endParaRPr>
          </a:p>
          <a:p>
            <a:pPr marL="342900" indent="-342900" algn="l">
              <a:buFont typeface="Arial" panose="020B0604020202020204" pitchFamily="34" charset="0"/>
              <a:buChar char="•"/>
            </a:pPr>
            <a:r>
              <a:rPr lang="en-US" sz="1700">
                <a:solidFill>
                  <a:srgbClr val="093D7C"/>
                </a:solidFill>
                <a:ea typeface="+mn-lt"/>
                <a:cs typeface="+mn-lt"/>
              </a:rPr>
              <a:t>Sendai Framework for Disaster Risk Reduction</a:t>
            </a:r>
          </a:p>
          <a:p>
            <a:pPr marL="342900" indent="-342900" algn="l">
              <a:buFont typeface="Arial" panose="020B0604020202020204" pitchFamily="34" charset="0"/>
              <a:buChar char="•"/>
            </a:pPr>
            <a:r>
              <a:rPr lang="en-US" sz="1700">
                <a:solidFill>
                  <a:srgbClr val="093D7C"/>
                </a:solidFill>
                <a:ea typeface="+mn-lt"/>
                <a:cs typeface="+mn-lt"/>
              </a:rPr>
              <a:t>New Urban Agenda</a:t>
            </a:r>
            <a:endParaRPr lang="en-US" sz="1700">
              <a:solidFill>
                <a:srgbClr val="093D7C"/>
              </a:solidFill>
              <a:cs typeface="Calibri"/>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9326555" y="167984"/>
            <a:ext cx="2786799" cy="735558"/>
          </a:xfrm>
          <a:prstGeom prst="rect">
            <a:avLst/>
          </a:prstGeom>
        </p:spPr>
      </p:pic>
      <p:pic>
        <p:nvPicPr>
          <p:cNvPr id="8" name="Picture 7">
            <a:extLst>
              <a:ext uri="{FF2B5EF4-FFF2-40B4-BE49-F238E27FC236}">
                <a16:creationId xmlns:a16="http://schemas.microsoft.com/office/drawing/2014/main" id="{4105EE06-96EE-475E-A15F-731C3A8D3EA9}"/>
              </a:ext>
            </a:extLst>
          </p:cNvPr>
          <p:cNvPicPr>
            <a:picLocks noChangeAspect="1"/>
          </p:cNvPicPr>
          <p:nvPr/>
        </p:nvPicPr>
        <p:blipFill>
          <a:blip r:embed="rId4"/>
          <a:stretch>
            <a:fillRect/>
          </a:stretch>
        </p:blipFill>
        <p:spPr>
          <a:xfrm>
            <a:off x="8115898" y="2273344"/>
            <a:ext cx="3897822" cy="3826214"/>
          </a:xfrm>
          <a:prstGeom prst="rect">
            <a:avLst/>
          </a:prstGeom>
        </p:spPr>
      </p:pic>
      <p:cxnSp>
        <p:nvCxnSpPr>
          <p:cNvPr id="10" name="Connecteur droit 6">
            <a:extLst>
              <a:ext uri="{FF2B5EF4-FFF2-40B4-BE49-F238E27FC236}">
                <a16:creationId xmlns:a16="http://schemas.microsoft.com/office/drawing/2014/main" id="{FEE32962-1D1C-4192-ADF8-CA478BD1D69A}"/>
              </a:ext>
            </a:extLst>
          </p:cNvPr>
          <p:cNvCxnSpPr>
            <a:cxnSpLocks/>
          </p:cNvCxnSpPr>
          <p:nvPr/>
        </p:nvCxnSpPr>
        <p:spPr>
          <a:xfrm>
            <a:off x="371127" y="1004307"/>
            <a:ext cx="11449745"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407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354328" y="248931"/>
            <a:ext cx="9264708" cy="966012"/>
          </a:xfrm>
        </p:spPr>
        <p:txBody>
          <a:bodyPr anchor="t">
            <a:normAutofit/>
          </a:bodyPr>
          <a:lstStyle/>
          <a:p>
            <a:pPr algn="l">
              <a:lnSpc>
                <a:spcPct val="100000"/>
              </a:lnSpc>
            </a:pPr>
            <a:r>
              <a:rPr lang="en-US" sz="3600" b="1">
                <a:solidFill>
                  <a:srgbClr val="1A3668"/>
                </a:solidFill>
                <a:latin typeface="+mn-lt"/>
                <a:ea typeface="Roboto Medium"/>
              </a:rPr>
              <a:t>Policy Coherence: </a:t>
            </a:r>
            <a:r>
              <a:rPr lang="en-US" sz="3000" b="1">
                <a:solidFill>
                  <a:srgbClr val="1A3668"/>
                </a:solidFill>
                <a:latin typeface="+mn-lt"/>
                <a:ea typeface="Roboto Medium"/>
              </a:rPr>
              <a:t>vertical and horizontal connections</a:t>
            </a:r>
            <a:endParaRPr lang="en-US" sz="3000" b="1">
              <a:solidFill>
                <a:srgbClr val="1A3668"/>
              </a:solidFill>
              <a:latin typeface="+mn-lt"/>
              <a:ea typeface="Roboto Medium"/>
              <a:cs typeface="Calibri"/>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2188522" y="1080042"/>
            <a:ext cx="9780651" cy="1769145"/>
          </a:xfrm>
        </p:spPr>
        <p:txBody>
          <a:bodyPr vert="horz" lIns="91440" tIns="45720" rIns="91440" bIns="45720" rtlCol="0" anchor="t">
            <a:noAutofit/>
          </a:bodyPr>
          <a:lstStyle/>
          <a:p>
            <a:pPr algn="l"/>
            <a:r>
              <a:rPr lang="en-US" sz="2000" b="1">
                <a:solidFill>
                  <a:srgbClr val="093D7C"/>
                </a:solidFill>
                <a:ea typeface="+mn-lt"/>
                <a:cs typeface="+mn-lt"/>
              </a:rPr>
              <a:t>The concept of policy coherence: </a:t>
            </a:r>
            <a:endParaRPr lang="en-US" sz="2000">
              <a:solidFill>
                <a:srgbClr val="000000"/>
              </a:solidFill>
              <a:ea typeface="+mn-lt"/>
              <a:cs typeface="+mn-lt"/>
            </a:endParaRPr>
          </a:p>
          <a:p>
            <a:pPr algn="l"/>
            <a:r>
              <a:rPr lang="en-US" sz="2000" i="1">
                <a:solidFill>
                  <a:srgbClr val="002060"/>
                </a:solidFill>
                <a:ea typeface="+mn-lt"/>
                <a:cs typeface="+mn-lt"/>
              </a:rPr>
              <a:t>“An approach and policy tool that supports the integration of the economic, social, environmental and governance dimensions of sustainable development across all stages of policy making” - source: </a:t>
            </a:r>
            <a:r>
              <a:rPr lang="en-US" sz="2000" i="1">
                <a:solidFill>
                  <a:srgbClr val="002060"/>
                </a:solidFill>
                <a:ea typeface="+mn-lt"/>
                <a:cs typeface="+mn-lt"/>
                <a:hlinkClick r:id="rId3">
                  <a:extLst>
                    <a:ext uri="{A12FA001-AC4F-418D-AE19-62706E023703}">
                      <ahyp:hlinkClr xmlns:ahyp="http://schemas.microsoft.com/office/drawing/2018/hyperlinkcolor" val="tx"/>
                    </a:ext>
                  </a:extLst>
                </a:hlinkClick>
              </a:rPr>
              <a:t>www.oecd.org</a:t>
            </a:r>
            <a:endParaRPr lang="en-US" sz="2000">
              <a:solidFill>
                <a:srgbClr val="002060"/>
              </a:solidFill>
              <a:cs typeface="Calibri"/>
            </a:endParaRPr>
          </a:p>
          <a:p>
            <a:pPr algn="l"/>
            <a:endParaRPr lang="en-US" sz="2000" i="1">
              <a:solidFill>
                <a:srgbClr val="002060"/>
              </a:solidFill>
              <a:ea typeface="+mn-lt"/>
              <a:cs typeface="+mn-lt"/>
            </a:endParaRPr>
          </a:p>
          <a:p>
            <a:pPr algn="just"/>
            <a:endParaRPr lang="en-US" sz="1800">
              <a:cs typeface="Calibri"/>
            </a:endParaRPr>
          </a:p>
          <a:p>
            <a:pPr algn="l"/>
            <a:endParaRPr lang="en-US" sz="1800">
              <a:solidFill>
                <a:srgbClr val="000000"/>
              </a:solidFill>
              <a:cs typeface="Calibri"/>
            </a:endParaRPr>
          </a:p>
          <a:p>
            <a:pPr algn="l"/>
            <a:endParaRPr lang="en-US" sz="1800" i="1">
              <a:solidFill>
                <a:srgbClr val="007DBB"/>
              </a:solidFill>
              <a:highlight>
                <a:srgbClr val="FFFF00"/>
              </a:highlight>
              <a:cs typeface="Calibri"/>
            </a:endParaRPr>
          </a:p>
          <a:p>
            <a:pPr marL="342900" indent="-342900" algn="l">
              <a:buFont typeface="Arial" panose="020B0604020202020204" pitchFamily="34" charset="0"/>
              <a:buChar char="•"/>
            </a:pPr>
            <a:endParaRPr lang="en-US" sz="1800" b="1">
              <a:solidFill>
                <a:srgbClr val="093D7C"/>
              </a:solidFill>
              <a:cs typeface="Calibri"/>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4"/>
          <a:srcRect l="4286" t="8419" b="7562"/>
          <a:stretch/>
        </p:blipFill>
        <p:spPr>
          <a:xfrm>
            <a:off x="9326555" y="167984"/>
            <a:ext cx="2786799" cy="735558"/>
          </a:xfrm>
          <a:prstGeom prst="rect">
            <a:avLst/>
          </a:prstGeom>
        </p:spPr>
      </p:pic>
      <p:cxnSp>
        <p:nvCxnSpPr>
          <p:cNvPr id="10" name="Connecteur droit 6">
            <a:extLst>
              <a:ext uri="{FF2B5EF4-FFF2-40B4-BE49-F238E27FC236}">
                <a16:creationId xmlns:a16="http://schemas.microsoft.com/office/drawing/2014/main" id="{FEE32962-1D1C-4192-ADF8-CA478BD1D69A}"/>
              </a:ext>
            </a:extLst>
          </p:cNvPr>
          <p:cNvCxnSpPr>
            <a:cxnSpLocks/>
          </p:cNvCxnSpPr>
          <p:nvPr/>
        </p:nvCxnSpPr>
        <p:spPr>
          <a:xfrm>
            <a:off x="371127" y="1004307"/>
            <a:ext cx="11449745"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Picture 8" descr="Diagram&#10;&#10;Description automatically generated">
            <a:extLst>
              <a:ext uri="{FF2B5EF4-FFF2-40B4-BE49-F238E27FC236}">
                <a16:creationId xmlns:a16="http://schemas.microsoft.com/office/drawing/2014/main" id="{94D7AAE8-AB8C-4318-8A87-9B67798C21CC}"/>
              </a:ext>
            </a:extLst>
          </p:cNvPr>
          <p:cNvPicPr>
            <a:picLocks noChangeAspect="1"/>
          </p:cNvPicPr>
          <p:nvPr/>
        </p:nvPicPr>
        <p:blipFill>
          <a:blip r:embed="rId5"/>
          <a:stretch>
            <a:fillRect/>
          </a:stretch>
        </p:blipFill>
        <p:spPr>
          <a:xfrm>
            <a:off x="8487196" y="2356001"/>
            <a:ext cx="3336615" cy="4169006"/>
          </a:xfrm>
          <a:prstGeom prst="rect">
            <a:avLst/>
          </a:prstGeom>
        </p:spPr>
      </p:pic>
      <p:sp>
        <p:nvSpPr>
          <p:cNvPr id="9" name="Subtitle 2">
            <a:extLst>
              <a:ext uri="{FF2B5EF4-FFF2-40B4-BE49-F238E27FC236}">
                <a16:creationId xmlns:a16="http://schemas.microsoft.com/office/drawing/2014/main" id="{311C7A78-4D36-4E45-957B-BF238254A192}"/>
              </a:ext>
            </a:extLst>
          </p:cNvPr>
          <p:cNvSpPr txBox="1">
            <a:spLocks/>
          </p:cNvSpPr>
          <p:nvPr/>
        </p:nvSpPr>
        <p:spPr>
          <a:xfrm>
            <a:off x="844241" y="2909767"/>
            <a:ext cx="6161715" cy="226924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a:solidFill>
                  <a:srgbClr val="002060"/>
                </a:solidFill>
                <a:ea typeface="+mn-lt"/>
                <a:cs typeface="+mn-lt"/>
              </a:rPr>
              <a:t>- Policy coherence &amp; the 2030 Agenda: </a:t>
            </a:r>
            <a:br>
              <a:rPr lang="en-US" sz="1800" b="1">
                <a:ea typeface="+mn-lt"/>
                <a:cs typeface="+mn-lt"/>
              </a:rPr>
            </a:br>
            <a:r>
              <a:rPr lang="en-US" sz="1800" b="1">
                <a:solidFill>
                  <a:srgbClr val="002060"/>
                </a:solidFill>
                <a:ea typeface="+mn-lt"/>
                <a:cs typeface="+mn-lt"/>
              </a:rPr>
              <a:t> </a:t>
            </a:r>
            <a:r>
              <a:rPr lang="en-US" sz="1800">
                <a:solidFill>
                  <a:srgbClr val="002060"/>
                </a:solidFill>
                <a:ea typeface="+mn-lt"/>
                <a:cs typeface="+mn-lt"/>
              </a:rPr>
              <a:t>SDG target 17.4 -  “Enhance policy coherence for sustainable development”</a:t>
            </a:r>
            <a:endParaRPr lang="en-US">
              <a:solidFill>
                <a:srgbClr val="002060"/>
              </a:solidFill>
              <a:cs typeface="Calibri"/>
            </a:endParaRPr>
          </a:p>
          <a:p>
            <a:pPr algn="just"/>
            <a:r>
              <a:rPr lang="en-US" sz="1800">
                <a:solidFill>
                  <a:srgbClr val="002060"/>
                </a:solidFill>
                <a:ea typeface="+mn-lt"/>
                <a:cs typeface="+mn-lt"/>
              </a:rPr>
              <a:t>- Policy coherence includes </a:t>
            </a:r>
            <a:r>
              <a:rPr lang="en-US" sz="1800" b="1">
                <a:solidFill>
                  <a:srgbClr val="002060"/>
                </a:solidFill>
                <a:ea typeface="+mn-lt"/>
                <a:cs typeface="+mn-lt"/>
              </a:rPr>
              <a:t>vertical</a:t>
            </a:r>
            <a:r>
              <a:rPr lang="en-US" sz="1800">
                <a:solidFill>
                  <a:srgbClr val="002060"/>
                </a:solidFill>
                <a:ea typeface="+mn-lt"/>
                <a:cs typeface="+mn-lt"/>
              </a:rPr>
              <a:t> coherence (between levels of governance) and </a:t>
            </a:r>
            <a:r>
              <a:rPr lang="en-US" sz="1800" b="1">
                <a:solidFill>
                  <a:srgbClr val="002060"/>
                </a:solidFill>
                <a:ea typeface="+mn-lt"/>
                <a:cs typeface="+mn-lt"/>
              </a:rPr>
              <a:t>horizontal</a:t>
            </a:r>
            <a:r>
              <a:rPr lang="en-US" sz="1800">
                <a:solidFill>
                  <a:srgbClr val="002060"/>
                </a:solidFill>
                <a:ea typeface="+mn-lt"/>
                <a:cs typeface="+mn-lt"/>
              </a:rPr>
              <a:t> policy coherence (between sectors of governance). Vertical and horizontal policy coherence are </a:t>
            </a:r>
            <a:r>
              <a:rPr lang="en-US" sz="1800" b="1">
                <a:solidFill>
                  <a:srgbClr val="002060"/>
                </a:solidFill>
                <a:ea typeface="+mn-lt"/>
                <a:cs typeface="+mn-lt"/>
              </a:rPr>
              <a:t>complementary</a:t>
            </a:r>
            <a:r>
              <a:rPr lang="en-US" sz="1800">
                <a:solidFill>
                  <a:srgbClr val="002060"/>
                </a:solidFill>
                <a:ea typeface="+mn-lt"/>
                <a:cs typeface="+mn-lt"/>
              </a:rPr>
              <a:t>.</a:t>
            </a:r>
            <a:endParaRPr lang="en-US">
              <a:solidFill>
                <a:srgbClr val="002060"/>
              </a:solidFill>
            </a:endParaRPr>
          </a:p>
          <a:p>
            <a:pPr algn="l"/>
            <a:endParaRPr lang="en-US" sz="1800">
              <a:solidFill>
                <a:srgbClr val="000000"/>
              </a:solidFill>
              <a:cs typeface="Calibri"/>
            </a:endParaRPr>
          </a:p>
          <a:p>
            <a:pPr algn="l"/>
            <a:endParaRPr lang="en-US" sz="1800" i="1">
              <a:solidFill>
                <a:srgbClr val="007DBB"/>
              </a:solidFill>
              <a:highlight>
                <a:srgbClr val="FFFF00"/>
              </a:highlight>
              <a:cs typeface="Calibri"/>
            </a:endParaRPr>
          </a:p>
          <a:p>
            <a:pPr marL="342900" indent="-342900" algn="l">
              <a:buFont typeface="Arial" panose="020B0604020202020204" pitchFamily="34" charset="0"/>
              <a:buChar char="•"/>
            </a:pPr>
            <a:endParaRPr lang="en-US" sz="1800" b="1">
              <a:solidFill>
                <a:srgbClr val="093D7C"/>
              </a:solidFill>
              <a:cs typeface="Calibri"/>
            </a:endParaRPr>
          </a:p>
        </p:txBody>
      </p:sp>
      <p:pic>
        <p:nvPicPr>
          <p:cNvPr id="12" name="Picture 12" descr="Icon&#10;&#10;Description automatically generated">
            <a:extLst>
              <a:ext uri="{FF2B5EF4-FFF2-40B4-BE49-F238E27FC236}">
                <a16:creationId xmlns:a16="http://schemas.microsoft.com/office/drawing/2014/main" id="{5E18CEE8-705C-41BF-A766-D4D8614408CE}"/>
              </a:ext>
            </a:extLst>
          </p:cNvPr>
          <p:cNvPicPr>
            <a:picLocks noChangeAspect="1"/>
          </p:cNvPicPr>
          <p:nvPr/>
        </p:nvPicPr>
        <p:blipFill>
          <a:blip r:embed="rId6"/>
          <a:stretch>
            <a:fillRect/>
          </a:stretch>
        </p:blipFill>
        <p:spPr>
          <a:xfrm>
            <a:off x="422135" y="1072869"/>
            <a:ext cx="1515908" cy="1515908"/>
          </a:xfrm>
          <a:prstGeom prst="rect">
            <a:avLst/>
          </a:prstGeom>
        </p:spPr>
      </p:pic>
      <p:pic>
        <p:nvPicPr>
          <p:cNvPr id="5" name="Picture 7">
            <a:extLst>
              <a:ext uri="{FF2B5EF4-FFF2-40B4-BE49-F238E27FC236}">
                <a16:creationId xmlns:a16="http://schemas.microsoft.com/office/drawing/2014/main" id="{0478B686-F771-4E1E-A24D-746170AAA307}"/>
              </a:ext>
            </a:extLst>
          </p:cNvPr>
          <p:cNvPicPr>
            <a:picLocks noChangeAspect="1"/>
          </p:cNvPicPr>
          <p:nvPr/>
        </p:nvPicPr>
        <p:blipFill>
          <a:blip r:embed="rId7"/>
          <a:stretch>
            <a:fillRect/>
          </a:stretch>
        </p:blipFill>
        <p:spPr>
          <a:xfrm>
            <a:off x="3239678" y="5179935"/>
            <a:ext cx="2743200" cy="1517904"/>
          </a:xfrm>
          <a:prstGeom prst="rect">
            <a:avLst/>
          </a:prstGeom>
        </p:spPr>
      </p:pic>
    </p:spTree>
    <p:extLst>
      <p:ext uri="{BB962C8B-B14F-4D97-AF65-F5344CB8AC3E}">
        <p14:creationId xmlns:p14="http://schemas.microsoft.com/office/powerpoint/2010/main" val="864680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1"/>
            <a:ext cx="4464900" cy="69050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2896293" y="4878742"/>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305352" y="2154894"/>
            <a:ext cx="4053263" cy="267765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Questions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Calibri" panose="020F0502020204030204"/>
                <a:ea typeface="+mn-ea"/>
                <a:cs typeface="+mn-cs"/>
              </a:rPr>
              <a:t>Group Reflection</a:t>
            </a:r>
            <a:endParaRPr kumimoji="0" lang="en-US" sz="42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1262BA3-2D29-4F61-8A18-B3DEDD1CBC51}"/>
              </a:ext>
            </a:extLst>
          </p:cNvPr>
          <p:cNvSpPr txBox="1"/>
          <p:nvPr/>
        </p:nvSpPr>
        <p:spPr>
          <a:xfrm>
            <a:off x="4457700" y="505122"/>
            <a:ext cx="7538282" cy="4001095"/>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srgbClr val="1A3668"/>
                </a:solidFill>
                <a:effectLst/>
                <a:uLnTx/>
                <a:uFillTx/>
                <a:latin typeface="Calibri" panose="020F0502020204030204"/>
                <a:ea typeface="+mn-ea"/>
                <a:cs typeface="+mn-cs"/>
              </a:rPr>
              <a:t>Examining the relevance of the SDGs to migrants, mobility, and the rights of people on the move</a:t>
            </a:r>
            <a:r>
              <a:rPr kumimoji="0" lang="fr" sz="3200" b="1" i="0" u="none" strike="noStrike" kern="1200" cap="none" spc="0" normalizeH="0" baseline="0" noProof="0">
                <a:ln>
                  <a:noFill/>
                </a:ln>
                <a:solidFill>
                  <a:srgbClr val="1A3668"/>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600"/>
              </a:spcBef>
              <a:spcAft>
                <a:spcPts val="600"/>
              </a:spcAft>
              <a:buClrTx/>
              <a:buSzTx/>
              <a:buFontTx/>
              <a:buNone/>
              <a:tabLst/>
              <a:defRPr/>
            </a:pPr>
            <a:endParaRPr kumimoji="0" lang="fr-FR" sz="2400" b="0" i="0" u="none" strike="noStrike" kern="1200" cap="none" spc="0" normalizeH="0" baseline="0" noProof="0">
              <a:ln>
                <a:noFill/>
              </a:ln>
              <a:solidFill>
                <a:srgbClr val="1A3668"/>
              </a:solidFill>
              <a:effectLst/>
              <a:uLnTx/>
              <a:uFillTx/>
              <a:latin typeface="Calibri" panose="020F0502020204030204"/>
              <a:ea typeface="+mn-ea"/>
              <a:cs typeface="+mn-cs"/>
            </a:endParaRPr>
          </a:p>
          <a:p>
            <a:pPr marL="914400" lvl="1" indent="-457200">
              <a:spcBef>
                <a:spcPts val="600"/>
              </a:spcBef>
              <a:spcAft>
                <a:spcPts val="600"/>
              </a:spcAft>
              <a:buFont typeface="Arial"/>
              <a:buChar char="•"/>
              <a:defRPr/>
            </a:pPr>
            <a:r>
              <a:rPr kumimoji="0" lang="en-US" sz="2600" b="0" i="0" u="none" strike="noStrike" kern="1200" cap="none" spc="0" normalizeH="0" baseline="0">
                <a:ln>
                  <a:noFill/>
                </a:ln>
                <a:solidFill>
                  <a:srgbClr val="418FDE"/>
                </a:solidFill>
                <a:effectLst/>
                <a:uLnTx/>
                <a:uFillTx/>
                <a:latin typeface="Calibri" panose="020F0502020204030204"/>
                <a:ea typeface="+mn-ea"/>
                <a:cs typeface="+mn-cs"/>
              </a:rPr>
              <a:t>Are migrants and people on the move among those who are being left behind in your country?</a:t>
            </a:r>
            <a:r>
              <a:rPr lang="en-US" sz="2600">
                <a:solidFill>
                  <a:srgbClr val="418FDE"/>
                </a:solidFill>
                <a:latin typeface="Calibri" panose="020F0502020204030204"/>
              </a:rPr>
              <a:t> </a:t>
            </a:r>
            <a:endParaRPr lang="en-US" sz="2600">
              <a:solidFill>
                <a:srgbClr val="418FDE"/>
              </a:solidFill>
              <a:latin typeface="Calibri" panose="020F0502020204030204"/>
              <a:cs typeface="Calibri"/>
            </a:endParaRPr>
          </a:p>
          <a:p>
            <a:pPr marL="914400" marR="0" lvl="1" indent="-457200" algn="l" defTabSz="914400" rtl="0" eaLnBrk="1" fontAlgn="auto" latinLnBrk="0" hangingPunct="1">
              <a:lnSpc>
                <a:spcPct val="100000"/>
              </a:lnSpc>
              <a:spcBef>
                <a:spcPts val="600"/>
              </a:spcBef>
              <a:spcAft>
                <a:spcPts val="600"/>
              </a:spcAft>
              <a:buClrTx/>
              <a:buSzTx/>
              <a:buFont typeface="Arial"/>
              <a:buChar char="•"/>
              <a:tabLst/>
              <a:defRPr/>
            </a:pPr>
            <a:r>
              <a:rPr kumimoji="0" lang="en-US" sz="2600" b="0" i="0" u="none" strike="noStrike" kern="1200" cap="none" spc="0" normalizeH="0" baseline="0">
                <a:ln>
                  <a:noFill/>
                </a:ln>
                <a:solidFill>
                  <a:srgbClr val="418FDE"/>
                </a:solidFill>
                <a:effectLst/>
                <a:uLnTx/>
                <a:uFillTx/>
                <a:latin typeface="Calibri" panose="020F0502020204030204"/>
                <a:ea typeface="+mn-ea"/>
                <a:cs typeface="+mn-cs"/>
              </a:rPr>
              <a:t>How and why?</a:t>
            </a:r>
            <a:endParaRPr lang="en-US" sz="2600" b="0" i="0" u="none" strike="noStrike" kern="1200" cap="none" spc="0" normalizeH="0" baseline="0">
              <a:ln>
                <a:noFill/>
              </a:ln>
              <a:solidFill>
                <a:srgbClr val="418FDE"/>
              </a:solidFill>
              <a:effectLst/>
              <a:uLnTx/>
              <a:uFillTx/>
              <a:latin typeface="Calibri" panose="020F0502020204030204"/>
              <a:cs typeface="Calibri"/>
            </a:endParaRPr>
          </a:p>
        </p:txBody>
      </p:sp>
    </p:spTree>
    <p:extLst>
      <p:ext uri="{BB962C8B-B14F-4D97-AF65-F5344CB8AC3E}">
        <p14:creationId xmlns:p14="http://schemas.microsoft.com/office/powerpoint/2010/main" val="313459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421149"/>
            <a:ext cx="12193200" cy="1483905"/>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221" y="189307"/>
            <a:ext cx="12408245" cy="1908215"/>
          </a:xfrm>
          <a:prstGeom prst="rect">
            <a:avLst/>
          </a:prstGeom>
          <a:noFill/>
        </p:spPr>
        <p:txBody>
          <a:bodyPr wrap="square" lIns="91440" tIns="45720" rIns="91440" bIns="45720" rtlCol="0" anchor="t">
            <a:spAutoFit/>
          </a:bodyPr>
          <a:lstStyle/>
          <a:p>
            <a:pPr algn="ctr"/>
            <a:r>
              <a:rPr lang="en-GB" sz="2800" b="1">
                <a:solidFill>
                  <a:srgbClr val="318CDD"/>
                </a:solidFill>
              </a:rPr>
              <a:t>Migration snapshot in Egypt: </a:t>
            </a:r>
            <a:r>
              <a:rPr lang="en-US" sz="2800" b="1">
                <a:solidFill>
                  <a:srgbClr val="003399"/>
                </a:solidFill>
                <a:latin typeface="Calibri Light"/>
                <a:cs typeface="Calibri Light"/>
              </a:rPr>
              <a:t>Duration and Purpose of Stay </a:t>
            </a:r>
            <a:endParaRPr lang="en-US" sz="2800"/>
          </a:p>
          <a:p>
            <a:pPr algn="ctr"/>
            <a:endParaRPr lang="en-GB" sz="3600" b="1">
              <a:solidFill>
                <a:srgbClr val="318CDD"/>
              </a:solidFill>
            </a:endParaRPr>
          </a:p>
          <a:p>
            <a:pPr algn="ctr"/>
            <a:endParaRPr lang="en-GB" sz="3600" b="1">
              <a:solidFill>
                <a:srgbClr val="318CDD"/>
              </a:solidFill>
              <a:cs typeface="Calibri"/>
            </a:endParaRPr>
          </a:p>
          <a:p>
            <a:pPr algn="ctr"/>
            <a:endParaRPr lang="en-US">
              <a:cs typeface="Calibri"/>
            </a:endParaRPr>
          </a:p>
        </p:txBody>
      </p:sp>
      <p:sp>
        <p:nvSpPr>
          <p:cNvPr id="5" name="TextBox 4">
            <a:extLst>
              <a:ext uri="{FF2B5EF4-FFF2-40B4-BE49-F238E27FC236}">
                <a16:creationId xmlns:a16="http://schemas.microsoft.com/office/drawing/2014/main" id="{6FB635C1-81F4-8213-B12C-B5E4908A5C09}"/>
              </a:ext>
            </a:extLst>
          </p:cNvPr>
          <p:cNvSpPr txBox="1"/>
          <p:nvPr/>
        </p:nvSpPr>
        <p:spPr>
          <a:xfrm>
            <a:off x="426101" y="919648"/>
            <a:ext cx="7535334"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3A0"/>
                </a:solidFill>
                <a:latin typeface="Arial"/>
                <a:cs typeface="Arial"/>
              </a:rPr>
              <a:t>•  </a:t>
            </a:r>
            <a:r>
              <a:rPr lang="en-US" sz="2400" b="1" dirty="0">
                <a:solidFill>
                  <a:srgbClr val="0033A0"/>
                </a:solidFill>
                <a:latin typeface="Calibri Light"/>
                <a:cs typeface="Calibri Light"/>
              </a:rPr>
              <a:t>11 years</a:t>
            </a:r>
            <a:r>
              <a:rPr lang="en-US" sz="2400" b="1" dirty="0">
                <a:solidFill>
                  <a:schemeClr val="accent1"/>
                </a:solidFill>
                <a:latin typeface="Calibri Light"/>
                <a:cs typeface="Calibri Light"/>
              </a:rPr>
              <a:t> </a:t>
            </a:r>
            <a:r>
              <a:rPr lang="en-US" sz="2400" dirty="0">
                <a:solidFill>
                  <a:schemeClr val="accent1"/>
                </a:solidFill>
                <a:latin typeface="Calibri Light"/>
                <a:cs typeface="Calibri Light"/>
              </a:rPr>
              <a:t>is the average duration of stay in Egypt;</a:t>
            </a:r>
            <a:endParaRPr lang="en-US" sz="2400" dirty="0">
              <a:solidFill>
                <a:schemeClr val="accent1"/>
              </a:solidFill>
              <a:cs typeface="Calibri"/>
            </a:endParaRPr>
          </a:p>
          <a:p>
            <a:endParaRPr lang="en-US" sz="2400">
              <a:solidFill>
                <a:srgbClr val="0033A0"/>
              </a:solidFill>
              <a:latin typeface="Arial"/>
              <a:cs typeface="Arial"/>
            </a:endParaRPr>
          </a:p>
          <a:p>
            <a:r>
              <a:rPr lang="en-US" sz="2400" dirty="0">
                <a:solidFill>
                  <a:srgbClr val="0033A0"/>
                </a:solidFill>
                <a:latin typeface="Arial"/>
                <a:cs typeface="Arial"/>
              </a:rPr>
              <a:t>•  </a:t>
            </a:r>
            <a:r>
              <a:rPr lang="en-US" sz="2400" b="1" dirty="0">
                <a:solidFill>
                  <a:srgbClr val="0033A0"/>
                </a:solidFill>
                <a:latin typeface="Calibri Light"/>
                <a:cs typeface="Calibri Light"/>
              </a:rPr>
              <a:t>5.7 %</a:t>
            </a:r>
            <a:r>
              <a:rPr lang="en-US" sz="2400" dirty="0">
                <a:solidFill>
                  <a:schemeClr val="accent1"/>
                </a:solidFill>
                <a:latin typeface="Calibri Light"/>
                <a:cs typeface="Calibri Light"/>
              </a:rPr>
              <a:t> of the population are in Egypt for 15 years or more. </a:t>
            </a:r>
            <a:endParaRPr lang="en-US" sz="2400" dirty="0">
              <a:solidFill>
                <a:schemeClr val="accent1"/>
              </a:solidFill>
              <a:latin typeface="Calibri Light"/>
              <a:ea typeface="Calibri Light"/>
              <a:cs typeface="Calibri Light"/>
            </a:endParaRPr>
          </a:p>
          <a:p>
            <a:endParaRPr lang="en-US" sz="2400">
              <a:solidFill>
                <a:srgbClr val="0033A0"/>
              </a:solidFill>
              <a:latin typeface="Arial"/>
              <a:cs typeface="Arial"/>
            </a:endParaRPr>
          </a:p>
          <a:p>
            <a:r>
              <a:rPr lang="en-US" sz="2400">
                <a:solidFill>
                  <a:srgbClr val="0033A0"/>
                </a:solidFill>
                <a:latin typeface="Arial"/>
                <a:cs typeface="Arial"/>
              </a:rPr>
              <a:t>•  </a:t>
            </a:r>
            <a:r>
              <a:rPr lang="en-US" sz="2400" b="1" u="sng">
                <a:solidFill>
                  <a:srgbClr val="0033A0"/>
                </a:solidFill>
                <a:latin typeface="Calibri Light"/>
                <a:ea typeface="Calibri Light"/>
                <a:cs typeface="Calibri Light"/>
              </a:rPr>
              <a:t>Purpose of stay</a:t>
            </a:r>
          </a:p>
          <a:p>
            <a:pPr marL="800100" lvl="1" indent="-342900">
              <a:buFont typeface="Arial"/>
              <a:buChar char="•"/>
            </a:pPr>
            <a:r>
              <a:rPr lang="en-US" sz="2400">
                <a:solidFill>
                  <a:schemeClr val="accent1"/>
                </a:solidFill>
                <a:latin typeface="Calibri Light"/>
                <a:ea typeface="Calibri Light"/>
                <a:cs typeface="Calibri Light"/>
              </a:rPr>
              <a:t>Employment</a:t>
            </a:r>
            <a:endParaRPr lang="en-US"/>
          </a:p>
          <a:p>
            <a:pPr marL="800100" lvl="1" indent="-342900">
              <a:buFont typeface="Arial"/>
              <a:buChar char="•"/>
            </a:pPr>
            <a:r>
              <a:rPr lang="en-US" sz="2400">
                <a:solidFill>
                  <a:schemeClr val="accent1"/>
                </a:solidFill>
                <a:latin typeface="Calibri Light"/>
                <a:ea typeface="Calibri Light"/>
                <a:cs typeface="Calibri Light"/>
              </a:rPr>
              <a:t>Education</a:t>
            </a:r>
            <a:endParaRPr lang="en-US"/>
          </a:p>
          <a:p>
            <a:pPr marL="800100" lvl="1" indent="-342900">
              <a:buFont typeface="Arial"/>
              <a:buChar char="•"/>
            </a:pPr>
            <a:r>
              <a:rPr lang="en-US" sz="2400">
                <a:solidFill>
                  <a:schemeClr val="accent1"/>
                </a:solidFill>
                <a:latin typeface="Calibri Light"/>
                <a:ea typeface="Calibri Light"/>
                <a:cs typeface="Calibri Light"/>
              </a:rPr>
              <a:t>Applying for refugee status or asylum-seeking</a:t>
            </a:r>
            <a:endParaRPr lang="en-US"/>
          </a:p>
          <a:p>
            <a:pPr marL="800100" lvl="1" indent="-342900">
              <a:buFont typeface="Arial"/>
              <a:buChar char="•"/>
            </a:pPr>
            <a:r>
              <a:rPr lang="en-US" sz="2400">
                <a:solidFill>
                  <a:schemeClr val="accent1"/>
                </a:solidFill>
                <a:latin typeface="Calibri Light"/>
                <a:ea typeface="Calibri Light"/>
                <a:cs typeface="Calibri Light"/>
              </a:rPr>
              <a:t>Medication (</a:t>
            </a:r>
            <a:r>
              <a:rPr lang="en-US" sz="2400" err="1">
                <a:solidFill>
                  <a:schemeClr val="accent1"/>
                </a:solidFill>
                <a:latin typeface="Calibri Light"/>
                <a:ea typeface="Calibri Light"/>
                <a:cs typeface="Calibri Light"/>
              </a:rPr>
              <a:t>i.e</a:t>
            </a:r>
            <a:r>
              <a:rPr lang="en-US" sz="2400">
                <a:solidFill>
                  <a:schemeClr val="accent1"/>
                </a:solidFill>
                <a:latin typeface="Calibri Light"/>
                <a:ea typeface="Calibri Light"/>
                <a:cs typeface="Calibri Light"/>
              </a:rPr>
              <a:t> Sudanese &amp; Yemenis)</a:t>
            </a:r>
            <a:endParaRPr lang="en-US">
              <a:solidFill>
                <a:schemeClr val="accent1"/>
              </a:solidFill>
            </a:endParaRPr>
          </a:p>
          <a:p>
            <a:pPr marL="800100" lvl="1" indent="-342900">
              <a:buFont typeface="Arial"/>
              <a:buChar char="•"/>
            </a:pPr>
            <a:r>
              <a:rPr lang="en-US" sz="2400">
                <a:solidFill>
                  <a:schemeClr val="accent1"/>
                </a:solidFill>
                <a:latin typeface="Calibri Light"/>
                <a:ea typeface="Calibri Light"/>
                <a:cs typeface="Calibri Light"/>
              </a:rPr>
              <a:t>Retirement (</a:t>
            </a:r>
            <a:r>
              <a:rPr lang="en-US" sz="2400" err="1">
                <a:solidFill>
                  <a:schemeClr val="accent1"/>
                </a:solidFill>
                <a:latin typeface="Calibri Light"/>
                <a:ea typeface="Calibri Light"/>
                <a:cs typeface="Calibri Light"/>
              </a:rPr>
              <a:t>i.e</a:t>
            </a:r>
            <a:r>
              <a:rPr lang="en-US" sz="2400">
                <a:solidFill>
                  <a:schemeClr val="accent1"/>
                </a:solidFill>
                <a:latin typeface="Calibri Light"/>
                <a:ea typeface="Calibri Light"/>
                <a:cs typeface="Calibri Light"/>
              </a:rPr>
              <a:t> Saudis)</a:t>
            </a:r>
            <a:endParaRPr lang="en-US">
              <a:solidFill>
                <a:schemeClr val="accent1"/>
              </a:solidFill>
            </a:endParaRPr>
          </a:p>
          <a:p>
            <a:pPr marL="800100" lvl="1" indent="-342900">
              <a:buFont typeface="Arial"/>
              <a:buChar char="•"/>
            </a:pPr>
            <a:r>
              <a:rPr lang="en-US" sz="2400">
                <a:solidFill>
                  <a:schemeClr val="accent1"/>
                </a:solidFill>
                <a:latin typeface="Calibri Light"/>
                <a:ea typeface="Calibri Light"/>
                <a:cs typeface="Calibri Light"/>
              </a:rPr>
              <a:t>Marriage</a:t>
            </a:r>
            <a:endParaRPr lang="en-US"/>
          </a:p>
          <a:p>
            <a:endParaRPr lang="en-US" sz="2400">
              <a:solidFill>
                <a:srgbClr val="0033A0"/>
              </a:solidFill>
              <a:latin typeface="Calibri Light"/>
              <a:cs typeface="Calibri Light"/>
            </a:endParaRPr>
          </a:p>
          <a:p>
            <a:endParaRPr lang="en-US" sz="1100">
              <a:cs typeface="Calibri"/>
            </a:endParaRPr>
          </a:p>
        </p:txBody>
      </p:sp>
      <p:pic>
        <p:nvPicPr>
          <p:cNvPr id="6" name="Picture 5" descr="A graph of blue rectangular bars with text&#10;&#10;Description automatically generated">
            <a:extLst>
              <a:ext uri="{FF2B5EF4-FFF2-40B4-BE49-F238E27FC236}">
                <a16:creationId xmlns:a16="http://schemas.microsoft.com/office/drawing/2014/main" id="{BC3137DE-AAD1-30C4-FE06-11EA6477F196}"/>
              </a:ext>
            </a:extLst>
          </p:cNvPr>
          <p:cNvPicPr>
            <a:picLocks noChangeAspect="1"/>
          </p:cNvPicPr>
          <p:nvPr/>
        </p:nvPicPr>
        <p:blipFill>
          <a:blip r:embed="rId4"/>
          <a:stretch>
            <a:fillRect/>
          </a:stretch>
        </p:blipFill>
        <p:spPr>
          <a:xfrm>
            <a:off x="7288591" y="1402043"/>
            <a:ext cx="4497008" cy="3812011"/>
          </a:xfrm>
          <a:prstGeom prst="rect">
            <a:avLst/>
          </a:prstGeom>
        </p:spPr>
      </p:pic>
    </p:spTree>
    <p:extLst>
      <p:ext uri="{BB962C8B-B14F-4D97-AF65-F5344CB8AC3E}">
        <p14:creationId xmlns:p14="http://schemas.microsoft.com/office/powerpoint/2010/main" val="991065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694737" y="418916"/>
            <a:ext cx="11222526" cy="895088"/>
          </a:xfrm>
        </p:spPr>
        <p:txBody>
          <a:bodyPr rtlCol="0" anchor="t">
            <a:normAutofit/>
          </a:bodyPr>
          <a:lstStyle/>
          <a:p>
            <a:pPr algn="l" rtl="0">
              <a:lnSpc>
                <a:spcPct val="100000"/>
              </a:lnSpc>
            </a:pPr>
            <a:r>
              <a:rPr lang="fr" sz="3600" b="1">
                <a:solidFill>
                  <a:srgbClr val="1A3668"/>
                </a:solidFill>
                <a:latin typeface="+mn-lt"/>
                <a:ea typeface="Roboto Medium" panose="02000000000000000000" pitchFamily="2" charset="0"/>
              </a:rPr>
              <a:t>Activity instructions</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custDataLst>
              <p:tags r:id="rId3"/>
            </p:custDataLst>
          </p:nvPr>
        </p:nvPicPr>
        <p:blipFill rotWithShape="1">
          <a:blip r:embed="rId7"/>
          <a:srcRect l="4286" t="8419" b="7562"/>
          <a:stretch/>
        </p:blipFill>
        <p:spPr>
          <a:xfrm>
            <a:off x="8860970" y="418916"/>
            <a:ext cx="2786799" cy="735558"/>
          </a:xfrm>
          <a:prstGeom prst="rect">
            <a:avLst/>
          </a:prstGeom>
        </p:spPr>
      </p:pic>
      <p:sp>
        <p:nvSpPr>
          <p:cNvPr id="10" name="Subtitle 2">
            <a:extLst>
              <a:ext uri="{FF2B5EF4-FFF2-40B4-BE49-F238E27FC236}">
                <a16:creationId xmlns:a16="http://schemas.microsoft.com/office/drawing/2014/main" id="{D99D1CD2-FDA1-3541-B84C-7B22CEEC433F}"/>
              </a:ext>
            </a:extLst>
          </p:cNvPr>
          <p:cNvSpPr txBox="1">
            <a:spLocks/>
          </p:cNvSpPr>
          <p:nvPr>
            <p:custDataLst>
              <p:tags r:id="rId4"/>
            </p:custDataLst>
          </p:nvPr>
        </p:nvSpPr>
        <p:spPr>
          <a:xfrm>
            <a:off x="481793" y="1434183"/>
            <a:ext cx="11165975" cy="50049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just">
              <a:spcAft>
                <a:spcPts val="600"/>
              </a:spcAft>
              <a:defRPr/>
            </a:pPr>
            <a:r>
              <a:rPr lang="fr" sz="2200" b="1" err="1">
                <a:solidFill>
                  <a:srgbClr val="5B92E5"/>
                </a:solidFill>
                <a:latin typeface="Calibri" panose="020F0502020204030204"/>
              </a:rPr>
              <a:t>Breakout</a:t>
            </a:r>
            <a:r>
              <a:rPr lang="fr" sz="2200" b="1">
                <a:solidFill>
                  <a:srgbClr val="5B92E5"/>
                </a:solidFill>
                <a:latin typeface="Calibri" panose="020F0502020204030204"/>
              </a:rPr>
              <a:t> Group  discussion (30</a:t>
            </a:r>
            <a:r>
              <a:rPr kumimoji="0" lang="fr" sz="2200" b="1" i="0" u="none" strike="noStrike" kern="1200" cap="none" spc="0" normalizeH="0" baseline="0" noProof="0">
                <a:ln>
                  <a:noFill/>
                </a:ln>
                <a:solidFill>
                  <a:srgbClr val="5B92E5"/>
                </a:solidFill>
                <a:effectLst/>
                <a:uLnTx/>
                <a:uFillTx/>
                <a:latin typeface="Calibri" panose="020F0502020204030204"/>
                <a:ea typeface="+mn-ea"/>
                <a:cs typeface="+mn-cs"/>
              </a:rPr>
              <a:t> minutes)</a:t>
            </a:r>
          </a:p>
          <a:p>
            <a:pPr marL="800100" lvl="1" indent="-342900" algn="just">
              <a:spcAft>
                <a:spcPts val="600"/>
              </a:spcAft>
              <a:buFont typeface="Arial" panose="020B0604020202020204" pitchFamily="34" charset="0"/>
              <a:buChar char="•"/>
              <a:defRPr/>
            </a:pP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Divide</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into</a:t>
            </a:r>
            <a:r>
              <a:rPr lang="fr" sz="2200">
                <a:solidFill>
                  <a:srgbClr val="5B92E5"/>
                </a:solidFill>
                <a:latin typeface="Calibri" panose="020F0502020204030204"/>
              </a:rPr>
              <a:t> five (5) groups </a:t>
            </a:r>
            <a:endParaRPr kumimoji="0" lang="fr" sz="2200" b="0" i="0" u="none" strike="noStrike" kern="1200" cap="none" spc="0" normalizeH="0" baseline="0" noProof="0">
              <a:ln>
                <a:noFill/>
              </a:ln>
              <a:solidFill>
                <a:srgbClr val="5B92E5"/>
              </a:solidFill>
              <a:effectLst/>
              <a:uLnTx/>
              <a:uFillTx/>
              <a:latin typeface="Calibri" panose="020F0502020204030204"/>
              <a:ea typeface="+mn-ea"/>
              <a:cs typeface="Calibri"/>
            </a:endParaRPr>
          </a:p>
          <a:p>
            <a:pPr marL="800100" marR="0" lvl="1" indent="-342900" algn="just"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Each</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group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will</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discuss</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one SDG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please</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see</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SDGs</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and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guiding</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questions on the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next</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slide)</a:t>
            </a:r>
            <a:endParaRPr lang="fr" sz="2200" b="0" i="0" u="none" strike="noStrike" kern="1200" cap="none" spc="0" normalizeH="0" baseline="0" noProof="0">
              <a:ln>
                <a:noFill/>
              </a:ln>
              <a:solidFill>
                <a:srgbClr val="5B92E5"/>
              </a:solidFill>
              <a:effectLst/>
              <a:uLnTx/>
              <a:uFillTx/>
              <a:latin typeface="Calibri" panose="020F0502020204030204"/>
              <a:cs typeface="Calibri"/>
            </a:endParaRPr>
          </a:p>
          <a:p>
            <a:pPr marL="800100" lvl="1" indent="-342900" algn="just">
              <a:spcAft>
                <a:spcPts val="600"/>
              </a:spcAft>
              <a:buFont typeface="Arial" panose="020B0604020202020204" pitchFamily="34" charset="0"/>
              <a:buChar char="•"/>
              <a:defRPr/>
            </a:pPr>
            <a:r>
              <a:rPr lang="fr" sz="2200" err="1">
                <a:solidFill>
                  <a:srgbClr val="5B92E5"/>
                </a:solidFill>
                <a:latin typeface="Calibri" panose="020F0502020204030204"/>
              </a:rPr>
              <a:t>Designate</a:t>
            </a:r>
            <a:r>
              <a:rPr lang="fr" sz="2200">
                <a:solidFill>
                  <a:srgbClr val="5B92E5"/>
                </a:solidFill>
                <a:latin typeface="Calibri" panose="020F0502020204030204"/>
              </a:rPr>
              <a:t> one speaker for the group </a:t>
            </a:r>
            <a:r>
              <a:rPr lang="fr" sz="2200" err="1">
                <a:solidFill>
                  <a:srgbClr val="5B92E5"/>
                </a:solidFill>
                <a:latin typeface="Calibri" panose="020F0502020204030204"/>
              </a:rPr>
              <a:t>who</a:t>
            </a:r>
            <a:r>
              <a:rPr lang="fr" sz="2200">
                <a:solidFill>
                  <a:srgbClr val="5B92E5"/>
                </a:solidFill>
                <a:latin typeface="Calibri" panose="020F0502020204030204"/>
              </a:rPr>
              <a:t> </a:t>
            </a:r>
            <a:r>
              <a:rPr lang="fr" sz="2200" err="1">
                <a:solidFill>
                  <a:srgbClr val="5B92E5"/>
                </a:solidFill>
                <a:latin typeface="Calibri" panose="020F0502020204030204"/>
              </a:rPr>
              <a:t>will</a:t>
            </a:r>
            <a:r>
              <a:rPr lang="fr" sz="2200">
                <a:solidFill>
                  <a:srgbClr val="5B92E5"/>
                </a:solidFill>
                <a:latin typeface="Calibri" panose="020F0502020204030204"/>
              </a:rPr>
              <a:t> </a:t>
            </a:r>
            <a:r>
              <a:rPr lang="fr" sz="2200" err="1">
                <a:solidFill>
                  <a:srgbClr val="5B92E5"/>
                </a:solidFill>
                <a:latin typeface="Calibri" panose="020F0502020204030204"/>
              </a:rPr>
              <a:t>present</a:t>
            </a:r>
            <a:r>
              <a:rPr lang="fr" sz="2200">
                <a:solidFill>
                  <a:srgbClr val="5B92E5"/>
                </a:solidFill>
                <a:latin typeface="Calibri" panose="020F0502020204030204"/>
              </a:rPr>
              <a:t> a short (2-3 min max) </a:t>
            </a:r>
            <a:r>
              <a:rPr lang="fr" sz="2200" err="1">
                <a:solidFill>
                  <a:srgbClr val="5B92E5"/>
                </a:solidFill>
                <a:latin typeface="Calibri" panose="020F0502020204030204"/>
              </a:rPr>
              <a:t>presentation</a:t>
            </a:r>
            <a:r>
              <a:rPr lang="fr" sz="2200">
                <a:solidFill>
                  <a:srgbClr val="5B92E5"/>
                </a:solidFill>
                <a:latin typeface="Calibri" panose="020F0502020204030204"/>
              </a:rPr>
              <a:t> </a:t>
            </a:r>
            <a:r>
              <a:rPr lang="fr" sz="2200" err="1">
                <a:solidFill>
                  <a:srgbClr val="5B92E5"/>
                </a:solidFill>
                <a:latin typeface="Calibri" panose="020F0502020204030204"/>
              </a:rPr>
              <a:t>highlighting</a:t>
            </a:r>
            <a:r>
              <a:rPr lang="fr" sz="2200">
                <a:solidFill>
                  <a:srgbClr val="5B92E5"/>
                </a:solidFill>
                <a:latin typeface="Calibri" panose="020F0502020204030204"/>
              </a:rPr>
              <a:t> one </a:t>
            </a:r>
            <a:r>
              <a:rPr lang="fr" sz="2200" err="1">
                <a:solidFill>
                  <a:srgbClr val="5B92E5"/>
                </a:solidFill>
                <a:latin typeface="Calibri" panose="020F0502020204030204"/>
              </a:rPr>
              <a:t>example</a:t>
            </a:r>
            <a:r>
              <a:rPr lang="fr" sz="2200">
                <a:solidFill>
                  <a:srgbClr val="5B92E5"/>
                </a:solidFill>
                <a:latin typeface="Calibri" panose="020F0502020204030204"/>
              </a:rPr>
              <a:t> </a:t>
            </a:r>
            <a:r>
              <a:rPr lang="fr" sz="2200" err="1">
                <a:solidFill>
                  <a:srgbClr val="5B92E5"/>
                </a:solidFill>
                <a:latin typeface="Calibri" panose="020F0502020204030204"/>
              </a:rPr>
              <a:t>from</a:t>
            </a:r>
            <a:r>
              <a:rPr lang="fr" sz="2200">
                <a:solidFill>
                  <a:srgbClr val="5B92E5"/>
                </a:solidFill>
                <a:latin typeface="Calibri" panose="020F0502020204030204"/>
              </a:rPr>
              <a:t> the group discussion. </a:t>
            </a:r>
            <a:endParaRPr kumimoji="0" lang="fr" sz="2200" b="0" i="0" u="none" strike="noStrike" kern="1200" cap="none" spc="0" normalizeH="0" baseline="0" noProof="0">
              <a:ln>
                <a:noFill/>
              </a:ln>
              <a:solidFill>
                <a:srgbClr val="5B92E5"/>
              </a:solidFill>
              <a:effectLst/>
              <a:uLnTx/>
              <a:uFillTx/>
              <a:latin typeface="Calibri" panose="020F0502020204030204"/>
              <a:ea typeface="+mn-ea"/>
              <a:cs typeface="Calibri"/>
            </a:endParaRPr>
          </a:p>
          <a:p>
            <a:pPr marL="457200" marR="0" lvl="1" indent="0" algn="just"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r>
              <a:rPr kumimoji="0" lang="fr" sz="2200" b="0" i="0" u="none" strike="noStrike" kern="1200" cap="none" spc="0" normalizeH="0" baseline="0" noProof="0">
                <a:ln>
                  <a:noFill/>
                </a:ln>
                <a:effectLst/>
                <a:uLnTx/>
                <a:uFillTx/>
                <a:latin typeface="Calibri" panose="020F0502020204030204"/>
                <a:ea typeface="+mn-ea"/>
                <a:cs typeface="+mn-cs"/>
              </a:rPr>
              <a:t>Note: </a:t>
            </a:r>
            <a:r>
              <a:rPr kumimoji="0" lang="fr" sz="2200" b="0" i="0" u="none" strike="noStrike" kern="1200" cap="none" spc="0" normalizeH="0" baseline="0" noProof="0" err="1">
                <a:ln>
                  <a:noFill/>
                </a:ln>
                <a:effectLst/>
                <a:uLnTx/>
                <a:uFillTx/>
                <a:latin typeface="Calibri" panose="020F0502020204030204"/>
                <a:ea typeface="+mn-ea"/>
                <a:cs typeface="+mn-cs"/>
              </a:rPr>
              <a:t>please</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see</a:t>
            </a:r>
            <a:r>
              <a:rPr kumimoji="0" lang="fr" sz="2200" b="0" i="0" u="none" strike="noStrike" kern="1200" cap="none" spc="0" normalizeH="0" baseline="0" noProof="0">
                <a:ln>
                  <a:noFill/>
                </a:ln>
                <a:effectLst/>
                <a:uLnTx/>
                <a:uFillTx/>
                <a:latin typeface="Calibri" panose="020F0502020204030204"/>
                <a:ea typeface="+mn-ea"/>
                <a:cs typeface="+mn-cs"/>
              </a:rPr>
              <a:t> the </a:t>
            </a:r>
            <a:r>
              <a:rPr kumimoji="0" lang="fr" sz="2200" b="0" i="0" u="none" strike="noStrike" kern="1200" cap="none" spc="0" normalizeH="0" baseline="0" noProof="0" err="1">
                <a:ln>
                  <a:noFill/>
                </a:ln>
                <a:effectLst/>
                <a:uLnTx/>
                <a:uFillTx/>
                <a:latin typeface="Calibri" panose="020F0502020204030204"/>
                <a:ea typeface="+mn-ea"/>
                <a:cs typeface="+mn-cs"/>
              </a:rPr>
              <a:t>presentation</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template</a:t>
            </a:r>
            <a:r>
              <a:rPr kumimoji="0" lang="fr" sz="2200" b="0" i="0" u="none" strike="noStrike" kern="1200" cap="none" spc="0" normalizeH="0" baseline="0" noProof="0">
                <a:ln>
                  <a:noFill/>
                </a:ln>
                <a:effectLst/>
                <a:uLnTx/>
                <a:uFillTx/>
                <a:latin typeface="Calibri" panose="020F0502020204030204"/>
                <a:ea typeface="+mn-ea"/>
                <a:cs typeface="+mn-cs"/>
              </a:rPr>
              <a:t> to </a:t>
            </a:r>
            <a:r>
              <a:rPr kumimoji="0" lang="fr" sz="2200" b="0" i="0" u="none" strike="noStrike" kern="1200" cap="none" spc="0" normalizeH="0" baseline="0" noProof="0" err="1">
                <a:ln>
                  <a:noFill/>
                </a:ln>
                <a:effectLst/>
                <a:uLnTx/>
                <a:uFillTx/>
                <a:latin typeface="Calibri" panose="020F0502020204030204"/>
                <a:ea typeface="+mn-ea"/>
                <a:cs typeface="+mn-cs"/>
              </a:rPr>
              <a:t>formulate</a:t>
            </a:r>
            <a:r>
              <a:rPr kumimoji="0" lang="fr" sz="2200" b="0" i="0" u="none" strike="noStrike" kern="1200" cap="none" spc="0" normalizeH="0" baseline="0" noProof="0">
                <a:ln>
                  <a:noFill/>
                </a:ln>
                <a:effectLst/>
                <a:uLnTx/>
                <a:uFillTx/>
                <a:latin typeface="Calibri" panose="020F0502020204030204"/>
                <a:ea typeface="+mn-ea"/>
                <a:cs typeface="+mn-cs"/>
              </a:rPr>
              <a:t> the group </a:t>
            </a:r>
            <a:r>
              <a:rPr kumimoji="0" lang="fr" sz="2200" b="0" i="0" u="none" strike="noStrike" kern="1200" cap="none" spc="0" normalizeH="0" baseline="0" noProof="0" err="1">
                <a:ln>
                  <a:noFill/>
                </a:ln>
                <a:effectLst/>
                <a:uLnTx/>
                <a:uFillTx/>
                <a:latin typeface="Calibri" panose="020F0502020204030204"/>
                <a:ea typeface="+mn-ea"/>
                <a:cs typeface="+mn-cs"/>
              </a:rPr>
              <a:t>speaker’s</a:t>
            </a:r>
            <a:r>
              <a:rPr kumimoji="0" lang="fr" sz="2200" b="0" i="0" u="none" strike="noStrike" kern="1200" cap="none" spc="0" normalizeH="0" baseline="0" noProof="0">
                <a:ln>
                  <a:noFill/>
                </a:ln>
                <a:effectLst/>
                <a:uLnTx/>
                <a:uFillTx/>
                <a:latin typeface="Calibri" panose="020F0502020204030204"/>
                <a:ea typeface="+mn-ea"/>
                <a:cs typeface="+mn-cs"/>
              </a:rPr>
              <a:t> intervention. The </a:t>
            </a:r>
            <a:r>
              <a:rPr kumimoji="0" lang="fr" sz="2200" b="0" i="0" u="none" strike="noStrike" kern="1200" cap="none" spc="0" normalizeH="0" baseline="0" noProof="0" err="1">
                <a:ln>
                  <a:noFill/>
                </a:ln>
                <a:effectLst/>
                <a:uLnTx/>
                <a:uFillTx/>
                <a:latin typeface="Calibri" panose="020F0502020204030204"/>
                <a:ea typeface="+mn-ea"/>
                <a:cs typeface="+mn-cs"/>
              </a:rPr>
              <a:t>presentation</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should</a:t>
            </a:r>
            <a:r>
              <a:rPr kumimoji="0" lang="fr" sz="2200" b="0" i="0" u="none" strike="noStrike" kern="1200" cap="none" spc="0" normalizeH="0" baseline="0" noProof="0">
                <a:ln>
                  <a:noFill/>
                </a:ln>
                <a:effectLst/>
                <a:uLnTx/>
                <a:uFillTx/>
                <a:latin typeface="Calibri" panose="020F0502020204030204"/>
                <a:ea typeface="+mn-ea"/>
                <a:cs typeface="+mn-cs"/>
              </a:rPr>
              <a:t> not </a:t>
            </a:r>
            <a:r>
              <a:rPr kumimoji="0" lang="fr" sz="2200" b="0" i="0" u="none" strike="noStrike" kern="1200" cap="none" spc="0" normalizeH="0" baseline="0" noProof="0" err="1">
                <a:ln>
                  <a:noFill/>
                </a:ln>
                <a:effectLst/>
                <a:uLnTx/>
                <a:uFillTx/>
                <a:latin typeface="Calibri" panose="020F0502020204030204"/>
                <a:ea typeface="+mn-ea"/>
                <a:cs typeface="+mn-cs"/>
              </a:rPr>
              <a:t>be</a:t>
            </a:r>
            <a:r>
              <a:rPr kumimoji="0" lang="fr" sz="2200" b="0" i="0" u="none" strike="noStrike" kern="1200" cap="none" spc="0" normalizeH="0" baseline="0" noProof="0">
                <a:ln>
                  <a:noFill/>
                </a:ln>
                <a:effectLst/>
                <a:uLnTx/>
                <a:uFillTx/>
                <a:latin typeface="Calibri" panose="020F0502020204030204"/>
                <a:ea typeface="+mn-ea"/>
                <a:cs typeface="+mn-cs"/>
              </a:rPr>
              <a:t> a </a:t>
            </a:r>
            <a:r>
              <a:rPr kumimoji="0" lang="fr" sz="2200" b="0" i="0" u="none" strike="noStrike" kern="1200" cap="none" spc="0" normalizeH="0" baseline="0" noProof="0" err="1">
                <a:ln>
                  <a:noFill/>
                </a:ln>
                <a:effectLst/>
                <a:uLnTx/>
                <a:uFillTx/>
                <a:latin typeface="Calibri" panose="020F0502020204030204"/>
                <a:ea typeface="+mn-ea"/>
                <a:cs typeface="+mn-cs"/>
              </a:rPr>
              <a:t>summary</a:t>
            </a:r>
            <a:r>
              <a:rPr kumimoji="0" lang="fr" sz="2200" b="0" i="0" u="none" strike="noStrike" kern="1200" cap="none" spc="0" normalizeH="0" baseline="0" noProof="0">
                <a:ln>
                  <a:noFill/>
                </a:ln>
                <a:effectLst/>
                <a:uLnTx/>
                <a:uFillTx/>
                <a:latin typeface="Calibri" panose="020F0502020204030204"/>
                <a:ea typeface="+mn-ea"/>
                <a:cs typeface="+mn-cs"/>
              </a:rPr>
              <a:t> of </a:t>
            </a:r>
            <a:r>
              <a:rPr kumimoji="0" lang="fr" sz="2200" b="0" i="0" u="none" strike="noStrike" kern="1200" cap="none" spc="0" normalizeH="0" baseline="0" noProof="0" err="1">
                <a:ln>
                  <a:noFill/>
                </a:ln>
                <a:effectLst/>
                <a:uLnTx/>
                <a:uFillTx/>
                <a:latin typeface="Calibri" panose="020F0502020204030204"/>
                <a:ea typeface="+mn-ea"/>
                <a:cs typeface="+mn-cs"/>
              </a:rPr>
              <a:t>everything</a:t>
            </a:r>
            <a:r>
              <a:rPr kumimoji="0" lang="fr" sz="2200" b="0" i="0" u="none" strike="noStrike" kern="1200" cap="none" spc="0" normalizeH="0" baseline="0" noProof="0">
                <a:ln>
                  <a:noFill/>
                </a:ln>
                <a:effectLst/>
                <a:uLnTx/>
                <a:uFillTx/>
                <a:latin typeface="Calibri" panose="020F0502020204030204"/>
                <a:ea typeface="+mn-ea"/>
                <a:cs typeface="+mn-cs"/>
              </a:rPr>
              <a:t> the group </a:t>
            </a:r>
            <a:r>
              <a:rPr kumimoji="0" lang="fr" sz="2200" b="0" i="0" u="none" strike="noStrike" kern="1200" cap="none" spc="0" normalizeH="0" baseline="0" noProof="0" err="1">
                <a:ln>
                  <a:noFill/>
                </a:ln>
                <a:effectLst/>
                <a:uLnTx/>
                <a:uFillTx/>
                <a:latin typeface="Calibri" panose="020F0502020204030204"/>
                <a:ea typeface="+mn-ea"/>
                <a:cs typeface="+mn-cs"/>
              </a:rPr>
              <a:t>discussed</a:t>
            </a:r>
            <a:r>
              <a:rPr kumimoji="0" lang="fr" sz="2200" b="0" i="0" u="none" strike="noStrike" kern="1200" cap="none" spc="0" normalizeH="0" baseline="0" noProof="0">
                <a:ln>
                  <a:noFill/>
                </a:ln>
                <a:effectLst/>
                <a:uLnTx/>
                <a:uFillTx/>
                <a:latin typeface="Calibri" panose="020F0502020204030204"/>
                <a:ea typeface="+mn-ea"/>
                <a:cs typeface="+mn-cs"/>
              </a:rPr>
              <a:t>, but </a:t>
            </a:r>
            <a:r>
              <a:rPr kumimoji="0" lang="fr" sz="2200" b="0" i="0" u="none" strike="noStrike" kern="1200" cap="none" spc="0" normalizeH="0" baseline="0" noProof="0" err="1">
                <a:ln>
                  <a:noFill/>
                </a:ln>
                <a:effectLst/>
                <a:uLnTx/>
                <a:uFillTx/>
                <a:latin typeface="Calibri" panose="020F0502020204030204"/>
                <a:ea typeface="+mn-ea"/>
                <a:cs typeface="+mn-cs"/>
              </a:rPr>
              <a:t>rather</a:t>
            </a:r>
            <a:r>
              <a:rPr kumimoji="0" lang="fr" sz="2200" b="0" i="0" u="none" strike="noStrike" kern="1200" cap="none" spc="0" normalizeH="0" baseline="0" noProof="0">
                <a:ln>
                  <a:noFill/>
                </a:ln>
                <a:effectLst/>
                <a:uLnTx/>
                <a:uFillTx/>
                <a:latin typeface="Calibri" panose="020F0502020204030204"/>
                <a:ea typeface="+mn-ea"/>
                <a:cs typeface="+mn-cs"/>
              </a:rPr>
              <a:t> one </a:t>
            </a:r>
            <a:r>
              <a:rPr kumimoji="0" lang="fr" sz="2200" b="0" i="0" u="none" strike="noStrike" kern="1200" cap="none" spc="0" normalizeH="0" baseline="0" noProof="0" err="1">
                <a:ln>
                  <a:noFill/>
                </a:ln>
                <a:effectLst/>
                <a:uLnTx/>
                <a:uFillTx/>
                <a:latin typeface="Calibri" panose="020F0502020204030204"/>
                <a:ea typeface="+mn-ea"/>
                <a:cs typeface="+mn-cs"/>
              </a:rPr>
              <a:t>example</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answering</a:t>
            </a:r>
            <a:r>
              <a:rPr kumimoji="0" lang="fr" sz="2200" b="0" i="0" u="none" strike="noStrike" kern="1200" cap="none" spc="0" normalizeH="0" baseline="0" noProof="0">
                <a:ln>
                  <a:noFill/>
                </a:ln>
                <a:effectLst/>
                <a:uLnTx/>
                <a:uFillTx/>
                <a:latin typeface="Calibri" panose="020F0502020204030204"/>
                <a:ea typeface="+mn-ea"/>
                <a:cs typeface="+mn-cs"/>
              </a:rPr>
              <a:t> all </a:t>
            </a:r>
            <a:r>
              <a:rPr kumimoji="0" lang="fr" sz="2200" b="0" i="0" u="none" strike="noStrike" kern="1200" cap="none" spc="0" normalizeH="0" baseline="0" noProof="0" err="1">
                <a:ln>
                  <a:noFill/>
                </a:ln>
                <a:effectLst/>
                <a:uLnTx/>
                <a:uFillTx/>
                <a:latin typeface="Calibri" panose="020F0502020204030204"/>
                <a:ea typeface="+mn-ea"/>
                <a:cs typeface="+mn-cs"/>
              </a:rPr>
              <a:t>three</a:t>
            </a:r>
            <a:r>
              <a:rPr kumimoji="0" lang="fr" sz="2200" b="0" i="0" u="none" strike="noStrike" kern="1200" cap="none" spc="0" normalizeH="0" baseline="0" noProof="0">
                <a:ln>
                  <a:noFill/>
                </a:ln>
                <a:effectLst/>
                <a:uLnTx/>
                <a:uFillTx/>
                <a:latin typeface="Calibri" panose="020F0502020204030204"/>
                <a:ea typeface="+mn-ea"/>
                <a:cs typeface="+mn-cs"/>
              </a:rPr>
              <a:t> questions, </a:t>
            </a:r>
            <a:r>
              <a:rPr kumimoji="0" lang="fr" sz="2200" b="0" i="0" u="none" strike="noStrike" kern="1200" cap="none" spc="0" normalizeH="0" baseline="0" noProof="0" err="1">
                <a:ln>
                  <a:noFill/>
                </a:ln>
                <a:effectLst/>
                <a:uLnTx/>
                <a:uFillTx/>
                <a:latin typeface="Calibri" panose="020F0502020204030204"/>
                <a:ea typeface="+mn-ea"/>
                <a:cs typeface="+mn-cs"/>
              </a:rPr>
              <a:t>they</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feel</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would</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be</a:t>
            </a:r>
            <a:r>
              <a:rPr kumimoji="0" lang="fr" sz="2200" b="0" i="0" u="none" strike="noStrike" kern="1200" cap="none" spc="0" normalizeH="0" baseline="0" noProof="0">
                <a:ln>
                  <a:noFill/>
                </a:ln>
                <a:effectLst/>
                <a:uLnTx/>
                <a:uFillTx/>
                <a:latin typeface="Calibri" panose="020F0502020204030204"/>
                <a:ea typeface="+mn-ea"/>
                <a:cs typeface="+mn-cs"/>
              </a:rPr>
              <a:t> </a:t>
            </a:r>
            <a:r>
              <a:rPr kumimoji="0" lang="fr" sz="2200" b="0" i="0" u="none" strike="noStrike" kern="1200" cap="none" spc="0" normalizeH="0" baseline="0" noProof="0" err="1">
                <a:ln>
                  <a:noFill/>
                </a:ln>
                <a:effectLst/>
                <a:uLnTx/>
                <a:uFillTx/>
                <a:latin typeface="Calibri" panose="020F0502020204030204"/>
                <a:ea typeface="+mn-ea"/>
                <a:cs typeface="+mn-cs"/>
              </a:rPr>
              <a:t>interesting</a:t>
            </a:r>
            <a:r>
              <a:rPr kumimoji="0" lang="fr" sz="2200" b="0" i="0" u="none" strike="noStrike" kern="1200" cap="none" spc="0" normalizeH="0" baseline="0" noProof="0">
                <a:ln>
                  <a:noFill/>
                </a:ln>
                <a:effectLst/>
                <a:uLnTx/>
                <a:uFillTx/>
                <a:latin typeface="Calibri" panose="020F0502020204030204"/>
                <a:ea typeface="+mn-ea"/>
                <a:cs typeface="+mn-cs"/>
              </a:rPr>
              <a:t> to the group.</a:t>
            </a:r>
            <a:endParaRPr kumimoji="0" lang="fr" sz="2200" b="1" i="0" u="none" strike="noStrike" kern="1200" cap="none" spc="0" normalizeH="0" baseline="0" noProof="0">
              <a:ln>
                <a:noFill/>
              </a:ln>
              <a:effectLst/>
              <a:uLnTx/>
              <a:uFillTx/>
              <a:latin typeface="Calibri" panose="020F0502020204030204"/>
              <a:ea typeface="+mn-ea"/>
              <a:cs typeface="+mn-cs"/>
            </a:endParaRPr>
          </a:p>
          <a:p>
            <a:pPr marL="457200" marR="0" lvl="1" indent="0" algn="just"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endParaRPr kumimoji="0" lang="fr" sz="2200" b="1" i="0" u="none" strike="noStrike" kern="1200" cap="none" spc="0" normalizeH="0" baseline="0" noProof="0">
              <a:ln>
                <a:noFill/>
              </a:ln>
              <a:solidFill>
                <a:srgbClr val="5B92E5"/>
              </a:solidFill>
              <a:effectLst/>
              <a:uLnTx/>
              <a:uFillTx/>
              <a:latin typeface="Calibri" panose="020F0502020204030204"/>
              <a:ea typeface="+mn-ea"/>
              <a:cs typeface="+mn-cs"/>
            </a:endParaRPr>
          </a:p>
          <a:p>
            <a:pPr marL="457200" marR="0" lvl="1" indent="0" algn="just"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r>
              <a:rPr kumimoji="0" lang="fr" sz="2200" b="1" i="0" u="none" strike="noStrike" kern="1200" cap="none" spc="0" normalizeH="0" baseline="0" noProof="0" err="1">
                <a:ln>
                  <a:noFill/>
                </a:ln>
                <a:solidFill>
                  <a:srgbClr val="5B92E5"/>
                </a:solidFill>
                <a:effectLst/>
                <a:uLnTx/>
                <a:uFillTx/>
                <a:latin typeface="Calibri" panose="020F0502020204030204"/>
                <a:ea typeface="+mn-ea"/>
                <a:cs typeface="+mn-cs"/>
              </a:rPr>
              <a:t>Plenary</a:t>
            </a:r>
            <a:r>
              <a:rPr kumimoji="0" lang="fr" sz="2200" b="1" i="0" u="none" strike="noStrike" kern="1200" cap="none" spc="0" normalizeH="0" baseline="0" noProof="0">
                <a:ln>
                  <a:noFill/>
                </a:ln>
                <a:solidFill>
                  <a:srgbClr val="5B92E5"/>
                </a:solidFill>
                <a:effectLst/>
                <a:uLnTx/>
                <a:uFillTx/>
                <a:latin typeface="Calibri" panose="020F0502020204030204"/>
                <a:ea typeface="+mn-ea"/>
                <a:cs typeface="+mn-cs"/>
              </a:rPr>
              <a:t> discussion (</a:t>
            </a:r>
            <a:r>
              <a:rPr lang="fr" sz="2200" b="1">
                <a:solidFill>
                  <a:srgbClr val="5B92E5"/>
                </a:solidFill>
                <a:latin typeface="Calibri" panose="020F0502020204030204"/>
              </a:rPr>
              <a:t>15</a:t>
            </a:r>
            <a:r>
              <a:rPr kumimoji="0" lang="fr" sz="2200" b="1" i="0" u="none" strike="noStrike" kern="1200" cap="none" spc="0" normalizeH="0" baseline="0" noProof="0">
                <a:ln>
                  <a:noFill/>
                </a:ln>
                <a:solidFill>
                  <a:srgbClr val="5B92E5"/>
                </a:solidFill>
                <a:effectLst/>
                <a:uLnTx/>
                <a:uFillTx/>
                <a:latin typeface="Calibri" panose="020F0502020204030204"/>
                <a:ea typeface="+mn-ea"/>
                <a:cs typeface="+mn-cs"/>
              </a:rPr>
              <a:t> minutes)</a:t>
            </a:r>
            <a:endParaRPr kumimoji="0" lang="fr" sz="2200" b="1" i="0" u="none" strike="noStrike" kern="1200" cap="none" spc="0" normalizeH="0" baseline="0" noProof="0">
              <a:ln>
                <a:noFill/>
              </a:ln>
              <a:solidFill>
                <a:srgbClr val="5B92E5"/>
              </a:solidFill>
              <a:effectLst/>
              <a:uLnTx/>
              <a:uFillTx/>
              <a:latin typeface="Calibri" panose="020F0502020204030204"/>
              <a:ea typeface="+mn-ea"/>
              <a:cs typeface="Calibri" panose="020F0502020204030204"/>
            </a:endParaRPr>
          </a:p>
          <a:p>
            <a:pPr lvl="1" algn="just">
              <a:spcAft>
                <a:spcPts val="600"/>
              </a:spcAft>
              <a:defRPr/>
            </a:pP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Each</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group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will</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present</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one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example</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from</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their</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a:t>
            </a:r>
            <a:r>
              <a:rPr kumimoji="0" lang="fr" sz="2200" b="0" i="0" u="none" strike="noStrike" kern="1200" cap="none" spc="0" normalizeH="0" baseline="0" noProof="0" err="1">
                <a:ln>
                  <a:noFill/>
                </a:ln>
                <a:solidFill>
                  <a:srgbClr val="5B92E5"/>
                </a:solidFill>
                <a:effectLst/>
                <a:uLnTx/>
                <a:uFillTx/>
                <a:latin typeface="Calibri" panose="020F0502020204030204"/>
                <a:ea typeface="+mn-ea"/>
                <a:cs typeface="+mn-cs"/>
              </a:rPr>
              <a:t>breakout</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discussion </a:t>
            </a:r>
            <a:r>
              <a:rPr lang="fr" sz="2200">
                <a:solidFill>
                  <a:srgbClr val="5B92E5"/>
                </a:solidFill>
                <a:latin typeface="Calibri" panose="020F0502020204030204"/>
              </a:rPr>
              <a:t>in the </a:t>
            </a:r>
            <a:r>
              <a:rPr lang="fr" sz="2200" err="1">
                <a:solidFill>
                  <a:srgbClr val="5B92E5"/>
                </a:solidFill>
                <a:latin typeface="Calibri" panose="020F0502020204030204"/>
              </a:rPr>
              <a:t>plenary</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a:t>
            </a:r>
            <a:r>
              <a:rPr lang="fr" sz="2200">
                <a:solidFill>
                  <a:srgbClr val="5B92E5"/>
                </a:solidFill>
                <a:latin typeface="Calibri" panose="020F0502020204030204"/>
              </a:rPr>
              <a:t> </a:t>
            </a:r>
            <a:endParaRPr kumimoji="0" lang="fr" sz="2000" b="0" i="0" u="none" strike="noStrike" kern="1200" cap="none" spc="0" normalizeH="0" baseline="0" noProof="0">
              <a:ln>
                <a:noFill/>
              </a:ln>
              <a:solidFill>
                <a:srgbClr val="5B92E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610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custDataLst>
              <p:tags r:id="rId1"/>
            </p:custDataLst>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custDataLst>
              <p:tags r:id="rId2"/>
            </p:custDataLst>
          </p:nvPr>
        </p:nvSpPr>
        <p:spPr>
          <a:xfrm>
            <a:off x="645817" y="551198"/>
            <a:ext cx="11222526" cy="783462"/>
          </a:xfrm>
        </p:spPr>
        <p:txBody>
          <a:bodyPr rtlCol="0" anchor="t">
            <a:noAutofit/>
          </a:bodyPr>
          <a:lstStyle/>
          <a:p>
            <a:pPr algn="just">
              <a:lnSpc>
                <a:spcPct val="100000"/>
              </a:lnSpc>
            </a:pPr>
            <a:r>
              <a:rPr lang="fr" sz="3200" b="1">
                <a:solidFill>
                  <a:srgbClr val="1A3668"/>
                </a:solidFill>
                <a:latin typeface="+mn-lt"/>
                <a:ea typeface="Roboto Medium"/>
              </a:rPr>
              <a:t>Break out Groups and Questions</a:t>
            </a: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custDataLst>
              <p:tags r:id="rId3"/>
            </p:custDataLst>
          </p:nvPr>
        </p:nvSpPr>
        <p:spPr>
          <a:xfrm>
            <a:off x="650007" y="1344022"/>
            <a:ext cx="11081617" cy="1154498"/>
          </a:xfrm>
        </p:spPr>
        <p:txBody>
          <a:bodyPr vert="horz" lIns="91440" tIns="45720" rIns="91440" bIns="45720" rtlCol="0" anchor="t">
            <a:noAutofit/>
          </a:bodyPr>
          <a:lstStyle/>
          <a:p>
            <a:pPr algn="l">
              <a:spcBef>
                <a:spcPts val="0"/>
              </a:spcBef>
              <a:spcAft>
                <a:spcPts val="2000"/>
              </a:spcAft>
            </a:pPr>
            <a:r>
              <a:rPr lang="fr" sz="2200" err="1">
                <a:solidFill>
                  <a:srgbClr val="1A3668"/>
                </a:solidFill>
              </a:rPr>
              <a:t>Within</a:t>
            </a:r>
            <a:r>
              <a:rPr lang="fr" sz="2200">
                <a:solidFill>
                  <a:srgbClr val="1A3668"/>
                </a:solidFill>
              </a:rPr>
              <a:t> </a:t>
            </a:r>
            <a:r>
              <a:rPr lang="fr" sz="2200" err="1">
                <a:solidFill>
                  <a:srgbClr val="1A3668"/>
                </a:solidFill>
              </a:rPr>
              <a:t>your</a:t>
            </a:r>
            <a:r>
              <a:rPr lang="fr" sz="2200">
                <a:solidFill>
                  <a:srgbClr val="1A3668"/>
                </a:solidFill>
              </a:rPr>
              <a:t> group, examine the </a:t>
            </a:r>
            <a:r>
              <a:rPr lang="fr" sz="2200" err="1">
                <a:solidFill>
                  <a:srgbClr val="1A3668"/>
                </a:solidFill>
              </a:rPr>
              <a:t>assigned</a:t>
            </a:r>
            <a:r>
              <a:rPr lang="fr" sz="2200">
                <a:solidFill>
                  <a:srgbClr val="1A3668"/>
                </a:solidFill>
              </a:rPr>
              <a:t> SDG: (one SDG per group)</a:t>
            </a:r>
            <a:endParaRPr lang="fr" sz="2200">
              <a:solidFill>
                <a:srgbClr val="FF0000"/>
              </a:solidFill>
              <a:ea typeface="+mn-lt"/>
              <a:cs typeface="+mn-lt"/>
            </a:endParaRPr>
          </a:p>
          <a:p>
            <a:pPr lvl="1" algn="l" rtl="0">
              <a:spcBef>
                <a:spcPts val="0"/>
              </a:spcBef>
              <a:spcAft>
                <a:spcPts val="1000"/>
              </a:spcAft>
            </a:pPr>
            <a:endParaRPr lang="fr" sz="1800">
              <a:solidFill>
                <a:srgbClr val="5B92E5"/>
              </a:solidFill>
              <a:ea typeface="+mn-lt"/>
              <a:cs typeface="+mn-lt"/>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custDataLst>
              <p:tags r:id="rId4"/>
            </p:custDataLst>
          </p:nvPr>
        </p:nvPicPr>
        <p:blipFill rotWithShape="1">
          <a:blip r:embed="rId9"/>
          <a:srcRect l="4286" t="8419" b="7562"/>
          <a:stretch/>
        </p:blipFill>
        <p:spPr>
          <a:xfrm>
            <a:off x="8860970" y="418916"/>
            <a:ext cx="2786799" cy="735558"/>
          </a:xfrm>
          <a:prstGeom prst="rect">
            <a:avLst/>
          </a:prstGeom>
        </p:spPr>
      </p:pic>
      <p:sp>
        <p:nvSpPr>
          <p:cNvPr id="5" name="Rectangle 4">
            <a:extLst>
              <a:ext uri="{FF2B5EF4-FFF2-40B4-BE49-F238E27FC236}">
                <a16:creationId xmlns:a16="http://schemas.microsoft.com/office/drawing/2014/main" id="{24111576-90B8-45C2-B6A4-F9033BD8FA05}"/>
              </a:ext>
            </a:extLst>
          </p:cNvPr>
          <p:cNvSpPr/>
          <p:nvPr>
            <p:custDataLst>
              <p:tags r:id="rId5"/>
            </p:custDataLst>
          </p:nvPr>
        </p:nvSpPr>
        <p:spPr>
          <a:xfrm>
            <a:off x="553452" y="2567042"/>
            <a:ext cx="184731" cy="446276"/>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00B050"/>
              </a:solidFill>
              <a:effectLst/>
              <a:uLnTx/>
              <a:uFillTx/>
              <a:latin typeface="Calibri" panose="020F0502020204030204"/>
              <a:ea typeface="Roboto Medium"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500" b="0" i="0" u="none" strike="noStrike" kern="1200" cap="none" spc="0" normalizeH="0" baseline="0" noProof="0">
              <a:ln>
                <a:noFill/>
              </a:ln>
              <a:solidFill>
                <a:srgbClr val="00B050"/>
              </a:solidFill>
              <a:effectLst/>
              <a:uLnTx/>
              <a:uFillTx/>
              <a:latin typeface="Calibri" panose="020F0502020204030204"/>
              <a:ea typeface="Roboto Medium" panose="02000000000000000000" pitchFamily="2" charset="0"/>
              <a:cs typeface="+mn-cs"/>
            </a:endParaRPr>
          </a:p>
        </p:txBody>
      </p:sp>
      <p:sp>
        <p:nvSpPr>
          <p:cNvPr id="8" name="TextBox 7">
            <a:extLst>
              <a:ext uri="{FF2B5EF4-FFF2-40B4-BE49-F238E27FC236}">
                <a16:creationId xmlns:a16="http://schemas.microsoft.com/office/drawing/2014/main" id="{B016825B-0A38-45E2-BFB6-24B8307F20D3}"/>
              </a:ext>
            </a:extLst>
          </p:cNvPr>
          <p:cNvSpPr txBox="1"/>
          <p:nvPr/>
        </p:nvSpPr>
        <p:spPr>
          <a:xfrm>
            <a:off x="1109105" y="6135986"/>
            <a:ext cx="10443615" cy="341632"/>
          </a:xfrm>
          <a:prstGeom prst="rect">
            <a:avLst/>
          </a:prstGeom>
          <a:noFill/>
        </p:spPr>
        <p:txBody>
          <a:bodyPr wrap="square" lIns="91440" tIns="45720" rIns="91440" bIns="45720" rtlCol="0" anchor="t">
            <a:spAutoFit/>
          </a:bodyPr>
          <a:lstStyle/>
          <a:p>
            <a:pPr lvl="1">
              <a:lnSpc>
                <a:spcPct val="90000"/>
              </a:lnSpc>
              <a:spcAft>
                <a:spcPts val="1000"/>
              </a:spcAft>
              <a:buFont typeface="Arial" panose="020B0604020202020204" pitchFamily="34" charset="0"/>
              <a:defRPr/>
            </a:pPr>
            <a:r>
              <a:rPr kumimoji="0" lang="fr" sz="1800" b="0" i="0" u="none" strike="noStrike" kern="1200" cap="none" spc="0" normalizeH="0" baseline="0" noProof="0" err="1">
                <a:ln>
                  <a:noFill/>
                </a:ln>
                <a:solidFill>
                  <a:srgbClr val="5B92E5"/>
                </a:solidFill>
                <a:effectLst/>
                <a:uLnTx/>
                <a:uFillTx/>
                <a:latin typeface="Calibri" panose="020F0502020204030204"/>
                <a:ea typeface="+mn-lt"/>
                <a:cs typeface="Calibri" panose="020F0502020204030204"/>
              </a:rPr>
              <a:t>Please</a:t>
            </a:r>
            <a:r>
              <a:rPr kumimoji="0" lang="fr" sz="18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rPr>
              <a:t> </a:t>
            </a:r>
            <a:r>
              <a:rPr kumimoji="0" lang="fr" sz="1800" b="0" i="0" u="none" strike="noStrike" kern="1200" cap="none" spc="0" normalizeH="0" baseline="0" noProof="0" err="1">
                <a:ln>
                  <a:noFill/>
                </a:ln>
                <a:solidFill>
                  <a:srgbClr val="5B92E5"/>
                </a:solidFill>
                <a:effectLst/>
                <a:uLnTx/>
                <a:uFillTx/>
                <a:latin typeface="Calibri" panose="020F0502020204030204"/>
                <a:ea typeface="+mn-lt"/>
                <a:cs typeface="Calibri" panose="020F0502020204030204"/>
              </a:rPr>
              <a:t>see</a:t>
            </a:r>
            <a:r>
              <a:rPr kumimoji="0" lang="fr" sz="18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rPr>
              <a:t> the </a:t>
            </a:r>
            <a:r>
              <a:rPr kumimoji="0" lang="fr" sz="1800" b="0" i="0" u="none" strike="noStrike" kern="1200" cap="none" spc="0" normalizeH="0" baseline="0" noProof="0" err="1">
                <a:ln>
                  <a:noFill/>
                </a:ln>
                <a:solidFill>
                  <a:srgbClr val="5B92E5"/>
                </a:solidFill>
                <a:effectLst/>
                <a:uLnTx/>
                <a:uFillTx/>
                <a:latin typeface="Calibri" panose="020F0502020204030204"/>
                <a:ea typeface="+mn-lt"/>
                <a:cs typeface="Calibri" panose="020F0502020204030204"/>
              </a:rPr>
              <a:t>following</a:t>
            </a:r>
            <a:r>
              <a:rPr kumimoji="0" lang="fr" sz="18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rPr>
              <a:t> </a:t>
            </a:r>
            <a:r>
              <a:rPr kumimoji="0" lang="fr" sz="1800" b="0" i="0" u="none" strike="noStrike" kern="1200" cap="none" spc="0" normalizeH="0" baseline="0" noProof="0" err="1">
                <a:ln>
                  <a:noFill/>
                </a:ln>
                <a:solidFill>
                  <a:srgbClr val="5B92E5"/>
                </a:solidFill>
                <a:effectLst/>
                <a:uLnTx/>
                <a:uFillTx/>
                <a:latin typeface="Calibri" panose="020F0502020204030204"/>
                <a:ea typeface="+mn-lt"/>
                <a:cs typeface="Calibri" panose="020F0502020204030204"/>
              </a:rPr>
              <a:t>tool</a:t>
            </a:r>
            <a:r>
              <a:rPr kumimoji="0" lang="fr" sz="18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rPr>
              <a:t>: </a:t>
            </a:r>
            <a:r>
              <a:rPr lang="fr" b="1">
                <a:solidFill>
                  <a:srgbClr val="5B92E5"/>
                </a:solidFill>
                <a:ea typeface="+mn-lt"/>
                <a:cs typeface="+mn-lt"/>
                <a:hlinkClick r:id="rId10"/>
              </a:rPr>
              <a:t>https://www.migrationdataportal.org/sdgs?node=0</a:t>
            </a:r>
            <a:r>
              <a:rPr lang="fr" b="1">
                <a:solidFill>
                  <a:srgbClr val="5B92E5"/>
                </a:solidFill>
                <a:ea typeface="+mn-lt"/>
                <a:cs typeface="+mn-lt"/>
              </a:rPr>
              <a:t>; </a:t>
            </a:r>
            <a:endParaRPr lang="en-US" b="1">
              <a:solidFill>
                <a:srgbClr val="5B92E5"/>
              </a:solidFill>
              <a:ea typeface="+mn-lt"/>
              <a:cs typeface="+mn-lt"/>
            </a:endParaRPr>
          </a:p>
        </p:txBody>
      </p:sp>
      <p:sp>
        <p:nvSpPr>
          <p:cNvPr id="13" name="TextBox 12">
            <a:extLst>
              <a:ext uri="{FF2B5EF4-FFF2-40B4-BE49-F238E27FC236}">
                <a16:creationId xmlns:a16="http://schemas.microsoft.com/office/drawing/2014/main" id="{7DD38434-8334-42FB-A9D0-CAD71D5C52F1}"/>
              </a:ext>
            </a:extLst>
          </p:cNvPr>
          <p:cNvSpPr txBox="1"/>
          <p:nvPr/>
        </p:nvSpPr>
        <p:spPr>
          <a:xfrm>
            <a:off x="2916786" y="3662251"/>
            <a:ext cx="2322490" cy="397032"/>
          </a:xfrm>
          <a:prstGeom prst="rect">
            <a:avLst/>
          </a:prstGeom>
          <a:noFill/>
        </p:spPr>
        <p:txBody>
          <a:bodyPr wrap="square" lIns="91440" tIns="45720" rIns="91440" bIns="45720" rtlCol="0" anchor="t">
            <a:spAutoFit/>
          </a:bodyPr>
          <a:lstStyle/>
          <a:p>
            <a:pPr>
              <a:lnSpc>
                <a:spcPct val="90000"/>
              </a:lnSpc>
              <a:spcAft>
                <a:spcPts val="1000"/>
              </a:spcAft>
              <a:defRPr/>
            </a:pP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GROUP</a:t>
            </a:r>
            <a:r>
              <a:rPr lang="fr" sz="2200">
                <a:solidFill>
                  <a:srgbClr val="5B92E5"/>
                </a:solidFill>
                <a:latin typeface="Calibri" panose="020F0502020204030204"/>
              </a:rPr>
              <a:t> 2 </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SDG </a:t>
            </a:r>
            <a:r>
              <a:rPr lang="fr" sz="2200">
                <a:solidFill>
                  <a:srgbClr val="5B92E5"/>
                </a:solidFill>
                <a:latin typeface="Calibri" panose="020F0502020204030204"/>
              </a:rPr>
              <a:t>4</a:t>
            </a:r>
            <a:endParaRPr kumimoji="0" lang="en-US" sz="22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endParaRPr>
          </a:p>
        </p:txBody>
      </p:sp>
      <p:sp>
        <p:nvSpPr>
          <p:cNvPr id="15" name="TextBox 14">
            <a:extLst>
              <a:ext uri="{FF2B5EF4-FFF2-40B4-BE49-F238E27FC236}">
                <a16:creationId xmlns:a16="http://schemas.microsoft.com/office/drawing/2014/main" id="{4E3889C3-7A33-4152-8275-B010C29CD732}"/>
              </a:ext>
            </a:extLst>
          </p:cNvPr>
          <p:cNvSpPr txBox="1"/>
          <p:nvPr/>
        </p:nvSpPr>
        <p:spPr>
          <a:xfrm>
            <a:off x="553452" y="4105428"/>
            <a:ext cx="10336105" cy="186204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fr" sz="2000" b="1" i="0"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GUIDING QUESTIONS</a:t>
            </a:r>
            <a:r>
              <a:rPr kumimoji="0" lang="fr" sz="2000" b="0" i="0"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a:t>
            </a:r>
          </a:p>
          <a:p>
            <a:pPr marL="342900" marR="0" lvl="0" indent="-342900" algn="l" defTabSz="914400" rtl="0" eaLnBrk="1" fontAlgn="auto" latinLnBrk="0" hangingPunct="1">
              <a:lnSpc>
                <a:spcPct val="90000"/>
              </a:lnSpc>
              <a:spcBef>
                <a:spcPts val="0"/>
              </a:spcBef>
              <a:spcAft>
                <a:spcPts val="1000"/>
              </a:spcAft>
              <a:buClrTx/>
              <a:buSzTx/>
              <a:buFont typeface="Wingdings" panose="05000000000000000000" pitchFamily="2" charset="2"/>
              <a:buChar char="§"/>
              <a:tabLst/>
              <a:defRPr/>
            </a:pPr>
            <a:r>
              <a:rPr kumimoji="0" lang="en-US" sz="2000" b="0" i="1"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How can mobility affect the achievement of this goal? (What is the link between this SDG and migration?)</a:t>
            </a:r>
          </a:p>
          <a:p>
            <a:pPr marL="342900" marR="0" lvl="0" indent="-342900" algn="l" defTabSz="914400" rtl="0" eaLnBrk="1" fontAlgn="auto" latinLnBrk="0" hangingPunct="1">
              <a:lnSpc>
                <a:spcPct val="90000"/>
              </a:lnSpc>
              <a:spcBef>
                <a:spcPts val="0"/>
              </a:spcBef>
              <a:spcAft>
                <a:spcPts val="1000"/>
              </a:spcAft>
              <a:buClrTx/>
              <a:buSzTx/>
              <a:buFont typeface="Wingdings" panose="05000000000000000000" pitchFamily="2" charset="2"/>
              <a:buChar char="§"/>
              <a:tabLst/>
              <a:defRPr/>
            </a:pPr>
            <a:r>
              <a:rPr kumimoji="0" lang="en-US" sz="2000" b="0" i="1"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Which GCM objectives are most relevant to achieving </a:t>
            </a:r>
            <a:r>
              <a:rPr lang="en-US" sz="2000" i="1">
                <a:solidFill>
                  <a:srgbClr val="1A3668"/>
                </a:solidFill>
                <a:latin typeface="Calibri" panose="020F0502020204030204"/>
                <a:ea typeface="+mn-lt"/>
                <a:cs typeface="Calibri" panose="020F0502020204030204"/>
              </a:rPr>
              <a:t>this</a:t>
            </a:r>
            <a:r>
              <a:rPr kumimoji="0" lang="en-US" sz="2000" b="0" i="1"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 </a:t>
            </a:r>
            <a:r>
              <a:rPr lang="en-US" sz="2000" i="1">
                <a:solidFill>
                  <a:srgbClr val="1A3668"/>
                </a:solidFill>
                <a:latin typeface="Calibri" panose="020F0502020204030204"/>
                <a:ea typeface="+mn-lt"/>
                <a:cs typeface="Calibri" panose="020F0502020204030204"/>
              </a:rPr>
              <a:t>goal</a:t>
            </a:r>
            <a:r>
              <a:rPr kumimoji="0" lang="en-US" sz="2000" b="0" i="1"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a:t>
            </a:r>
          </a:p>
          <a:p>
            <a:pPr marL="342900" marR="0" lvl="0" indent="-342900" algn="l" defTabSz="914400" rtl="0" eaLnBrk="1" fontAlgn="auto" latinLnBrk="0" hangingPunct="1">
              <a:lnSpc>
                <a:spcPct val="90000"/>
              </a:lnSpc>
              <a:spcBef>
                <a:spcPts val="0"/>
              </a:spcBef>
              <a:spcAft>
                <a:spcPts val="1000"/>
              </a:spcAft>
              <a:buClrTx/>
              <a:buSzTx/>
              <a:buFont typeface="Wingdings" panose="05000000000000000000" pitchFamily="2" charset="2"/>
              <a:buChar char="§"/>
              <a:tabLst/>
              <a:defRPr/>
            </a:pPr>
            <a:r>
              <a:rPr kumimoji="0" lang="en-US" sz="2000" b="0" i="1" u="none" strike="noStrike" kern="1200" cap="none" spc="0" normalizeH="0" baseline="0" noProof="0">
                <a:ln>
                  <a:noFill/>
                </a:ln>
                <a:solidFill>
                  <a:srgbClr val="1A3668"/>
                </a:solidFill>
                <a:effectLst/>
                <a:uLnTx/>
                <a:uFillTx/>
                <a:latin typeface="Calibri" panose="020F0502020204030204"/>
                <a:ea typeface="+mn-lt"/>
                <a:cs typeface="Calibri" panose="020F0502020204030204"/>
              </a:rPr>
              <a:t>How do the guiding principles of GCM apply to this SDG?</a:t>
            </a:r>
          </a:p>
        </p:txBody>
      </p:sp>
      <p:sp>
        <p:nvSpPr>
          <p:cNvPr id="17" name="TextBox 16">
            <a:extLst>
              <a:ext uri="{FF2B5EF4-FFF2-40B4-BE49-F238E27FC236}">
                <a16:creationId xmlns:a16="http://schemas.microsoft.com/office/drawing/2014/main" id="{1214C27D-FCE2-44DB-AA8A-54D941BC7FD3}"/>
              </a:ext>
            </a:extLst>
          </p:cNvPr>
          <p:cNvSpPr txBox="1"/>
          <p:nvPr/>
        </p:nvSpPr>
        <p:spPr>
          <a:xfrm>
            <a:off x="651848" y="3660005"/>
            <a:ext cx="2322490" cy="397032"/>
          </a:xfrm>
          <a:prstGeom prst="rect">
            <a:avLst/>
          </a:prstGeom>
          <a:noFill/>
        </p:spPr>
        <p:txBody>
          <a:bodyPr wrap="square" lIns="91440" tIns="45720" rIns="91440" bIns="45720" rtlCol="0" anchor="t">
            <a:spAutoFit/>
          </a:bodyPr>
          <a:lstStyle/>
          <a:p>
            <a:pPr>
              <a:lnSpc>
                <a:spcPct val="90000"/>
              </a:lnSpc>
              <a:spcAft>
                <a:spcPts val="1000"/>
              </a:spcAft>
              <a:defRPr/>
            </a:pP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GROUP</a:t>
            </a:r>
            <a:r>
              <a:rPr lang="fr" sz="2200">
                <a:solidFill>
                  <a:srgbClr val="5B92E5"/>
                </a:solidFill>
                <a:latin typeface="Calibri" panose="020F0502020204030204"/>
              </a:rPr>
              <a:t> 1 </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SDG </a:t>
            </a:r>
            <a:r>
              <a:rPr lang="fr" sz="2200">
                <a:solidFill>
                  <a:srgbClr val="5B92E5"/>
                </a:solidFill>
                <a:latin typeface="Calibri" panose="020F0502020204030204"/>
              </a:rPr>
              <a:t>3</a:t>
            </a:r>
            <a:endParaRPr kumimoji="0" lang="fr" sz="2200" b="0" i="0" u="none" strike="noStrike" kern="1200" cap="none" spc="0" normalizeH="0" baseline="0" noProof="0">
              <a:ln>
                <a:noFill/>
              </a:ln>
              <a:solidFill>
                <a:srgbClr val="5B92E5"/>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687A1E6-43D0-46FD-AEBB-0A027916FB1F}"/>
              </a:ext>
            </a:extLst>
          </p:cNvPr>
          <p:cNvPicPr>
            <a:picLocks noChangeAspect="1"/>
          </p:cNvPicPr>
          <p:nvPr/>
        </p:nvPicPr>
        <p:blipFill>
          <a:blip r:embed="rId11"/>
          <a:stretch>
            <a:fillRect/>
          </a:stretch>
        </p:blipFill>
        <p:spPr>
          <a:xfrm>
            <a:off x="7878499" y="2060403"/>
            <a:ext cx="1457994" cy="1457994"/>
          </a:xfrm>
          <a:prstGeom prst="rect">
            <a:avLst/>
          </a:prstGeom>
        </p:spPr>
      </p:pic>
      <p:pic>
        <p:nvPicPr>
          <p:cNvPr id="9" name="Picture 8" descr="A green square with white text and a heart and pulse&#10;&#10;Description automatically generated">
            <a:extLst>
              <a:ext uri="{FF2B5EF4-FFF2-40B4-BE49-F238E27FC236}">
                <a16:creationId xmlns:a16="http://schemas.microsoft.com/office/drawing/2014/main" id="{C61798C8-8223-4C72-B5F4-A5668857C369}"/>
              </a:ext>
            </a:extLst>
          </p:cNvPr>
          <p:cNvPicPr>
            <a:picLocks noChangeAspect="1"/>
          </p:cNvPicPr>
          <p:nvPr/>
        </p:nvPicPr>
        <p:blipFill>
          <a:blip r:embed="rId12"/>
          <a:stretch>
            <a:fillRect/>
          </a:stretch>
        </p:blipFill>
        <p:spPr>
          <a:xfrm>
            <a:off x="1095291" y="2057530"/>
            <a:ext cx="1457995" cy="1418589"/>
          </a:xfrm>
          <a:prstGeom prst="rect">
            <a:avLst/>
          </a:prstGeom>
        </p:spPr>
      </p:pic>
      <p:sp>
        <p:nvSpPr>
          <p:cNvPr id="7" name="TextBox 6">
            <a:extLst>
              <a:ext uri="{FF2B5EF4-FFF2-40B4-BE49-F238E27FC236}">
                <a16:creationId xmlns:a16="http://schemas.microsoft.com/office/drawing/2014/main" id="{B5A0D34C-46C6-0485-089C-1A71456E16CC}"/>
              </a:ext>
            </a:extLst>
          </p:cNvPr>
          <p:cNvSpPr txBox="1"/>
          <p:nvPr/>
        </p:nvSpPr>
        <p:spPr>
          <a:xfrm>
            <a:off x="5179749" y="3658928"/>
            <a:ext cx="2322490" cy="397032"/>
          </a:xfrm>
          <a:prstGeom prst="rect">
            <a:avLst/>
          </a:prstGeom>
          <a:noFill/>
        </p:spPr>
        <p:txBody>
          <a:bodyPr wrap="square" lIns="91440" tIns="45720" rIns="91440" bIns="45720" rtlCol="0" anchor="t">
            <a:spAutoFit/>
          </a:bodyPr>
          <a:lstStyle/>
          <a:p>
            <a:pPr>
              <a:lnSpc>
                <a:spcPct val="90000"/>
              </a:lnSpc>
              <a:spcAft>
                <a:spcPts val="1000"/>
              </a:spcAft>
              <a:defRPr/>
            </a:pP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GROUP</a:t>
            </a:r>
            <a:r>
              <a:rPr lang="fr" sz="2200">
                <a:solidFill>
                  <a:srgbClr val="5B92E5"/>
                </a:solidFill>
                <a:latin typeface="Calibri" panose="020F0502020204030204"/>
              </a:rPr>
              <a:t> 3</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SDG </a:t>
            </a:r>
            <a:r>
              <a:rPr lang="fr" sz="2200">
                <a:solidFill>
                  <a:srgbClr val="5B92E5"/>
                </a:solidFill>
                <a:latin typeface="Calibri" panose="020F0502020204030204"/>
              </a:rPr>
              <a:t>5</a:t>
            </a:r>
            <a:endParaRPr kumimoji="0" lang="en-US" sz="22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endParaRPr>
          </a:p>
        </p:txBody>
      </p:sp>
      <p:pic>
        <p:nvPicPr>
          <p:cNvPr id="14" name="Picture 13" descr="A picture containing text, clipart&#10;&#10;Description automatically generated">
            <a:extLst>
              <a:ext uri="{FF2B5EF4-FFF2-40B4-BE49-F238E27FC236}">
                <a16:creationId xmlns:a16="http://schemas.microsoft.com/office/drawing/2014/main" id="{92CE5276-A3AE-E4D4-BF47-13D43FCEED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4978" y="2042736"/>
            <a:ext cx="1442358" cy="1474539"/>
          </a:xfrm>
          <a:prstGeom prst="rect">
            <a:avLst/>
          </a:prstGeom>
        </p:spPr>
      </p:pic>
      <p:sp>
        <p:nvSpPr>
          <p:cNvPr id="16" name="TextBox 15">
            <a:extLst>
              <a:ext uri="{FF2B5EF4-FFF2-40B4-BE49-F238E27FC236}">
                <a16:creationId xmlns:a16="http://schemas.microsoft.com/office/drawing/2014/main" id="{234108F9-5157-2B09-2B9E-E7A2B9E3942C}"/>
              </a:ext>
            </a:extLst>
          </p:cNvPr>
          <p:cNvSpPr txBox="1"/>
          <p:nvPr/>
        </p:nvSpPr>
        <p:spPr>
          <a:xfrm>
            <a:off x="7532424" y="3658927"/>
            <a:ext cx="2322490" cy="397032"/>
          </a:xfrm>
          <a:prstGeom prst="rect">
            <a:avLst/>
          </a:prstGeom>
          <a:noFill/>
        </p:spPr>
        <p:txBody>
          <a:bodyPr wrap="square" lIns="91440" tIns="45720" rIns="91440" bIns="45720" rtlCol="0" anchor="t">
            <a:spAutoFit/>
          </a:bodyPr>
          <a:lstStyle/>
          <a:p>
            <a:pPr>
              <a:lnSpc>
                <a:spcPct val="90000"/>
              </a:lnSpc>
              <a:spcAft>
                <a:spcPts val="1000"/>
              </a:spcAft>
              <a:defRPr/>
            </a:pP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GROUP</a:t>
            </a:r>
            <a:r>
              <a:rPr lang="fr" sz="2200">
                <a:solidFill>
                  <a:srgbClr val="5B92E5"/>
                </a:solidFill>
                <a:latin typeface="Calibri" panose="020F0502020204030204"/>
              </a:rPr>
              <a:t> 4</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SDG </a:t>
            </a:r>
            <a:r>
              <a:rPr lang="fr" sz="2200">
                <a:solidFill>
                  <a:srgbClr val="5B92E5"/>
                </a:solidFill>
                <a:latin typeface="Calibri" panose="020F0502020204030204"/>
              </a:rPr>
              <a:t>13</a:t>
            </a:r>
            <a:endParaRPr kumimoji="0" lang="en-US" sz="22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endParaRPr>
          </a:p>
        </p:txBody>
      </p:sp>
      <p:sp>
        <p:nvSpPr>
          <p:cNvPr id="11" name="TextBox 10">
            <a:extLst>
              <a:ext uri="{FF2B5EF4-FFF2-40B4-BE49-F238E27FC236}">
                <a16:creationId xmlns:a16="http://schemas.microsoft.com/office/drawing/2014/main" id="{B7DF46CC-B684-1890-0E0C-858747DFA3D2}"/>
              </a:ext>
            </a:extLst>
          </p:cNvPr>
          <p:cNvSpPr txBox="1"/>
          <p:nvPr/>
        </p:nvSpPr>
        <p:spPr>
          <a:xfrm>
            <a:off x="9800703" y="3658927"/>
            <a:ext cx="2322490" cy="397032"/>
          </a:xfrm>
          <a:prstGeom prst="rect">
            <a:avLst/>
          </a:prstGeom>
          <a:noFill/>
        </p:spPr>
        <p:txBody>
          <a:bodyPr wrap="square" lIns="91440" tIns="45720" rIns="91440" bIns="45720" rtlCol="0" anchor="t">
            <a:spAutoFit/>
          </a:bodyPr>
          <a:lstStyle/>
          <a:p>
            <a:pPr>
              <a:lnSpc>
                <a:spcPct val="90000"/>
              </a:lnSpc>
              <a:spcAft>
                <a:spcPts val="1000"/>
              </a:spcAft>
              <a:defRPr/>
            </a:pP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GROUP</a:t>
            </a:r>
            <a:r>
              <a:rPr lang="fr" sz="2200">
                <a:solidFill>
                  <a:srgbClr val="5B92E5"/>
                </a:solidFill>
                <a:latin typeface="Calibri" panose="020F0502020204030204"/>
              </a:rPr>
              <a:t> 5</a:t>
            </a:r>
            <a:r>
              <a:rPr kumimoji="0" lang="fr" sz="2200" b="0" i="0" u="none" strike="noStrike" kern="1200" cap="none" spc="0" normalizeH="0" baseline="0" noProof="0">
                <a:ln>
                  <a:noFill/>
                </a:ln>
                <a:solidFill>
                  <a:srgbClr val="5B92E5"/>
                </a:solidFill>
                <a:effectLst/>
                <a:uLnTx/>
                <a:uFillTx/>
                <a:latin typeface="Calibri" panose="020F0502020204030204"/>
                <a:ea typeface="+mn-ea"/>
                <a:cs typeface="+mn-cs"/>
              </a:rPr>
              <a:t>: SDG </a:t>
            </a:r>
            <a:r>
              <a:rPr lang="fr" sz="2200">
                <a:solidFill>
                  <a:srgbClr val="5B92E5"/>
                </a:solidFill>
                <a:latin typeface="Calibri" panose="020F0502020204030204"/>
              </a:rPr>
              <a:t>16</a:t>
            </a:r>
            <a:endParaRPr kumimoji="0" lang="en-US" sz="2200" b="0" i="0" u="none" strike="noStrike" kern="1200" cap="none" spc="0" normalizeH="0" baseline="0" noProof="0">
              <a:ln>
                <a:noFill/>
              </a:ln>
              <a:solidFill>
                <a:srgbClr val="5B92E5"/>
              </a:solidFill>
              <a:effectLst/>
              <a:uLnTx/>
              <a:uFillTx/>
              <a:latin typeface="Calibri" panose="020F0502020204030204"/>
              <a:ea typeface="+mn-lt"/>
              <a:cs typeface="Calibri" panose="020F0502020204030204"/>
            </a:endParaRPr>
          </a:p>
        </p:txBody>
      </p:sp>
      <p:pic>
        <p:nvPicPr>
          <p:cNvPr id="18" name="Picture 17" descr="A blue and white sign with a bird and a gavel&#10;&#10;Description automatically generated">
            <a:extLst>
              <a:ext uri="{FF2B5EF4-FFF2-40B4-BE49-F238E27FC236}">
                <a16:creationId xmlns:a16="http://schemas.microsoft.com/office/drawing/2014/main" id="{C3162184-D543-D601-30E7-BAE3EDC0B297}"/>
              </a:ext>
            </a:extLst>
          </p:cNvPr>
          <p:cNvPicPr>
            <a:picLocks noChangeAspect="1"/>
          </p:cNvPicPr>
          <p:nvPr/>
        </p:nvPicPr>
        <p:blipFill>
          <a:blip r:embed="rId14"/>
          <a:stretch>
            <a:fillRect/>
          </a:stretch>
        </p:blipFill>
        <p:spPr>
          <a:xfrm>
            <a:off x="10102475" y="2075772"/>
            <a:ext cx="1457994" cy="1444976"/>
          </a:xfrm>
          <a:prstGeom prst="rect">
            <a:avLst/>
          </a:prstGeom>
        </p:spPr>
      </p:pic>
      <p:pic>
        <p:nvPicPr>
          <p:cNvPr id="19" name="Picture 18" descr="A red sign with a book and pencil&#10;&#10;Description automatically generated">
            <a:extLst>
              <a:ext uri="{FF2B5EF4-FFF2-40B4-BE49-F238E27FC236}">
                <a16:creationId xmlns:a16="http://schemas.microsoft.com/office/drawing/2014/main" id="{632A64ED-5D43-2514-1EC7-2382FBB987CA}"/>
              </a:ext>
            </a:extLst>
          </p:cNvPr>
          <p:cNvPicPr>
            <a:picLocks noChangeAspect="1"/>
          </p:cNvPicPr>
          <p:nvPr/>
        </p:nvPicPr>
        <p:blipFill>
          <a:blip r:embed="rId15"/>
          <a:stretch>
            <a:fillRect/>
          </a:stretch>
        </p:blipFill>
        <p:spPr>
          <a:xfrm>
            <a:off x="3347452" y="2044031"/>
            <a:ext cx="1459832" cy="1486569"/>
          </a:xfrm>
          <a:prstGeom prst="rect">
            <a:avLst/>
          </a:prstGeom>
        </p:spPr>
      </p:pic>
    </p:spTree>
    <p:extLst>
      <p:ext uri="{BB962C8B-B14F-4D97-AF65-F5344CB8AC3E}">
        <p14:creationId xmlns:p14="http://schemas.microsoft.com/office/powerpoint/2010/main" val="2237513446"/>
      </p:ext>
    </p:extLst>
  </p:cSld>
  <p:clrMapOvr>
    <a:masterClrMapping/>
  </p:clrMapOvr>
  <p:extLst>
    <p:ext uri="{6950BFC3-D8DA-4A85-94F7-54DA5524770B}">
      <p188:commentRel xmlns:p188="http://schemas.microsoft.com/office/powerpoint/2018/8/main" r:id="rId8"/>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27E-4AE6-E2B5-5512-B5BECA0CD76A}"/>
              </a:ext>
            </a:extLst>
          </p:cNvPr>
          <p:cNvSpPr>
            <a:spLocks noGrp="1"/>
          </p:cNvSpPr>
          <p:nvPr>
            <p:ph type="title"/>
          </p:nvPr>
        </p:nvSpPr>
        <p:spPr>
          <a:xfrm>
            <a:off x="838200" y="577486"/>
            <a:ext cx="10515600" cy="1325563"/>
          </a:xfrm>
        </p:spPr>
        <p:txBody>
          <a:bodyPr vert="horz" lIns="91440" tIns="45720" rIns="91440" bIns="45720" rtlCol="0" anchor="ctr">
            <a:noAutofit/>
          </a:bodyPr>
          <a:lstStyle/>
          <a:p>
            <a:pPr algn="ctr"/>
            <a:r>
              <a:rPr lang="en-US" sz="4800" b="1">
                <a:solidFill>
                  <a:srgbClr val="00B050"/>
                </a:solidFill>
                <a:ea typeface="+mj-lt"/>
                <a:cs typeface="+mj-lt"/>
              </a:rPr>
              <a:t>SDG 3: Ensure healthy lives and promote well-being for all at all ages</a:t>
            </a:r>
            <a:endParaRPr lang="en-US" sz="4800" b="1">
              <a:solidFill>
                <a:srgbClr val="00B050"/>
              </a:solidFill>
              <a:cs typeface="Calibri Light"/>
            </a:endParaRPr>
          </a:p>
          <a:p>
            <a:endParaRPr lang="en-US" b="1">
              <a:solidFill>
                <a:srgbClr val="00B050"/>
              </a:solidFill>
              <a:cs typeface="Calibri Light"/>
            </a:endParaRPr>
          </a:p>
        </p:txBody>
      </p:sp>
      <p:pic>
        <p:nvPicPr>
          <p:cNvPr id="4" name="Content Placeholder 3" descr="A green and white informational chart&#10;&#10;Description automatically generated">
            <a:extLst>
              <a:ext uri="{FF2B5EF4-FFF2-40B4-BE49-F238E27FC236}">
                <a16:creationId xmlns:a16="http://schemas.microsoft.com/office/drawing/2014/main" id="{6441B9E9-377A-1C2D-B095-0C6E3C4BC5E1}"/>
              </a:ext>
            </a:extLst>
          </p:cNvPr>
          <p:cNvPicPr>
            <a:picLocks noGrp="1" noChangeAspect="1"/>
          </p:cNvPicPr>
          <p:nvPr>
            <p:ph idx="1"/>
          </p:nvPr>
        </p:nvPicPr>
        <p:blipFill>
          <a:blip r:embed="rId3"/>
          <a:stretch>
            <a:fillRect/>
          </a:stretch>
        </p:blipFill>
        <p:spPr>
          <a:xfrm>
            <a:off x="589777" y="1997222"/>
            <a:ext cx="5704086" cy="4351338"/>
          </a:xfrm>
        </p:spPr>
      </p:pic>
      <p:pic>
        <p:nvPicPr>
          <p:cNvPr id="5" name="Picture 4" descr="A screenshot of a website&#10;&#10;Description automatically generated">
            <a:extLst>
              <a:ext uri="{FF2B5EF4-FFF2-40B4-BE49-F238E27FC236}">
                <a16:creationId xmlns:a16="http://schemas.microsoft.com/office/drawing/2014/main" id="{28DCAEA2-A445-4B4B-D816-99B9D30A1D14}"/>
              </a:ext>
            </a:extLst>
          </p:cNvPr>
          <p:cNvPicPr>
            <a:picLocks noChangeAspect="1"/>
          </p:cNvPicPr>
          <p:nvPr/>
        </p:nvPicPr>
        <p:blipFill>
          <a:blip r:embed="rId4"/>
          <a:stretch>
            <a:fillRect/>
          </a:stretch>
        </p:blipFill>
        <p:spPr>
          <a:xfrm>
            <a:off x="6356224" y="1907764"/>
            <a:ext cx="5136145" cy="3772254"/>
          </a:xfrm>
          <a:prstGeom prst="rect">
            <a:avLst/>
          </a:prstGeom>
        </p:spPr>
      </p:pic>
      <p:pic>
        <p:nvPicPr>
          <p:cNvPr id="7" name="Picture 6" descr="A green square with white text and a heart and pulse&#10;&#10;Description automatically generated">
            <a:extLst>
              <a:ext uri="{FF2B5EF4-FFF2-40B4-BE49-F238E27FC236}">
                <a16:creationId xmlns:a16="http://schemas.microsoft.com/office/drawing/2014/main" id="{24878EC6-8329-7CB9-37A2-2572EEB3C3F3}"/>
              </a:ext>
            </a:extLst>
          </p:cNvPr>
          <p:cNvPicPr>
            <a:picLocks noChangeAspect="1"/>
          </p:cNvPicPr>
          <p:nvPr/>
        </p:nvPicPr>
        <p:blipFill>
          <a:blip r:embed="rId5"/>
          <a:stretch>
            <a:fillRect/>
          </a:stretch>
        </p:blipFill>
        <p:spPr>
          <a:xfrm>
            <a:off x="9487591" y="4528935"/>
            <a:ext cx="1859048" cy="1833010"/>
          </a:xfrm>
          <a:prstGeom prst="rect">
            <a:avLst/>
          </a:prstGeom>
        </p:spPr>
      </p:pic>
      <p:sp>
        <p:nvSpPr>
          <p:cNvPr id="10" name="TextBox 9">
            <a:extLst>
              <a:ext uri="{FF2B5EF4-FFF2-40B4-BE49-F238E27FC236}">
                <a16:creationId xmlns:a16="http://schemas.microsoft.com/office/drawing/2014/main" id="{441BF8A4-81DB-4C40-A13B-2BACB28FAF0B}"/>
              </a:ext>
            </a:extLst>
          </p:cNvPr>
          <p:cNvSpPr txBox="1"/>
          <p:nvPr/>
        </p:nvSpPr>
        <p:spPr>
          <a:xfrm>
            <a:off x="6865685" y="6354227"/>
            <a:ext cx="45109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92D050"/>
                </a:solidFill>
              </a:rPr>
              <a:t>Source: https://www.globalgoals.org/goals/</a:t>
            </a:r>
          </a:p>
        </p:txBody>
      </p:sp>
    </p:spTree>
    <p:extLst>
      <p:ext uri="{BB962C8B-B14F-4D97-AF65-F5344CB8AC3E}">
        <p14:creationId xmlns:p14="http://schemas.microsoft.com/office/powerpoint/2010/main" val="687114666"/>
      </p:ext>
    </p:extLst>
  </p:cSld>
  <p:clrMapOvr>
    <a:masterClrMapping/>
  </p:clrMapOvr>
  <p:extLst>
    <p:ext uri="{6950BFC3-D8DA-4A85-94F7-54DA5524770B}">
      <p188:commentRel xmlns:p188="http://schemas.microsoft.com/office/powerpoint/2018/8/main" r:id="rId2"/>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27E-4AE6-E2B5-5512-B5BECA0CD76A}"/>
              </a:ext>
            </a:extLst>
          </p:cNvPr>
          <p:cNvSpPr>
            <a:spLocks noGrp="1"/>
          </p:cNvSpPr>
          <p:nvPr>
            <p:ph type="title"/>
          </p:nvPr>
        </p:nvSpPr>
        <p:spPr>
          <a:xfrm>
            <a:off x="226102" y="1614305"/>
            <a:ext cx="11752288" cy="288744"/>
          </a:xfrm>
        </p:spPr>
        <p:txBody>
          <a:bodyPr vert="horz" lIns="91440" tIns="45720" rIns="91440" bIns="45720" rtlCol="0" anchor="ctr">
            <a:noAutofit/>
          </a:bodyPr>
          <a:lstStyle/>
          <a:p>
            <a:pPr algn="ctr"/>
            <a:r>
              <a:rPr lang="en-US" sz="4000" b="1">
                <a:solidFill>
                  <a:srgbClr val="C00000"/>
                </a:solidFill>
                <a:ea typeface="+mj-lt"/>
                <a:cs typeface="+mj-lt"/>
              </a:rPr>
              <a:t>SDG 4: Ensure inclusive and equitable quality education and promote lifelong learning opportunities for all</a:t>
            </a:r>
            <a:endParaRPr lang="en-US" sz="4000" b="1">
              <a:solidFill>
                <a:srgbClr val="C00000"/>
              </a:solidFill>
              <a:cs typeface="Calibri Light"/>
            </a:endParaRPr>
          </a:p>
          <a:p>
            <a:pPr algn="ctr"/>
            <a:endParaRPr lang="en-US" sz="4800" b="1">
              <a:solidFill>
                <a:srgbClr val="00B050"/>
              </a:solidFill>
              <a:cs typeface="Calibri Light"/>
            </a:endParaRPr>
          </a:p>
          <a:p>
            <a:endParaRPr lang="en-US" b="1">
              <a:solidFill>
                <a:srgbClr val="00B050"/>
              </a:solidFill>
              <a:cs typeface="Calibri Light"/>
            </a:endParaRPr>
          </a:p>
        </p:txBody>
      </p:sp>
      <p:pic>
        <p:nvPicPr>
          <p:cNvPr id="13" name="Content Placeholder 12">
            <a:extLst>
              <a:ext uri="{FF2B5EF4-FFF2-40B4-BE49-F238E27FC236}">
                <a16:creationId xmlns:a16="http://schemas.microsoft.com/office/drawing/2014/main" id="{D5BBC811-221B-FD2B-FE75-D9D2D0C5AEB9}"/>
              </a:ext>
            </a:extLst>
          </p:cNvPr>
          <p:cNvPicPr>
            <a:picLocks noGrp="1" noChangeAspect="1"/>
          </p:cNvPicPr>
          <p:nvPr>
            <p:ph idx="1"/>
          </p:nvPr>
        </p:nvPicPr>
        <p:blipFill>
          <a:blip r:embed="rId2"/>
          <a:stretch>
            <a:fillRect/>
          </a:stretch>
        </p:blipFill>
        <p:spPr>
          <a:xfrm>
            <a:off x="4916" y="1638467"/>
            <a:ext cx="6701116" cy="3616075"/>
          </a:xfrm>
        </p:spPr>
      </p:pic>
      <p:pic>
        <p:nvPicPr>
          <p:cNvPr id="14" name="Picture 13" descr="A white and black text with red and white icons&#10;&#10;Description automatically generated">
            <a:extLst>
              <a:ext uri="{FF2B5EF4-FFF2-40B4-BE49-F238E27FC236}">
                <a16:creationId xmlns:a16="http://schemas.microsoft.com/office/drawing/2014/main" id="{01395383-2D6F-8477-75D0-77F8BDDE0823}"/>
              </a:ext>
            </a:extLst>
          </p:cNvPr>
          <p:cNvPicPr>
            <a:picLocks noChangeAspect="1"/>
          </p:cNvPicPr>
          <p:nvPr/>
        </p:nvPicPr>
        <p:blipFill>
          <a:blip r:embed="rId3"/>
          <a:stretch>
            <a:fillRect/>
          </a:stretch>
        </p:blipFill>
        <p:spPr>
          <a:xfrm>
            <a:off x="6542505" y="1749811"/>
            <a:ext cx="5898146" cy="3331638"/>
          </a:xfrm>
          <a:prstGeom prst="rect">
            <a:avLst/>
          </a:prstGeom>
        </p:spPr>
      </p:pic>
      <p:pic>
        <p:nvPicPr>
          <p:cNvPr id="6" name="Picture 5" descr="A red sign with a book and pencil&#10;&#10;Description automatically generated">
            <a:extLst>
              <a:ext uri="{FF2B5EF4-FFF2-40B4-BE49-F238E27FC236}">
                <a16:creationId xmlns:a16="http://schemas.microsoft.com/office/drawing/2014/main" id="{F5740AF5-47B1-E40E-2F15-105614AEB809}"/>
              </a:ext>
            </a:extLst>
          </p:cNvPr>
          <p:cNvPicPr>
            <a:picLocks noChangeAspect="1"/>
          </p:cNvPicPr>
          <p:nvPr/>
        </p:nvPicPr>
        <p:blipFill>
          <a:blip r:embed="rId4"/>
          <a:stretch>
            <a:fillRect/>
          </a:stretch>
        </p:blipFill>
        <p:spPr>
          <a:xfrm>
            <a:off x="9493202" y="4652844"/>
            <a:ext cx="1887621" cy="1874253"/>
          </a:xfrm>
          <a:prstGeom prst="rect">
            <a:avLst/>
          </a:prstGeom>
        </p:spPr>
      </p:pic>
      <p:sp>
        <p:nvSpPr>
          <p:cNvPr id="15" name="TextBox 14">
            <a:extLst>
              <a:ext uri="{FF2B5EF4-FFF2-40B4-BE49-F238E27FC236}">
                <a16:creationId xmlns:a16="http://schemas.microsoft.com/office/drawing/2014/main" id="{EDADA3F1-5E46-B13D-C6D9-C841C45166E8}"/>
              </a:ext>
            </a:extLst>
          </p:cNvPr>
          <p:cNvSpPr txBox="1"/>
          <p:nvPr/>
        </p:nvSpPr>
        <p:spPr>
          <a:xfrm>
            <a:off x="5236566" y="6160958"/>
            <a:ext cx="4254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rPr>
              <a:t>Source: https://www.globalgoals.org/goals/</a:t>
            </a:r>
          </a:p>
        </p:txBody>
      </p:sp>
    </p:spTree>
    <p:extLst>
      <p:ext uri="{BB962C8B-B14F-4D97-AF65-F5344CB8AC3E}">
        <p14:creationId xmlns:p14="http://schemas.microsoft.com/office/powerpoint/2010/main" val="11530171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27E-4AE6-E2B5-5512-B5BECA0CD76A}"/>
              </a:ext>
            </a:extLst>
          </p:cNvPr>
          <p:cNvSpPr>
            <a:spLocks noGrp="1"/>
          </p:cNvSpPr>
          <p:nvPr>
            <p:ph type="title"/>
          </p:nvPr>
        </p:nvSpPr>
        <p:spPr>
          <a:xfrm>
            <a:off x="226102" y="1199884"/>
            <a:ext cx="11752288" cy="703165"/>
          </a:xfrm>
        </p:spPr>
        <p:txBody>
          <a:bodyPr vert="horz" lIns="91440" tIns="45720" rIns="91440" bIns="45720" rtlCol="0" anchor="ctr">
            <a:noAutofit/>
          </a:bodyPr>
          <a:lstStyle/>
          <a:p>
            <a:pPr algn="ctr"/>
            <a:r>
              <a:rPr lang="en-US" sz="4000" b="1">
                <a:solidFill>
                  <a:schemeClr val="accent2"/>
                </a:solidFill>
                <a:ea typeface="+mj-lt"/>
                <a:cs typeface="+mj-lt"/>
              </a:rPr>
              <a:t>SDG 5: Achieve gender equality and empower all women and girls</a:t>
            </a:r>
            <a:endParaRPr lang="en-US">
              <a:solidFill>
                <a:schemeClr val="accent2"/>
              </a:solidFill>
            </a:endParaRPr>
          </a:p>
          <a:p>
            <a:endParaRPr lang="en-US" b="1">
              <a:solidFill>
                <a:srgbClr val="00B050"/>
              </a:solidFill>
              <a:cs typeface="Calibri Light"/>
            </a:endParaRPr>
          </a:p>
        </p:txBody>
      </p:sp>
      <p:pic>
        <p:nvPicPr>
          <p:cNvPr id="8" name="Content Placeholder 7">
            <a:extLst>
              <a:ext uri="{FF2B5EF4-FFF2-40B4-BE49-F238E27FC236}">
                <a16:creationId xmlns:a16="http://schemas.microsoft.com/office/drawing/2014/main" id="{8CB31FB4-FEA2-1F69-E000-03496B71A8E1}"/>
              </a:ext>
            </a:extLst>
          </p:cNvPr>
          <p:cNvPicPr>
            <a:picLocks noGrp="1" noChangeAspect="1"/>
          </p:cNvPicPr>
          <p:nvPr>
            <p:ph idx="1"/>
          </p:nvPr>
        </p:nvPicPr>
        <p:blipFill>
          <a:blip r:embed="rId2"/>
          <a:stretch>
            <a:fillRect/>
          </a:stretch>
        </p:blipFill>
        <p:spPr>
          <a:xfrm>
            <a:off x="84311" y="1892467"/>
            <a:ext cx="6662641" cy="4124075"/>
          </a:xfrm>
        </p:spPr>
      </p:pic>
      <p:pic>
        <p:nvPicPr>
          <p:cNvPr id="7" name="Picture 6" descr="A picture containing text, clipart&#10;&#10;Description automatically generated">
            <a:extLst>
              <a:ext uri="{FF2B5EF4-FFF2-40B4-BE49-F238E27FC236}">
                <a16:creationId xmlns:a16="http://schemas.microsoft.com/office/drawing/2014/main" id="{4D6D967F-5463-589A-30D9-54DA90349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6768" y="4716420"/>
            <a:ext cx="1763200" cy="1795381"/>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02A47FC6-2766-37BF-F68D-483285916F98}"/>
              </a:ext>
            </a:extLst>
          </p:cNvPr>
          <p:cNvPicPr>
            <a:picLocks noChangeAspect="1"/>
          </p:cNvPicPr>
          <p:nvPr/>
        </p:nvPicPr>
        <p:blipFill>
          <a:blip r:embed="rId4"/>
          <a:stretch>
            <a:fillRect/>
          </a:stretch>
        </p:blipFill>
        <p:spPr>
          <a:xfrm>
            <a:off x="6890084" y="2009412"/>
            <a:ext cx="3010568" cy="2371281"/>
          </a:xfrm>
          <a:prstGeom prst="rect">
            <a:avLst/>
          </a:prstGeom>
        </p:spPr>
      </p:pic>
      <p:pic>
        <p:nvPicPr>
          <p:cNvPr id="11" name="Picture 10" descr="A white background with black text&#10;&#10;Description automatically generated">
            <a:extLst>
              <a:ext uri="{FF2B5EF4-FFF2-40B4-BE49-F238E27FC236}">
                <a16:creationId xmlns:a16="http://schemas.microsoft.com/office/drawing/2014/main" id="{1786DBFF-FFC9-FBE1-5495-CE2868D62077}"/>
              </a:ext>
            </a:extLst>
          </p:cNvPr>
          <p:cNvPicPr>
            <a:picLocks noChangeAspect="1"/>
          </p:cNvPicPr>
          <p:nvPr/>
        </p:nvPicPr>
        <p:blipFill>
          <a:blip r:embed="rId5"/>
          <a:stretch>
            <a:fillRect/>
          </a:stretch>
        </p:blipFill>
        <p:spPr>
          <a:xfrm>
            <a:off x="6769768" y="4467275"/>
            <a:ext cx="3237831" cy="1305660"/>
          </a:xfrm>
          <a:prstGeom prst="rect">
            <a:avLst/>
          </a:prstGeom>
        </p:spPr>
      </p:pic>
      <p:sp>
        <p:nvSpPr>
          <p:cNvPr id="12" name="TextBox 11">
            <a:extLst>
              <a:ext uri="{FF2B5EF4-FFF2-40B4-BE49-F238E27FC236}">
                <a16:creationId xmlns:a16="http://schemas.microsoft.com/office/drawing/2014/main" id="{0C964FC7-3E78-F274-FE4D-9E14236A562D}"/>
              </a:ext>
            </a:extLst>
          </p:cNvPr>
          <p:cNvSpPr txBox="1"/>
          <p:nvPr/>
        </p:nvSpPr>
        <p:spPr>
          <a:xfrm>
            <a:off x="5811188" y="6123482"/>
            <a:ext cx="48168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rPr>
              <a:t>Source: https://www.globalgoals.org/goals/</a:t>
            </a:r>
          </a:p>
        </p:txBody>
      </p:sp>
    </p:spTree>
    <p:extLst>
      <p:ext uri="{BB962C8B-B14F-4D97-AF65-F5344CB8AC3E}">
        <p14:creationId xmlns:p14="http://schemas.microsoft.com/office/powerpoint/2010/main" val="15998956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27E-4AE6-E2B5-5512-B5BECA0CD76A}"/>
              </a:ext>
            </a:extLst>
          </p:cNvPr>
          <p:cNvSpPr>
            <a:spLocks noGrp="1"/>
          </p:cNvSpPr>
          <p:nvPr>
            <p:ph type="title"/>
          </p:nvPr>
        </p:nvSpPr>
        <p:spPr>
          <a:xfrm>
            <a:off x="226102" y="1133042"/>
            <a:ext cx="11752288" cy="703165"/>
          </a:xfrm>
        </p:spPr>
        <p:txBody>
          <a:bodyPr vert="horz" lIns="91440" tIns="45720" rIns="91440" bIns="45720" rtlCol="0" anchor="ctr">
            <a:noAutofit/>
          </a:bodyPr>
          <a:lstStyle/>
          <a:p>
            <a:pPr algn="ctr"/>
            <a:r>
              <a:rPr lang="en-US" sz="4000">
                <a:solidFill>
                  <a:schemeClr val="accent6">
                    <a:lumMod val="75000"/>
                  </a:schemeClr>
                </a:solidFill>
                <a:latin typeface="Calibri"/>
                <a:cs typeface="Calibri Light"/>
              </a:rPr>
              <a:t>SDG </a:t>
            </a:r>
            <a:r>
              <a:rPr lang="en-US" sz="4000">
                <a:solidFill>
                  <a:schemeClr val="accent6">
                    <a:lumMod val="75000"/>
                  </a:schemeClr>
                </a:solidFill>
                <a:latin typeface="Calibri"/>
                <a:ea typeface="+mj-lt"/>
                <a:cs typeface="+mj-lt"/>
              </a:rPr>
              <a:t>13: Take urgent action to combat climate change and its impacts</a:t>
            </a:r>
            <a:endParaRPr lang="en-US" sz="4000">
              <a:solidFill>
                <a:schemeClr val="accent6">
                  <a:lumMod val="75000"/>
                </a:schemeClr>
              </a:solidFill>
              <a:latin typeface="Calibri"/>
              <a:cs typeface="Calibri Light"/>
            </a:endParaRPr>
          </a:p>
          <a:p>
            <a:pPr algn="ctr"/>
            <a:endParaRPr lang="en-US" sz="4000">
              <a:solidFill>
                <a:srgbClr val="00B050"/>
              </a:solidFill>
              <a:latin typeface="Calibri"/>
              <a:cs typeface="Calibri Light"/>
            </a:endParaRPr>
          </a:p>
          <a:p>
            <a:endParaRPr lang="en-US" b="1">
              <a:solidFill>
                <a:srgbClr val="00B050"/>
              </a:solidFill>
              <a:cs typeface="Calibri Light"/>
            </a:endParaRPr>
          </a:p>
        </p:txBody>
      </p:sp>
      <p:pic>
        <p:nvPicPr>
          <p:cNvPr id="9" name="Content Placeholder 8" descr="A screenshot of a white and green page&#10;&#10;Description automatically generated">
            <a:extLst>
              <a:ext uri="{FF2B5EF4-FFF2-40B4-BE49-F238E27FC236}">
                <a16:creationId xmlns:a16="http://schemas.microsoft.com/office/drawing/2014/main" id="{8FD7E8AD-C8F1-CEAD-D207-642E2A557E8D}"/>
              </a:ext>
            </a:extLst>
          </p:cNvPr>
          <p:cNvPicPr>
            <a:picLocks noGrp="1" noChangeAspect="1"/>
          </p:cNvPicPr>
          <p:nvPr>
            <p:ph idx="1"/>
          </p:nvPr>
        </p:nvPicPr>
        <p:blipFill>
          <a:blip r:embed="rId2"/>
          <a:stretch>
            <a:fillRect/>
          </a:stretch>
        </p:blipFill>
        <p:spPr>
          <a:xfrm>
            <a:off x="578807" y="1464678"/>
            <a:ext cx="7638808" cy="5086601"/>
          </a:xfrm>
        </p:spPr>
      </p:pic>
      <p:pic>
        <p:nvPicPr>
          <p:cNvPr id="13" name="Picture 12" descr="A green and white rectangle with a planet earth and white text&#10;&#10;Description automatically generated">
            <a:extLst>
              <a:ext uri="{FF2B5EF4-FFF2-40B4-BE49-F238E27FC236}">
                <a16:creationId xmlns:a16="http://schemas.microsoft.com/office/drawing/2014/main" id="{4054A070-85A8-E5AF-1B58-D42C5DCAA872}"/>
              </a:ext>
            </a:extLst>
          </p:cNvPr>
          <p:cNvPicPr>
            <a:picLocks noChangeAspect="1"/>
          </p:cNvPicPr>
          <p:nvPr/>
        </p:nvPicPr>
        <p:blipFill>
          <a:blip r:embed="rId3"/>
          <a:stretch>
            <a:fillRect/>
          </a:stretch>
        </p:blipFill>
        <p:spPr>
          <a:xfrm>
            <a:off x="8680604" y="4025561"/>
            <a:ext cx="2487362" cy="2514099"/>
          </a:xfrm>
          <a:prstGeom prst="rect">
            <a:avLst/>
          </a:prstGeom>
        </p:spPr>
      </p:pic>
      <p:sp>
        <p:nvSpPr>
          <p:cNvPr id="14" name="TextBox 13">
            <a:extLst>
              <a:ext uri="{FF2B5EF4-FFF2-40B4-BE49-F238E27FC236}">
                <a16:creationId xmlns:a16="http://schemas.microsoft.com/office/drawing/2014/main" id="{B6018D7F-C66A-6BC7-F135-B6F39EFA5C1C}"/>
              </a:ext>
            </a:extLst>
          </p:cNvPr>
          <p:cNvSpPr txBox="1"/>
          <p:nvPr/>
        </p:nvSpPr>
        <p:spPr>
          <a:xfrm>
            <a:off x="4408098" y="6190891"/>
            <a:ext cx="4439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6">
                    <a:lumMod val="75000"/>
                  </a:schemeClr>
                </a:solidFill>
              </a:rPr>
              <a:t>Source: https://www.globalgoals.org/goals/</a:t>
            </a:r>
          </a:p>
        </p:txBody>
      </p:sp>
    </p:spTree>
    <p:extLst>
      <p:ext uri="{BB962C8B-B14F-4D97-AF65-F5344CB8AC3E}">
        <p14:creationId xmlns:p14="http://schemas.microsoft.com/office/powerpoint/2010/main" val="21817621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27E-4AE6-E2B5-5512-B5BECA0CD76A}"/>
              </a:ext>
            </a:extLst>
          </p:cNvPr>
          <p:cNvSpPr>
            <a:spLocks noGrp="1"/>
          </p:cNvSpPr>
          <p:nvPr>
            <p:ph type="title"/>
          </p:nvPr>
        </p:nvSpPr>
        <p:spPr>
          <a:xfrm>
            <a:off x="226102" y="520944"/>
            <a:ext cx="11752288" cy="1315263"/>
          </a:xfrm>
        </p:spPr>
        <p:txBody>
          <a:bodyPr vert="horz" lIns="91440" tIns="45720" rIns="91440" bIns="45720" rtlCol="0" anchor="ctr">
            <a:noAutofit/>
          </a:bodyPr>
          <a:lstStyle/>
          <a:p>
            <a:pPr algn="ctr"/>
            <a:r>
              <a:rPr lang="en-US" sz="3000" b="1">
                <a:solidFill>
                  <a:schemeClr val="accent5">
                    <a:lumMod val="75000"/>
                  </a:schemeClr>
                </a:solidFill>
                <a:latin typeface="Calibri"/>
                <a:cs typeface="Calibri Light"/>
              </a:rPr>
              <a:t>SDG </a:t>
            </a:r>
            <a:r>
              <a:rPr lang="en-US" sz="3000" b="1">
                <a:solidFill>
                  <a:schemeClr val="accent5">
                    <a:lumMod val="75000"/>
                  </a:schemeClr>
                </a:solidFill>
                <a:latin typeface="Calibri"/>
                <a:ea typeface="+mj-lt"/>
                <a:cs typeface="+mj-lt"/>
              </a:rPr>
              <a:t>16: Promote peaceful and inclusive societies for sustainable development, provide access to justice for all and build effective, accountable and inclusive institutions at all levels</a:t>
            </a:r>
            <a:endParaRPr lang="en-US">
              <a:solidFill>
                <a:schemeClr val="accent5">
                  <a:lumMod val="75000"/>
                </a:schemeClr>
              </a:solidFill>
            </a:endParaRPr>
          </a:p>
          <a:p>
            <a:endParaRPr lang="en-US" b="1">
              <a:solidFill>
                <a:srgbClr val="00B050"/>
              </a:solidFill>
              <a:latin typeface="Calibri Light" panose="020F0302020204030204"/>
              <a:cs typeface="Calibri Light"/>
            </a:endParaRPr>
          </a:p>
        </p:txBody>
      </p:sp>
      <p:pic>
        <p:nvPicPr>
          <p:cNvPr id="4" name="Picture 3" descr="A blue and white sign with a bird and a gavel&#10;&#10;Description automatically generated">
            <a:extLst>
              <a:ext uri="{FF2B5EF4-FFF2-40B4-BE49-F238E27FC236}">
                <a16:creationId xmlns:a16="http://schemas.microsoft.com/office/drawing/2014/main" id="{3ABB7453-EBCA-5504-B7DF-6E2558E46998}"/>
              </a:ext>
            </a:extLst>
          </p:cNvPr>
          <p:cNvPicPr>
            <a:picLocks noChangeAspect="1"/>
          </p:cNvPicPr>
          <p:nvPr/>
        </p:nvPicPr>
        <p:blipFill>
          <a:blip r:embed="rId2"/>
          <a:stretch>
            <a:fillRect/>
          </a:stretch>
        </p:blipFill>
        <p:spPr>
          <a:xfrm>
            <a:off x="10142581" y="1567772"/>
            <a:ext cx="1738730" cy="1698976"/>
          </a:xfrm>
          <a:prstGeom prst="rect">
            <a:avLst/>
          </a:prstGeom>
        </p:spPr>
      </p:pic>
      <p:pic>
        <p:nvPicPr>
          <p:cNvPr id="7" name="Content Placeholder 6" descr="A blue and white rectangular sign with text&#10;&#10;Description automatically generated">
            <a:extLst>
              <a:ext uri="{FF2B5EF4-FFF2-40B4-BE49-F238E27FC236}">
                <a16:creationId xmlns:a16="http://schemas.microsoft.com/office/drawing/2014/main" id="{CC358B45-5D83-0CD4-9627-15D809EC2772}"/>
              </a:ext>
            </a:extLst>
          </p:cNvPr>
          <p:cNvPicPr>
            <a:picLocks noGrp="1" noChangeAspect="1"/>
          </p:cNvPicPr>
          <p:nvPr>
            <p:ph idx="1"/>
          </p:nvPr>
        </p:nvPicPr>
        <p:blipFill>
          <a:blip r:embed="rId3"/>
          <a:stretch>
            <a:fillRect/>
          </a:stretch>
        </p:blipFill>
        <p:spPr>
          <a:xfrm>
            <a:off x="6684" y="1491414"/>
            <a:ext cx="7005053" cy="3549233"/>
          </a:xfrm>
        </p:spPr>
      </p:pic>
      <p:pic>
        <p:nvPicPr>
          <p:cNvPr id="8" name="Picture 7" descr="A white and blue rectangular object with text&#10;&#10;Description automatically generated">
            <a:extLst>
              <a:ext uri="{FF2B5EF4-FFF2-40B4-BE49-F238E27FC236}">
                <a16:creationId xmlns:a16="http://schemas.microsoft.com/office/drawing/2014/main" id="{673933D1-5B8E-4FC3-550F-C77C48A92611}"/>
              </a:ext>
            </a:extLst>
          </p:cNvPr>
          <p:cNvPicPr>
            <a:picLocks noChangeAspect="1"/>
          </p:cNvPicPr>
          <p:nvPr/>
        </p:nvPicPr>
        <p:blipFill>
          <a:blip r:embed="rId4"/>
          <a:stretch>
            <a:fillRect/>
          </a:stretch>
        </p:blipFill>
        <p:spPr>
          <a:xfrm>
            <a:off x="6769768" y="3764795"/>
            <a:ext cx="5416884" cy="2871043"/>
          </a:xfrm>
          <a:prstGeom prst="rect">
            <a:avLst/>
          </a:prstGeom>
        </p:spPr>
      </p:pic>
      <p:sp>
        <p:nvSpPr>
          <p:cNvPr id="11" name="TextBox 10">
            <a:extLst>
              <a:ext uri="{FF2B5EF4-FFF2-40B4-BE49-F238E27FC236}">
                <a16:creationId xmlns:a16="http://schemas.microsoft.com/office/drawing/2014/main" id="{21DB1947-376D-6DD9-43B1-ECFBB9FDB7E9}"/>
              </a:ext>
            </a:extLst>
          </p:cNvPr>
          <p:cNvSpPr txBox="1"/>
          <p:nvPr/>
        </p:nvSpPr>
        <p:spPr>
          <a:xfrm>
            <a:off x="2495910" y="6277155"/>
            <a:ext cx="5963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5">
                    <a:lumMod val="75000"/>
                  </a:schemeClr>
                </a:solidFill>
                <a:cs typeface="Calibri"/>
              </a:rPr>
              <a:t>Source: https://www.globalgoals.org/goals/​</a:t>
            </a:r>
            <a:endParaRPr lang="en-US">
              <a:solidFill>
                <a:schemeClr val="accent5">
                  <a:lumMod val="75000"/>
                </a:schemeClr>
              </a:solidFill>
            </a:endParaRPr>
          </a:p>
        </p:txBody>
      </p:sp>
    </p:spTree>
    <p:extLst>
      <p:ext uri="{BB962C8B-B14F-4D97-AF65-F5344CB8AC3E}">
        <p14:creationId xmlns:p14="http://schemas.microsoft.com/office/powerpoint/2010/main" val="1025424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3782" y="-44301"/>
            <a:ext cx="4464900" cy="69050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2896293" y="4878742"/>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305352" y="2154894"/>
            <a:ext cx="4053263" cy="20313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prstClr val="white"/>
                </a:solidFill>
                <a:effectLst/>
                <a:uLnTx/>
                <a:uFillTx/>
                <a:latin typeface="Calibri" panose="020F0502020204030204"/>
                <a:ea typeface="+mn-ea"/>
                <a:cs typeface="+mn-cs"/>
              </a:rPr>
              <a:t>Presentations and 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1262BA3-2D29-4F61-8A18-B3DEDD1CBC51}"/>
              </a:ext>
            </a:extLst>
          </p:cNvPr>
          <p:cNvSpPr txBox="1"/>
          <p:nvPr/>
        </p:nvSpPr>
        <p:spPr>
          <a:xfrm>
            <a:off x="4457700" y="477511"/>
            <a:ext cx="7538282" cy="3447098"/>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srgbClr val="1A3668"/>
                </a:solidFill>
                <a:effectLst/>
                <a:uLnTx/>
                <a:uFillTx/>
                <a:latin typeface="Calibri" panose="020F0502020204030204"/>
                <a:ea typeface="+mn-ea"/>
                <a:cs typeface="+mn-cs"/>
              </a:rPr>
              <a:t>Examining the relevance of the SDGs to migrants, mobility, and the rights of people on the move:</a:t>
            </a:r>
          </a:p>
          <a:p>
            <a:pPr marL="457200" marR="0" lvl="1" indent="0" algn="l" defTabSz="914400" rtl="0" eaLnBrk="1" fontAlgn="auto" latinLnBrk="0" hangingPunct="1">
              <a:lnSpc>
                <a:spcPct val="100000"/>
              </a:lnSpc>
              <a:spcBef>
                <a:spcPts val="600"/>
              </a:spcBef>
              <a:spcAft>
                <a:spcPts val="600"/>
              </a:spcAft>
              <a:buClrTx/>
              <a:buSzTx/>
              <a:buFontTx/>
              <a:buNone/>
              <a:tabLst/>
              <a:defRPr/>
            </a:pPr>
            <a:endParaRPr kumimoji="0" lang="fr-FR" sz="2400" b="0" i="0" u="none" strike="noStrike" kern="1200" cap="none" spc="0" normalizeH="0" baseline="0" noProof="0">
              <a:ln>
                <a:noFill/>
              </a:ln>
              <a:solidFill>
                <a:srgbClr val="1A3668"/>
              </a:solidFill>
              <a:effectLst/>
              <a:uLnTx/>
              <a:uFillTx/>
              <a:latin typeface="Calibri" panose="020F0502020204030204"/>
              <a:ea typeface="+mn-ea"/>
              <a:cs typeface="+mn-cs"/>
            </a:endParaRPr>
          </a:p>
          <a:p>
            <a:pPr lvl="1">
              <a:spcBef>
                <a:spcPts val="600"/>
              </a:spcBef>
              <a:spcAft>
                <a:spcPts val="600"/>
              </a:spcAft>
              <a:defRPr/>
            </a:pPr>
            <a:r>
              <a:rPr lang="en-US" sz="2400">
                <a:solidFill>
                  <a:srgbClr val="1A3668"/>
                </a:solidFill>
                <a:latin typeface="Calibri" panose="020F0502020204030204"/>
              </a:rPr>
              <a:t>The speaker from each Group</a:t>
            </a:r>
            <a:r>
              <a:rPr kumimoji="0" lang="en-US" sz="2400" b="0" i="0" u="none" strike="noStrike" kern="1200" cap="none" spc="0" normalizeH="0" baseline="0" noProof="0">
                <a:ln>
                  <a:noFill/>
                </a:ln>
                <a:solidFill>
                  <a:srgbClr val="1A3668"/>
                </a:solidFill>
                <a:effectLst/>
                <a:uLnTx/>
                <a:uFillTx/>
                <a:latin typeface="Calibri" panose="020F0502020204030204"/>
                <a:ea typeface="+mn-ea"/>
                <a:cs typeface="+mn-cs"/>
              </a:rPr>
              <a:t> will present </a:t>
            </a:r>
            <a:r>
              <a:rPr kumimoji="0" lang="en-US" sz="2400" b="0" i="0" u="sng" strike="noStrike" kern="1200" cap="none" spc="0" normalizeH="0" baseline="0" noProof="0">
                <a:ln>
                  <a:noFill/>
                </a:ln>
                <a:solidFill>
                  <a:srgbClr val="1A3668"/>
                </a:solidFill>
                <a:effectLst/>
                <a:uLnTx/>
                <a:uFillTx/>
                <a:latin typeface="Calibri" panose="020F0502020204030204"/>
                <a:ea typeface="+mn-ea"/>
                <a:cs typeface="+mn-cs"/>
              </a:rPr>
              <a:t>one</a:t>
            </a:r>
            <a:r>
              <a:rPr kumimoji="0" lang="en-US" sz="2400" b="0" i="0" u="none" strike="noStrike" kern="1200" cap="none" spc="0" normalizeH="0" baseline="0" noProof="0">
                <a:ln>
                  <a:noFill/>
                </a:ln>
                <a:solidFill>
                  <a:srgbClr val="1A3668"/>
                </a:solidFill>
                <a:effectLst/>
                <a:uLnTx/>
                <a:uFillTx/>
                <a:latin typeface="Calibri" panose="020F0502020204030204"/>
                <a:ea typeface="+mn-ea"/>
                <a:cs typeface="+mn-cs"/>
              </a:rPr>
              <a:t> example from their discussion, answering all three questions.</a:t>
            </a:r>
            <a:endParaRPr kumimoji="0" lang="en-US" sz="2400" b="0" i="0" u="none" strike="noStrike" kern="1200" cap="none" spc="0" normalizeH="0" baseline="0" noProof="0">
              <a:ln>
                <a:noFill/>
              </a:ln>
              <a:solidFill>
                <a:srgbClr val="1A3668"/>
              </a:solidFill>
              <a:effectLst/>
              <a:uLnTx/>
              <a:uFillTx/>
              <a:latin typeface="Calibri" panose="020F0502020204030204"/>
              <a:ea typeface="+mn-ea"/>
              <a:cs typeface="Calibri"/>
            </a:endParaRPr>
          </a:p>
          <a:p>
            <a:pPr marL="457200" marR="0" lvl="1" indent="0" algn="l" defTabSz="914400" rtl="0" eaLnBrk="1" fontAlgn="auto" latinLnBrk="0" hangingPunct="1">
              <a:lnSpc>
                <a:spcPct val="100000"/>
              </a:lnSpc>
              <a:spcBef>
                <a:spcPts val="600"/>
              </a:spcBef>
              <a:spcAft>
                <a:spcPts val="600"/>
              </a:spcAft>
              <a:buClrTx/>
              <a:buSzTx/>
              <a:buFontTx/>
              <a:buNone/>
              <a:tabLst/>
              <a:defRPr/>
            </a:pPr>
            <a:endParaRPr lang="en-US" sz="2000" b="0" i="0" u="none" strike="noStrike" kern="1200" cap="none" spc="0" normalizeH="0" baseline="0" noProof="0">
              <a:ln>
                <a:noFill/>
              </a:ln>
              <a:solidFill>
                <a:srgbClr val="418FDE"/>
              </a:solidFill>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B755FE9E-2028-4A63-B8D6-5DB03E61B6E8}"/>
              </a:ext>
            </a:extLst>
          </p:cNvPr>
          <p:cNvSpPr txBox="1"/>
          <p:nvPr/>
        </p:nvSpPr>
        <p:spPr>
          <a:xfrm>
            <a:off x="4834835" y="3918227"/>
            <a:ext cx="716059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200"/>
              <a:t>Note: please see the presentation template to formulate the group speaker’s intervention.</a:t>
            </a:r>
            <a:endParaRPr lang="en-US"/>
          </a:p>
        </p:txBody>
      </p:sp>
    </p:spTree>
    <p:extLst>
      <p:ext uri="{BB962C8B-B14F-4D97-AF65-F5344CB8AC3E}">
        <p14:creationId xmlns:p14="http://schemas.microsoft.com/office/powerpoint/2010/main" val="222507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731721"/>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810327" y="2004076"/>
            <a:ext cx="8783782" cy="738664"/>
          </a:xfrm>
          <a:prstGeom prst="rect">
            <a:avLst/>
          </a:prstGeom>
          <a:noFill/>
        </p:spPr>
        <p:txBody>
          <a:bodyPr wrap="square" lIns="91440" tIns="45720" rIns="91440" bIns="45720" rtlCol="0" anchor="t">
            <a:spAutoFit/>
          </a:bodyPr>
          <a:lstStyle/>
          <a:p>
            <a:pPr algn="ctr"/>
            <a:r>
              <a:rPr lang="en-GB" sz="4200" b="1">
                <a:solidFill>
                  <a:srgbClr val="318CDD"/>
                </a:solidFill>
              </a:rPr>
              <a:t>Coffee Break</a:t>
            </a:r>
          </a:p>
        </p:txBody>
      </p:sp>
      <p:pic>
        <p:nvPicPr>
          <p:cNvPr id="6" name="Picture 5" descr="A white sign with black text and a red and blue square&#10;&#10;Description automatically generated">
            <a:extLst>
              <a:ext uri="{FF2B5EF4-FFF2-40B4-BE49-F238E27FC236}">
                <a16:creationId xmlns:a16="http://schemas.microsoft.com/office/drawing/2014/main" id="{9E8BAA4F-B249-5188-210A-32E7E23F6F50}"/>
              </a:ext>
            </a:extLst>
          </p:cNvPr>
          <p:cNvPicPr>
            <a:picLocks noChangeAspect="1"/>
          </p:cNvPicPr>
          <p:nvPr/>
        </p:nvPicPr>
        <p:blipFill>
          <a:blip r:embed="rId4"/>
          <a:stretch>
            <a:fillRect/>
          </a:stretch>
        </p:blipFill>
        <p:spPr>
          <a:xfrm>
            <a:off x="6927486" y="5570642"/>
            <a:ext cx="1809750" cy="1038225"/>
          </a:xfrm>
          <a:prstGeom prst="rect">
            <a:avLst/>
          </a:prstGeom>
        </p:spPr>
      </p:pic>
    </p:spTree>
    <p:extLst>
      <p:ext uri="{BB962C8B-B14F-4D97-AF65-F5344CB8AC3E}">
        <p14:creationId xmlns:p14="http://schemas.microsoft.com/office/powerpoint/2010/main" val="30638680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0"/>
            <a:ext cx="12193200" cy="690975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2"/>
          <a:stretch>
            <a:fillRect/>
          </a:stretch>
        </p:blipFill>
        <p:spPr>
          <a:xfrm>
            <a:off x="1930348" y="2447171"/>
            <a:ext cx="3511894" cy="1055957"/>
          </a:xfrm>
          <a:prstGeom prst="rect">
            <a:avLst/>
          </a:prstGeom>
        </p:spPr>
      </p:pic>
      <p:sp>
        <p:nvSpPr>
          <p:cNvPr id="7" name="Subtitle 2">
            <a:extLst>
              <a:ext uri="{FF2B5EF4-FFF2-40B4-BE49-F238E27FC236}">
                <a16:creationId xmlns:a16="http://schemas.microsoft.com/office/drawing/2014/main" id="{71D749D4-BEE4-F242-99AA-50C6BEA5CB37}"/>
              </a:ext>
            </a:extLst>
          </p:cNvPr>
          <p:cNvSpPr txBox="1">
            <a:spLocks/>
          </p:cNvSpPr>
          <p:nvPr/>
        </p:nvSpPr>
        <p:spPr>
          <a:xfrm>
            <a:off x="6838707" y="2376099"/>
            <a:ext cx="3422944" cy="2231929"/>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5000"/>
              </a:lnSpc>
            </a:pPr>
            <a:r>
              <a:rPr lang="en-US" sz="1800">
                <a:solidFill>
                  <a:schemeClr val="bg1"/>
                </a:solidFill>
                <a:ea typeface="Roboto"/>
              </a:rPr>
              <a:t>United Nations Network on Migration</a:t>
            </a:r>
          </a:p>
          <a:p>
            <a:pPr algn="l">
              <a:lnSpc>
                <a:spcPct val="170000"/>
              </a:lnSpc>
            </a:pPr>
            <a:r>
              <a:rPr lang="en-US" sz="1800">
                <a:solidFill>
                  <a:schemeClr val="bg1"/>
                </a:solidFill>
                <a:ea typeface="Roboto"/>
              </a:rPr>
              <a:t>UNNMArabRegion@iom.int</a:t>
            </a:r>
          </a:p>
          <a:p>
            <a:pPr algn="l">
              <a:lnSpc>
                <a:spcPct val="170000"/>
              </a:lnSpc>
            </a:pPr>
            <a:r>
              <a:rPr lang="en-US" sz="1800">
                <a:solidFill>
                  <a:schemeClr val="bg1"/>
                </a:solidFill>
                <a:ea typeface="Roboto"/>
              </a:rPr>
              <a:t>gcmrrarabstates@iom.int</a:t>
            </a:r>
          </a:p>
          <a:p>
            <a:pPr algn="l">
              <a:lnSpc>
                <a:spcPct val="170000"/>
              </a:lnSpc>
            </a:pPr>
            <a:r>
              <a:rPr lang="en-US" sz="1800">
                <a:solidFill>
                  <a:schemeClr val="bg1"/>
                </a:solidFill>
                <a:ea typeface="Roboto Medium"/>
              </a:rPr>
              <a:t>www.migrationnetwork.un.org</a:t>
            </a:r>
          </a:p>
        </p:txBody>
      </p:sp>
      <p:cxnSp>
        <p:nvCxnSpPr>
          <p:cNvPr id="8" name="Straight Connector 7">
            <a:extLst>
              <a:ext uri="{FF2B5EF4-FFF2-40B4-BE49-F238E27FC236}">
                <a16:creationId xmlns:a16="http://schemas.microsoft.com/office/drawing/2014/main" id="{6AB06CE8-CD39-3640-BDCD-E10730F8FA20}"/>
              </a:ext>
            </a:extLst>
          </p:cNvPr>
          <p:cNvCxnSpPr>
            <a:cxnSpLocks/>
          </p:cNvCxnSpPr>
          <p:nvPr/>
        </p:nvCxnSpPr>
        <p:spPr>
          <a:xfrm>
            <a:off x="6138513" y="2447171"/>
            <a:ext cx="0" cy="2060294"/>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10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5421149"/>
            <a:ext cx="12193200" cy="1483905"/>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118803" y="5048450"/>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1221" y="60154"/>
            <a:ext cx="12408245" cy="1908215"/>
          </a:xfrm>
          <a:prstGeom prst="rect">
            <a:avLst/>
          </a:prstGeom>
          <a:noFill/>
        </p:spPr>
        <p:txBody>
          <a:bodyPr wrap="square" lIns="91440" tIns="45720" rIns="91440" bIns="45720" rtlCol="0" anchor="t">
            <a:spAutoFit/>
          </a:bodyPr>
          <a:lstStyle/>
          <a:p>
            <a:pPr algn="ctr"/>
            <a:r>
              <a:rPr lang="en-GB" sz="2800" b="1">
                <a:solidFill>
                  <a:srgbClr val="318CDD"/>
                </a:solidFill>
              </a:rPr>
              <a:t>Migration snapshot in Egypt: </a:t>
            </a:r>
            <a:r>
              <a:rPr lang="en-US" sz="2800" b="1">
                <a:solidFill>
                  <a:srgbClr val="003399"/>
                </a:solidFill>
                <a:latin typeface="Calibri Light"/>
                <a:cs typeface="Calibri Light"/>
              </a:rPr>
              <a:t>Main Challenges Migrants Face</a:t>
            </a:r>
            <a:endParaRPr lang="en-US" sz="2800"/>
          </a:p>
          <a:p>
            <a:pPr algn="ctr"/>
            <a:endParaRPr lang="en-GB" sz="3600" b="1">
              <a:solidFill>
                <a:srgbClr val="318CDD"/>
              </a:solidFill>
            </a:endParaRPr>
          </a:p>
          <a:p>
            <a:pPr algn="ctr"/>
            <a:endParaRPr lang="en-GB" sz="3600" b="1">
              <a:solidFill>
                <a:srgbClr val="318CDD"/>
              </a:solidFill>
              <a:cs typeface="Calibri"/>
            </a:endParaRPr>
          </a:p>
          <a:p>
            <a:pPr algn="ctr"/>
            <a:endParaRPr lang="en-US">
              <a:cs typeface="Calibri"/>
            </a:endParaRPr>
          </a:p>
        </p:txBody>
      </p:sp>
      <p:sp>
        <p:nvSpPr>
          <p:cNvPr id="5" name="TextBox 4">
            <a:extLst>
              <a:ext uri="{FF2B5EF4-FFF2-40B4-BE49-F238E27FC236}">
                <a16:creationId xmlns:a16="http://schemas.microsoft.com/office/drawing/2014/main" id="{6FB635C1-81F4-8213-B12C-B5E4908A5C09}"/>
              </a:ext>
            </a:extLst>
          </p:cNvPr>
          <p:cNvSpPr txBox="1"/>
          <p:nvPr/>
        </p:nvSpPr>
        <p:spPr>
          <a:xfrm>
            <a:off x="387355" y="803410"/>
            <a:ext cx="8491063" cy="57400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a:solidFill>
                  <a:srgbClr val="0033A0"/>
                </a:solidFill>
                <a:latin typeface="Arial"/>
                <a:cs typeface="Arial"/>
              </a:rPr>
              <a:t>• </a:t>
            </a:r>
            <a:r>
              <a:rPr lang="en-US" sz="2400">
                <a:solidFill>
                  <a:srgbClr val="0033A0"/>
                </a:solidFill>
                <a:latin typeface="Calibri Light"/>
                <a:cs typeface="Calibri Light"/>
              </a:rPr>
              <a:t>Inability of migrants to present proper</a:t>
            </a:r>
            <a:r>
              <a:rPr lang="en-US" sz="2400" b="1" u="sng">
                <a:solidFill>
                  <a:srgbClr val="0033A0"/>
                </a:solidFill>
                <a:latin typeface="Calibri Light"/>
                <a:cs typeface="Calibri Light"/>
              </a:rPr>
              <a:t> documentation </a:t>
            </a:r>
            <a:r>
              <a:rPr lang="en-US" sz="2400">
                <a:solidFill>
                  <a:srgbClr val="0033A0"/>
                </a:solidFill>
                <a:latin typeface="Calibri Light"/>
                <a:cs typeface="Calibri Light"/>
              </a:rPr>
              <a:t>deprives them from smooth access to education and health, and livelihood opportunities.</a:t>
            </a:r>
            <a:endParaRPr lang="en-US"/>
          </a:p>
          <a:p>
            <a:pPr algn="just"/>
            <a:endParaRPr lang="en-US" sz="2400">
              <a:solidFill>
                <a:srgbClr val="0033A0"/>
              </a:solidFill>
              <a:latin typeface="Calibri Light"/>
              <a:cs typeface="Calibri Light"/>
            </a:endParaRPr>
          </a:p>
          <a:p>
            <a:pPr algn="just"/>
            <a:r>
              <a:rPr lang="en-US" sz="2400">
                <a:solidFill>
                  <a:srgbClr val="0033A0"/>
                </a:solidFill>
                <a:latin typeface="Arial"/>
                <a:cs typeface="Arial"/>
              </a:rPr>
              <a:t>• </a:t>
            </a:r>
            <a:r>
              <a:rPr lang="en-US" sz="2400" b="1" u="sng">
                <a:solidFill>
                  <a:srgbClr val="0033A0"/>
                </a:solidFill>
                <a:latin typeface="Calibri Light"/>
                <a:cs typeface="Calibri Light"/>
              </a:rPr>
              <a:t>Lack of financial capacity of migrants </a:t>
            </a:r>
            <a:r>
              <a:rPr lang="en-US" sz="2400">
                <a:solidFill>
                  <a:srgbClr val="0033A0"/>
                </a:solidFill>
                <a:latin typeface="Calibri Light"/>
                <a:cs typeface="Calibri Light"/>
              </a:rPr>
              <a:t>presented in the shortage of income, and the inability to provide basic fees for Education and health services, which constitutes a burden on migrants and decreases their chances of accessing the services. </a:t>
            </a:r>
            <a:endParaRPr lang="en-US" sz="2400"/>
          </a:p>
          <a:p>
            <a:pPr algn="just"/>
            <a:endParaRPr lang="en-US" sz="2400">
              <a:solidFill>
                <a:srgbClr val="0033A0"/>
              </a:solidFill>
              <a:latin typeface="Calibri Light"/>
              <a:cs typeface="Calibri Light"/>
            </a:endParaRPr>
          </a:p>
          <a:p>
            <a:pPr algn="just"/>
            <a:r>
              <a:rPr lang="en-US" sz="2400">
                <a:solidFill>
                  <a:srgbClr val="0033A0"/>
                </a:solidFill>
                <a:latin typeface="Arial"/>
                <a:cs typeface="Arial"/>
              </a:rPr>
              <a:t>• </a:t>
            </a:r>
            <a:r>
              <a:rPr lang="en-US" sz="2400" b="1" u="sng">
                <a:solidFill>
                  <a:srgbClr val="0033A0"/>
                </a:solidFill>
                <a:latin typeface="Calibri Light"/>
                <a:cs typeface="Calibri Light"/>
              </a:rPr>
              <a:t>Discrimination/bullying and language barrier </a:t>
            </a:r>
            <a:r>
              <a:rPr lang="en-US" sz="2400">
                <a:solidFill>
                  <a:srgbClr val="0033A0"/>
                </a:solidFill>
                <a:latin typeface="Calibri Light"/>
                <a:cs typeface="Calibri Light"/>
              </a:rPr>
              <a:t>are among the reasons why migrants fail to get proper basic services and integrating in the society. </a:t>
            </a:r>
            <a:endParaRPr lang="en-US"/>
          </a:p>
          <a:p>
            <a:pPr algn="just"/>
            <a:endParaRPr lang="en-US" sz="2400">
              <a:solidFill>
                <a:srgbClr val="0033A0"/>
              </a:solidFill>
              <a:latin typeface="Calibri Light"/>
              <a:cs typeface="Calibri Light"/>
            </a:endParaRPr>
          </a:p>
          <a:p>
            <a:endParaRPr lang="en-US" sz="2000">
              <a:solidFill>
                <a:srgbClr val="0033A0"/>
              </a:solidFill>
              <a:latin typeface="Calibri Light"/>
              <a:cs typeface="Calibri Light"/>
            </a:endParaRPr>
          </a:p>
          <a:p>
            <a:endParaRPr lang="en-US" sz="2400">
              <a:solidFill>
                <a:srgbClr val="0033A0"/>
              </a:solidFill>
              <a:latin typeface="Calibri Light"/>
              <a:cs typeface="Calibri Light"/>
            </a:endParaRPr>
          </a:p>
          <a:p>
            <a:endParaRPr lang="en-US" sz="1100">
              <a:solidFill>
                <a:srgbClr val="000000"/>
              </a:solidFill>
              <a:latin typeface="Calibri" panose="020F0502020204030204"/>
              <a:cs typeface="Calibri"/>
            </a:endParaRPr>
          </a:p>
        </p:txBody>
      </p:sp>
      <p:pic>
        <p:nvPicPr>
          <p:cNvPr id="7" name="Picture 6" descr="A young child wearing a head scarf&#10;&#10;Description automatically generated">
            <a:extLst>
              <a:ext uri="{FF2B5EF4-FFF2-40B4-BE49-F238E27FC236}">
                <a16:creationId xmlns:a16="http://schemas.microsoft.com/office/drawing/2014/main" id="{4226C8B6-A69D-76D2-93B6-ADE3197C518A}"/>
              </a:ext>
            </a:extLst>
          </p:cNvPr>
          <p:cNvPicPr>
            <a:picLocks noChangeAspect="1"/>
          </p:cNvPicPr>
          <p:nvPr/>
        </p:nvPicPr>
        <p:blipFill>
          <a:blip r:embed="rId4"/>
          <a:stretch>
            <a:fillRect/>
          </a:stretch>
        </p:blipFill>
        <p:spPr>
          <a:xfrm>
            <a:off x="9180162" y="1971314"/>
            <a:ext cx="2743200" cy="1830490"/>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7569D979-9A55-ACD5-BF0E-5A5362A790D7}"/>
              </a:ext>
            </a:extLst>
          </p:cNvPr>
          <p:cNvPicPr>
            <a:picLocks noChangeAspect="1"/>
          </p:cNvPicPr>
          <p:nvPr/>
        </p:nvPicPr>
        <p:blipFill>
          <a:blip r:embed="rId5"/>
          <a:stretch>
            <a:fillRect/>
          </a:stretch>
        </p:blipFill>
        <p:spPr>
          <a:xfrm>
            <a:off x="9102671" y="3857591"/>
            <a:ext cx="2743200" cy="253530"/>
          </a:xfrm>
          <a:prstGeom prst="rect">
            <a:avLst/>
          </a:prstGeom>
        </p:spPr>
      </p:pic>
    </p:spTree>
    <p:extLst>
      <p:ext uri="{BB962C8B-B14F-4D97-AF65-F5344CB8AC3E}">
        <p14:creationId xmlns:p14="http://schemas.microsoft.com/office/powerpoint/2010/main" val="2212952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4674199"/>
            <a:ext cx="12193200" cy="2173333"/>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39615" y="4807292"/>
            <a:ext cx="11025553" cy="673080"/>
          </a:xfrm>
        </p:spPr>
        <p:txBody>
          <a:bodyPr anchor="t">
            <a:noAutofit/>
          </a:bodyPr>
          <a:lstStyle/>
          <a:p>
            <a:pPr>
              <a:lnSpc>
                <a:spcPct val="100000"/>
              </a:lnSpc>
              <a:spcBef>
                <a:spcPts val="600"/>
              </a:spcBef>
              <a:spcAft>
                <a:spcPts val="600"/>
              </a:spcAft>
            </a:pPr>
            <a:r>
              <a:rPr lang="en-US" sz="3000" b="1">
                <a:solidFill>
                  <a:schemeClr val="bg1"/>
                </a:solidFill>
                <a:latin typeface="+mn-lt"/>
                <a:ea typeface="Roboto Medium"/>
              </a:rPr>
              <a:t>Session 3 – Migration and the Cooperation Framework (CF) </a:t>
            </a:r>
            <a:br>
              <a:rPr lang="en-US" sz="2000" b="1">
                <a:latin typeface="+mn-lt"/>
                <a:ea typeface="Roboto Medium" panose="02000000000000000000" pitchFamily="2" charset="0"/>
              </a:rPr>
            </a:br>
            <a:endParaRPr lang="en-US" sz="20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pic>
        <p:nvPicPr>
          <p:cNvPr id="11" name="Picture 10">
            <a:extLst>
              <a:ext uri="{FF2B5EF4-FFF2-40B4-BE49-F238E27FC236}">
                <a16:creationId xmlns:a16="http://schemas.microsoft.com/office/drawing/2014/main" id="{E648DAA4-584A-CC41-8D99-6B790DC9706B}"/>
              </a:ext>
            </a:extLst>
          </p:cNvPr>
          <p:cNvPicPr>
            <a:picLocks noChangeAspect="1"/>
          </p:cNvPicPr>
          <p:nvPr/>
        </p:nvPicPr>
        <p:blipFill rotWithShape="1">
          <a:blip r:embed="rId4"/>
          <a:srcRect l="23664" t="35265" r="40815" b="2427"/>
          <a:stretch/>
        </p:blipFill>
        <p:spPr>
          <a:xfrm>
            <a:off x="0" y="0"/>
            <a:ext cx="4059600" cy="4746400"/>
          </a:xfrm>
          <a:prstGeom prst="rect">
            <a:avLst/>
          </a:prstGeom>
        </p:spPr>
      </p:pic>
      <p:pic>
        <p:nvPicPr>
          <p:cNvPr id="12" name="Picture 11">
            <a:extLst>
              <a:ext uri="{FF2B5EF4-FFF2-40B4-BE49-F238E27FC236}">
                <a16:creationId xmlns:a16="http://schemas.microsoft.com/office/drawing/2014/main" id="{29CB728F-365B-3346-A3B1-B39DF0746688}"/>
              </a:ext>
            </a:extLst>
          </p:cNvPr>
          <p:cNvPicPr>
            <a:picLocks noChangeAspect="1"/>
          </p:cNvPicPr>
          <p:nvPr/>
        </p:nvPicPr>
        <p:blipFill rotWithShape="1">
          <a:blip r:embed="rId5"/>
          <a:srcRect l="34896" t="26264" r="30893" b="13737"/>
          <a:stretch/>
        </p:blipFill>
        <p:spPr>
          <a:xfrm>
            <a:off x="4059600" y="-9985"/>
            <a:ext cx="4059600" cy="4746400"/>
          </a:xfrm>
          <a:prstGeom prst="rect">
            <a:avLst/>
          </a:prstGeom>
        </p:spPr>
      </p:pic>
      <p:pic>
        <p:nvPicPr>
          <p:cNvPr id="13" name="Picture 12">
            <a:extLst>
              <a:ext uri="{FF2B5EF4-FFF2-40B4-BE49-F238E27FC236}">
                <a16:creationId xmlns:a16="http://schemas.microsoft.com/office/drawing/2014/main" id="{052F87A9-40A5-844D-B112-E997F89B50AB}"/>
              </a:ext>
            </a:extLst>
          </p:cNvPr>
          <p:cNvPicPr>
            <a:picLocks noChangeAspect="1"/>
          </p:cNvPicPr>
          <p:nvPr/>
        </p:nvPicPr>
        <p:blipFill rotWithShape="1">
          <a:blip r:embed="rId6"/>
          <a:srcRect l="29991" r="12700" b="-50"/>
          <a:stretch/>
        </p:blipFill>
        <p:spPr>
          <a:xfrm>
            <a:off x="8119200" y="-9985"/>
            <a:ext cx="4072801" cy="4741706"/>
          </a:xfrm>
          <a:prstGeom prst="rect">
            <a:avLst/>
          </a:prstGeom>
        </p:spPr>
      </p:pic>
      <p:sp>
        <p:nvSpPr>
          <p:cNvPr id="14" name="Title 1">
            <a:extLst>
              <a:ext uri="{FF2B5EF4-FFF2-40B4-BE49-F238E27FC236}">
                <a16:creationId xmlns:a16="http://schemas.microsoft.com/office/drawing/2014/main" id="{E79FF83A-F42F-4C56-8420-DFB69FFB4BE2}"/>
              </a:ext>
            </a:extLst>
          </p:cNvPr>
          <p:cNvSpPr txBox="1">
            <a:spLocks/>
          </p:cNvSpPr>
          <p:nvPr/>
        </p:nvSpPr>
        <p:spPr>
          <a:xfrm>
            <a:off x="66727" y="5301081"/>
            <a:ext cx="7180864" cy="146449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pPr>
            <a:r>
              <a:rPr lang="en-US" sz="2000">
                <a:solidFill>
                  <a:schemeClr val="bg1"/>
                </a:solidFill>
                <a:latin typeface="Calibri"/>
                <a:ea typeface="Roboto Medium"/>
                <a:cs typeface="Calibri"/>
              </a:rPr>
              <a:t>Session Objectives: by the end of this session, participants should be able to: Strengthen analysis of the migration landscape in-country and discuss </a:t>
            </a:r>
            <a:r>
              <a:rPr lang="en-US" sz="2000">
                <a:solidFill>
                  <a:schemeClr val="bg1"/>
                </a:solidFill>
                <a:latin typeface="Calibri"/>
                <a:ea typeface="Roboto Medium"/>
                <a:cs typeface="Calibri Light"/>
              </a:rPr>
              <a:t>how migration can be further mainstreamed into the implementation of the CF priorities</a:t>
            </a:r>
            <a:br>
              <a:rPr lang="en-US" sz="2000">
                <a:latin typeface="+mn-lt"/>
                <a:ea typeface="Roboto Medium" panose="02000000000000000000" pitchFamily="2" charset="0"/>
              </a:rPr>
            </a:br>
            <a:endParaRPr lang="en-US" sz="2000">
              <a:solidFill>
                <a:schemeClr val="bg1"/>
              </a:solidFill>
              <a:latin typeface="+mn-lt"/>
              <a:ea typeface="Roboto Medium" panose="02000000000000000000" pitchFamily="2" charset="0"/>
              <a:cs typeface="Calibri"/>
            </a:endParaRPr>
          </a:p>
        </p:txBody>
      </p:sp>
      <p:pic>
        <p:nvPicPr>
          <p:cNvPr id="3" name="Picture 2" descr="A white sign with black text and a red and blue square&#10;&#10;Description automatically generated">
            <a:extLst>
              <a:ext uri="{FF2B5EF4-FFF2-40B4-BE49-F238E27FC236}">
                <a16:creationId xmlns:a16="http://schemas.microsoft.com/office/drawing/2014/main" id="{C8568828-ACF3-AA8B-06F0-E1B67987D3A4}"/>
              </a:ext>
            </a:extLst>
          </p:cNvPr>
          <p:cNvPicPr>
            <a:picLocks noChangeAspect="1"/>
          </p:cNvPicPr>
          <p:nvPr/>
        </p:nvPicPr>
        <p:blipFill>
          <a:blip r:embed="rId7"/>
          <a:stretch>
            <a:fillRect/>
          </a:stretch>
        </p:blipFill>
        <p:spPr>
          <a:xfrm>
            <a:off x="6978418" y="5624074"/>
            <a:ext cx="1819275" cy="1038225"/>
          </a:xfrm>
          <a:prstGeom prst="rect">
            <a:avLst/>
          </a:prstGeom>
        </p:spPr>
      </p:pic>
    </p:spTree>
    <p:extLst>
      <p:ext uri="{BB962C8B-B14F-4D97-AF65-F5344CB8AC3E}">
        <p14:creationId xmlns:p14="http://schemas.microsoft.com/office/powerpoint/2010/main" val="4620792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41679" y="918194"/>
            <a:ext cx="9344429" cy="895088"/>
          </a:xfrm>
        </p:spPr>
        <p:txBody>
          <a:bodyPr anchor="t">
            <a:normAutofit/>
          </a:bodyPr>
          <a:lstStyle/>
          <a:p>
            <a:pPr algn="l">
              <a:lnSpc>
                <a:spcPct val="100000"/>
              </a:lnSpc>
            </a:pPr>
            <a:r>
              <a:rPr lang="en-US" sz="4400" b="1">
                <a:solidFill>
                  <a:srgbClr val="1A3668"/>
                </a:solidFill>
                <a:latin typeface="+mn-lt"/>
                <a:ea typeface="Roboto Medium" panose="02000000000000000000" pitchFamily="2" charset="0"/>
              </a:rPr>
              <a:t>The Cooperation Framework (a recap)</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sp>
        <p:nvSpPr>
          <p:cNvPr id="8" name="Subtitle 2">
            <a:extLst>
              <a:ext uri="{FF2B5EF4-FFF2-40B4-BE49-F238E27FC236}">
                <a16:creationId xmlns:a16="http://schemas.microsoft.com/office/drawing/2014/main" id="{E2675DE0-10FD-41F3-B78E-0D6085B6BC30}"/>
              </a:ext>
            </a:extLst>
          </p:cNvPr>
          <p:cNvSpPr txBox="1">
            <a:spLocks/>
          </p:cNvSpPr>
          <p:nvPr/>
        </p:nvSpPr>
        <p:spPr>
          <a:xfrm>
            <a:off x="548508" y="2199534"/>
            <a:ext cx="4731317" cy="38553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5000"/>
              </a:lnSpc>
              <a:spcBef>
                <a:spcPts val="600"/>
              </a:spcBef>
            </a:pPr>
            <a:r>
              <a:rPr lang="en-US" sz="2200" b="1">
                <a:solidFill>
                  <a:srgbClr val="1A3668"/>
                </a:solidFill>
                <a:ea typeface="Roboto" panose="02000000000000000000" pitchFamily="2" charset="0"/>
              </a:rPr>
              <a:t>Stages: </a:t>
            </a:r>
          </a:p>
          <a:p>
            <a:pPr marL="457200" indent="-457200" algn="l">
              <a:lnSpc>
                <a:spcPct val="125000"/>
              </a:lnSpc>
              <a:spcBef>
                <a:spcPts val="600"/>
              </a:spcBef>
              <a:buFontTx/>
              <a:buChar char="-"/>
            </a:pPr>
            <a:r>
              <a:rPr lang="en-US" sz="2200">
                <a:solidFill>
                  <a:srgbClr val="1A3668"/>
                </a:solidFill>
                <a:ea typeface="Roboto" panose="02000000000000000000" pitchFamily="2" charset="0"/>
              </a:rPr>
              <a:t>Analysis (includes the CCA)</a:t>
            </a:r>
          </a:p>
          <a:p>
            <a:pPr marL="457200" indent="-457200" algn="l">
              <a:lnSpc>
                <a:spcPct val="125000"/>
              </a:lnSpc>
              <a:spcBef>
                <a:spcPts val="600"/>
              </a:spcBef>
              <a:buFontTx/>
              <a:buChar char="-"/>
            </a:pPr>
            <a:r>
              <a:rPr lang="en-US" sz="2200">
                <a:solidFill>
                  <a:srgbClr val="1A3668"/>
                </a:solidFill>
                <a:ea typeface="Roboto" panose="02000000000000000000" pitchFamily="2" charset="0"/>
              </a:rPr>
              <a:t>Development of CF (includes designing, signing &amp; funding the CF &amp; reviewing UNCT configuration)</a:t>
            </a:r>
            <a:endParaRPr lang="en-US" sz="2200" b="1">
              <a:solidFill>
                <a:srgbClr val="1A3668"/>
              </a:solidFill>
              <a:ea typeface="Roboto" panose="02000000000000000000" pitchFamily="2" charset="0"/>
            </a:endParaRPr>
          </a:p>
          <a:p>
            <a:pPr marL="457200" indent="-457200" algn="l">
              <a:lnSpc>
                <a:spcPct val="125000"/>
              </a:lnSpc>
              <a:spcBef>
                <a:spcPts val="600"/>
              </a:spcBef>
              <a:buFontTx/>
              <a:buChar char="-"/>
            </a:pPr>
            <a:r>
              <a:rPr lang="en-US" sz="2200">
                <a:solidFill>
                  <a:srgbClr val="1A3668"/>
                </a:solidFill>
                <a:ea typeface="Roboto" panose="02000000000000000000" pitchFamily="2" charset="0"/>
              </a:rPr>
              <a:t>Implementation </a:t>
            </a:r>
          </a:p>
          <a:p>
            <a:pPr marL="457200" indent="-457200" algn="l">
              <a:lnSpc>
                <a:spcPct val="125000"/>
              </a:lnSpc>
              <a:spcBef>
                <a:spcPts val="600"/>
              </a:spcBef>
              <a:buFontTx/>
              <a:buChar char="-"/>
            </a:pPr>
            <a:r>
              <a:rPr lang="en-US" sz="2200">
                <a:solidFill>
                  <a:srgbClr val="1A3668"/>
                </a:solidFill>
                <a:ea typeface="Roboto" panose="02000000000000000000" pitchFamily="2" charset="0"/>
              </a:rPr>
              <a:t>Monitoring &amp; evaluation</a:t>
            </a:r>
          </a:p>
        </p:txBody>
      </p:sp>
      <p:cxnSp>
        <p:nvCxnSpPr>
          <p:cNvPr id="9" name="Connecteur droit 6">
            <a:extLst>
              <a:ext uri="{FF2B5EF4-FFF2-40B4-BE49-F238E27FC236}">
                <a16:creationId xmlns:a16="http://schemas.microsoft.com/office/drawing/2014/main" id="{FB348DD9-F594-495B-A389-B6FC539D27D6}"/>
              </a:ext>
            </a:extLst>
          </p:cNvPr>
          <p:cNvCxnSpPr>
            <a:cxnSpLocks/>
          </p:cNvCxnSpPr>
          <p:nvPr/>
        </p:nvCxnSpPr>
        <p:spPr>
          <a:xfrm>
            <a:off x="886691" y="1799924"/>
            <a:ext cx="10761078" cy="13358"/>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3" name="Picture 4" descr="Diagram&#10;&#10;Description automatically generated">
            <a:extLst>
              <a:ext uri="{FF2B5EF4-FFF2-40B4-BE49-F238E27FC236}">
                <a16:creationId xmlns:a16="http://schemas.microsoft.com/office/drawing/2014/main" id="{FBCD61F6-D064-4A30-9C49-119D21960E4B}"/>
              </a:ext>
            </a:extLst>
          </p:cNvPr>
          <p:cNvPicPr>
            <a:picLocks noChangeAspect="1"/>
          </p:cNvPicPr>
          <p:nvPr/>
        </p:nvPicPr>
        <p:blipFill>
          <a:blip r:embed="rId3"/>
          <a:stretch>
            <a:fillRect/>
          </a:stretch>
        </p:blipFill>
        <p:spPr>
          <a:xfrm>
            <a:off x="5279825" y="2312560"/>
            <a:ext cx="6268684" cy="3855399"/>
          </a:xfrm>
          <a:prstGeom prst="rect">
            <a:avLst/>
          </a:prstGeom>
        </p:spPr>
      </p:pic>
    </p:spTree>
    <p:extLst>
      <p:ext uri="{BB962C8B-B14F-4D97-AF65-F5344CB8AC3E}">
        <p14:creationId xmlns:p14="http://schemas.microsoft.com/office/powerpoint/2010/main" val="1130782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632624" y="527499"/>
            <a:ext cx="7742990" cy="895088"/>
          </a:xfrm>
        </p:spPr>
        <p:txBody>
          <a:bodyPr anchor="t">
            <a:normAutofit/>
          </a:bodyPr>
          <a:lstStyle/>
          <a:p>
            <a:pPr algn="l">
              <a:lnSpc>
                <a:spcPct val="100000"/>
              </a:lnSpc>
            </a:pPr>
            <a:r>
              <a:rPr lang="en-US" sz="4400" b="1">
                <a:solidFill>
                  <a:srgbClr val="1A3668"/>
                </a:solidFill>
                <a:latin typeface="+mn-lt"/>
                <a:ea typeface="Roboto Medium" panose="02000000000000000000" pitchFamily="2" charset="0"/>
              </a:rPr>
              <a:t>Integrating migration into the CF</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cxnSp>
        <p:nvCxnSpPr>
          <p:cNvPr id="9" name="Connecteur droit 6">
            <a:extLst>
              <a:ext uri="{FF2B5EF4-FFF2-40B4-BE49-F238E27FC236}">
                <a16:creationId xmlns:a16="http://schemas.microsoft.com/office/drawing/2014/main" id="{FB348DD9-F594-495B-A389-B6FC539D27D6}"/>
              </a:ext>
            </a:extLst>
          </p:cNvPr>
          <p:cNvCxnSpPr>
            <a:cxnSpLocks/>
          </p:cNvCxnSpPr>
          <p:nvPr/>
        </p:nvCxnSpPr>
        <p:spPr>
          <a:xfrm>
            <a:off x="715461" y="1604121"/>
            <a:ext cx="10761078" cy="13358"/>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37864C21-67F3-4888-BC3E-CA1799EC2245}"/>
              </a:ext>
            </a:extLst>
          </p:cNvPr>
          <p:cNvSpPr txBox="1">
            <a:spLocks/>
          </p:cNvSpPr>
          <p:nvPr/>
        </p:nvSpPr>
        <p:spPr>
          <a:xfrm>
            <a:off x="544231" y="1826324"/>
            <a:ext cx="11103538" cy="43452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spcAft>
                <a:spcPts val="600"/>
              </a:spcAft>
            </a:pPr>
            <a:r>
              <a:rPr lang="en-US" sz="2200" b="1">
                <a:solidFill>
                  <a:srgbClr val="1A3668"/>
                </a:solidFill>
                <a:ea typeface="Roboto" panose="02000000000000000000" pitchFamily="2" charset="0"/>
              </a:rPr>
              <a:t>Design phase: </a:t>
            </a:r>
          </a:p>
          <a:p>
            <a:pPr marL="457200" indent="-457200" algn="l">
              <a:lnSpc>
                <a:spcPct val="100000"/>
              </a:lnSpc>
              <a:spcBef>
                <a:spcPts val="600"/>
              </a:spcBef>
              <a:spcAft>
                <a:spcPts val="600"/>
              </a:spcAft>
              <a:buFontTx/>
              <a:buChar char="-"/>
            </a:pPr>
            <a:r>
              <a:rPr lang="en-US" sz="2200">
                <a:solidFill>
                  <a:srgbClr val="1A3668"/>
                </a:solidFill>
                <a:ea typeface="Roboto" panose="02000000000000000000" pitchFamily="2" charset="0"/>
              </a:rPr>
              <a:t>The CCA will provide a basis for the integration of migration into CF</a:t>
            </a:r>
          </a:p>
          <a:p>
            <a:pPr marL="457200" indent="-457200" algn="l">
              <a:lnSpc>
                <a:spcPct val="100000"/>
              </a:lnSpc>
              <a:spcBef>
                <a:spcPts val="600"/>
              </a:spcBef>
              <a:spcAft>
                <a:spcPts val="600"/>
              </a:spcAft>
              <a:buFontTx/>
              <a:buChar char="-"/>
            </a:pPr>
            <a:r>
              <a:rPr lang="en-US" sz="2200">
                <a:solidFill>
                  <a:srgbClr val="1A3668"/>
                </a:solidFill>
                <a:ea typeface="Roboto" panose="02000000000000000000" pitchFamily="2" charset="0"/>
              </a:rPr>
              <a:t>Development of CF includes the following basic elements:</a:t>
            </a:r>
          </a:p>
          <a:p>
            <a:pPr marL="742950" lvl="1" indent="-285750" algn="l" fontAlgn="base">
              <a:buFont typeface="Courier New" panose="02070309020205020404" pitchFamily="49" charset="0"/>
              <a:buChar char="o"/>
            </a:pPr>
            <a:r>
              <a:rPr lang="en-GB" sz="2200">
                <a:solidFill>
                  <a:srgbClr val="007DBB"/>
                </a:solidFill>
              </a:rPr>
              <a:t>Determining </a:t>
            </a:r>
            <a:r>
              <a:rPr lang="en-GB" sz="2200" b="1">
                <a:solidFill>
                  <a:srgbClr val="007DBB"/>
                </a:solidFill>
              </a:rPr>
              <a:t>strategic priorities </a:t>
            </a:r>
            <a:r>
              <a:rPr lang="en-GB" sz="2200" i="1">
                <a:solidFill>
                  <a:srgbClr val="1A3668"/>
                </a:solidFill>
              </a:rPr>
              <a:t>(and for our purposes, linkage to migration)</a:t>
            </a:r>
          </a:p>
          <a:p>
            <a:pPr marL="742950" lvl="1" indent="-285750" algn="l" fontAlgn="base">
              <a:buFont typeface="Courier New" panose="02070309020205020404" pitchFamily="49" charset="0"/>
              <a:buChar char="o"/>
            </a:pPr>
            <a:r>
              <a:rPr lang="en-GB" sz="2200">
                <a:solidFill>
                  <a:srgbClr val="007DBB"/>
                </a:solidFill>
              </a:rPr>
              <a:t>Identifying the </a:t>
            </a:r>
            <a:r>
              <a:rPr lang="en-GB" sz="2200" b="1">
                <a:solidFill>
                  <a:srgbClr val="007DBB"/>
                </a:solidFill>
              </a:rPr>
              <a:t>high-level change(s) </a:t>
            </a:r>
            <a:r>
              <a:rPr lang="en-GB" sz="2200">
                <a:solidFill>
                  <a:srgbClr val="007DBB"/>
                </a:solidFill>
              </a:rPr>
              <a:t>the UN system intends to contribute during through the CF</a:t>
            </a:r>
          </a:p>
          <a:p>
            <a:pPr marL="742950" lvl="1" indent="-285750" algn="l" fontAlgn="base">
              <a:buFont typeface="Courier New" panose="02070309020205020404" pitchFamily="49" charset="0"/>
              <a:buChar char="o"/>
            </a:pPr>
            <a:r>
              <a:rPr lang="en-GB" sz="2200">
                <a:solidFill>
                  <a:srgbClr val="007DBB"/>
                </a:solidFill>
              </a:rPr>
              <a:t>Identifying the </a:t>
            </a:r>
            <a:r>
              <a:rPr lang="en-GB" sz="2200" b="1">
                <a:solidFill>
                  <a:srgbClr val="007DBB"/>
                </a:solidFill>
              </a:rPr>
              <a:t>solutions</a:t>
            </a:r>
            <a:r>
              <a:rPr lang="en-GB" sz="2200">
                <a:solidFill>
                  <a:srgbClr val="007DBB"/>
                </a:solidFill>
              </a:rPr>
              <a:t> needed for high-level change to happen </a:t>
            </a:r>
            <a:r>
              <a:rPr lang="en-GB" sz="2200" i="1">
                <a:solidFill>
                  <a:srgbClr val="1A3668"/>
                </a:solidFill>
              </a:rPr>
              <a:t>(how can migrants/ migration support this)</a:t>
            </a:r>
          </a:p>
          <a:p>
            <a:pPr marL="742950" lvl="1" indent="-285750" algn="l" fontAlgn="base">
              <a:buFont typeface="Courier New" panose="02070309020205020404" pitchFamily="49" charset="0"/>
              <a:buChar char="o"/>
            </a:pPr>
            <a:r>
              <a:rPr lang="en-GB" sz="2200">
                <a:solidFill>
                  <a:srgbClr val="007DBB"/>
                </a:solidFill>
              </a:rPr>
              <a:t>Identifying </a:t>
            </a:r>
            <a:r>
              <a:rPr lang="en-GB" sz="2200" b="1">
                <a:solidFill>
                  <a:srgbClr val="007DBB"/>
                </a:solidFill>
              </a:rPr>
              <a:t>partners and stakeholders </a:t>
            </a:r>
            <a:r>
              <a:rPr lang="en-GB" sz="2200">
                <a:solidFill>
                  <a:srgbClr val="007DBB"/>
                </a:solidFill>
              </a:rPr>
              <a:t>necessary for change</a:t>
            </a:r>
            <a:endParaRPr lang="en-GB" sz="2200" i="1">
              <a:solidFill>
                <a:srgbClr val="1A3668"/>
              </a:solidFill>
            </a:endParaRPr>
          </a:p>
          <a:p>
            <a:pPr marL="742950" lvl="1" indent="-285750" algn="l" fontAlgn="base">
              <a:buFont typeface="Courier New" panose="02070309020205020404" pitchFamily="49" charset="0"/>
              <a:buChar char="o"/>
            </a:pPr>
            <a:r>
              <a:rPr lang="en-GB" sz="2200">
                <a:solidFill>
                  <a:srgbClr val="007DBB"/>
                </a:solidFill>
              </a:rPr>
              <a:t>Identify and make explicit the key </a:t>
            </a:r>
            <a:r>
              <a:rPr lang="en-GB" sz="2200" b="1">
                <a:solidFill>
                  <a:srgbClr val="007DBB"/>
                </a:solidFill>
              </a:rPr>
              <a:t>assumptions </a:t>
            </a:r>
            <a:r>
              <a:rPr lang="en-GB" sz="2200">
                <a:solidFill>
                  <a:srgbClr val="007DBB"/>
                </a:solidFill>
              </a:rPr>
              <a:t>underpinning the identified solutions, and major </a:t>
            </a:r>
            <a:r>
              <a:rPr lang="en-GB" sz="2200" b="1">
                <a:solidFill>
                  <a:srgbClr val="007DBB"/>
                </a:solidFill>
              </a:rPr>
              <a:t>risks</a:t>
            </a:r>
            <a:r>
              <a:rPr lang="en-GB" sz="2200">
                <a:solidFill>
                  <a:srgbClr val="007DBB"/>
                </a:solidFill>
              </a:rPr>
              <a:t> that may affect whether the solutions will be effective     </a:t>
            </a:r>
          </a:p>
        </p:txBody>
      </p:sp>
    </p:spTree>
    <p:extLst>
      <p:ext uri="{BB962C8B-B14F-4D97-AF65-F5344CB8AC3E}">
        <p14:creationId xmlns:p14="http://schemas.microsoft.com/office/powerpoint/2010/main" val="12069792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741680" y="432718"/>
            <a:ext cx="7742990" cy="895088"/>
          </a:xfrm>
        </p:spPr>
        <p:txBody>
          <a:bodyPr anchor="t">
            <a:normAutofit/>
          </a:bodyPr>
          <a:lstStyle/>
          <a:p>
            <a:pPr algn="l">
              <a:lnSpc>
                <a:spcPct val="100000"/>
              </a:lnSpc>
            </a:pPr>
            <a:r>
              <a:rPr lang="en-US" sz="4000" b="1">
                <a:solidFill>
                  <a:srgbClr val="1A3668"/>
                </a:solidFill>
                <a:latin typeface="+mn-lt"/>
                <a:ea typeface="Roboto Medium" panose="02000000000000000000" pitchFamily="2" charset="0"/>
              </a:rPr>
              <a:t>Strategic prioritization</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sp>
        <p:nvSpPr>
          <p:cNvPr id="8" name="Subtitle 2">
            <a:extLst>
              <a:ext uri="{FF2B5EF4-FFF2-40B4-BE49-F238E27FC236}">
                <a16:creationId xmlns:a16="http://schemas.microsoft.com/office/drawing/2014/main" id="{E2675DE0-10FD-41F3-B78E-0D6085B6BC30}"/>
              </a:ext>
            </a:extLst>
          </p:cNvPr>
          <p:cNvSpPr txBox="1">
            <a:spLocks/>
          </p:cNvSpPr>
          <p:nvPr/>
        </p:nvSpPr>
        <p:spPr>
          <a:xfrm>
            <a:off x="390441" y="1679776"/>
            <a:ext cx="11317568" cy="219313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spcAft>
                <a:spcPts val="600"/>
              </a:spcAft>
            </a:pPr>
            <a:r>
              <a:rPr lang="en-US" sz="2200" b="1">
                <a:solidFill>
                  <a:srgbClr val="1A3668"/>
                </a:solidFill>
                <a:ea typeface="Roboto"/>
              </a:rPr>
              <a:t>Focuses on:</a:t>
            </a:r>
            <a:endParaRPr lang="en-GB">
              <a:ea typeface="Roboto"/>
            </a:endParaRPr>
          </a:p>
          <a:p>
            <a:pPr marL="800100" lvl="1" indent="-342900" algn="l" fontAlgn="base">
              <a:lnSpc>
                <a:spcPct val="100000"/>
              </a:lnSpc>
              <a:spcBef>
                <a:spcPts val="300"/>
              </a:spcBef>
              <a:buFont typeface="Arial" panose="020B0604020202020204" pitchFamily="34" charset="0"/>
              <a:buChar char="•"/>
            </a:pPr>
            <a:r>
              <a:rPr lang="en-GB">
                <a:solidFill>
                  <a:srgbClr val="1A3668"/>
                </a:solidFill>
              </a:rPr>
              <a:t>Examining the most pressing </a:t>
            </a:r>
            <a:r>
              <a:rPr lang="en-GB" b="1">
                <a:solidFill>
                  <a:srgbClr val="1A3668"/>
                </a:solidFill>
              </a:rPr>
              <a:t>national development priorities</a:t>
            </a:r>
            <a:r>
              <a:rPr lang="en-GB">
                <a:solidFill>
                  <a:srgbClr val="1A3668"/>
                </a:solidFill>
              </a:rPr>
              <a:t>, bottlenecks and entry points</a:t>
            </a:r>
            <a:endParaRPr lang="en-GB">
              <a:solidFill>
                <a:srgbClr val="1A3668"/>
              </a:solidFill>
              <a:cs typeface="Calibri"/>
            </a:endParaRPr>
          </a:p>
          <a:p>
            <a:pPr marL="800100" lvl="1" indent="-342900" algn="l" fontAlgn="base">
              <a:lnSpc>
                <a:spcPct val="100000"/>
              </a:lnSpc>
              <a:spcBef>
                <a:spcPts val="300"/>
              </a:spcBef>
              <a:buFont typeface="Arial" panose="020B0604020202020204" pitchFamily="34" charset="0"/>
              <a:buChar char="•"/>
            </a:pPr>
            <a:r>
              <a:rPr lang="en-GB">
                <a:solidFill>
                  <a:srgbClr val="1A3668"/>
                </a:solidFill>
              </a:rPr>
              <a:t>Matching </a:t>
            </a:r>
            <a:r>
              <a:rPr lang="en-GB" b="1">
                <a:solidFill>
                  <a:srgbClr val="1A3668"/>
                </a:solidFill>
              </a:rPr>
              <a:t>potential solutions </a:t>
            </a:r>
            <a:r>
              <a:rPr lang="en-GB">
                <a:solidFill>
                  <a:srgbClr val="1A3668"/>
                </a:solidFill>
              </a:rPr>
              <a:t>to these priorities with the UN system's various mandates and sectoral priorities</a:t>
            </a:r>
            <a:endParaRPr lang="en-GB">
              <a:solidFill>
                <a:srgbClr val="1A3668"/>
              </a:solidFill>
              <a:cs typeface="Calibri"/>
            </a:endParaRPr>
          </a:p>
          <a:p>
            <a:pPr marL="800100" lvl="1" indent="-342900" algn="l" fontAlgn="base">
              <a:lnSpc>
                <a:spcPct val="100000"/>
              </a:lnSpc>
              <a:spcBef>
                <a:spcPts val="300"/>
              </a:spcBef>
              <a:buFont typeface="Arial" panose="020B0604020202020204" pitchFamily="34" charset="0"/>
              <a:buChar char="•"/>
            </a:pPr>
            <a:r>
              <a:rPr lang="en-GB">
                <a:solidFill>
                  <a:srgbClr val="1A3668"/>
                </a:solidFill>
              </a:rPr>
              <a:t>Looking at the </a:t>
            </a:r>
            <a:r>
              <a:rPr lang="en-GB" b="1">
                <a:solidFill>
                  <a:srgbClr val="1A3668"/>
                </a:solidFill>
              </a:rPr>
              <a:t>UN system's comparative advantage and complementarity </a:t>
            </a:r>
            <a:r>
              <a:rPr lang="en-GB">
                <a:solidFill>
                  <a:srgbClr val="1A3668"/>
                </a:solidFill>
              </a:rPr>
              <a:t>with other stakeholders</a:t>
            </a:r>
            <a:endParaRPr lang="en-GB">
              <a:solidFill>
                <a:srgbClr val="1A3668"/>
              </a:solidFill>
              <a:cs typeface="Calibri"/>
            </a:endParaRPr>
          </a:p>
          <a:p>
            <a:pPr marL="800100" lvl="1" indent="-342900" algn="l">
              <a:lnSpc>
                <a:spcPct val="100000"/>
              </a:lnSpc>
              <a:spcBef>
                <a:spcPts val="300"/>
              </a:spcBef>
              <a:buFont typeface="Arial" panose="020B0604020202020204" pitchFamily="34" charset="0"/>
              <a:buChar char="•"/>
            </a:pPr>
            <a:r>
              <a:rPr lang="en-GB">
                <a:solidFill>
                  <a:srgbClr val="1A3668"/>
                </a:solidFill>
                <a:cs typeface="Calibri"/>
              </a:rPr>
              <a:t>Identifying ways that </a:t>
            </a:r>
            <a:r>
              <a:rPr lang="en-GB" b="1">
                <a:solidFill>
                  <a:srgbClr val="1A3668"/>
                </a:solidFill>
                <a:cs typeface="Calibri"/>
              </a:rPr>
              <a:t>migrants and migration can contribute</a:t>
            </a:r>
            <a:r>
              <a:rPr lang="en-GB">
                <a:solidFill>
                  <a:srgbClr val="1A3668"/>
                </a:solidFill>
                <a:cs typeface="Calibri"/>
              </a:rPr>
              <a:t> to the achievement of desired results</a:t>
            </a:r>
          </a:p>
        </p:txBody>
      </p:sp>
      <p:cxnSp>
        <p:nvCxnSpPr>
          <p:cNvPr id="9" name="Connecteur droit 6">
            <a:extLst>
              <a:ext uri="{FF2B5EF4-FFF2-40B4-BE49-F238E27FC236}">
                <a16:creationId xmlns:a16="http://schemas.microsoft.com/office/drawing/2014/main" id="{FB348DD9-F594-495B-A389-B6FC539D27D6}"/>
              </a:ext>
            </a:extLst>
          </p:cNvPr>
          <p:cNvCxnSpPr>
            <a:cxnSpLocks/>
          </p:cNvCxnSpPr>
          <p:nvPr/>
        </p:nvCxnSpPr>
        <p:spPr>
          <a:xfrm>
            <a:off x="741680" y="1341385"/>
            <a:ext cx="10761078" cy="13358"/>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2D62BC-5CE3-46B0-AC1C-1DACAB1A6E8B}"/>
              </a:ext>
            </a:extLst>
          </p:cNvPr>
          <p:cNvSpPr txBox="1"/>
          <p:nvPr/>
        </p:nvSpPr>
        <p:spPr>
          <a:xfrm>
            <a:off x="474562" y="4278212"/>
            <a:ext cx="11027880" cy="1841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1A3668"/>
                </a:solidFill>
                <a:cs typeface="Calibri"/>
              </a:rPr>
              <a:t>Recalling national development priorities for Egypt:</a:t>
            </a:r>
            <a:r>
              <a:rPr lang="en-US" sz="2200" b="1">
                <a:solidFill>
                  <a:srgbClr val="1A3668"/>
                </a:solidFill>
              </a:rPr>
              <a:t> </a:t>
            </a:r>
            <a:endParaRPr lang="en-US" sz="2200">
              <a:solidFill>
                <a:srgbClr val="002060"/>
              </a:solidFill>
              <a:cs typeface="Calibri"/>
            </a:endParaRPr>
          </a:p>
          <a:p>
            <a:pPr marL="800100" lvl="1" indent="-342900">
              <a:spcBef>
                <a:spcPts val="200"/>
              </a:spcBef>
              <a:spcAft>
                <a:spcPts val="200"/>
              </a:spcAft>
              <a:buFont typeface="Arial" panose="020B0604020202020204" pitchFamily="34" charset="0"/>
              <a:buChar char="•"/>
            </a:pPr>
            <a:r>
              <a:rPr lang="en-US" sz="2000">
                <a:solidFill>
                  <a:schemeClr val="tx2"/>
                </a:solidFill>
                <a:ea typeface="+mn-lt"/>
                <a:cs typeface="+mn-lt"/>
              </a:rPr>
              <a:t>Quality services for all, social cohesion and an enhanced youth and child focused human capital.</a:t>
            </a:r>
            <a:endParaRPr lang="en-US" sz="2000">
              <a:solidFill>
                <a:schemeClr val="tx2"/>
              </a:solidFill>
              <a:cs typeface="Calibri" panose="020F0502020204030204"/>
            </a:endParaRPr>
          </a:p>
          <a:p>
            <a:pPr marL="800100" lvl="1" indent="-342900">
              <a:spcBef>
                <a:spcPts val="200"/>
              </a:spcBef>
              <a:spcAft>
                <a:spcPts val="200"/>
              </a:spcAft>
              <a:buFont typeface="Arial" panose="020B0604020202020204" pitchFamily="34" charset="0"/>
              <a:buChar char="•"/>
            </a:pPr>
            <a:r>
              <a:rPr lang="en-US" sz="2000">
                <a:solidFill>
                  <a:schemeClr val="tx2"/>
                </a:solidFill>
                <a:ea typeface="+mn-lt"/>
                <a:cs typeface="+mn-lt"/>
              </a:rPr>
              <a:t>Inclusive, competitive, diversified, environmentally sustainable and knowledge economy.</a:t>
            </a:r>
          </a:p>
          <a:p>
            <a:pPr marL="800100" lvl="1" indent="-342900">
              <a:spcBef>
                <a:spcPts val="200"/>
              </a:spcBef>
              <a:spcAft>
                <a:spcPts val="200"/>
              </a:spcAft>
              <a:buFont typeface="Arial" panose="020B0604020202020204" pitchFamily="34" charset="0"/>
              <a:buChar char="•"/>
            </a:pPr>
            <a:r>
              <a:rPr lang="en-US" sz="2000">
                <a:solidFill>
                  <a:schemeClr val="tx2"/>
                </a:solidFill>
                <a:ea typeface="+mn-lt"/>
                <a:cs typeface="+mn-lt"/>
              </a:rPr>
              <a:t>Sustainable natural resource management for food security and climate resilience. </a:t>
            </a:r>
          </a:p>
          <a:p>
            <a:pPr marL="800100" lvl="1" indent="-342900">
              <a:spcBef>
                <a:spcPts val="200"/>
              </a:spcBef>
              <a:spcAft>
                <a:spcPts val="200"/>
              </a:spcAft>
              <a:buFont typeface="Arial" panose="020B0604020202020204" pitchFamily="34" charset="0"/>
              <a:buChar char="•"/>
            </a:pPr>
            <a:r>
              <a:rPr lang="en-US" sz="2000">
                <a:solidFill>
                  <a:schemeClr val="tx2"/>
                </a:solidFill>
                <a:ea typeface="+mn-lt"/>
                <a:cs typeface="+mn-lt"/>
              </a:rPr>
              <a:t>Transparency, good governance and rule of law.</a:t>
            </a:r>
            <a:endParaRPr lang="en-US" sz="2000">
              <a:solidFill>
                <a:schemeClr val="tx2"/>
              </a:solidFill>
              <a:cs typeface="Calibri" panose="020F0502020204030204"/>
            </a:endParaRPr>
          </a:p>
        </p:txBody>
      </p:sp>
    </p:spTree>
    <p:extLst>
      <p:ext uri="{BB962C8B-B14F-4D97-AF65-F5344CB8AC3E}">
        <p14:creationId xmlns:p14="http://schemas.microsoft.com/office/powerpoint/2010/main" val="2088825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0" y="6438"/>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43239" y="441027"/>
            <a:ext cx="9400386" cy="782563"/>
          </a:xfrm>
        </p:spPr>
        <p:txBody>
          <a:bodyPr anchor="t">
            <a:noAutofit/>
          </a:bodyPr>
          <a:lstStyle/>
          <a:p>
            <a:pPr algn="l">
              <a:lnSpc>
                <a:spcPct val="100000"/>
              </a:lnSpc>
            </a:pPr>
            <a:r>
              <a:rPr lang="en-US" sz="3200" b="1">
                <a:solidFill>
                  <a:srgbClr val="1A3668"/>
                </a:solidFill>
                <a:latin typeface="+mn-lt"/>
                <a:ea typeface="Roboto Medium" panose="02000000000000000000" pitchFamily="2" charset="0"/>
              </a:rPr>
              <a:t>Migration: an opportunity to accelerate SDGs</a:t>
            </a:r>
            <a:br>
              <a:rPr lang="en-US" sz="3200" b="1">
                <a:solidFill>
                  <a:srgbClr val="1A3668"/>
                </a:solidFill>
                <a:latin typeface="+mn-lt"/>
                <a:ea typeface="Roboto Medium" panose="02000000000000000000" pitchFamily="2" charset="0"/>
              </a:rPr>
            </a:br>
            <a:endParaRPr lang="en-US" sz="3200" b="1">
              <a:solidFill>
                <a:srgbClr val="1A3668"/>
              </a:solidFill>
              <a:latin typeface="+mn-lt"/>
              <a:ea typeface="Roboto Medium" panose="02000000000000000000" pitchFamily="2" charset="0"/>
            </a:endParaRPr>
          </a:p>
        </p:txBody>
      </p:sp>
      <p:sp>
        <p:nvSpPr>
          <p:cNvPr id="3" name="Subtitle 2">
            <a:extLst>
              <a:ext uri="{FF2B5EF4-FFF2-40B4-BE49-F238E27FC236}">
                <a16:creationId xmlns:a16="http://schemas.microsoft.com/office/drawing/2014/main" id="{3DB84534-D890-9F4B-A3D1-76781B37D6DD}"/>
              </a:ext>
            </a:extLst>
          </p:cNvPr>
          <p:cNvSpPr>
            <a:spLocks noGrp="1"/>
          </p:cNvSpPr>
          <p:nvPr>
            <p:ph type="subTitle" idx="1"/>
          </p:nvPr>
        </p:nvSpPr>
        <p:spPr>
          <a:xfrm>
            <a:off x="4151328" y="1578578"/>
            <a:ext cx="7686176" cy="4911885"/>
          </a:xfrm>
        </p:spPr>
        <p:txBody>
          <a:bodyPr vert="horz" lIns="91440" tIns="45720" rIns="91440" bIns="45720" rtlCol="0" anchor="t">
            <a:noAutofit/>
          </a:bodyPr>
          <a:lstStyle/>
          <a:p>
            <a:pPr marL="457200" indent="-457200" algn="l">
              <a:lnSpc>
                <a:spcPct val="100000"/>
              </a:lnSpc>
              <a:spcBef>
                <a:spcPts val="600"/>
              </a:spcBef>
              <a:spcAft>
                <a:spcPts val="600"/>
              </a:spcAft>
              <a:buFontTx/>
              <a:buChar char="-"/>
            </a:pPr>
            <a:r>
              <a:rPr lang="en-US" sz="2000">
                <a:solidFill>
                  <a:srgbClr val="1A3668"/>
                </a:solidFill>
                <a:ea typeface="Roboto" panose="02000000000000000000" pitchFamily="2" charset="0"/>
              </a:rPr>
              <a:t>When engaged &amp; empowered, </a:t>
            </a:r>
            <a:r>
              <a:rPr lang="en-US" sz="2000" b="1">
                <a:solidFill>
                  <a:srgbClr val="1A3668"/>
                </a:solidFill>
                <a:ea typeface="Roboto" panose="02000000000000000000" pitchFamily="2" charset="0"/>
              </a:rPr>
              <a:t>migrants can support positive development outcomes in their countries of origin, transit and destination</a:t>
            </a:r>
            <a:r>
              <a:rPr lang="en-US" sz="2000">
                <a:solidFill>
                  <a:srgbClr val="1A3668"/>
                </a:solidFill>
                <a:ea typeface="Roboto" panose="02000000000000000000" pitchFamily="2" charset="0"/>
              </a:rPr>
              <a:t>, as recognized in the GCM</a:t>
            </a:r>
          </a:p>
          <a:p>
            <a:pPr marL="457200" indent="-457200" algn="l">
              <a:lnSpc>
                <a:spcPct val="100000"/>
              </a:lnSpc>
              <a:spcBef>
                <a:spcPts val="600"/>
              </a:spcBef>
              <a:spcAft>
                <a:spcPts val="600"/>
              </a:spcAft>
              <a:buFontTx/>
              <a:buChar char="-"/>
            </a:pPr>
            <a:r>
              <a:rPr lang="en-US" sz="2000" b="1">
                <a:solidFill>
                  <a:srgbClr val="1A3668"/>
                </a:solidFill>
                <a:ea typeface="Roboto"/>
              </a:rPr>
              <a:t>Using the GCM as a framework </a:t>
            </a:r>
            <a:r>
              <a:rPr lang="en-US" sz="2000">
                <a:solidFill>
                  <a:srgbClr val="1A3668"/>
                </a:solidFill>
                <a:ea typeface="Roboto"/>
              </a:rPr>
              <a:t>for effective migration governance, the UN system is encouraged to integrate migration into CFs to </a:t>
            </a:r>
            <a:r>
              <a:rPr lang="en-US" sz="2000" b="1">
                <a:solidFill>
                  <a:srgbClr val="1A3668"/>
                </a:solidFill>
                <a:ea typeface="Roboto"/>
              </a:rPr>
              <a:t>harness important elements of and opportunities for sustainable development </a:t>
            </a:r>
            <a:r>
              <a:rPr lang="en-US" sz="2000">
                <a:solidFill>
                  <a:srgbClr val="1A3668"/>
                </a:solidFill>
                <a:ea typeface="Roboto"/>
              </a:rPr>
              <a:t>(e.g., diaspora engagement for development) </a:t>
            </a:r>
            <a:endParaRPr lang="en-US" sz="2000">
              <a:solidFill>
                <a:srgbClr val="1A3668"/>
              </a:solidFill>
              <a:ea typeface="Roboto" panose="02000000000000000000" pitchFamily="2" charset="0"/>
              <a:cs typeface="Calibri"/>
            </a:endParaRPr>
          </a:p>
          <a:p>
            <a:pPr marL="457200" indent="-457200" algn="l">
              <a:lnSpc>
                <a:spcPct val="100000"/>
              </a:lnSpc>
              <a:spcBef>
                <a:spcPts val="600"/>
              </a:spcBef>
              <a:spcAft>
                <a:spcPts val="600"/>
              </a:spcAft>
              <a:buFontTx/>
              <a:buChar char="-"/>
            </a:pPr>
            <a:r>
              <a:rPr lang="en-US" sz="2000">
                <a:solidFill>
                  <a:srgbClr val="1A3668"/>
                </a:solidFill>
                <a:ea typeface="Roboto" panose="02000000000000000000" pitchFamily="2" charset="0"/>
              </a:rPr>
              <a:t>Integrating migrants and migration into CFs </a:t>
            </a:r>
            <a:r>
              <a:rPr lang="en-US" sz="2000" b="1">
                <a:solidFill>
                  <a:srgbClr val="1A3668"/>
                </a:solidFill>
                <a:ea typeface="Roboto" panose="02000000000000000000" pitchFamily="2" charset="0"/>
              </a:rPr>
              <a:t>helps support principle of LNOB </a:t>
            </a:r>
            <a:r>
              <a:rPr lang="en-US" sz="2000">
                <a:solidFill>
                  <a:srgbClr val="1A3668"/>
                </a:solidFill>
                <a:ea typeface="Roboto" panose="02000000000000000000" pitchFamily="2" charset="0"/>
              </a:rPr>
              <a:t>and allows for i</a:t>
            </a:r>
            <a:r>
              <a:rPr lang="en-US" sz="2000" b="1">
                <a:solidFill>
                  <a:srgbClr val="1A3668"/>
                </a:solidFill>
                <a:ea typeface="Roboto" panose="02000000000000000000" pitchFamily="2" charset="0"/>
              </a:rPr>
              <a:t>ncreased understanding of how development interventions affect migration dynamics</a:t>
            </a:r>
          </a:p>
          <a:p>
            <a:pPr marL="457200" indent="-457200" algn="l">
              <a:lnSpc>
                <a:spcPct val="100000"/>
              </a:lnSpc>
              <a:spcBef>
                <a:spcPts val="600"/>
              </a:spcBef>
              <a:spcAft>
                <a:spcPts val="600"/>
              </a:spcAft>
              <a:buFontTx/>
              <a:buChar char="-"/>
            </a:pPr>
            <a:r>
              <a:rPr lang="en-US" sz="2000">
                <a:solidFill>
                  <a:srgbClr val="1A3668"/>
                </a:solidFill>
                <a:ea typeface="Roboto" panose="02000000000000000000" pitchFamily="2" charset="0"/>
              </a:rPr>
              <a:t>Integrating migration into CFs also </a:t>
            </a:r>
            <a:r>
              <a:rPr lang="en-US" sz="2000" b="1">
                <a:solidFill>
                  <a:srgbClr val="1A3668"/>
                </a:solidFill>
                <a:ea typeface="Roboto" panose="02000000000000000000" pitchFamily="2" charset="0"/>
              </a:rPr>
              <a:t>supports policy coherence, connecting with other aspects across the HDPN </a:t>
            </a:r>
            <a:r>
              <a:rPr lang="en-US" sz="2000">
                <a:solidFill>
                  <a:srgbClr val="1A3668"/>
                </a:solidFill>
                <a:ea typeface="Roboto" panose="02000000000000000000" pitchFamily="2" charset="0"/>
              </a:rPr>
              <a:t>including environmental degradation and climate change, natural disasters, conflict, violence, and displacement</a:t>
            </a:r>
          </a:p>
          <a:p>
            <a:pPr algn="l">
              <a:lnSpc>
                <a:spcPct val="125000"/>
              </a:lnSpc>
              <a:spcBef>
                <a:spcPts val="400"/>
              </a:spcBef>
            </a:pPr>
            <a:endParaRPr lang="en-US" sz="2000">
              <a:solidFill>
                <a:schemeClr val="tx1">
                  <a:lumMod val="75000"/>
                  <a:lumOff val="25000"/>
                </a:schemeClr>
              </a:solidFill>
              <a:ea typeface="Roboto" panose="02000000000000000000" pitchFamily="2" charset="0"/>
            </a:endParaRPr>
          </a:p>
        </p:txBody>
      </p:sp>
      <p:cxnSp>
        <p:nvCxnSpPr>
          <p:cNvPr id="8" name="Connecteur droit 6">
            <a:extLst>
              <a:ext uri="{FF2B5EF4-FFF2-40B4-BE49-F238E27FC236}">
                <a16:creationId xmlns:a16="http://schemas.microsoft.com/office/drawing/2014/main" id="{FDA9EB1F-33AB-4014-9872-12C41AE6D6DA}"/>
              </a:ext>
            </a:extLst>
          </p:cNvPr>
          <p:cNvCxnSpPr>
            <a:cxnSpLocks/>
          </p:cNvCxnSpPr>
          <p:nvPr/>
        </p:nvCxnSpPr>
        <p:spPr>
          <a:xfrm>
            <a:off x="554084" y="1440344"/>
            <a:ext cx="10868421"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ECCF861-E7E6-43CE-A27F-464185C4A49E}"/>
              </a:ext>
            </a:extLst>
          </p:cNvPr>
          <p:cNvPicPr>
            <a:picLocks noChangeAspect="1"/>
          </p:cNvPicPr>
          <p:nvPr/>
        </p:nvPicPr>
        <p:blipFill rotWithShape="1">
          <a:blip r:embed="rId3"/>
          <a:srcRect l="4286" t="8419" b="7562"/>
          <a:stretch/>
        </p:blipFill>
        <p:spPr>
          <a:xfrm>
            <a:off x="8860970" y="418916"/>
            <a:ext cx="2786799" cy="735558"/>
          </a:xfrm>
          <a:prstGeom prst="rect">
            <a:avLst/>
          </a:prstGeom>
        </p:spPr>
      </p:pic>
      <p:pic>
        <p:nvPicPr>
          <p:cNvPr id="5" name="Picture 24" descr="Action Accelerator - Overview | Enactus">
            <a:extLst>
              <a:ext uri="{FF2B5EF4-FFF2-40B4-BE49-F238E27FC236}">
                <a16:creationId xmlns:a16="http://schemas.microsoft.com/office/drawing/2014/main" id="{E145895C-DF04-4B6B-9760-A4653F9B3D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3325" y="1560203"/>
            <a:ext cx="2731337" cy="11335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2EA77E2-2644-42D1-AC31-82510C55C494}"/>
              </a:ext>
            </a:extLst>
          </p:cNvPr>
          <p:cNvSpPr/>
          <p:nvPr/>
        </p:nvSpPr>
        <p:spPr>
          <a:xfrm>
            <a:off x="662215" y="2887679"/>
            <a:ext cx="3293559" cy="3396870"/>
          </a:xfrm>
          <a:prstGeom prst="rect">
            <a:avLst/>
          </a:prstGeom>
          <a:solidFill>
            <a:srgbClr val="1A3668"/>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Well governed migration </a:t>
            </a:r>
          </a:p>
          <a:p>
            <a:pPr algn="ctr"/>
            <a:endParaRPr lang="en-US"/>
          </a:p>
          <a:p>
            <a:pPr algn="ctr"/>
            <a:r>
              <a:rPr lang="en-US" sz="2200"/>
              <a:t>can contribute to positive development outcomes and accelerate the achievement of the 2030 Agenda</a:t>
            </a:r>
          </a:p>
        </p:txBody>
      </p:sp>
    </p:spTree>
    <p:extLst>
      <p:ext uri="{BB962C8B-B14F-4D97-AF65-F5344CB8AC3E}">
        <p14:creationId xmlns:p14="http://schemas.microsoft.com/office/powerpoint/2010/main" val="3104695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84737" y="339151"/>
            <a:ext cx="11222526" cy="895088"/>
          </a:xfrm>
        </p:spPr>
        <p:txBody>
          <a:bodyPr anchor="t">
            <a:normAutofit/>
          </a:bodyPr>
          <a:lstStyle/>
          <a:p>
            <a:pPr algn="l">
              <a:lnSpc>
                <a:spcPct val="100000"/>
              </a:lnSpc>
            </a:pPr>
            <a:r>
              <a:rPr lang="en-US" sz="3600" b="1">
                <a:solidFill>
                  <a:srgbClr val="1A3668"/>
                </a:solidFill>
                <a:latin typeface="+mn-lt"/>
                <a:ea typeface="Roboto Medium" panose="02000000000000000000" pitchFamily="2" charset="0"/>
              </a:rPr>
              <a:t>Group Activity</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sp>
        <p:nvSpPr>
          <p:cNvPr id="10" name="TextBox 9">
            <a:extLst>
              <a:ext uri="{FF2B5EF4-FFF2-40B4-BE49-F238E27FC236}">
                <a16:creationId xmlns:a16="http://schemas.microsoft.com/office/drawing/2014/main" id="{2D4F398A-DB7F-45B2-B617-16ADE6A7B138}"/>
              </a:ext>
            </a:extLst>
          </p:cNvPr>
          <p:cNvSpPr txBox="1"/>
          <p:nvPr/>
        </p:nvSpPr>
        <p:spPr>
          <a:xfrm>
            <a:off x="484737" y="2544031"/>
            <a:ext cx="10682757" cy="3046988"/>
          </a:xfrm>
          <a:prstGeom prst="rect">
            <a:avLst/>
          </a:prstGeom>
          <a:noFill/>
        </p:spPr>
        <p:txBody>
          <a:bodyPr wrap="square" lIns="91440" tIns="45720" rIns="91440" bIns="45720" anchor="t">
            <a:spAutoFit/>
          </a:bodyPr>
          <a:lstStyle/>
          <a:p>
            <a:pPr>
              <a:spcAft>
                <a:spcPts val="600"/>
              </a:spcAft>
            </a:pPr>
            <a:r>
              <a:rPr lang="en-US" sz="2200" b="1">
                <a:solidFill>
                  <a:srgbClr val="093D7C"/>
                </a:solidFill>
              </a:rPr>
              <a:t>Instructions</a:t>
            </a:r>
            <a:endParaRPr lang="en-US" sz="2200" b="1">
              <a:solidFill>
                <a:srgbClr val="093D7C"/>
              </a:solidFill>
              <a:cs typeface="Calibri"/>
            </a:endParaRPr>
          </a:p>
          <a:p>
            <a:pPr>
              <a:spcAft>
                <a:spcPts val="600"/>
              </a:spcAft>
            </a:pPr>
            <a:r>
              <a:rPr lang="en-US" sz="2000" b="1">
                <a:solidFill>
                  <a:srgbClr val="093D7C"/>
                </a:solidFill>
              </a:rPr>
              <a:t>Breakout groups (45 minutes)</a:t>
            </a:r>
            <a:endParaRPr lang="en-US" sz="2000" b="1">
              <a:solidFill>
                <a:srgbClr val="093D7C"/>
              </a:solidFill>
              <a:cs typeface="Calibri"/>
            </a:endParaRPr>
          </a:p>
          <a:p>
            <a:pPr marL="342900" indent="-342900">
              <a:spcAft>
                <a:spcPts val="600"/>
              </a:spcAft>
              <a:buFont typeface="Arial" panose="020B0604020202020204" pitchFamily="34" charset="0"/>
              <a:buChar char="•"/>
            </a:pPr>
            <a:r>
              <a:rPr lang="en-US" sz="2000">
                <a:solidFill>
                  <a:srgbClr val="093D7C"/>
                </a:solidFill>
              </a:rPr>
              <a:t>Divide into five (5) groups – Different from the first breakout group</a:t>
            </a:r>
            <a:endParaRPr lang="en-US"/>
          </a:p>
          <a:p>
            <a:pPr marL="342900" indent="-342900">
              <a:spcAft>
                <a:spcPts val="600"/>
              </a:spcAft>
              <a:buFont typeface="Arial" panose="020B0604020202020204" pitchFamily="34" charset="0"/>
              <a:buChar char="•"/>
            </a:pPr>
            <a:r>
              <a:rPr lang="en-US" sz="2000">
                <a:solidFill>
                  <a:srgbClr val="093D7C"/>
                </a:solidFill>
              </a:rPr>
              <a:t>Based on the country-context of Egypt,  answer the provided guiding questions</a:t>
            </a:r>
          </a:p>
          <a:p>
            <a:pPr>
              <a:spcAft>
                <a:spcPts val="600"/>
              </a:spcAft>
            </a:pPr>
            <a:r>
              <a:rPr lang="en-US" sz="2000" b="1">
                <a:solidFill>
                  <a:srgbClr val="093D7C"/>
                </a:solidFill>
              </a:rPr>
              <a:t>Plenary exchange (30 min)</a:t>
            </a:r>
            <a:endParaRPr lang="en-US" sz="2000" b="1">
              <a:solidFill>
                <a:srgbClr val="093D7C"/>
              </a:solidFill>
              <a:cs typeface="Calibri"/>
            </a:endParaRPr>
          </a:p>
          <a:p>
            <a:pPr marL="342900" indent="-342900">
              <a:spcAft>
                <a:spcPts val="600"/>
              </a:spcAft>
              <a:buFont typeface="Arial" panose="020B0604020202020204" pitchFamily="34" charset="0"/>
              <a:buChar char="•"/>
            </a:pPr>
            <a:r>
              <a:rPr lang="en-US" sz="2000">
                <a:solidFill>
                  <a:srgbClr val="093D7C"/>
                </a:solidFill>
              </a:rPr>
              <a:t>Return to plenary</a:t>
            </a:r>
            <a:endParaRPr lang="en-US" sz="2000">
              <a:solidFill>
                <a:srgbClr val="093D7C"/>
              </a:solidFill>
              <a:cs typeface="Calibri"/>
            </a:endParaRPr>
          </a:p>
          <a:p>
            <a:pPr marL="342900" indent="-342900">
              <a:spcAft>
                <a:spcPts val="600"/>
              </a:spcAft>
              <a:buFont typeface="Arial" panose="020B0604020202020204" pitchFamily="34" charset="0"/>
              <a:buChar char="•"/>
            </a:pPr>
            <a:r>
              <a:rPr lang="en-US" sz="2000">
                <a:solidFill>
                  <a:srgbClr val="093D7C"/>
                </a:solidFill>
              </a:rPr>
              <a:t>One speaker from each group highlights and 2 suggested actions for the group’s further review/discussion</a:t>
            </a:r>
            <a:endParaRPr lang="en-US" sz="2000">
              <a:solidFill>
                <a:srgbClr val="093D7C"/>
              </a:solidFill>
              <a:cs typeface="Calibri"/>
            </a:endParaRPr>
          </a:p>
        </p:txBody>
      </p:sp>
      <p:sp>
        <p:nvSpPr>
          <p:cNvPr id="12" name="Title 1">
            <a:extLst>
              <a:ext uri="{FF2B5EF4-FFF2-40B4-BE49-F238E27FC236}">
                <a16:creationId xmlns:a16="http://schemas.microsoft.com/office/drawing/2014/main" id="{7F840B0A-726B-4922-868E-C68F207E16C3}"/>
              </a:ext>
            </a:extLst>
          </p:cNvPr>
          <p:cNvSpPr txBox="1">
            <a:spLocks/>
          </p:cNvSpPr>
          <p:nvPr/>
        </p:nvSpPr>
        <p:spPr>
          <a:xfrm>
            <a:off x="484737" y="988419"/>
            <a:ext cx="8242574" cy="466157"/>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600" b="1">
                <a:solidFill>
                  <a:srgbClr val="5B92E5"/>
                </a:solidFill>
                <a:latin typeface="+mn-lt"/>
                <a:ea typeface="Roboto Medium" panose="02000000000000000000" pitchFamily="2" charset="0"/>
              </a:rPr>
              <a:t>Integrating migration into the Cooperation Framework</a:t>
            </a:r>
          </a:p>
        </p:txBody>
      </p:sp>
      <p:sp>
        <p:nvSpPr>
          <p:cNvPr id="8" name="TextBox 7">
            <a:extLst>
              <a:ext uri="{FF2B5EF4-FFF2-40B4-BE49-F238E27FC236}">
                <a16:creationId xmlns:a16="http://schemas.microsoft.com/office/drawing/2014/main" id="{6ACF5AEE-1015-4DB7-8291-1D6821E3B367}"/>
              </a:ext>
            </a:extLst>
          </p:cNvPr>
          <p:cNvSpPr txBox="1"/>
          <p:nvPr/>
        </p:nvSpPr>
        <p:spPr>
          <a:xfrm>
            <a:off x="484736" y="1457412"/>
            <a:ext cx="11365225" cy="968278"/>
          </a:xfrm>
          <a:prstGeom prst="rect">
            <a:avLst/>
          </a:prstGeom>
          <a:noFill/>
        </p:spPr>
        <p:txBody>
          <a:bodyPr wrap="square" lIns="91440" tIns="45720" rIns="91440" bIns="45720" anchor="t">
            <a:spAutoFit/>
          </a:bodyPr>
          <a:lstStyle/>
          <a:p>
            <a:pPr algn="just">
              <a:lnSpc>
                <a:spcPct val="107000"/>
              </a:lnSpc>
              <a:spcBef>
                <a:spcPts val="720"/>
              </a:spcBef>
              <a:spcAft>
                <a:spcPts val="720"/>
              </a:spcAft>
            </a:pPr>
            <a:r>
              <a:rPr lang="en-GB">
                <a:solidFill>
                  <a:srgbClr val="5B92E5"/>
                </a:solidFill>
                <a:latin typeface="Calibri"/>
                <a:ea typeface="Calibri" panose="020F0502020204030204" pitchFamily="34" charset="0"/>
                <a:cs typeface="Times New Roman"/>
              </a:rPr>
              <a:t>Objective: to r</a:t>
            </a:r>
            <a:r>
              <a:rPr lang="en-GB" sz="1800">
                <a:solidFill>
                  <a:srgbClr val="5B92E5"/>
                </a:solidFill>
                <a:effectLst/>
                <a:latin typeface="Calibri"/>
                <a:ea typeface="Calibri" panose="020F0502020204030204" pitchFamily="34" charset="0"/>
                <a:cs typeface="Times New Roman"/>
              </a:rPr>
              <a:t>eview/explore alignment between the UN’s migration-related priorities in </a:t>
            </a:r>
            <a:r>
              <a:rPr lang="en-GB">
                <a:solidFill>
                  <a:srgbClr val="5B92E5"/>
                </a:solidFill>
                <a:latin typeface="Calibri"/>
                <a:ea typeface="Calibri" panose="020F0502020204030204" pitchFamily="34" charset="0"/>
                <a:cs typeface="Times New Roman"/>
              </a:rPr>
              <a:t>Egypt</a:t>
            </a:r>
            <a:r>
              <a:rPr lang="en-GB" sz="1800">
                <a:solidFill>
                  <a:srgbClr val="FF0000"/>
                </a:solidFill>
                <a:effectLst/>
                <a:latin typeface="Calibri"/>
                <a:ea typeface="Calibri" panose="020F0502020204030204" pitchFamily="34" charset="0"/>
                <a:cs typeface="Times New Roman"/>
              </a:rPr>
              <a:t> (</a:t>
            </a:r>
            <a:r>
              <a:rPr lang="en-GB">
                <a:solidFill>
                  <a:srgbClr val="FF0000"/>
                </a:solidFill>
                <a:latin typeface="Calibri"/>
                <a:ea typeface="Calibri" panose="020F0502020204030204" pitchFamily="34" charset="0"/>
                <a:cs typeface="Times New Roman"/>
              </a:rPr>
              <a:t>Working Groups/Coordination mechanisms)</a:t>
            </a:r>
            <a:r>
              <a:rPr lang="en-GB" sz="1800">
                <a:solidFill>
                  <a:srgbClr val="FF0000"/>
                </a:solidFill>
                <a:effectLst/>
                <a:latin typeface="Calibri"/>
                <a:ea typeface="Calibri" panose="020F0502020204030204" pitchFamily="34" charset="0"/>
                <a:cs typeface="Times New Roman"/>
              </a:rPr>
              <a:t> </a:t>
            </a:r>
            <a:r>
              <a:rPr lang="en-GB" sz="1800">
                <a:solidFill>
                  <a:srgbClr val="5B92E5"/>
                </a:solidFill>
                <a:effectLst/>
                <a:latin typeface="Calibri"/>
                <a:ea typeface="Calibri" panose="020F0502020204030204" pitchFamily="34" charset="0"/>
                <a:cs typeface="Times New Roman"/>
              </a:rPr>
              <a:t>and the CF priorities, with the aim of strengthening alignment for coherent UN support for national development priorities.</a:t>
            </a:r>
            <a:r>
              <a:rPr lang="en-GB">
                <a:solidFill>
                  <a:srgbClr val="5B92E5"/>
                </a:solidFill>
                <a:latin typeface="Calibri"/>
                <a:ea typeface="Calibri" panose="020F0502020204030204" pitchFamily="34" charset="0"/>
                <a:cs typeface="Times New Roman"/>
              </a:rPr>
              <a:t> </a:t>
            </a:r>
            <a:endParaRPr lang="en-US" sz="1800">
              <a:solidFill>
                <a:srgbClr val="5B92E5"/>
              </a:solidFill>
              <a:effectLst/>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31503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84737" y="339151"/>
            <a:ext cx="11222526" cy="895088"/>
          </a:xfrm>
        </p:spPr>
        <p:txBody>
          <a:bodyPr anchor="t">
            <a:normAutofit/>
          </a:bodyPr>
          <a:lstStyle/>
          <a:p>
            <a:pPr algn="l">
              <a:lnSpc>
                <a:spcPct val="100000"/>
              </a:lnSpc>
            </a:pPr>
            <a:r>
              <a:rPr lang="en-US" sz="3600" b="1">
                <a:solidFill>
                  <a:srgbClr val="1A3668"/>
                </a:solidFill>
                <a:latin typeface="+mn-lt"/>
                <a:ea typeface="Roboto Medium" panose="02000000000000000000" pitchFamily="2" charset="0"/>
              </a:rPr>
              <a:t>Group Activity</a:t>
            </a: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sp>
        <p:nvSpPr>
          <p:cNvPr id="10" name="TextBox 9">
            <a:extLst>
              <a:ext uri="{FF2B5EF4-FFF2-40B4-BE49-F238E27FC236}">
                <a16:creationId xmlns:a16="http://schemas.microsoft.com/office/drawing/2014/main" id="{2D4F398A-DB7F-45B2-B617-16ADE6A7B138}"/>
              </a:ext>
            </a:extLst>
          </p:cNvPr>
          <p:cNvSpPr txBox="1"/>
          <p:nvPr/>
        </p:nvSpPr>
        <p:spPr>
          <a:xfrm>
            <a:off x="440435" y="2579472"/>
            <a:ext cx="10682757" cy="4493538"/>
          </a:xfrm>
          <a:prstGeom prst="rect">
            <a:avLst/>
          </a:prstGeom>
          <a:noFill/>
        </p:spPr>
        <p:txBody>
          <a:bodyPr wrap="square" lIns="91440" tIns="45720" rIns="91440" bIns="45720" anchor="t">
            <a:spAutoFit/>
          </a:bodyPr>
          <a:lstStyle/>
          <a:p>
            <a:pPr>
              <a:spcAft>
                <a:spcPts val="600"/>
              </a:spcAft>
            </a:pPr>
            <a:r>
              <a:rPr lang="en-US" sz="2200" b="1">
                <a:solidFill>
                  <a:srgbClr val="093D7C"/>
                </a:solidFill>
              </a:rPr>
              <a:t>Guiding Questions:</a:t>
            </a:r>
            <a:endParaRPr lang="en-US" sz="2200" b="1">
              <a:solidFill>
                <a:srgbClr val="093D7C"/>
              </a:solidFill>
              <a:cs typeface="Calibri"/>
            </a:endParaRPr>
          </a:p>
          <a:p>
            <a:pPr marL="742950" lvl="1" indent="-285750">
              <a:spcAft>
                <a:spcPts val="600"/>
              </a:spcAft>
              <a:buFont typeface="Arial"/>
              <a:buChar char="•"/>
            </a:pPr>
            <a:r>
              <a:rPr lang="en-US" b="1">
                <a:solidFill>
                  <a:srgbClr val="00B050"/>
                </a:solidFill>
              </a:rPr>
              <a:t>Question 1: </a:t>
            </a:r>
            <a:r>
              <a:rPr lang="en-US">
                <a:solidFill>
                  <a:srgbClr val="00B050"/>
                </a:solidFill>
              </a:rPr>
              <a:t>How are </a:t>
            </a:r>
            <a:r>
              <a:rPr lang="en-US" b="1">
                <a:solidFill>
                  <a:srgbClr val="00B050"/>
                </a:solidFill>
              </a:rPr>
              <a:t>migrants/people on the move impacted by </a:t>
            </a:r>
            <a:r>
              <a:rPr lang="en-US">
                <a:solidFill>
                  <a:srgbClr val="00B050"/>
                </a:solidFill>
              </a:rPr>
              <a:t>this outcome? How can migrants/people on the move </a:t>
            </a:r>
            <a:r>
              <a:rPr lang="en-US" b="1">
                <a:solidFill>
                  <a:srgbClr val="00B050"/>
                </a:solidFill>
              </a:rPr>
              <a:t>help contribute to achieving</a:t>
            </a:r>
            <a:r>
              <a:rPr lang="en-US">
                <a:solidFill>
                  <a:srgbClr val="00B050"/>
                </a:solidFill>
              </a:rPr>
              <a:t> this outcome?</a:t>
            </a:r>
            <a:endParaRPr lang="en-US">
              <a:solidFill>
                <a:srgbClr val="00B050"/>
              </a:solidFill>
              <a:cs typeface="Calibri"/>
            </a:endParaRPr>
          </a:p>
          <a:p>
            <a:pPr marL="742950" lvl="1" indent="-285750">
              <a:spcAft>
                <a:spcPts val="600"/>
              </a:spcAft>
              <a:buFont typeface="Arial"/>
              <a:buChar char="•"/>
            </a:pPr>
            <a:r>
              <a:rPr lang="en-US" b="1">
                <a:solidFill>
                  <a:srgbClr val="00B050"/>
                </a:solidFill>
              </a:rPr>
              <a:t>Question 2:</a:t>
            </a:r>
            <a:r>
              <a:rPr lang="en-US">
                <a:solidFill>
                  <a:srgbClr val="00B050"/>
                </a:solidFill>
              </a:rPr>
              <a:t> How to integrate migration into projects that your organization implements (if not already being implemented)? If implemented already, share context, highlight any bottlenecks and address areas for improvement</a:t>
            </a:r>
            <a:endParaRPr lang="en-US">
              <a:solidFill>
                <a:srgbClr val="00B050"/>
              </a:solidFill>
              <a:cs typeface="Calibri" panose="020F0502020204030204"/>
            </a:endParaRPr>
          </a:p>
          <a:p>
            <a:pPr marL="742950" indent="-285750">
              <a:spcAft>
                <a:spcPts val="600"/>
              </a:spcAft>
              <a:buFont typeface="Arial"/>
              <a:buChar char="•"/>
            </a:pPr>
            <a:r>
              <a:rPr lang="en-US" b="1">
                <a:solidFill>
                  <a:srgbClr val="00B050"/>
                </a:solidFill>
              </a:rPr>
              <a:t>Question 3:</a:t>
            </a:r>
            <a:r>
              <a:rPr lang="en-US">
                <a:solidFill>
                  <a:srgbClr val="00B050"/>
                </a:solidFill>
              </a:rPr>
              <a:t> Reflecting on previous discussions (SDG-GCM linkages, partnership, data, etc.) identify </a:t>
            </a:r>
            <a:r>
              <a:rPr lang="en-US" b="1">
                <a:solidFill>
                  <a:srgbClr val="00B050"/>
                </a:solidFill>
              </a:rPr>
              <a:t>two concrete actions/activities </a:t>
            </a:r>
            <a:r>
              <a:rPr lang="en-US">
                <a:solidFill>
                  <a:srgbClr val="00B050"/>
                </a:solidFill>
              </a:rPr>
              <a:t>the UNCT can take to ensure that migrants/people on the move are effectively included in the implementation of the CF. What are the potential points of Entry in the Egyptian </a:t>
            </a:r>
            <a:r>
              <a:rPr lang="en-US" err="1">
                <a:solidFill>
                  <a:srgbClr val="00B050"/>
                </a:solidFill>
              </a:rPr>
              <a:t>context?</a:t>
            </a:r>
            <a:r>
              <a:rPr lang="en-US" i="1" err="1">
                <a:solidFill>
                  <a:srgbClr val="00B050"/>
                </a:solidFill>
              </a:rPr>
              <a:t>When</a:t>
            </a:r>
            <a:r>
              <a:rPr lang="en-US" i="1">
                <a:solidFill>
                  <a:srgbClr val="00B050"/>
                </a:solidFill>
              </a:rPr>
              <a:t>/where possible, reference key national documents (i.e., National Strategies) and how the GCM (either Guiding Principles or Objectives) can be used to support or inform these actions</a:t>
            </a:r>
            <a:endParaRPr lang="en-US" i="1">
              <a:solidFill>
                <a:srgbClr val="00B050"/>
              </a:solidFill>
              <a:cs typeface="Calibri"/>
            </a:endParaRPr>
          </a:p>
          <a:p>
            <a:pPr marL="742950" indent="-285750">
              <a:spcAft>
                <a:spcPts val="600"/>
              </a:spcAft>
              <a:buFont typeface="Arial"/>
              <a:buChar char="•"/>
            </a:pPr>
            <a:endParaRPr lang="en-US">
              <a:solidFill>
                <a:srgbClr val="00B050"/>
              </a:solidFill>
              <a:cs typeface="Calibri"/>
            </a:endParaRPr>
          </a:p>
          <a:p>
            <a:pPr marL="742950" indent="-285750">
              <a:spcAft>
                <a:spcPts val="600"/>
              </a:spcAft>
              <a:buFont typeface="Arial"/>
              <a:buChar char="•"/>
            </a:pPr>
            <a:endParaRPr lang="en-US" i="1">
              <a:solidFill>
                <a:srgbClr val="00B050"/>
              </a:solidFill>
              <a:cs typeface="Calibri"/>
            </a:endParaRPr>
          </a:p>
          <a:p>
            <a:pPr marL="742950" indent="-285750">
              <a:spcAft>
                <a:spcPts val="600"/>
              </a:spcAft>
              <a:buFont typeface="Arial"/>
              <a:buChar char="•"/>
            </a:pPr>
            <a:endParaRPr lang="en-US" i="1">
              <a:solidFill>
                <a:srgbClr val="00B050"/>
              </a:solidFill>
              <a:cs typeface="Calibri"/>
            </a:endParaRPr>
          </a:p>
        </p:txBody>
      </p:sp>
      <p:sp>
        <p:nvSpPr>
          <p:cNvPr id="12" name="Title 1">
            <a:extLst>
              <a:ext uri="{FF2B5EF4-FFF2-40B4-BE49-F238E27FC236}">
                <a16:creationId xmlns:a16="http://schemas.microsoft.com/office/drawing/2014/main" id="{7F840B0A-726B-4922-868E-C68F207E16C3}"/>
              </a:ext>
            </a:extLst>
          </p:cNvPr>
          <p:cNvSpPr txBox="1">
            <a:spLocks/>
          </p:cNvSpPr>
          <p:nvPr/>
        </p:nvSpPr>
        <p:spPr>
          <a:xfrm>
            <a:off x="484737" y="988419"/>
            <a:ext cx="8242574" cy="466157"/>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600" b="1">
                <a:solidFill>
                  <a:srgbClr val="5B92E5"/>
                </a:solidFill>
                <a:latin typeface="+mn-lt"/>
                <a:ea typeface="Roboto Medium" panose="02000000000000000000" pitchFamily="2" charset="0"/>
              </a:rPr>
              <a:t>Integrating migration into the Cooperation Framework</a:t>
            </a:r>
          </a:p>
        </p:txBody>
      </p:sp>
      <p:sp>
        <p:nvSpPr>
          <p:cNvPr id="8" name="TextBox 7">
            <a:extLst>
              <a:ext uri="{FF2B5EF4-FFF2-40B4-BE49-F238E27FC236}">
                <a16:creationId xmlns:a16="http://schemas.microsoft.com/office/drawing/2014/main" id="{6ACF5AEE-1015-4DB7-8291-1D6821E3B367}"/>
              </a:ext>
            </a:extLst>
          </p:cNvPr>
          <p:cNvSpPr txBox="1"/>
          <p:nvPr/>
        </p:nvSpPr>
        <p:spPr>
          <a:xfrm>
            <a:off x="484736" y="1457412"/>
            <a:ext cx="11365225" cy="968278"/>
          </a:xfrm>
          <a:prstGeom prst="rect">
            <a:avLst/>
          </a:prstGeom>
          <a:noFill/>
        </p:spPr>
        <p:txBody>
          <a:bodyPr wrap="square" lIns="91440" tIns="45720" rIns="91440" bIns="45720" anchor="t">
            <a:spAutoFit/>
          </a:bodyPr>
          <a:lstStyle/>
          <a:p>
            <a:pPr algn="just">
              <a:lnSpc>
                <a:spcPct val="107000"/>
              </a:lnSpc>
              <a:spcBef>
                <a:spcPts val="720"/>
              </a:spcBef>
              <a:spcAft>
                <a:spcPts val="720"/>
              </a:spcAft>
            </a:pPr>
            <a:r>
              <a:rPr lang="en-GB">
                <a:solidFill>
                  <a:srgbClr val="5B92E5"/>
                </a:solidFill>
                <a:latin typeface="Calibri"/>
                <a:ea typeface="Calibri" panose="020F0502020204030204" pitchFamily="34" charset="0"/>
                <a:cs typeface="Times New Roman"/>
              </a:rPr>
              <a:t>Objective: to r</a:t>
            </a:r>
            <a:r>
              <a:rPr lang="en-GB" sz="1800">
                <a:solidFill>
                  <a:srgbClr val="5B92E5"/>
                </a:solidFill>
                <a:effectLst/>
                <a:latin typeface="Calibri"/>
                <a:ea typeface="Calibri" panose="020F0502020204030204" pitchFamily="34" charset="0"/>
                <a:cs typeface="Times New Roman"/>
              </a:rPr>
              <a:t>eview/explore alignment between the UN’s migration-related priorities in </a:t>
            </a:r>
            <a:r>
              <a:rPr lang="en-GB">
                <a:solidFill>
                  <a:srgbClr val="5B92E5"/>
                </a:solidFill>
                <a:latin typeface="Calibri"/>
                <a:ea typeface="Calibri" panose="020F0502020204030204" pitchFamily="34" charset="0"/>
                <a:cs typeface="Times New Roman"/>
              </a:rPr>
              <a:t>Egypt</a:t>
            </a:r>
            <a:r>
              <a:rPr lang="en-GB" sz="1800">
                <a:solidFill>
                  <a:srgbClr val="FF0000"/>
                </a:solidFill>
                <a:effectLst/>
                <a:latin typeface="Calibri"/>
                <a:ea typeface="Calibri" panose="020F0502020204030204" pitchFamily="34" charset="0"/>
                <a:cs typeface="Times New Roman"/>
              </a:rPr>
              <a:t> (</a:t>
            </a:r>
            <a:r>
              <a:rPr lang="en-GB">
                <a:solidFill>
                  <a:srgbClr val="FF0000"/>
                </a:solidFill>
                <a:latin typeface="Calibri"/>
                <a:ea typeface="Calibri" panose="020F0502020204030204" pitchFamily="34" charset="0"/>
                <a:cs typeface="Times New Roman"/>
              </a:rPr>
              <a:t>Working Groups/Coordination mechanisms)</a:t>
            </a:r>
            <a:r>
              <a:rPr lang="en-GB" sz="1800">
                <a:solidFill>
                  <a:srgbClr val="FF0000"/>
                </a:solidFill>
                <a:effectLst/>
                <a:latin typeface="Calibri"/>
                <a:ea typeface="Calibri" panose="020F0502020204030204" pitchFamily="34" charset="0"/>
                <a:cs typeface="Times New Roman"/>
              </a:rPr>
              <a:t> </a:t>
            </a:r>
            <a:r>
              <a:rPr lang="en-GB" sz="1800">
                <a:solidFill>
                  <a:srgbClr val="5B92E5"/>
                </a:solidFill>
                <a:effectLst/>
                <a:latin typeface="Calibri"/>
                <a:ea typeface="Calibri" panose="020F0502020204030204" pitchFamily="34" charset="0"/>
                <a:cs typeface="Times New Roman"/>
              </a:rPr>
              <a:t>and the CF priorities, with the aim of strengthening alignment for coherent UN support for national development priorities.</a:t>
            </a:r>
            <a:r>
              <a:rPr lang="en-GB">
                <a:solidFill>
                  <a:srgbClr val="5B92E5"/>
                </a:solidFill>
                <a:latin typeface="Calibri"/>
                <a:ea typeface="Calibri" panose="020F0502020204030204" pitchFamily="34" charset="0"/>
                <a:cs typeface="Times New Roman"/>
              </a:rPr>
              <a:t> </a:t>
            </a:r>
            <a:endParaRPr lang="en-US" sz="1800">
              <a:solidFill>
                <a:srgbClr val="5B92E5"/>
              </a:solidFill>
              <a:effectLst/>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5430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84737" y="339151"/>
            <a:ext cx="11222526" cy="895088"/>
          </a:xfrm>
        </p:spPr>
        <p:txBody>
          <a:bodyPr anchor="t">
            <a:normAutofit/>
          </a:bodyPr>
          <a:lstStyle/>
          <a:p>
            <a:pPr algn="l">
              <a:lnSpc>
                <a:spcPct val="100000"/>
              </a:lnSpc>
            </a:pPr>
            <a:r>
              <a:rPr lang="en-US" sz="3600" b="1">
                <a:solidFill>
                  <a:srgbClr val="1A3668"/>
                </a:solidFill>
                <a:latin typeface="+mn-lt"/>
                <a:ea typeface="Roboto Medium"/>
              </a:rPr>
              <a:t>Group Activity </a:t>
            </a:r>
            <a:endParaRPr lang="en-US" sz="3600" b="1">
              <a:solidFill>
                <a:srgbClr val="1A3668"/>
              </a:solidFill>
              <a:highlight>
                <a:srgbClr val="FFFF00"/>
              </a:highlight>
              <a:latin typeface="+mn-lt"/>
              <a:ea typeface="Roboto Medium" panose="02000000000000000000" pitchFamily="2" charset="0"/>
              <a:cs typeface="Calibri"/>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sp>
        <p:nvSpPr>
          <p:cNvPr id="10" name="TextBox 9">
            <a:extLst>
              <a:ext uri="{FF2B5EF4-FFF2-40B4-BE49-F238E27FC236}">
                <a16:creationId xmlns:a16="http://schemas.microsoft.com/office/drawing/2014/main" id="{2D4F398A-DB7F-45B2-B617-16ADE6A7B138}"/>
              </a:ext>
            </a:extLst>
          </p:cNvPr>
          <p:cNvSpPr txBox="1"/>
          <p:nvPr/>
        </p:nvSpPr>
        <p:spPr>
          <a:xfrm>
            <a:off x="384286" y="1086266"/>
            <a:ext cx="11763411" cy="5539978"/>
          </a:xfrm>
          <a:prstGeom prst="rect">
            <a:avLst/>
          </a:prstGeom>
          <a:noFill/>
        </p:spPr>
        <p:txBody>
          <a:bodyPr wrap="square" lIns="91440" tIns="45720" rIns="91440" bIns="45720" anchor="t">
            <a:spAutoFit/>
          </a:bodyPr>
          <a:lstStyle/>
          <a:p>
            <a:pPr>
              <a:spcAft>
                <a:spcPts val="600"/>
              </a:spcAft>
            </a:pPr>
            <a:r>
              <a:rPr lang="en-US" sz="2000" b="1">
                <a:solidFill>
                  <a:srgbClr val="093D7C"/>
                </a:solidFill>
              </a:rPr>
              <a:t>Cooperation Framework Outcomes</a:t>
            </a:r>
          </a:p>
          <a:p>
            <a:pPr>
              <a:spcAft>
                <a:spcPts val="600"/>
              </a:spcAft>
            </a:pPr>
            <a:r>
              <a:rPr lang="en-US" sz="2000" b="1">
                <a:solidFill>
                  <a:schemeClr val="accent5">
                    <a:lumMod val="75000"/>
                  </a:schemeClr>
                </a:solidFill>
              </a:rPr>
              <a:t>Case study: Your group has been formed to help ensure that the new Cooperation Framework in your country is effectively implemented. </a:t>
            </a:r>
            <a:endParaRPr lang="en-US" sz="2000" b="1">
              <a:solidFill>
                <a:schemeClr val="accent5">
                  <a:lumMod val="75000"/>
                </a:schemeClr>
              </a:solidFill>
              <a:cs typeface="Calibri"/>
            </a:endParaRPr>
          </a:p>
          <a:p>
            <a:pPr>
              <a:spcAft>
                <a:spcPts val="600"/>
              </a:spcAft>
            </a:pPr>
            <a:r>
              <a:rPr lang="en-US" sz="2000" b="1">
                <a:solidFill>
                  <a:schemeClr val="accent5">
                    <a:lumMod val="75000"/>
                  </a:schemeClr>
                </a:solidFill>
              </a:rPr>
              <a:t>You have been advised that the outcome areas of the new  Cooperation Framework are:</a:t>
            </a:r>
            <a:endParaRPr lang="en-US" b="1">
              <a:solidFill>
                <a:schemeClr val="accent5">
                  <a:lumMod val="75000"/>
                </a:schemeClr>
              </a:solidFill>
            </a:endParaRPr>
          </a:p>
          <a:p>
            <a:pPr>
              <a:spcAft>
                <a:spcPts val="600"/>
              </a:spcAft>
            </a:pPr>
            <a:r>
              <a:rPr lang="en-US" b="1" i="1">
                <a:solidFill>
                  <a:srgbClr val="0070C0"/>
                </a:solidFill>
                <a:cs typeface="Calibri"/>
              </a:rPr>
              <a:t>Outcome 1:</a:t>
            </a:r>
            <a:r>
              <a:rPr lang="en-US" i="1">
                <a:solidFill>
                  <a:srgbClr val="0070C0"/>
                </a:solidFill>
                <a:cs typeface="Calibri"/>
              </a:rPr>
              <a:t> By 2027, strengthened human capital through equal access to quality services, social protection and social justice ensured for all people. </a:t>
            </a:r>
            <a:endParaRPr lang="en-US">
              <a:solidFill>
                <a:srgbClr val="000000"/>
              </a:solidFill>
              <a:cs typeface="Calibri"/>
            </a:endParaRPr>
          </a:p>
          <a:p>
            <a:pPr>
              <a:spcAft>
                <a:spcPts val="600"/>
              </a:spcAft>
            </a:pPr>
            <a:r>
              <a:rPr lang="en-US" b="1" i="1">
                <a:solidFill>
                  <a:srgbClr val="0070C0"/>
                </a:solidFill>
                <a:cs typeface="Calibri"/>
              </a:rPr>
              <a:t>Outcome 2: </a:t>
            </a:r>
            <a:r>
              <a:rPr lang="en-US" i="1">
                <a:solidFill>
                  <a:srgbClr val="0070C0"/>
                </a:solidFill>
                <a:cs typeface="Calibri"/>
              </a:rPr>
              <a:t>By 2027, enhanced people-</a:t>
            </a:r>
            <a:r>
              <a:rPr lang="en-US" i="1" err="1">
                <a:solidFill>
                  <a:srgbClr val="0070C0"/>
                </a:solidFill>
                <a:cs typeface="Calibri"/>
              </a:rPr>
              <a:t>centred</a:t>
            </a:r>
            <a:r>
              <a:rPr lang="en-US" i="1">
                <a:solidFill>
                  <a:srgbClr val="0070C0"/>
                </a:solidFill>
                <a:cs typeface="Calibri"/>
              </a:rPr>
              <a:t> inclusive and environmentally sustainable economic development driven by industrialization, productivity growth, decent jobs, digitalization and integrating the informal economy. </a:t>
            </a:r>
            <a:endParaRPr lang="en-US">
              <a:solidFill>
                <a:srgbClr val="000000"/>
              </a:solidFill>
              <a:cs typeface="Calibri"/>
            </a:endParaRPr>
          </a:p>
          <a:p>
            <a:pPr>
              <a:spcAft>
                <a:spcPts val="600"/>
              </a:spcAft>
            </a:pPr>
            <a:r>
              <a:rPr lang="en-US" b="1" i="1">
                <a:solidFill>
                  <a:srgbClr val="0070C0"/>
                </a:solidFill>
                <a:cs typeface="Calibri"/>
              </a:rPr>
              <a:t>Outcome 3: </a:t>
            </a:r>
            <a:r>
              <a:rPr lang="en-US" i="1">
                <a:solidFill>
                  <a:srgbClr val="0070C0"/>
                </a:solidFill>
                <a:cs typeface="Calibri"/>
              </a:rPr>
              <a:t>By 2027, enhanced climate resilience and efficiency of natural resource management for all people in a sustainable environment. </a:t>
            </a:r>
            <a:endParaRPr lang="en-US">
              <a:solidFill>
                <a:srgbClr val="000000"/>
              </a:solidFill>
              <a:cs typeface="Calibri"/>
            </a:endParaRPr>
          </a:p>
          <a:p>
            <a:pPr>
              <a:spcAft>
                <a:spcPts val="600"/>
              </a:spcAft>
            </a:pPr>
            <a:r>
              <a:rPr lang="en-US" b="1" i="1">
                <a:solidFill>
                  <a:srgbClr val="0070C0"/>
                </a:solidFill>
                <a:cs typeface="Calibri"/>
              </a:rPr>
              <a:t>Outcome 4:</a:t>
            </a:r>
            <a:r>
              <a:rPr lang="en-US" i="1">
                <a:solidFill>
                  <a:srgbClr val="0070C0"/>
                </a:solidFill>
                <a:cs typeface="Calibri"/>
              </a:rPr>
              <a:t> By 2027, people have improved, safe and equal access to information, protection, justice and a peaceful and inclusive society through transparent, accountable, participatory, effective and efficient governance based on the rule of law and international norms and standards. </a:t>
            </a:r>
            <a:endParaRPr lang="en-US">
              <a:solidFill>
                <a:srgbClr val="000000"/>
              </a:solidFill>
              <a:cs typeface="Calibri"/>
            </a:endParaRPr>
          </a:p>
          <a:p>
            <a:pPr>
              <a:spcAft>
                <a:spcPts val="600"/>
              </a:spcAft>
            </a:pPr>
            <a:r>
              <a:rPr lang="en-US" b="1" i="1">
                <a:solidFill>
                  <a:srgbClr val="0070C0"/>
                </a:solidFill>
                <a:cs typeface="Calibri"/>
              </a:rPr>
              <a:t>Outcome 5: </a:t>
            </a:r>
            <a:r>
              <a:rPr lang="en-US" i="1">
                <a:solidFill>
                  <a:srgbClr val="0070C0"/>
                </a:solidFill>
                <a:cs typeface="Calibri"/>
              </a:rPr>
              <a:t>By 2027, women and girls </a:t>
            </a:r>
            <a:r>
              <a:rPr lang="en-US" i="1" dirty="0" err="1">
                <a:solidFill>
                  <a:srgbClr val="0070C0"/>
                </a:solidFill>
                <a:cs typeface="Calibri"/>
              </a:rPr>
              <a:t>realise</a:t>
            </a:r>
            <a:r>
              <a:rPr lang="en-US" i="1">
                <a:solidFill>
                  <a:srgbClr val="0070C0"/>
                </a:solidFill>
                <a:cs typeface="Calibri"/>
              </a:rPr>
              <a:t> their rights in the social, health and livelihood spheres, as laid out in the Egyptian Constitution, and their leadership and empowerment are guaranteed in a society free of all forms of discrimination and violence against women and girls. </a:t>
            </a:r>
            <a:endParaRPr lang="en-US">
              <a:cs typeface="Calibri"/>
            </a:endParaRPr>
          </a:p>
          <a:p>
            <a:pPr>
              <a:spcAft>
                <a:spcPts val="600"/>
              </a:spcAft>
            </a:pPr>
            <a:endParaRPr lang="en-US">
              <a:solidFill>
                <a:srgbClr val="00B050"/>
              </a:solidFill>
              <a:cs typeface="Calibri"/>
            </a:endParaRPr>
          </a:p>
        </p:txBody>
      </p:sp>
    </p:spTree>
    <p:extLst>
      <p:ext uri="{BB962C8B-B14F-4D97-AF65-F5344CB8AC3E}">
        <p14:creationId xmlns:p14="http://schemas.microsoft.com/office/powerpoint/2010/main" val="1528253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7200" y="1"/>
            <a:ext cx="4464900" cy="6905054"/>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2896293" y="4878742"/>
            <a:ext cx="7898361" cy="1493907"/>
          </a:xfrm>
        </p:spPr>
        <p:txBody>
          <a:bodyPr anchor="t">
            <a:normAutofit/>
          </a:bodyPr>
          <a:lstStyle/>
          <a:p>
            <a:pPr>
              <a:lnSpc>
                <a:spcPct val="100000"/>
              </a:lnSpc>
              <a:spcBef>
                <a:spcPts val="600"/>
              </a:spcBef>
              <a:spcAft>
                <a:spcPts val="600"/>
              </a:spcAft>
            </a:pPr>
            <a:br>
              <a:rPr lang="en-US" sz="3200" b="1">
                <a:solidFill>
                  <a:schemeClr val="bg1"/>
                </a:solidFill>
                <a:latin typeface="+mn-lt"/>
                <a:ea typeface="Roboto Medium" panose="02000000000000000000" pitchFamily="2" charset="0"/>
              </a:rPr>
            </a:br>
            <a:endParaRPr lang="en-US" sz="2200">
              <a:solidFill>
                <a:schemeClr val="bg1"/>
              </a:solidFill>
              <a:latin typeface="+mn-lt"/>
              <a:ea typeface="Roboto Medium" panose="02000000000000000000" pitchFamily="2" charset="0"/>
            </a:endParaRPr>
          </a:p>
        </p:txBody>
      </p:sp>
      <p:pic>
        <p:nvPicPr>
          <p:cNvPr id="9" name="Picture 8">
            <a:extLst>
              <a:ext uri="{FF2B5EF4-FFF2-40B4-BE49-F238E27FC236}">
                <a16:creationId xmlns:a16="http://schemas.microsoft.com/office/drawing/2014/main" id="{48A5BA78-F0B2-DB46-85C5-0600CA02C769}"/>
              </a:ext>
            </a:extLst>
          </p:cNvPr>
          <p:cNvPicPr>
            <a:picLocks noChangeAspect="1"/>
          </p:cNvPicPr>
          <p:nvPr/>
        </p:nvPicPr>
        <p:blipFill>
          <a:blip r:embed="rId3"/>
          <a:stretch>
            <a:fillRect/>
          </a:stretch>
        </p:blipFill>
        <p:spPr>
          <a:xfrm>
            <a:off x="8724274" y="5625696"/>
            <a:ext cx="3048625" cy="916661"/>
          </a:xfrm>
          <a:prstGeom prst="rect">
            <a:avLst/>
          </a:prstGeom>
        </p:spPr>
      </p:pic>
      <p:sp>
        <p:nvSpPr>
          <p:cNvPr id="3" name="TextBox 2">
            <a:extLst>
              <a:ext uri="{FF2B5EF4-FFF2-40B4-BE49-F238E27FC236}">
                <a16:creationId xmlns:a16="http://schemas.microsoft.com/office/drawing/2014/main" id="{04B941F8-780B-4EAF-A199-EA820F3AE02B}"/>
              </a:ext>
            </a:extLst>
          </p:cNvPr>
          <p:cNvSpPr txBox="1"/>
          <p:nvPr/>
        </p:nvSpPr>
        <p:spPr>
          <a:xfrm>
            <a:off x="305352" y="2154894"/>
            <a:ext cx="4053263" cy="20313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prstClr val="white"/>
                </a:solidFill>
                <a:effectLst/>
                <a:uLnTx/>
                <a:uFillTx/>
                <a:latin typeface="Calibri" panose="020F0502020204030204"/>
                <a:ea typeface="+mn-ea"/>
                <a:cs typeface="+mn-cs"/>
              </a:rPr>
              <a:t>Presentations and 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1262BA3-2D29-4F61-8A18-B3DEDD1CBC51}"/>
              </a:ext>
            </a:extLst>
          </p:cNvPr>
          <p:cNvSpPr txBox="1"/>
          <p:nvPr/>
        </p:nvSpPr>
        <p:spPr>
          <a:xfrm>
            <a:off x="4457700" y="315643"/>
            <a:ext cx="7538282" cy="4770537"/>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600"/>
              </a:spcBef>
              <a:spcAft>
                <a:spcPts val="1000"/>
              </a:spcAft>
              <a:buClrTx/>
              <a:buSzTx/>
              <a:buFontTx/>
              <a:buNone/>
              <a:tabLst/>
              <a:defRPr/>
            </a:pPr>
            <a:r>
              <a:rPr kumimoji="0" lang="en-US" sz="3200" b="1" i="0" u="none" strike="noStrike" kern="1200" cap="none" spc="0" normalizeH="0" baseline="0" noProof="0">
                <a:ln>
                  <a:noFill/>
                </a:ln>
                <a:solidFill>
                  <a:srgbClr val="1A3668"/>
                </a:solidFill>
                <a:effectLst/>
                <a:uLnTx/>
                <a:uFillTx/>
                <a:latin typeface="Calibri" panose="020F0502020204030204"/>
                <a:ea typeface="+mn-ea"/>
                <a:cs typeface="+mn-cs"/>
              </a:rPr>
              <a:t>Integrating migration into the CF:</a:t>
            </a:r>
          </a:p>
          <a:p>
            <a:pPr lvl="1">
              <a:spcBef>
                <a:spcPts val="600"/>
              </a:spcBef>
              <a:spcAft>
                <a:spcPts val="1000"/>
              </a:spcAft>
              <a:defRPr/>
            </a:pPr>
            <a:r>
              <a:rPr kumimoji="0" lang="en-US" sz="2400" b="0" i="0" u="none" strike="noStrike" kern="1200" cap="none" spc="0" normalizeH="0" baseline="0" noProof="0">
                <a:ln>
                  <a:noFill/>
                </a:ln>
                <a:solidFill>
                  <a:srgbClr val="1A3668"/>
                </a:solidFill>
                <a:effectLst/>
                <a:uLnTx/>
                <a:uFillTx/>
                <a:latin typeface="Calibri" panose="020F0502020204030204"/>
                <a:ea typeface="+mn-ea"/>
                <a:cs typeface="+mn-cs"/>
              </a:rPr>
              <a:t>The speaker from each group will present</a:t>
            </a:r>
            <a:r>
              <a:rPr lang="en-US" sz="2400">
                <a:solidFill>
                  <a:srgbClr val="1A3668"/>
                </a:solidFill>
                <a:latin typeface="Calibri" panose="020F0502020204030204"/>
              </a:rPr>
              <a:t> </a:t>
            </a:r>
            <a:endParaRPr lang="en-US" sz="2400" b="0" i="0" u="none" strike="noStrike" kern="1200" cap="none" spc="0" normalizeH="0" baseline="0" noProof="0">
              <a:ln>
                <a:noFill/>
              </a:ln>
              <a:solidFill>
                <a:srgbClr val="FF0000"/>
              </a:solidFill>
              <a:effectLst/>
              <a:uLnTx/>
              <a:uFillTx/>
              <a:latin typeface="Calibri" panose="020F0502020204030204"/>
              <a:cs typeface="Calibri"/>
            </a:endParaRPr>
          </a:p>
          <a:p>
            <a:pPr lvl="1">
              <a:spcBef>
                <a:spcPts val="600"/>
              </a:spcBef>
              <a:spcAft>
                <a:spcPts val="600"/>
              </a:spcAft>
              <a:defRPr/>
            </a:pPr>
            <a:r>
              <a:rPr lang="en-US" sz="2200" u="sng">
                <a:solidFill>
                  <a:srgbClr val="1A3668"/>
                </a:solidFill>
                <a:latin typeface="Calibri" panose="020F0502020204030204"/>
              </a:rPr>
              <a:t>Group 1</a:t>
            </a:r>
            <a:r>
              <a:rPr lang="en-US" sz="2200">
                <a:solidFill>
                  <a:srgbClr val="1A3668"/>
                </a:solidFill>
                <a:latin typeface="Calibri" panose="020F0502020204030204"/>
              </a:rPr>
              <a:t>: (3-5 min)</a:t>
            </a:r>
            <a:endParaRPr lang="en-US" sz="2200">
              <a:solidFill>
                <a:srgbClr val="1A3668"/>
              </a:solidFill>
              <a:latin typeface="Calibri" panose="020F0502020204030204"/>
              <a:cs typeface="Calibri"/>
            </a:endParaRPr>
          </a:p>
          <a:p>
            <a:pPr lvl="1">
              <a:spcBef>
                <a:spcPts val="600"/>
              </a:spcBef>
              <a:spcAft>
                <a:spcPts val="600"/>
              </a:spcAft>
              <a:defRPr/>
            </a:pPr>
            <a:r>
              <a:rPr lang="en-US" sz="2200" u="sng">
                <a:solidFill>
                  <a:srgbClr val="1A3668"/>
                </a:solidFill>
                <a:latin typeface="Calibri" panose="020F0502020204030204"/>
              </a:rPr>
              <a:t>Group 2:</a:t>
            </a:r>
            <a:r>
              <a:rPr lang="en-US" sz="2200">
                <a:solidFill>
                  <a:srgbClr val="1A3668"/>
                </a:solidFill>
                <a:latin typeface="Calibri" panose="020F0502020204030204"/>
              </a:rPr>
              <a:t> (3-5 min)</a:t>
            </a:r>
            <a:endParaRPr lang="en-US" sz="2200">
              <a:solidFill>
                <a:srgbClr val="1A3668"/>
              </a:solidFill>
              <a:latin typeface="Calibri" panose="020F0502020204030204"/>
              <a:cs typeface="Calibri"/>
            </a:endParaRPr>
          </a:p>
          <a:p>
            <a:pPr lvl="1">
              <a:spcBef>
                <a:spcPts val="600"/>
              </a:spcBef>
              <a:spcAft>
                <a:spcPts val="600"/>
              </a:spcAft>
              <a:defRPr/>
            </a:pPr>
            <a:r>
              <a:rPr lang="en-US" sz="2200" u="sng">
                <a:solidFill>
                  <a:schemeClr val="tx2"/>
                </a:solidFill>
                <a:latin typeface="Calibri" panose="020F0502020204030204"/>
                <a:cs typeface="Calibri"/>
              </a:rPr>
              <a:t>Group 3: </a:t>
            </a:r>
            <a:r>
              <a:rPr lang="en-US" sz="2200">
                <a:solidFill>
                  <a:schemeClr val="tx2"/>
                </a:solidFill>
                <a:latin typeface="Calibri" panose="020F0502020204030204"/>
                <a:cs typeface="Calibri"/>
              </a:rPr>
              <a:t>(3-5 min)</a:t>
            </a:r>
          </a:p>
          <a:p>
            <a:pPr lvl="1">
              <a:lnSpc>
                <a:spcPct val="150000"/>
              </a:lnSpc>
              <a:defRPr/>
            </a:pPr>
            <a:r>
              <a:rPr lang="en-US" sz="2200" u="sng">
                <a:solidFill>
                  <a:srgbClr val="1A3668"/>
                </a:solidFill>
                <a:latin typeface="Calibri" panose="020F0502020204030204"/>
              </a:rPr>
              <a:t>Group 4: </a:t>
            </a:r>
            <a:r>
              <a:rPr lang="en-US" sz="2200">
                <a:solidFill>
                  <a:srgbClr val="1A3668"/>
                </a:solidFill>
                <a:latin typeface="Calibri" panose="020F0502020204030204"/>
              </a:rPr>
              <a:t>(3-5 min)</a:t>
            </a:r>
            <a:endParaRPr lang="en-US" sz="2200">
              <a:solidFill>
                <a:srgbClr val="1A3668"/>
              </a:solidFill>
              <a:latin typeface="Calibri" panose="020F0502020204030204"/>
              <a:cs typeface="Calibri" panose="020F0502020204030204"/>
            </a:endParaRPr>
          </a:p>
          <a:p>
            <a:pPr lvl="1">
              <a:lnSpc>
                <a:spcPct val="150000"/>
              </a:lnSpc>
              <a:defRPr/>
            </a:pPr>
            <a:r>
              <a:rPr lang="en-US" sz="2200" u="sng">
                <a:solidFill>
                  <a:srgbClr val="1A3668"/>
                </a:solidFill>
                <a:latin typeface="Calibri" panose="020F0502020204030204"/>
              </a:rPr>
              <a:t>Group 5:</a:t>
            </a:r>
            <a:r>
              <a:rPr lang="en-US" sz="2200">
                <a:solidFill>
                  <a:srgbClr val="1A3668"/>
                </a:solidFill>
                <a:latin typeface="Calibri" panose="020F0502020204030204"/>
              </a:rPr>
              <a:t> (3-5 min)</a:t>
            </a:r>
            <a:endParaRPr lang="en-US" sz="2200">
              <a:solidFill>
                <a:srgbClr val="1A3668"/>
              </a:solidFill>
              <a:latin typeface="Calibri" panose="020F0502020204030204"/>
              <a:cs typeface="Calibri" panose="020F0502020204030204"/>
            </a:endParaRPr>
          </a:p>
          <a:p>
            <a:pPr lvl="1">
              <a:spcBef>
                <a:spcPts val="600"/>
              </a:spcBef>
              <a:spcAft>
                <a:spcPts val="600"/>
              </a:spcAft>
              <a:defRPr/>
            </a:pPr>
            <a:endParaRPr lang="en-US" sz="2200">
              <a:solidFill>
                <a:srgbClr val="FF0000"/>
              </a:solidFill>
              <a:latin typeface="Calibri" panose="020F0502020204030204"/>
              <a:cs typeface="Calibri"/>
            </a:endParaRPr>
          </a:p>
          <a:p>
            <a:pPr lvl="1">
              <a:spcBef>
                <a:spcPts val="1000"/>
              </a:spcBef>
              <a:spcAft>
                <a:spcPts val="600"/>
              </a:spcAft>
              <a:defRPr/>
            </a:pPr>
            <a:r>
              <a:rPr lang="en-US" sz="2400" b="0" i="0" strike="noStrike" kern="1200" cap="none" spc="0" normalizeH="0" baseline="0" noProof="0">
                <a:ln>
                  <a:noFill/>
                </a:ln>
                <a:solidFill>
                  <a:srgbClr val="1A3668"/>
                </a:solidFill>
                <a:effectLst/>
                <a:uLnTx/>
                <a:uFillTx/>
                <a:latin typeface="Calibri" panose="020F0502020204030204"/>
                <a:cs typeface="Calibri"/>
              </a:rPr>
              <a:t>Open floor for further reactions and discussion</a:t>
            </a:r>
          </a:p>
        </p:txBody>
      </p:sp>
    </p:spTree>
    <p:extLst>
      <p:ext uri="{BB962C8B-B14F-4D97-AF65-F5344CB8AC3E}">
        <p14:creationId xmlns:p14="http://schemas.microsoft.com/office/powerpoint/2010/main" val="34812091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547DDA-FF0E-5448-BCCE-76D1EAA5CD99}"/>
              </a:ext>
            </a:extLst>
          </p:cNvPr>
          <p:cNvSpPr/>
          <p:nvPr/>
        </p:nvSpPr>
        <p:spPr>
          <a:xfrm>
            <a:off x="-32731" y="1"/>
            <a:ext cx="180000" cy="6858000"/>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C69A6-37C9-9E43-B5C2-A9CFBDFC784B}"/>
              </a:ext>
            </a:extLst>
          </p:cNvPr>
          <p:cNvSpPr>
            <a:spLocks noGrp="1"/>
          </p:cNvSpPr>
          <p:nvPr>
            <p:ph type="ctrTitle"/>
          </p:nvPr>
        </p:nvSpPr>
        <p:spPr>
          <a:xfrm>
            <a:off x="484737" y="339151"/>
            <a:ext cx="11222526" cy="895088"/>
          </a:xfrm>
        </p:spPr>
        <p:txBody>
          <a:bodyPr anchor="t">
            <a:normAutofit/>
          </a:bodyPr>
          <a:lstStyle/>
          <a:p>
            <a:pPr algn="just"/>
            <a:r>
              <a:rPr lang="en-US" sz="3600" b="1">
                <a:solidFill>
                  <a:srgbClr val="1A3668"/>
                </a:solidFill>
                <a:latin typeface="Arial"/>
                <a:ea typeface="Roboto Medium"/>
                <a:cs typeface="Arial"/>
              </a:rPr>
              <a:t>Key takeaways and way forward</a:t>
            </a:r>
          </a:p>
          <a:p>
            <a:pPr algn="l">
              <a:lnSpc>
                <a:spcPct val="100000"/>
              </a:lnSpc>
            </a:pPr>
            <a:endParaRPr lang="en-US" sz="3600" b="1">
              <a:solidFill>
                <a:srgbClr val="1A3668"/>
              </a:solidFill>
              <a:highlight>
                <a:srgbClr val="FFFF00"/>
              </a:highlight>
              <a:latin typeface="+mn-lt"/>
              <a:ea typeface="Roboto Medium" panose="02000000000000000000" pitchFamily="2" charset="0"/>
              <a:cs typeface="Calibri"/>
            </a:endParaRPr>
          </a:p>
        </p:txBody>
      </p:sp>
      <p:pic>
        <p:nvPicPr>
          <p:cNvPr id="6" name="Picture 5">
            <a:extLst>
              <a:ext uri="{FF2B5EF4-FFF2-40B4-BE49-F238E27FC236}">
                <a16:creationId xmlns:a16="http://schemas.microsoft.com/office/drawing/2014/main" id="{7EA68658-F3D5-4D40-8B09-2F7DAB0D2D3E}"/>
              </a:ext>
            </a:extLst>
          </p:cNvPr>
          <p:cNvPicPr>
            <a:picLocks noChangeAspect="1"/>
          </p:cNvPicPr>
          <p:nvPr/>
        </p:nvPicPr>
        <p:blipFill rotWithShape="1">
          <a:blip r:embed="rId2"/>
          <a:srcRect l="4286" t="8419" b="7562"/>
          <a:stretch/>
        </p:blipFill>
        <p:spPr>
          <a:xfrm>
            <a:off x="8860970" y="418916"/>
            <a:ext cx="2786799" cy="735558"/>
          </a:xfrm>
          <a:prstGeom prst="rect">
            <a:avLst/>
          </a:prstGeom>
        </p:spPr>
      </p:pic>
      <p:sp>
        <p:nvSpPr>
          <p:cNvPr id="10" name="TextBox 9">
            <a:extLst>
              <a:ext uri="{FF2B5EF4-FFF2-40B4-BE49-F238E27FC236}">
                <a16:creationId xmlns:a16="http://schemas.microsoft.com/office/drawing/2014/main" id="{2D4F398A-DB7F-45B2-B617-16ADE6A7B138}"/>
              </a:ext>
            </a:extLst>
          </p:cNvPr>
          <p:cNvSpPr txBox="1"/>
          <p:nvPr/>
        </p:nvSpPr>
        <p:spPr>
          <a:xfrm>
            <a:off x="384286" y="1086266"/>
            <a:ext cx="11763411" cy="1908215"/>
          </a:xfrm>
          <a:prstGeom prst="rect">
            <a:avLst/>
          </a:prstGeom>
          <a:noFill/>
        </p:spPr>
        <p:txBody>
          <a:bodyPr wrap="square" lIns="91440" tIns="45720" rIns="91440" bIns="45720" anchor="t">
            <a:spAutoFit/>
          </a:bodyPr>
          <a:lstStyle/>
          <a:p>
            <a:pPr>
              <a:spcAft>
                <a:spcPts val="600"/>
              </a:spcAft>
            </a:pPr>
            <a:r>
              <a:rPr lang="en-US" sz="2000" b="1">
                <a:solidFill>
                  <a:srgbClr val="093D7C"/>
                </a:solidFill>
                <a:ea typeface="Calibri"/>
                <a:cs typeface="Calibri"/>
              </a:rPr>
              <a:t>Key takeaways: </a:t>
            </a:r>
            <a:r>
              <a:rPr lang="en-US" sz="2000" b="1">
                <a:solidFill>
                  <a:srgbClr val="00B0F0"/>
                </a:solidFill>
                <a:ea typeface="Calibri"/>
                <a:cs typeface="Calibri"/>
              </a:rPr>
              <a:t>All participants</a:t>
            </a:r>
          </a:p>
          <a:p>
            <a:pPr>
              <a:spcAft>
                <a:spcPts val="600"/>
              </a:spcAft>
            </a:pPr>
            <a:endParaRPr lang="en-US" sz="2000" b="1">
              <a:solidFill>
                <a:srgbClr val="093D7C"/>
              </a:solidFill>
              <a:ea typeface="Calibri"/>
              <a:cs typeface="Calibri"/>
            </a:endParaRPr>
          </a:p>
          <a:p>
            <a:pPr>
              <a:spcAft>
                <a:spcPts val="600"/>
              </a:spcAft>
            </a:pPr>
            <a:r>
              <a:rPr lang="en-US" sz="2000" b="1">
                <a:solidFill>
                  <a:srgbClr val="093D7C"/>
                </a:solidFill>
                <a:ea typeface="Calibri"/>
                <a:cs typeface="Calibri"/>
              </a:rPr>
              <a:t>Action Points for the group:</a:t>
            </a:r>
            <a:endParaRPr lang="en-US"/>
          </a:p>
          <a:p>
            <a:pPr>
              <a:spcAft>
                <a:spcPts val="600"/>
              </a:spcAft>
            </a:pPr>
            <a:endParaRPr lang="en-US" sz="2000" b="1">
              <a:solidFill>
                <a:srgbClr val="093D7C"/>
              </a:solidFill>
              <a:ea typeface="Calibri"/>
              <a:cs typeface="Calibri"/>
            </a:endParaRPr>
          </a:p>
          <a:p>
            <a:pPr>
              <a:spcAft>
                <a:spcPts val="600"/>
              </a:spcAft>
            </a:pPr>
            <a:endParaRPr lang="en-US">
              <a:solidFill>
                <a:srgbClr val="00B050"/>
              </a:solidFill>
              <a:ea typeface="Calibri" panose="020F0502020204030204"/>
              <a:cs typeface="Calibri"/>
            </a:endParaRPr>
          </a:p>
        </p:txBody>
      </p:sp>
      <p:graphicFrame>
        <p:nvGraphicFramePr>
          <p:cNvPr id="3" name="Table 2">
            <a:extLst>
              <a:ext uri="{FF2B5EF4-FFF2-40B4-BE49-F238E27FC236}">
                <a16:creationId xmlns:a16="http://schemas.microsoft.com/office/drawing/2014/main" id="{A87C507F-EF56-AD94-2A59-931B1C5ACA9D}"/>
              </a:ext>
            </a:extLst>
          </p:cNvPr>
          <p:cNvGraphicFramePr>
            <a:graphicFrameLocks noGrp="1"/>
          </p:cNvGraphicFramePr>
          <p:nvPr/>
        </p:nvGraphicFramePr>
        <p:xfrm>
          <a:off x="649317" y="2304104"/>
          <a:ext cx="10904984" cy="4070895"/>
        </p:xfrm>
        <a:graphic>
          <a:graphicData uri="http://schemas.openxmlformats.org/drawingml/2006/table">
            <a:tbl>
              <a:tblPr firstRow="1" bandRow="1">
                <a:tableStyleId>{5C22544A-7EE6-4342-B048-85BDC9FD1C3A}</a:tableStyleId>
              </a:tblPr>
              <a:tblGrid>
                <a:gridCol w="2180997">
                  <a:extLst>
                    <a:ext uri="{9D8B030D-6E8A-4147-A177-3AD203B41FA5}">
                      <a16:colId xmlns:a16="http://schemas.microsoft.com/office/drawing/2014/main" val="2598553943"/>
                    </a:ext>
                  </a:extLst>
                </a:gridCol>
                <a:gridCol w="2303318">
                  <a:extLst>
                    <a:ext uri="{9D8B030D-6E8A-4147-A177-3AD203B41FA5}">
                      <a16:colId xmlns:a16="http://schemas.microsoft.com/office/drawing/2014/main" val="1459956089"/>
                    </a:ext>
                  </a:extLst>
                </a:gridCol>
                <a:gridCol w="2058675">
                  <a:extLst>
                    <a:ext uri="{9D8B030D-6E8A-4147-A177-3AD203B41FA5}">
                      <a16:colId xmlns:a16="http://schemas.microsoft.com/office/drawing/2014/main" val="1184493249"/>
                    </a:ext>
                  </a:extLst>
                </a:gridCol>
                <a:gridCol w="2180997">
                  <a:extLst>
                    <a:ext uri="{9D8B030D-6E8A-4147-A177-3AD203B41FA5}">
                      <a16:colId xmlns:a16="http://schemas.microsoft.com/office/drawing/2014/main" val="3130874570"/>
                    </a:ext>
                  </a:extLst>
                </a:gridCol>
                <a:gridCol w="2180997">
                  <a:extLst>
                    <a:ext uri="{9D8B030D-6E8A-4147-A177-3AD203B41FA5}">
                      <a16:colId xmlns:a16="http://schemas.microsoft.com/office/drawing/2014/main" val="3333028"/>
                    </a:ext>
                  </a:extLst>
                </a:gridCol>
              </a:tblGrid>
              <a:tr h="571803">
                <a:tc>
                  <a:txBody>
                    <a:bodyPr/>
                    <a:lstStyle/>
                    <a:p>
                      <a:r>
                        <a:rPr lang="en-US"/>
                        <a:t>What (topics)?</a:t>
                      </a:r>
                    </a:p>
                  </a:txBody>
                  <a:tcPr/>
                </a:tc>
                <a:tc>
                  <a:txBody>
                    <a:bodyPr/>
                    <a:lstStyle/>
                    <a:p>
                      <a:r>
                        <a:rPr lang="en-US"/>
                        <a:t>Who (wish to lead)?</a:t>
                      </a:r>
                    </a:p>
                  </a:txBody>
                  <a:tcPr/>
                </a:tc>
                <a:tc>
                  <a:txBody>
                    <a:bodyPr/>
                    <a:lstStyle/>
                    <a:p>
                      <a:r>
                        <a:rPr lang="en-US"/>
                        <a:t>(By) When?</a:t>
                      </a:r>
                    </a:p>
                  </a:txBody>
                  <a:tcPr/>
                </a:tc>
                <a:tc>
                  <a:txBody>
                    <a:bodyPr/>
                    <a:lstStyle/>
                    <a:p>
                      <a:r>
                        <a:rPr lang="en-US"/>
                        <a:t>Which (platform)?</a:t>
                      </a:r>
                    </a:p>
                  </a:txBody>
                  <a:tcPr/>
                </a:tc>
                <a:tc>
                  <a:txBody>
                    <a:bodyPr/>
                    <a:lstStyle/>
                    <a:p>
                      <a:r>
                        <a:rPr lang="en-US"/>
                        <a:t>What (kind of support is needed)?</a:t>
                      </a:r>
                    </a:p>
                  </a:txBody>
                  <a:tcPr/>
                </a:tc>
                <a:extLst>
                  <a:ext uri="{0D108BD9-81ED-4DB2-BD59-A6C34878D82A}">
                    <a16:rowId xmlns:a16="http://schemas.microsoft.com/office/drawing/2014/main" val="4088146336"/>
                  </a:ext>
                </a:extLst>
              </a:tr>
              <a:tr h="57180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48262442"/>
                  </a:ext>
                </a:extLst>
              </a:tr>
              <a:tr h="57180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88819224"/>
                  </a:ext>
                </a:extLst>
              </a:tr>
              <a:tr h="571802">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446293691"/>
                  </a:ext>
                </a:extLst>
              </a:tr>
              <a:tr h="571802">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690951622"/>
                  </a:ext>
                </a:extLst>
              </a:tr>
              <a:tr h="571802">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90277073"/>
                  </a:ext>
                </a:extLst>
              </a:tr>
              <a:tr h="57180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25445881"/>
                  </a:ext>
                </a:extLst>
              </a:tr>
            </a:tbl>
          </a:graphicData>
        </a:graphic>
      </p:graphicFrame>
    </p:spTree>
    <p:extLst>
      <p:ext uri="{BB962C8B-B14F-4D97-AF65-F5344CB8AC3E}">
        <p14:creationId xmlns:p14="http://schemas.microsoft.com/office/powerpoint/2010/main" val="367188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1"/>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3.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4.xml><?xml version="1.0" encoding="utf-8"?>
<a:theme xmlns:a="http://schemas.openxmlformats.org/drawingml/2006/main" name="unc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ct theme" id="{118D5C97-177E-41DE-9395-BF73D603D2F2}" vid="{8ECBEBCC-6F86-48EB-B10E-E522DF8BDB0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881F31C086C242B37D55094B024025" ma:contentTypeVersion="15" ma:contentTypeDescription="Create a new document." ma:contentTypeScope="" ma:versionID="5d45fc1359039f3e5869238a86ed9042">
  <xsd:schema xmlns:xsd="http://www.w3.org/2001/XMLSchema" xmlns:xs="http://www.w3.org/2001/XMLSchema" xmlns:p="http://schemas.microsoft.com/office/2006/metadata/properties" xmlns:ns2="17b44b5e-1776-435b-88bf-89364ec04f3a" xmlns:ns3="690dfde9-dbd6-4146-b2ac-2f3a89e12a93" targetNamespace="http://schemas.microsoft.com/office/2006/metadata/properties" ma:root="true" ma:fieldsID="88d1a92087b3591ef21e9dd5f6456a06" ns2:_="" ns3:_="">
    <xsd:import namespace="17b44b5e-1776-435b-88bf-89364ec04f3a"/>
    <xsd:import namespace="690dfde9-dbd6-4146-b2ac-2f3a89e12a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b44b5e-1776-435b-88bf-89364ec04f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53f610b-9ee9-4302-9a9e-eaae0f0c7bd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0dfde9-dbd6-4146-b2ac-2f3a89e12a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5a8dc77-5a57-4559-ae8c-24c5bb862c75}" ma:internalName="TaxCatchAll" ma:showField="CatchAllData" ma:web="690dfde9-dbd6-4146-b2ac-2f3a89e12a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90dfde9-dbd6-4146-b2ac-2f3a89e12a93">
      <UserInfo>
        <DisplayName>DONITHORN Bethany</DisplayName>
        <AccountId>407</AccountId>
        <AccountType/>
      </UserInfo>
      <UserInfo>
        <DisplayName>CEREZA Guillermo</DisplayName>
        <AccountId>107</AccountId>
        <AccountType/>
      </UserInfo>
      <UserInfo>
        <DisplayName>FISCHER Franz</DisplayName>
        <AccountId>20</AccountId>
        <AccountType/>
      </UserInfo>
      <UserInfo>
        <DisplayName>BARWISE Katharine</DisplayName>
        <AccountId>11</AccountId>
        <AccountType/>
      </UserInfo>
      <UserInfo>
        <DisplayName>BERTALOT Veronica Isabel</DisplayName>
        <AccountId>12</AccountId>
        <AccountType/>
      </UserInfo>
      <UserInfo>
        <DisplayName>TALKERS Alison Patrice</DisplayName>
        <AccountId>6</AccountId>
        <AccountType/>
      </UserInfo>
      <UserInfo>
        <DisplayName>PORRAS Marcia Elizabeth</DisplayName>
        <AccountId>15</AccountId>
        <AccountType/>
      </UserInfo>
      <UserInfo>
        <DisplayName>LISBORG Anders</DisplayName>
        <AccountId>31</AccountId>
        <AccountType/>
      </UserInfo>
      <UserInfo>
        <DisplayName>DILLON Paul</DisplayName>
        <AccountId>331</AccountId>
        <AccountType/>
      </UserInfo>
      <UserInfo>
        <DisplayName>MAZE Kerry-Lynn</DisplayName>
        <AccountId>584</AccountId>
        <AccountType/>
      </UserInfo>
      <UserInfo>
        <DisplayName>PUJADAS Aimara</DisplayName>
        <AccountId>38</AccountId>
        <AccountType/>
      </UserInfo>
      <UserInfo>
        <DisplayName>CEREZA Guillermo</DisplayName>
        <AccountId>668</AccountId>
        <AccountType/>
      </UserInfo>
    </SharedWithUsers>
    <lcf76f155ced4ddcb4097134ff3c332f xmlns="17b44b5e-1776-435b-88bf-89364ec04f3a">
      <Terms xmlns="http://schemas.microsoft.com/office/infopath/2007/PartnerControls"/>
    </lcf76f155ced4ddcb4097134ff3c332f>
    <TaxCatchAll xmlns="690dfde9-dbd6-4146-b2ac-2f3a89e12a93" xsi:nil="true"/>
  </documentManagement>
</p:properties>
</file>

<file path=customXml/itemProps1.xml><?xml version="1.0" encoding="utf-8"?>
<ds:datastoreItem xmlns:ds="http://schemas.openxmlformats.org/officeDocument/2006/customXml" ds:itemID="{40D9456C-1D76-4D32-A26D-3A57A8970CBD}">
  <ds:schemaRefs>
    <ds:schemaRef ds:uri="http://schemas.microsoft.com/sharepoint/v3/contenttype/forms"/>
  </ds:schemaRefs>
</ds:datastoreItem>
</file>

<file path=customXml/itemProps2.xml><?xml version="1.0" encoding="utf-8"?>
<ds:datastoreItem xmlns:ds="http://schemas.openxmlformats.org/officeDocument/2006/customXml" ds:itemID="{08F6ACFC-57F3-4F67-8B2D-A7C9A62D36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b44b5e-1776-435b-88bf-89364ec04f3a"/>
    <ds:schemaRef ds:uri="690dfde9-dbd6-4146-b2ac-2f3a89e12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473F14-C8CB-4555-A434-11D7B8577B05}">
  <ds:schemaRefs>
    <ds:schemaRef ds:uri="http://schemas.microsoft.com/office/2006/metadata/properties"/>
    <ds:schemaRef ds:uri="http://schemas.microsoft.com/office/infopath/2007/PartnerControls"/>
    <ds:schemaRef ds:uri="690dfde9-dbd6-4146-b2ac-2f3a89e12a93"/>
    <ds:schemaRef ds:uri="17b44b5e-1776-435b-88bf-89364ec04f3a"/>
  </ds:schemaRefs>
</ds:datastoreItem>
</file>

<file path=docProps/app.xml><?xml version="1.0" encoding="utf-8"?>
<Properties xmlns="http://schemas.openxmlformats.org/officeDocument/2006/extended-properties" xmlns:vt="http://schemas.openxmlformats.org/officeDocument/2006/docPropsVTypes">
  <Template>office theme</Template>
  <TotalTime>7</TotalTime>
  <Words>11479</Words>
  <Application>Microsoft Office PowerPoint</Application>
  <PresentationFormat>Widescreen</PresentationFormat>
  <Paragraphs>1221</Paragraphs>
  <Slides>106</Slides>
  <Notes>73</Notes>
  <HiddenSlides>0</HiddenSlides>
  <MMClips>0</MMClips>
  <ScaleCrop>false</ScaleCrop>
  <HeadingPairs>
    <vt:vector size="4" baseType="variant">
      <vt:variant>
        <vt:lpstr>Theme</vt:lpstr>
      </vt:variant>
      <vt:variant>
        <vt:i4>5</vt:i4>
      </vt:variant>
      <vt:variant>
        <vt:lpstr>Slide Titles</vt:lpstr>
      </vt:variant>
      <vt:variant>
        <vt:i4>106</vt:i4>
      </vt:variant>
    </vt:vector>
  </HeadingPairs>
  <TitlesOfParts>
    <vt:vector size="111" baseType="lpstr">
      <vt:lpstr>office theme</vt:lpstr>
      <vt:lpstr>1_UNHCR2016</vt:lpstr>
      <vt:lpstr>UNHCR2016</vt:lpstr>
      <vt:lpstr>unct theme</vt:lpstr>
      <vt:lpstr>1_Office Theme</vt:lpstr>
      <vt:lpstr>Integrating migration into country planning processes to accelerate the GCM implementation and SDGs achievement  </vt:lpstr>
      <vt:lpstr>Opening Remarks </vt:lpstr>
      <vt:lpstr>Training objective</vt:lpstr>
      <vt:lpstr>Overview of the workshop Day 1</vt:lpstr>
      <vt:lpstr>Migration and Asylum  Snapshot in Egypt </vt:lpstr>
      <vt:lpstr> </vt:lpstr>
      <vt:lpstr> </vt:lpstr>
      <vt:lpstr> </vt:lpstr>
      <vt:lpstr> </vt:lpstr>
      <vt:lpstr> </vt:lpstr>
      <vt:lpstr>UN Workshop on Migration for UNCT Egypt: Refugee Snapshot UNHCR Egypt</vt:lpstr>
      <vt:lpstr>Mapping of All Populations, 31 Oct 23 (non-encampment policy)</vt:lpstr>
      <vt:lpstr>PowerPoint Presentation</vt:lpstr>
      <vt:lpstr>PowerPoint Presentation</vt:lpstr>
      <vt:lpstr>PowerPoint Presentation</vt:lpstr>
      <vt:lpstr>PowerPoint Presentation</vt:lpstr>
      <vt:lpstr>Mix Movement &amp; Protection Focus</vt:lpstr>
      <vt:lpstr>PowerPoint Presentation</vt:lpstr>
      <vt:lpstr> </vt:lpstr>
      <vt:lpstr>Global Compact on Refugees Global Compact for Safe, Orderly  and Regular Migration </vt:lpstr>
      <vt:lpstr>Global Compact on Refugees GCR  Pledges of Egypt and Looking Forward </vt:lpstr>
      <vt:lpstr>GRF background &amp; Pledges of Egypt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GCM follow up and review process – all levels</vt:lpstr>
      <vt:lpstr>Preparatory process for the second GCM Regional Review  </vt:lpstr>
      <vt:lpstr>Second Follow-up and Review Process in the Arab region (2023-2024) – TBC</vt:lpstr>
      <vt:lpstr>National UN Networks in the Arab region</vt:lpstr>
      <vt:lpstr>PowerPoint Presentation</vt:lpstr>
      <vt:lpstr> Session 1 – Coordination Mechanisms in Egypt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Refugee System: UNHCR’s Mandate </vt:lpstr>
      <vt:lpstr>PowerPoint Presentation</vt:lpstr>
      <vt:lpstr>PowerPoint Presentation</vt:lpstr>
      <vt:lpstr>PowerPoint Presentation</vt:lpstr>
      <vt:lpstr>PowerPoint Presentation</vt:lpstr>
      <vt:lpstr>PowerPoint Presentation</vt:lpstr>
      <vt:lpstr>Coordination Mechanisms at a glance</vt:lpstr>
      <vt:lpstr>UN Network on Migration: then what do they do?</vt:lpstr>
      <vt:lpstr> </vt:lpstr>
      <vt:lpstr>Session 2: Migration, the GCM &amp; the 2030 Agenda By the end of the session participants should be able to: - Understand migration as a cross-cutting issue in the SDGs - Explain the linkage between the GCM and the 2030 Agenda </vt:lpstr>
      <vt:lpstr> </vt:lpstr>
      <vt:lpstr>PowerPoint Presentation</vt:lpstr>
      <vt:lpstr>PowerPoint Presentation</vt:lpstr>
      <vt:lpstr>PowerPoint Presentation</vt:lpstr>
      <vt:lpstr>PowerPoint Presentation</vt:lpstr>
      <vt:lpstr>Migration Governance</vt:lpstr>
      <vt:lpstr>The Global Compact for Safe, Orderly and  Regular Migration</vt:lpstr>
      <vt:lpstr>GCM Vision</vt:lpstr>
      <vt:lpstr>GCM Guiding Principles</vt:lpstr>
      <vt:lpstr>GCM Objectives</vt:lpstr>
      <vt:lpstr>GCM’s 360-degree view of migration</vt:lpstr>
      <vt:lpstr>The 2030 Agenda: an overview</vt:lpstr>
      <vt:lpstr>PowerPoint Presentation</vt:lpstr>
      <vt:lpstr>Migration &amp; the SDGs</vt:lpstr>
      <vt:lpstr>SDG target 10.7</vt:lpstr>
      <vt:lpstr>PowerPoint Presentation</vt:lpstr>
      <vt:lpstr>PowerPoint Presentation</vt:lpstr>
      <vt:lpstr>The 2030 Agenda’s Promise</vt:lpstr>
      <vt:lpstr>Human Rights Frameworks  on which the GCM rests</vt:lpstr>
      <vt:lpstr>Towards Policy Coherence</vt:lpstr>
      <vt:lpstr>Policy Coherence: vertical and horizontal connections</vt:lpstr>
      <vt:lpstr> </vt:lpstr>
      <vt:lpstr>Activity instructions</vt:lpstr>
      <vt:lpstr>Break out Groups and Questions</vt:lpstr>
      <vt:lpstr>SDG 3: Ensure healthy lives and promote well-being for all at all ages </vt:lpstr>
      <vt:lpstr>SDG 4: Ensure inclusive and equitable quality education and promote lifelong learning opportunities for all  </vt:lpstr>
      <vt:lpstr>SDG 5: Achieve gender equality and empower all women and girls </vt:lpstr>
      <vt:lpstr>SDG 13: Take urgent action to combat climate change and its impacts  </vt:lpstr>
      <vt:lpstr>SDG 16: Promote peaceful and inclusive societies for sustainable development, provide access to justice for all and build effective, accountable and inclusive institutions at all levels </vt:lpstr>
      <vt:lpstr> </vt:lpstr>
      <vt:lpstr> </vt:lpstr>
      <vt:lpstr>PowerPoint Presentation</vt:lpstr>
      <vt:lpstr>Session 3 – Migration and the Cooperation Framework (CF)  </vt:lpstr>
      <vt:lpstr>The Cooperation Framework (a recap)</vt:lpstr>
      <vt:lpstr>Integrating migration into the CF</vt:lpstr>
      <vt:lpstr>Strategic prioritization</vt:lpstr>
      <vt:lpstr>Migration: an opportunity to accelerate SDGs </vt:lpstr>
      <vt:lpstr>Group Activity</vt:lpstr>
      <vt:lpstr>Group Activity</vt:lpstr>
      <vt:lpstr>Group Activity </vt:lpstr>
      <vt:lpstr> </vt:lpstr>
      <vt:lpstr>Key takeaways and way forward </vt:lpstr>
      <vt:lpstr>Overview of the workshop Day 2</vt:lpstr>
      <vt:lpstr>Closing Remarks  </vt:lpstr>
      <vt:lpstr>Thank you  </vt:lpstr>
      <vt:lpstr> Session 4 –  Informal Consultation with Stakeholders   </vt:lpstr>
      <vt:lpstr>Stakeholder Consultation </vt:lpstr>
      <vt:lpstr>Guiding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TALKERS Alison Patrice</dc:creator>
  <cp:lastModifiedBy>UN Network on Migration secretariat</cp:lastModifiedBy>
  <cp:revision>17</cp:revision>
  <dcterms:created xsi:type="dcterms:W3CDTF">2023-11-21T08:31:02Z</dcterms:created>
  <dcterms:modified xsi:type="dcterms:W3CDTF">2024-05-28T09:26:02Z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59aa38-f392-4105-be92-628035578272_Enabled">
    <vt:lpwstr>true</vt:lpwstr>
  </property>
  <property fmtid="{D5CDD505-2E9C-101B-9397-08002B2CF9AE}" pid="3" name="MSIP_Label_2059aa38-f392-4105-be92-628035578272_SetDate">
    <vt:lpwstr>2023-11-23T06:54:00Z</vt:lpwstr>
  </property>
  <property fmtid="{D5CDD505-2E9C-101B-9397-08002B2CF9AE}" pid="4" name="MSIP_Label_2059aa38-f392-4105-be92-628035578272_Method">
    <vt:lpwstr>Standard</vt:lpwstr>
  </property>
  <property fmtid="{D5CDD505-2E9C-101B-9397-08002B2CF9AE}" pid="5" name="MSIP_Label_2059aa38-f392-4105-be92-628035578272_Name">
    <vt:lpwstr>IOMLb0020IN123173</vt:lpwstr>
  </property>
  <property fmtid="{D5CDD505-2E9C-101B-9397-08002B2CF9AE}" pid="6" name="MSIP_Label_2059aa38-f392-4105-be92-628035578272_SiteId">
    <vt:lpwstr>1588262d-23fb-43b4-bd6e-bce49c8e6186</vt:lpwstr>
  </property>
  <property fmtid="{D5CDD505-2E9C-101B-9397-08002B2CF9AE}" pid="7" name="MSIP_Label_2059aa38-f392-4105-be92-628035578272_ActionId">
    <vt:lpwstr>5a733840-adb6-4929-9b9b-678353e212d0</vt:lpwstr>
  </property>
  <property fmtid="{D5CDD505-2E9C-101B-9397-08002B2CF9AE}" pid="8" name="MSIP_Label_2059aa38-f392-4105-be92-628035578272_ContentBits">
    <vt:lpwstr>0</vt:lpwstr>
  </property>
  <property fmtid="{D5CDD505-2E9C-101B-9397-08002B2CF9AE}" pid="9" name="ContentTypeId">
    <vt:lpwstr>0x01010081881F31C086C242B37D55094B024025</vt:lpwstr>
  </property>
  <property fmtid="{D5CDD505-2E9C-101B-9397-08002B2CF9AE}" pid="10" name="MediaServiceImageTags">
    <vt:lpwstr/>
  </property>
</Properties>
</file>