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00" r:id="rId5"/>
    <p:sldMasterId id="2147483759" r:id="rId6"/>
  </p:sldMasterIdLst>
  <p:notesMasterIdLst>
    <p:notesMasterId r:id="rId26"/>
  </p:notesMasterIdLst>
  <p:handoutMasterIdLst>
    <p:handoutMasterId r:id="rId27"/>
  </p:handoutMasterIdLst>
  <p:sldIdLst>
    <p:sldId id="1701" r:id="rId7"/>
    <p:sldId id="1675" r:id="rId8"/>
    <p:sldId id="385" r:id="rId9"/>
    <p:sldId id="1707" r:id="rId10"/>
    <p:sldId id="293" r:id="rId11"/>
    <p:sldId id="1706" r:id="rId12"/>
    <p:sldId id="1710" r:id="rId13"/>
    <p:sldId id="1711" r:id="rId14"/>
    <p:sldId id="1708" r:id="rId15"/>
    <p:sldId id="1670" r:id="rId16"/>
    <p:sldId id="1705" r:id="rId17"/>
    <p:sldId id="1719" r:id="rId18"/>
    <p:sldId id="1720" r:id="rId19"/>
    <p:sldId id="1721" r:id="rId20"/>
    <p:sldId id="1722" r:id="rId21"/>
    <p:sldId id="1723" r:id="rId22"/>
    <p:sldId id="1724" r:id="rId23"/>
    <p:sldId id="1718" r:id="rId24"/>
    <p:sldId id="1725" r:id="rId2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rah" initials="AKR" lastIdx="1" clrIdx="0">
    <p:extLst>
      <p:ext uri="{19B8F6BF-5375-455C-9EA6-DF929625EA0E}">
        <p15:presenceInfo xmlns:p15="http://schemas.microsoft.com/office/powerpoint/2012/main" userId="Az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162"/>
    <a:srgbClr val="0076B7"/>
    <a:srgbClr val="00A6D6"/>
    <a:srgbClr val="3DA535"/>
    <a:srgbClr val="FAB700"/>
    <a:srgbClr val="F49C08"/>
    <a:srgbClr val="FF7949"/>
    <a:srgbClr val="DC0879"/>
    <a:srgbClr val="59BD48"/>
    <a:srgbClr val="E53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6BE82-0B95-486E-A23F-B8C9FFB9920B}" v="713" dt="2020-11-13T11:22:35.682"/>
    <p1510:client id="{6A1C883C-1F84-4AC5-93F2-C451DF32655C}" v="56" dt="2020-11-13T11:42:38.040"/>
    <p1510:client id="{AF26831D-9A7F-7B27-A9F9-1CC1315176D1}" v="2" dt="2020-11-13T09:11:00.225"/>
    <p1510:client id="{B1922257-E481-3A63-3384-0B076CF6DDBD}" v="3" dt="2020-11-13T09:12:25.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39"/>
    <p:restoredTop sz="94643"/>
  </p:normalViewPr>
  <p:slideViewPr>
    <p:cSldViewPr snapToGrid="0">
      <p:cViewPr varScale="1">
        <p:scale>
          <a:sx n="102" d="100"/>
          <a:sy n="102" d="100"/>
        </p:scale>
        <p:origin x="317"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4C1A6E-0AD9-479E-B460-72B00789BA9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97F30D-3E44-4DEC-A1B9-C5DD0DC9E118}"/>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0E0AB24-AAE1-4994-BCF8-AA40D49FBFCC}" type="datetimeFigureOut">
              <a:rPr lang="en-US" smtClean="0"/>
              <a:t>3/12/2021</a:t>
            </a:fld>
            <a:endParaRPr lang="en-US"/>
          </a:p>
        </p:txBody>
      </p:sp>
      <p:sp>
        <p:nvSpPr>
          <p:cNvPr id="4" name="Footer Placeholder 3">
            <a:extLst>
              <a:ext uri="{FF2B5EF4-FFF2-40B4-BE49-F238E27FC236}">
                <a16:creationId xmlns:a16="http://schemas.microsoft.com/office/drawing/2014/main" id="{83990B87-02A1-4B50-8D74-0E41062AFE9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38894F-BF1E-4C80-814E-D70FF933128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543FF36-133B-4003-9E4C-413C22E25603}" type="slidenum">
              <a:rPr lang="en-US" smtClean="0"/>
              <a:t>‹#›</a:t>
            </a:fld>
            <a:endParaRPr lang="en-US"/>
          </a:p>
        </p:txBody>
      </p:sp>
    </p:spTree>
    <p:extLst>
      <p:ext uri="{BB962C8B-B14F-4D97-AF65-F5344CB8AC3E}">
        <p14:creationId xmlns:p14="http://schemas.microsoft.com/office/powerpoint/2010/main" val="4043356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aa-ET"/>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E7D39F-58A3-4E09-BF35-4BBC5A771080}" type="datetimeFigureOut">
              <a:rPr lang="aa-ET" smtClean="0"/>
              <a:t>03/12/2021</a:t>
            </a:fld>
            <a:endParaRPr lang="aa-E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aa-ET"/>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aa-ET"/>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F55EBA-3CCF-4B8B-86BC-FF2C5C7FBD16}" type="slidenum">
              <a:rPr lang="aa-ET" smtClean="0"/>
              <a:t>‹#›</a:t>
            </a:fld>
            <a:endParaRPr lang="aa-ET"/>
          </a:p>
        </p:txBody>
      </p:sp>
    </p:spTree>
    <p:extLst>
      <p:ext uri="{BB962C8B-B14F-4D97-AF65-F5344CB8AC3E}">
        <p14:creationId xmlns:p14="http://schemas.microsoft.com/office/powerpoint/2010/main" val="16657091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529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55EBA-3CCF-4B8B-86BC-FF2C5C7FBD16}" type="slidenum">
              <a:rPr lang="en-CH" smtClean="0"/>
              <a:t>11</a:t>
            </a:fld>
            <a:endParaRPr lang="en-CH"/>
          </a:p>
        </p:txBody>
      </p:sp>
    </p:spTree>
    <p:extLst>
      <p:ext uri="{BB962C8B-B14F-4D97-AF65-F5344CB8AC3E}">
        <p14:creationId xmlns:p14="http://schemas.microsoft.com/office/powerpoint/2010/main" val="282355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F55EBA-3CCF-4B8B-86BC-FF2C5C7FBD16}" type="slidenum">
              <a:rPr lang="en-CH" smtClean="0"/>
              <a:t>12</a:t>
            </a:fld>
            <a:endParaRPr lang="en-CH"/>
          </a:p>
        </p:txBody>
      </p:sp>
    </p:spTree>
    <p:extLst>
      <p:ext uri="{BB962C8B-B14F-4D97-AF65-F5344CB8AC3E}">
        <p14:creationId xmlns:p14="http://schemas.microsoft.com/office/powerpoint/2010/main" val="270751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prstClr val="black"/>
                </a:solidFill>
                <a:highlight>
                  <a:srgbClr val="FFFF00"/>
                </a:highlight>
                <a:latin typeface="+mn-lt"/>
              </a:rPr>
              <a:t>E.</a:t>
            </a:r>
            <a:r>
              <a:rPr lang="en-US">
                <a:solidFill>
                  <a:prstClr val="black"/>
                </a:solidFill>
                <a:highlight>
                  <a:srgbClr val="FFFF00"/>
                </a:highlight>
              </a:rPr>
              <a:t>g. </a:t>
            </a:r>
            <a:r>
              <a:rPr lang="en-US">
                <a:highlight>
                  <a:srgbClr val="FFFF00"/>
                </a:highlight>
              </a:rPr>
              <a:t>R-UNSDGs as a platform for preparatory discussions in preparation for the regional reviews. </a:t>
            </a:r>
            <a:endParaRPr lang="en-GB">
              <a:highlight>
                <a:srgbClr val="FFFF00"/>
              </a:highlight>
            </a:endParaRPr>
          </a:p>
          <a:p>
            <a:endParaRPr lang="en-GB"/>
          </a:p>
        </p:txBody>
      </p:sp>
      <p:sp>
        <p:nvSpPr>
          <p:cNvPr id="4" name="Slide Number Placeholder 3"/>
          <p:cNvSpPr>
            <a:spLocks noGrp="1"/>
          </p:cNvSpPr>
          <p:nvPr>
            <p:ph type="sldNum" sz="quarter" idx="5"/>
          </p:nvPr>
        </p:nvSpPr>
        <p:spPr/>
        <p:txBody>
          <a:bodyPr/>
          <a:lstStyle/>
          <a:p>
            <a:fld id="{22F55EBA-3CCF-4B8B-86BC-FF2C5C7FBD16}" type="slidenum">
              <a:rPr lang="en-CH" smtClean="0"/>
              <a:t>13</a:t>
            </a:fld>
            <a:endParaRPr lang="en-CH"/>
          </a:p>
        </p:txBody>
      </p:sp>
    </p:spTree>
    <p:extLst>
      <p:ext uri="{BB962C8B-B14F-4D97-AF65-F5344CB8AC3E}">
        <p14:creationId xmlns:p14="http://schemas.microsoft.com/office/powerpoint/2010/main" val="202547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As members of the UN Network on Migration, the UN Regional Economic Commissions play an important role at the regional level. The UN RECS bring extensive experience in supporting the regional follow up of major UN General Assembly processes.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13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checklist and template could serve as a reference document for other sub-regional, regional and cross-regional processes, platforms and organizations that plan  to review the implementation of the GCM. </a:t>
            </a:r>
          </a:p>
          <a:p>
            <a:endParaRPr lang="en-US"/>
          </a:p>
          <a:p>
            <a:endParaRPr lang="en-US"/>
          </a:p>
          <a:p>
            <a:r>
              <a:rPr lang="en-US"/>
              <a:t>https://migrationnetwork.un.org/supporting-material-regional-reviews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0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All relevant stakeholders as per the GCM: relevant no-governmental stakeholders, academic, scientific and knowledge-based institutions,  the private sector, trade unions, faith-based, migrant and youth organizations, diaspora communities and other relevant stakeholders. Also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40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8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55EBA-3CCF-4B8B-86BC-FF2C5C7FBD16}" type="slidenum">
              <a:rPr lang="en-CH" smtClean="0"/>
              <a:t>18</a:t>
            </a:fld>
            <a:endParaRPr lang="en-CH"/>
          </a:p>
        </p:txBody>
      </p:sp>
    </p:spTree>
    <p:extLst>
      <p:ext uri="{BB962C8B-B14F-4D97-AF65-F5344CB8AC3E}">
        <p14:creationId xmlns:p14="http://schemas.microsoft.com/office/powerpoint/2010/main" val="275670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Let’s take a quick look inside at how it is structured – and key aspects of the document:  the vision, the guiding principles, the objectives, commitment and actions.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Vision Global Compact sets out our: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tabLst>
                <a:tab pos="457200" algn="l"/>
              </a:tabLst>
            </a:pPr>
            <a:r>
              <a:rPr lang="en-US" sz="1200" kern="1200" dirty="0">
                <a:solidFill>
                  <a:srgbClr val="000000"/>
                </a:solidFill>
                <a:effectLst/>
                <a:ea typeface="Times New Roman" panose="02020603050405020304" pitchFamily="18" charset="0"/>
                <a:cs typeface="Calibri" panose="020F0502020204030204" pitchFamily="34" charset="0"/>
              </a:rPr>
              <a:t>1. 	Expresses our </a:t>
            </a:r>
            <a:r>
              <a:rPr lang="en-US" sz="1200" b="1" kern="1200" dirty="0">
                <a:solidFill>
                  <a:srgbClr val="000000"/>
                </a:solidFill>
                <a:effectLst/>
                <a:ea typeface="Times New Roman" panose="02020603050405020304" pitchFamily="18" charset="0"/>
                <a:cs typeface="Calibri" panose="020F0502020204030204" pitchFamily="34" charset="0"/>
              </a:rPr>
              <a:t>Collective Commitment </a:t>
            </a:r>
            <a:r>
              <a:rPr lang="en-US" sz="1200" kern="1200" dirty="0">
                <a:solidFill>
                  <a:srgbClr val="000000"/>
                </a:solidFill>
                <a:effectLst/>
                <a:ea typeface="Times New Roman" panose="02020603050405020304" pitchFamily="18" charset="0"/>
                <a:cs typeface="Calibri" panose="020F0502020204030204" pitchFamily="34" charset="0"/>
              </a:rPr>
              <a:t>to improve cooperation on international migration; </a:t>
            </a:r>
            <a:endParaRPr lang="en-US" dirty="0">
              <a:effectLst/>
            </a:endParaRPr>
          </a:p>
          <a:p>
            <a:pPr marL="342900" marR="0" lvl="0" indent="-342900">
              <a:spcBef>
                <a:spcPts val="0"/>
              </a:spcBef>
              <a:spcAft>
                <a:spcPts val="0"/>
              </a:spcAft>
              <a:tabLst>
                <a:tab pos="457200" algn="l"/>
              </a:tabLst>
            </a:pPr>
            <a:r>
              <a:rPr lang="en-US" sz="1200" kern="1200" dirty="0">
                <a:solidFill>
                  <a:srgbClr val="000000"/>
                </a:solidFill>
                <a:effectLst/>
                <a:ea typeface="Times New Roman" panose="02020603050405020304" pitchFamily="18" charset="0"/>
                <a:cs typeface="Calibri" panose="020F0502020204030204" pitchFamily="34" charset="0"/>
              </a:rPr>
              <a:t>2.	It recognizes that migration has been part of human history throughout time and is a source of prosperity, innovation and sustainable development - </a:t>
            </a:r>
            <a:r>
              <a:rPr lang="en-US" sz="1200" b="1" kern="1200" dirty="0">
                <a:solidFill>
                  <a:srgbClr val="000000"/>
                </a:solidFill>
                <a:effectLst/>
                <a:ea typeface="Times New Roman" panose="02020603050405020304" pitchFamily="18" charset="0"/>
                <a:cs typeface="Calibri" panose="020F0502020204030204" pitchFamily="34" charset="0"/>
              </a:rPr>
              <a:t>Migration should unite us rather than divide us; </a:t>
            </a:r>
            <a:endParaRPr lang="en-US" dirty="0">
              <a:effectLst/>
            </a:endParaRPr>
          </a:p>
          <a:p>
            <a:pPr marL="342900" marR="0" lvl="0" indent="-342900">
              <a:spcBef>
                <a:spcPts val="0"/>
              </a:spcBef>
              <a:spcAft>
                <a:spcPts val="0"/>
              </a:spcAft>
              <a:tabLst>
                <a:tab pos="457200" algn="l"/>
              </a:tabLst>
            </a:pPr>
            <a:r>
              <a:rPr lang="en-US" sz="1200" kern="1200" dirty="0">
                <a:solidFill>
                  <a:srgbClr val="000000"/>
                </a:solidFill>
                <a:effectLst/>
                <a:ea typeface="Times New Roman" panose="02020603050405020304" pitchFamily="18" charset="0"/>
                <a:cs typeface="Calibri" panose="020F0502020204030204" pitchFamily="34" charset="0"/>
              </a:rPr>
              <a:t>3.	It rests on </a:t>
            </a:r>
            <a:r>
              <a:rPr lang="en-US" sz="1200" b="1" kern="1200" dirty="0">
                <a:solidFill>
                  <a:srgbClr val="000000"/>
                </a:solidFill>
                <a:effectLst/>
                <a:ea typeface="Times New Roman" panose="02020603050405020304" pitchFamily="18" charset="0"/>
                <a:cs typeface="Calibri" panose="020F0502020204030204" pitchFamily="34" charset="0"/>
              </a:rPr>
              <a:t>Common Understanding,</a:t>
            </a:r>
            <a:r>
              <a:rPr lang="en-US" sz="1200" kern="1200" dirty="0">
                <a:solidFill>
                  <a:srgbClr val="000000"/>
                </a:solidFill>
                <a:effectLst/>
                <a:ea typeface="Times New Roman" panose="02020603050405020304" pitchFamily="18" charset="0"/>
                <a:cs typeface="Calibri" panose="020F0502020204030204" pitchFamily="34" charset="0"/>
              </a:rPr>
              <a:t> acknowledges that the compact is the product of unprecedented review of evidence and data gathered during an open, transparent and inclusive process.</a:t>
            </a:r>
            <a:endParaRPr lang="en-US" dirty="0">
              <a:effectLst/>
            </a:endParaRPr>
          </a:p>
          <a:p>
            <a:pPr marL="342900" marR="0" lvl="0" indent="-342900">
              <a:spcBef>
                <a:spcPts val="0"/>
              </a:spcBef>
              <a:spcAft>
                <a:spcPts val="0"/>
              </a:spcAft>
              <a:tabLst>
                <a:tab pos="457200" algn="l"/>
              </a:tabLst>
            </a:pPr>
            <a:r>
              <a:rPr lang="en-US" sz="1200" kern="1200" dirty="0">
                <a:solidFill>
                  <a:srgbClr val="000000"/>
                </a:solidFill>
                <a:effectLst/>
                <a:ea typeface="Times New Roman" panose="02020603050405020304" pitchFamily="18" charset="0"/>
                <a:cs typeface="Calibri" panose="020F0502020204030204" pitchFamily="34" charset="0"/>
              </a:rPr>
              <a:t>4.	It is based on </a:t>
            </a:r>
            <a:r>
              <a:rPr lang="en-US" sz="1200" b="1" kern="1200" dirty="0">
                <a:solidFill>
                  <a:srgbClr val="000000"/>
                </a:solidFill>
                <a:effectLst/>
                <a:ea typeface="Times New Roman" panose="02020603050405020304" pitchFamily="18" charset="0"/>
                <a:cs typeface="Calibri" panose="020F0502020204030204" pitchFamily="34" charset="0"/>
              </a:rPr>
              <a:t>Shared Responsibilities – 360-degree view</a:t>
            </a:r>
            <a:r>
              <a:rPr lang="en-US" sz="1200" kern="1200" dirty="0">
                <a:solidFill>
                  <a:srgbClr val="000000"/>
                </a:solidFill>
                <a:effectLst/>
                <a:ea typeface="Times New Roman" panose="02020603050405020304" pitchFamily="18" charset="0"/>
                <a:cs typeface="Calibri" panose="020F0502020204030204" pitchFamily="34" charset="0"/>
              </a:rPr>
              <a:t> – and that a comprehensive approach is needed to optimize benefits and minimize risks to individuals and states</a:t>
            </a:r>
            <a:endParaRPr lang="en-US" dirty="0">
              <a:effectLst/>
            </a:endParaRPr>
          </a:p>
          <a:p>
            <a:pPr marL="342900" marR="0" lvl="0" indent="-342900">
              <a:spcBef>
                <a:spcPts val="0"/>
              </a:spcBef>
              <a:spcAft>
                <a:spcPts val="0"/>
              </a:spcAft>
              <a:tabLst>
                <a:tab pos="457200" algn="l"/>
              </a:tabLst>
            </a:pPr>
            <a:r>
              <a:rPr lang="en-US" sz="1200" b="0" kern="1200" dirty="0">
                <a:solidFill>
                  <a:srgbClr val="000000"/>
                </a:solidFill>
                <a:effectLst/>
                <a:ea typeface="Times New Roman" panose="02020603050405020304" pitchFamily="18" charset="0"/>
                <a:cs typeface="Calibri" panose="020F0502020204030204" pitchFamily="34" charset="0"/>
              </a:rPr>
              <a:t>5.</a:t>
            </a:r>
            <a:r>
              <a:rPr lang="en-US" sz="1200" b="1" kern="1200" dirty="0">
                <a:solidFill>
                  <a:srgbClr val="000000"/>
                </a:solidFill>
                <a:effectLst/>
                <a:ea typeface="Times New Roman" panose="02020603050405020304" pitchFamily="18" charset="0"/>
                <a:cs typeface="Calibri" panose="020F0502020204030204" pitchFamily="34" charset="0"/>
              </a:rPr>
              <a:t>	Unity of Purpose </a:t>
            </a:r>
            <a:r>
              <a:rPr lang="en-US" sz="1200" kern="1200" dirty="0">
                <a:solidFill>
                  <a:srgbClr val="000000"/>
                </a:solidFill>
                <a:effectLst/>
                <a:ea typeface="Times New Roman" panose="02020603050405020304" pitchFamily="18" charset="0"/>
                <a:cs typeface="Calibri" panose="020F0502020204030204" pitchFamily="34" charset="0"/>
              </a:rPr>
              <a:t>– in a spirit of win-win cooperation, there is a commitment to address the challenges and opportunities of migration, in all its dimensions, and that migration should </a:t>
            </a:r>
            <a:r>
              <a:rPr lang="en-US" sz="1200" b="1" kern="1200" dirty="0">
                <a:solidFill>
                  <a:srgbClr val="000000"/>
                </a:solidFill>
                <a:effectLst/>
                <a:ea typeface="Times New Roman" panose="02020603050405020304" pitchFamily="18" charset="0"/>
                <a:cs typeface="Calibri" panose="020F0502020204030204" pitchFamily="34" charset="0"/>
              </a:rPr>
              <a:t>never be an act of desperation.</a:t>
            </a:r>
            <a:r>
              <a:rPr lang="en-US" sz="1200" kern="1200" dirty="0">
                <a:solidFill>
                  <a:srgbClr val="000000"/>
                </a:solidFill>
                <a:effectLst/>
                <a:ea typeface="Times New Roman" panose="02020603050405020304" pitchFamily="18" charset="0"/>
                <a:cs typeface="Calibri" panose="020F0502020204030204" pitchFamily="34" charset="0"/>
              </a:rPr>
              <a:t> </a:t>
            </a:r>
            <a:endParaRPr lang="en-US" dirty="0">
              <a:effectLst/>
            </a:endParaRPr>
          </a:p>
          <a:p>
            <a:pPr marL="0" marR="0">
              <a:lnSpc>
                <a:spcPct val="107000"/>
              </a:lnSpc>
              <a:spcBef>
                <a:spcPts val="0"/>
              </a:spcBef>
              <a:spcAft>
                <a:spcPts val="800"/>
              </a:spcAft>
            </a:pPr>
            <a:r>
              <a:rPr lang="en-US" sz="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MUSIC TO OUR EARS!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DEE67-074E-4B10-9079-A2EEE2E10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92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This is equally true with respect the GCMs guiding principles: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People-centered:</a:t>
            </a:r>
            <a:r>
              <a:rPr lang="en-US" sz="900" kern="1200" dirty="0">
                <a:solidFill>
                  <a:srgbClr val="000000"/>
                </a:solidFill>
                <a:effectLst/>
                <a:latin typeface="Calibri" panose="020F0502020204030204" pitchFamily="34" charset="0"/>
                <a:ea typeface="Times New Roman" panose="02020603050405020304" pitchFamily="18" charset="0"/>
              </a:rPr>
              <a:t> The Global Compact carries a </a:t>
            </a:r>
            <a:r>
              <a:rPr lang="en-US" sz="900" b="1" kern="1200" dirty="0">
                <a:solidFill>
                  <a:srgbClr val="000000"/>
                </a:solidFill>
                <a:effectLst/>
                <a:latin typeface="Calibri" panose="020F0502020204030204" pitchFamily="34" charset="0"/>
                <a:ea typeface="Times New Roman" panose="02020603050405020304" pitchFamily="18" charset="0"/>
              </a:rPr>
              <a:t>strong human dimension to it</a:t>
            </a:r>
            <a:r>
              <a:rPr lang="en-US" sz="900" kern="1200" dirty="0">
                <a:solidFill>
                  <a:srgbClr val="000000"/>
                </a:solidFill>
                <a:effectLst/>
                <a:latin typeface="Calibri" panose="020F0502020204030204" pitchFamily="34" charset="0"/>
                <a:ea typeface="Times New Roman" panose="02020603050405020304" pitchFamily="18" charset="0"/>
              </a:rPr>
              <a:t>, inherent to the</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migration experience itself.  </a:t>
            </a:r>
            <a:r>
              <a:rPr lang="en-US" sz="900" b="1" kern="1200" dirty="0">
                <a:solidFill>
                  <a:srgbClr val="000000"/>
                </a:solidFill>
                <a:effectLst/>
                <a:latin typeface="Calibri" panose="020F0502020204030204" pitchFamily="34" charset="0"/>
                <a:ea typeface="Times New Roman" panose="02020603050405020304" pitchFamily="18" charset="0"/>
              </a:rPr>
              <a:t>Places the individual at the core.</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International cooperation: </a:t>
            </a:r>
            <a:r>
              <a:rPr lang="en-US" sz="900" kern="1200" dirty="0">
                <a:solidFill>
                  <a:srgbClr val="000000"/>
                </a:solidFill>
                <a:effectLst/>
                <a:latin typeface="Calibri" panose="020F0502020204030204" pitchFamily="34" charset="0"/>
                <a:ea typeface="Times New Roman" panose="02020603050405020304" pitchFamily="18" charset="0"/>
              </a:rPr>
              <a:t>The Global Compact is a non-legally binding cooperative framework</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that </a:t>
            </a:r>
            <a:r>
              <a:rPr lang="en-US" sz="900" b="1" kern="1200" dirty="0">
                <a:solidFill>
                  <a:srgbClr val="000000"/>
                </a:solidFill>
                <a:effectLst/>
                <a:latin typeface="Calibri" panose="020F0502020204030204" pitchFamily="34" charset="0"/>
                <a:ea typeface="Times New Roman" panose="02020603050405020304" pitchFamily="18" charset="0"/>
              </a:rPr>
              <a:t>recognizes that no State can address migration on its own due to the inherently</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transnational nature of the phenomenon.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National sovereignty:</a:t>
            </a:r>
            <a:r>
              <a:rPr lang="en-US" sz="900" kern="1200" dirty="0">
                <a:solidFill>
                  <a:srgbClr val="000000"/>
                </a:solidFill>
                <a:effectLst/>
                <a:latin typeface="Calibri" panose="020F0502020204030204" pitchFamily="34" charset="0"/>
                <a:ea typeface="Times New Roman" panose="02020603050405020304" pitchFamily="18" charset="0"/>
              </a:rPr>
              <a:t> The Global Compact reaffirms the sovereign right of States to determine</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their national migration policy and their prerogative to govern migration within their jurisdiction,</a:t>
            </a:r>
            <a:r>
              <a:rPr lang="en-US" sz="900" dirty="0">
                <a:effectLst/>
                <a:latin typeface="Calibri" panose="020F0502020204030204" pitchFamily="34" charset="0"/>
                <a:ea typeface="Times New Roman" panose="02020603050405020304" pitchFamily="18" charset="0"/>
              </a:rPr>
              <a:t> </a:t>
            </a:r>
            <a:r>
              <a:rPr lang="en-US" sz="900" kern="1200" dirty="0">
                <a:solidFill>
                  <a:srgbClr val="000000"/>
                </a:solidFill>
                <a:effectLst/>
                <a:latin typeface="Calibri" panose="020F0502020204030204" pitchFamily="34" charset="0"/>
                <a:ea typeface="Times New Roman" panose="02020603050405020304" pitchFamily="18" charset="0"/>
              </a:rPr>
              <a:t>in conformity with international law and </a:t>
            </a:r>
            <a:r>
              <a:rPr lang="en-US" sz="900" b="1" kern="1200" dirty="0">
                <a:solidFill>
                  <a:srgbClr val="000000"/>
                </a:solidFill>
                <a:effectLst/>
                <a:latin typeface="Calibri" panose="020F0502020204030204" pitchFamily="34" charset="0"/>
                <a:ea typeface="Times New Roman" panose="02020603050405020304" pitchFamily="18" charset="0"/>
              </a:rPr>
              <a:t>based on their own realities and capacities.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Rule of law and due process: </a:t>
            </a:r>
            <a:r>
              <a:rPr lang="en-US" sz="900" kern="1200" dirty="0">
                <a:solidFill>
                  <a:srgbClr val="000000"/>
                </a:solidFill>
                <a:effectLst/>
                <a:latin typeface="Calibri" panose="020F0502020204030204" pitchFamily="34" charset="0"/>
                <a:ea typeface="Times New Roman" panose="02020603050405020304" pitchFamily="18" charset="0"/>
              </a:rPr>
              <a:t>The Global Compact recognizes that </a:t>
            </a:r>
            <a:r>
              <a:rPr lang="en-US" sz="900" b="1" kern="1200" dirty="0">
                <a:solidFill>
                  <a:srgbClr val="000000"/>
                </a:solidFill>
                <a:effectLst/>
                <a:latin typeface="Calibri" panose="020F0502020204030204" pitchFamily="34" charset="0"/>
                <a:ea typeface="Times New Roman" panose="02020603050405020304" pitchFamily="18" charset="0"/>
              </a:rPr>
              <a:t>respect for the rule of law,</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due process and access to justice are fundamental to all aspects of migration governance.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Sustainable development: </a:t>
            </a:r>
            <a:r>
              <a:rPr lang="en-US" sz="900" kern="1200" dirty="0">
                <a:solidFill>
                  <a:srgbClr val="000000"/>
                </a:solidFill>
                <a:effectLst/>
                <a:latin typeface="Calibri" panose="020F0502020204030204" pitchFamily="34" charset="0"/>
                <a:ea typeface="Times New Roman" panose="02020603050405020304" pitchFamily="18" charset="0"/>
              </a:rPr>
              <a:t>The Global Compact is rooted in the 2030 Agenda for Sustainable</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Development, and builds upon its recognition that migration is a multidimensional reality of major</a:t>
            </a:r>
            <a:r>
              <a:rPr lang="en-US" sz="900" dirty="0">
                <a:effectLst/>
                <a:latin typeface="Calibri" panose="020F0502020204030204" pitchFamily="34" charset="0"/>
                <a:ea typeface="Times New Roman" panose="02020603050405020304" pitchFamily="18" charset="0"/>
              </a:rPr>
              <a:t> </a:t>
            </a:r>
            <a:r>
              <a:rPr lang="en-US" sz="900" kern="1200" dirty="0">
                <a:solidFill>
                  <a:srgbClr val="000000"/>
                </a:solidFill>
                <a:effectLst/>
                <a:latin typeface="Calibri" panose="020F0502020204030204" pitchFamily="34" charset="0"/>
                <a:ea typeface="Times New Roman" panose="02020603050405020304" pitchFamily="18" charset="0"/>
              </a:rPr>
              <a:t>relevance for the sustainable development of countries of origin, transit and destination.</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Human rights:  </a:t>
            </a:r>
            <a:r>
              <a:rPr lang="en-US" sz="900" kern="1200" dirty="0">
                <a:solidFill>
                  <a:srgbClr val="000000"/>
                </a:solidFill>
                <a:effectLst/>
                <a:latin typeface="Calibri" panose="020F0502020204030204" pitchFamily="34" charset="0"/>
                <a:ea typeface="Times New Roman" panose="02020603050405020304" pitchFamily="18" charset="0"/>
              </a:rPr>
              <a:t>By implementing the Global Compact, we</a:t>
            </a:r>
            <a:r>
              <a:rPr lang="en-US" sz="900" dirty="0">
                <a:effectLst/>
                <a:latin typeface="Calibri" panose="020F0502020204030204" pitchFamily="34" charset="0"/>
                <a:ea typeface="Times New Roman" panose="02020603050405020304" pitchFamily="18" charset="0"/>
              </a:rPr>
              <a:t> </a:t>
            </a:r>
            <a:r>
              <a:rPr lang="en-US" sz="900" kern="1200" dirty="0">
                <a:solidFill>
                  <a:srgbClr val="000000"/>
                </a:solidFill>
                <a:effectLst/>
                <a:latin typeface="Calibri" panose="020F0502020204030204" pitchFamily="34" charset="0"/>
                <a:ea typeface="Times New Roman" panose="02020603050405020304" pitchFamily="18" charset="0"/>
              </a:rPr>
              <a:t>ensure </a:t>
            </a:r>
            <a:r>
              <a:rPr lang="en-US" sz="900" b="1" kern="1200" dirty="0">
                <a:solidFill>
                  <a:srgbClr val="000000"/>
                </a:solidFill>
                <a:effectLst/>
                <a:latin typeface="Calibri" panose="020F0502020204030204" pitchFamily="34" charset="0"/>
                <a:ea typeface="Times New Roman" panose="02020603050405020304" pitchFamily="18" charset="0"/>
              </a:rPr>
              <a:t>effective respect, protection and fulfilment of the human rights of all migrants, regardless</a:t>
            </a:r>
            <a:r>
              <a:rPr lang="en-US" sz="900" b="1" dirty="0">
                <a:effectLst/>
                <a:latin typeface="Calibri" panose="020F0502020204030204" pitchFamily="34" charset="0"/>
                <a:ea typeface="Times New Roman" panose="02020603050405020304" pitchFamily="18" charset="0"/>
              </a:rPr>
              <a:t> </a:t>
            </a:r>
            <a:r>
              <a:rPr lang="en-US" sz="900" b="1" kern="1200" dirty="0">
                <a:solidFill>
                  <a:srgbClr val="000000"/>
                </a:solidFill>
                <a:effectLst/>
                <a:latin typeface="Calibri" panose="020F0502020204030204" pitchFamily="34" charset="0"/>
                <a:ea typeface="Times New Roman" panose="02020603050405020304" pitchFamily="18" charset="0"/>
              </a:rPr>
              <a:t>of their migration status, across all stages of the migration cycle.</a:t>
            </a:r>
            <a:r>
              <a:rPr lang="en-US" sz="900" kern="1200" dirty="0">
                <a:solidFill>
                  <a:srgbClr val="000000"/>
                </a:solidFill>
                <a:effectLst/>
                <a:latin typeface="Calibri" panose="020F0502020204030204" pitchFamily="34" charset="0"/>
                <a:ea typeface="Times New Roman" panose="02020603050405020304" pitchFamily="18" charset="0"/>
              </a:rPr>
              <a:t> We also reaffirm the</a:t>
            </a:r>
            <a:r>
              <a:rPr lang="en-US" sz="900" dirty="0">
                <a:effectLst/>
                <a:latin typeface="Calibri" panose="020F0502020204030204" pitchFamily="34" charset="0"/>
                <a:ea typeface="Times New Roman" panose="02020603050405020304" pitchFamily="18" charset="0"/>
              </a:rPr>
              <a:t> </a:t>
            </a:r>
            <a:r>
              <a:rPr lang="en-US" sz="900" kern="1200" dirty="0">
                <a:solidFill>
                  <a:srgbClr val="000000"/>
                </a:solidFill>
                <a:effectLst/>
                <a:latin typeface="Calibri" panose="020F0502020204030204" pitchFamily="34" charset="0"/>
                <a:ea typeface="Times New Roman" panose="02020603050405020304" pitchFamily="18" charset="0"/>
              </a:rPr>
              <a:t>commitment to eliminate all forms of discrimination, including racism, xenophobia and</a:t>
            </a:r>
            <a:r>
              <a:rPr lang="en-US" sz="900" dirty="0">
                <a:effectLst/>
                <a:latin typeface="Calibri" panose="020F0502020204030204" pitchFamily="34" charset="0"/>
                <a:ea typeface="Times New Roman" panose="02020603050405020304" pitchFamily="18" charset="0"/>
              </a:rPr>
              <a:t> </a:t>
            </a:r>
            <a:r>
              <a:rPr lang="en-US" sz="900" kern="1200" dirty="0">
                <a:solidFill>
                  <a:srgbClr val="000000"/>
                </a:solidFill>
                <a:effectLst/>
                <a:latin typeface="Calibri" panose="020F0502020204030204" pitchFamily="34" charset="0"/>
                <a:ea typeface="Times New Roman" panose="02020603050405020304" pitchFamily="18" charset="0"/>
              </a:rPr>
              <a:t>intolerance against migrants and their families.</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Gender-responsive:</a:t>
            </a:r>
            <a:r>
              <a:rPr lang="en-US" sz="900" kern="1200" dirty="0">
                <a:solidFill>
                  <a:srgbClr val="000000"/>
                </a:solidFill>
                <a:effectLst/>
                <a:latin typeface="Calibri" panose="020F0502020204030204" pitchFamily="34" charset="0"/>
                <a:ea typeface="Times New Roman" panose="02020603050405020304" pitchFamily="18" charset="0"/>
              </a:rPr>
              <a:t> The Global Compact ensures that the human rights of women, men, girls</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and boys are respected at all stages of migration;</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Child-sensitive: </a:t>
            </a:r>
            <a:r>
              <a:rPr lang="en-US" sz="900" kern="1200" dirty="0">
                <a:solidFill>
                  <a:srgbClr val="000000"/>
                </a:solidFill>
                <a:effectLst/>
                <a:latin typeface="Calibri" panose="020F0502020204030204" pitchFamily="34" charset="0"/>
                <a:ea typeface="Times New Roman" panose="02020603050405020304" pitchFamily="18" charset="0"/>
              </a:rPr>
              <a:t>The Global Compact promotes existing international legal obligations in relation</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to the rights of the child;</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Whole-of-government approach: </a:t>
            </a:r>
            <a:r>
              <a:rPr lang="en-US" sz="900" kern="1200" dirty="0">
                <a:solidFill>
                  <a:srgbClr val="000000"/>
                </a:solidFill>
                <a:effectLst/>
                <a:latin typeface="Calibri" panose="020F0502020204030204" pitchFamily="34" charset="0"/>
                <a:ea typeface="Times New Roman" panose="02020603050405020304" pitchFamily="18" charset="0"/>
              </a:rPr>
              <a:t>The Global Compact recognizes that migration is a</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multidimensional reality that cannot be addressed by one government policy sector alone, and requires a,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Times New Roman" panose="02020603050405020304" pitchFamily="18" charset="0"/>
              </a:rPr>
              <a:t> </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kern="1200" dirty="0">
                <a:solidFill>
                  <a:srgbClr val="000000"/>
                </a:solidFill>
                <a:effectLst/>
                <a:latin typeface="Calibri" panose="020F0502020204030204" pitchFamily="34" charset="0"/>
                <a:ea typeface="Times New Roman" panose="02020603050405020304" pitchFamily="18" charset="0"/>
              </a:rPr>
              <a:t>Whole-of-society approach, involving all </a:t>
            </a:r>
            <a:r>
              <a:rPr lang="en-US" sz="900" kern="1200" dirty="0">
                <a:solidFill>
                  <a:srgbClr val="000000"/>
                </a:solidFill>
                <a:effectLst/>
                <a:latin typeface="Calibri" panose="020F0502020204030204" pitchFamily="34" charset="0"/>
                <a:ea typeface="Times New Roman" panose="02020603050405020304" pitchFamily="18" charset="0"/>
              </a:rPr>
              <a:t>relevant stakeholders in migration</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rPr>
              <a:t>governance.</a:t>
            </a:r>
            <a:endParaRPr lang="en-US" sz="9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DEE67-074E-4B10-9079-A2EEE2E10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47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algn="just">
              <a:lnSpc>
                <a:spcPct val="115000"/>
              </a:lnSpc>
              <a:spcBef>
                <a:spcPts val="0"/>
              </a:spcBef>
              <a:spcAft>
                <a:spcPts val="800"/>
              </a:spcAft>
            </a:pPr>
            <a:r>
              <a:rPr lang="en-GB"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why is the GCM so significant?  What does it really mean to IOM and what changes will the GCM bring to the lives of migrants after its adoption? </a:t>
            </a: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significant as the </a:t>
            </a: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comprehensive agreement on migration developed through intergovernmental negotiations in the UN.  An important new multilateral platform for action. </a:t>
            </a: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Sans-Serif"/>
              <a:buChar char="·"/>
              <a:tabLst>
                <a:tab pos="457200" algn="l"/>
              </a:tabLst>
            </a:pPr>
            <a:r>
              <a:rPr lang="en-AU" sz="1200" kern="1200" dirty="0">
                <a:solidFill>
                  <a:srgbClr val="000000"/>
                </a:solidFill>
                <a:effectLst/>
                <a:ea typeface="Times New Roman" panose="02020603050405020304" pitchFamily="18" charset="0"/>
                <a:cs typeface="Calibri" panose="020F0502020204030204" pitchFamily="34" charset="0"/>
              </a:rPr>
              <a:t>It provides a </a:t>
            </a:r>
            <a:r>
              <a:rPr lang="en-AU" sz="1200" b="1" kern="1200" dirty="0">
                <a:solidFill>
                  <a:srgbClr val="000000"/>
                </a:solidFill>
                <a:effectLst/>
                <a:ea typeface="Times New Roman" panose="02020603050405020304" pitchFamily="18" charset="0"/>
                <a:cs typeface="Calibri" panose="020F0502020204030204" pitchFamily="34" charset="0"/>
              </a:rPr>
              <a:t>blueprint</a:t>
            </a:r>
            <a:r>
              <a:rPr lang="en-AU" sz="1200" kern="1200" dirty="0">
                <a:solidFill>
                  <a:srgbClr val="000000"/>
                </a:solidFill>
                <a:effectLst/>
                <a:ea typeface="Times New Roman" panose="02020603050405020304" pitchFamily="18" charset="0"/>
                <a:cs typeface="Calibri" panose="020F0502020204030204" pitchFamily="34" charset="0"/>
              </a:rPr>
              <a:t> for how states </a:t>
            </a:r>
            <a:r>
              <a:rPr lang="en-AU" sz="1200" b="1" kern="1200" dirty="0">
                <a:solidFill>
                  <a:srgbClr val="000000"/>
                </a:solidFill>
                <a:effectLst/>
                <a:ea typeface="Times New Roman" panose="02020603050405020304" pitchFamily="18" charset="0"/>
                <a:cs typeface="Calibri" panose="020F0502020204030204" pitchFamily="34" charset="0"/>
              </a:rPr>
              <a:t>can best manage migration and cooperate more effectively with one another</a:t>
            </a:r>
            <a:r>
              <a:rPr lang="en-AU" sz="1200" kern="1200" dirty="0">
                <a:solidFill>
                  <a:srgbClr val="000000"/>
                </a:solidFill>
                <a:effectLst/>
                <a:ea typeface="Times New Roman" panose="02020603050405020304" pitchFamily="18" charset="0"/>
                <a:cs typeface="Calibri" panose="020F0502020204030204" pitchFamily="34" charset="0"/>
              </a:rPr>
              <a:t> – and a road map to get there. </a:t>
            </a:r>
            <a:endParaRPr lang="en-US" dirty="0">
              <a:effectLst/>
            </a:endParaRPr>
          </a:p>
          <a:p>
            <a:pPr marL="342900" marR="0" lvl="0" indent="-342900" algn="just">
              <a:lnSpc>
                <a:spcPct val="115000"/>
              </a:lnSpc>
              <a:spcBef>
                <a:spcPts val="0"/>
              </a:spcBef>
              <a:spcAft>
                <a:spcPts val="0"/>
              </a:spcAft>
              <a:buFont typeface="Symbol,Sans-Serif"/>
              <a:buChar char="·"/>
              <a:tabLst>
                <a:tab pos="457200" algn="l"/>
              </a:tabLst>
            </a:pPr>
            <a:r>
              <a:rPr lang="en-AU" sz="1200" kern="1200" dirty="0">
                <a:solidFill>
                  <a:srgbClr val="000000"/>
                </a:solidFill>
                <a:effectLst/>
                <a:ea typeface="Times New Roman" panose="02020603050405020304" pitchFamily="18" charset="0"/>
                <a:cs typeface="Calibri" panose="020F0502020204030204" pitchFamily="34" charset="0"/>
              </a:rPr>
              <a:t>I</a:t>
            </a:r>
            <a:r>
              <a:rPr lang="en-US" sz="1200" kern="1200" dirty="0">
                <a:solidFill>
                  <a:srgbClr val="000000"/>
                </a:solidFill>
                <a:effectLst/>
                <a:ea typeface="Times New Roman" panose="02020603050405020304" pitchFamily="18" charset="0"/>
                <a:cs typeface="Calibri" panose="020F0502020204030204" pitchFamily="34" charset="0"/>
              </a:rPr>
              <a:t>t represents an opportunity </a:t>
            </a:r>
            <a:r>
              <a:rPr lang="en-US" sz="1200" b="1" kern="1200" dirty="0">
                <a:solidFill>
                  <a:srgbClr val="000000"/>
                </a:solidFill>
                <a:effectLst/>
                <a:ea typeface="Times New Roman" panose="02020603050405020304" pitchFamily="18" charset="0"/>
                <a:cs typeface="Calibri" panose="020F0502020204030204" pitchFamily="34" charset="0"/>
              </a:rPr>
              <a:t>to improve the governance on international migration – and move away from reactive approaches. </a:t>
            </a:r>
            <a:endParaRPr lang="en-US" dirty="0">
              <a:effectLst/>
            </a:endParaRPr>
          </a:p>
          <a:p>
            <a:pPr marL="0" marR="0" algn="just">
              <a:lnSpc>
                <a:spcPct val="115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are all principles that IOM has long stood for.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why is the GCM special: </a:t>
            </a: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GCM is special because: </a:t>
            </a: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gn="just">
              <a:lnSpc>
                <a:spcPct val="115000"/>
              </a:lnSpc>
              <a:spcBef>
                <a:spcPts val="0"/>
              </a:spcBef>
              <a:spcAft>
                <a:spcPts val="800"/>
              </a:spcAft>
              <a:buAutoNum type="arabicParenR"/>
            </a:pP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balances the interests of states or origin, transit and destination:</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represents broad agreement among all states that states should </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cooperate</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one another on the management of migration; </a:t>
            </a:r>
          </a:p>
          <a:p>
            <a:pPr marL="228600" marR="0" indent="-228600" algn="just">
              <a:lnSpc>
                <a:spcPct val="115000"/>
              </a:lnSpc>
              <a:spcBef>
                <a:spcPts val="0"/>
              </a:spcBef>
              <a:spcAft>
                <a:spcPts val="800"/>
              </a:spcAft>
              <a:buAutoNum type="arabicParen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it recognizes that the </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human rights of all migrants</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must be respected regardless of migration status and that migrants are entitled to </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basic services</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regardless of migration status and without discrimination;</a:t>
            </a: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that migrants are important </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contributors to development</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a:t>
            </a: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that migration policy should be based on </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accurate data and evidence.</a:t>
            </a:r>
          </a:p>
          <a:p>
            <a:pPr marL="0" marR="0" algn="just">
              <a:lnSpc>
                <a:spcPct val="115000"/>
              </a:lnSpc>
              <a:spcBef>
                <a:spcPts val="0"/>
              </a:spcBef>
              <a:spcAft>
                <a:spcPts val="800"/>
              </a:spcAft>
            </a:pPr>
            <a:endPar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800"/>
              </a:spcAft>
            </a:pP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Full name of 23 objectives: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Collect and utilize accurate and disaggregated data as a basis for evidence-based policies</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Minimize the adverse drivers and structural factors that compel people to leave their country of origin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Provide accurate and timely information at all stages of migration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Ensure that all migrants have proof of legal identity and adequate documentation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Enhance availability and flexibility of pathways for regular migration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Facilitate fair and ethical recruitment and safeguard conditions that ensure decent work</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Address and reduce vulnerabilities in migration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Save lives and establish coordinated international efforts on missing migrants</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Strengthen the transnational response to smuggling of migrants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Prevent, combat and eradicate trafficking in persons in the context of international migration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Manage borders in an integrated, secure and coordinated manner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Strengthen  certainty  and  predictability  in  migration  procedures  for  appropriate screening, assessment and referral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Use migration detention only as a measure of last resort and work towards alternatives</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Enhance consular protection, assistance and cooperation throughout the migration cycle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Provide access to basic services for migrants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Empower migrants and societies to realize full inclusion and social cohesion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Eliminate all forms of discrimination and promote evidence-based public discourse to shape perceptions of migration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Invest in skills development and facilitate mutual recognition of skills, qualifications and competences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Create  conditions  for  migrants  and  diasporas  to  fully  contribute  to  sustainable development in all countries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Promote faster, safer and cheaper transfer of remittances and foster financial inclusion of migrants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Cooperate  in  facilitating  safe  and  dignified  return  and  readmission,  as  well  as sustainable reintegration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Establish mechanisms for the portability of social security entitlements and earned benefits </a:t>
            </a:r>
          </a:p>
          <a:p>
            <a:pPr marL="257175" indent="-257175" defTabSz="415800">
              <a:lnSpc>
                <a:spcPct val="100000"/>
              </a:lnSpc>
              <a:spcBef>
                <a:spcPts val="450"/>
              </a:spcBef>
              <a:spcAft>
                <a:spcPts val="450"/>
              </a:spcAft>
              <a:buFont typeface="+mj-lt"/>
              <a:buAutoNum type="arabicPeriod"/>
              <a:defRPr/>
            </a:pPr>
            <a:r>
              <a:rPr lang="en-US" sz="1100" b="1" dirty="0">
                <a:solidFill>
                  <a:srgbClr val="2F5597"/>
                </a:solidFill>
              </a:rPr>
              <a:t>Strengthen international cooperation and global partnerships for safe, orderly and regular migration </a:t>
            </a:r>
          </a:p>
          <a:p>
            <a:endParaRPr lang="en-US" sz="1100" dirty="0"/>
          </a:p>
          <a:p>
            <a:pPr marL="257175" indent="-257175" defTabSz="415800">
              <a:lnSpc>
                <a:spcPct val="100000"/>
              </a:lnSpc>
              <a:spcBef>
                <a:spcPts val="450"/>
              </a:spcBef>
              <a:spcAft>
                <a:spcPts val="450"/>
              </a:spcAft>
              <a:buFont typeface="+mj-lt"/>
              <a:buAutoNum type="arabicPeriod"/>
              <a:defRPr/>
            </a:pPr>
            <a:endParaRPr lang="en-US" sz="1100" b="1" dirty="0">
              <a:solidFill>
                <a:srgbClr val="2F5597"/>
              </a:solidFill>
            </a:endParaRPr>
          </a:p>
          <a:p>
            <a:pPr marL="0" marR="0" algn="just">
              <a:lnSpc>
                <a:spcPct val="115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AU"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23CC8-AFAD-CE4D-A9C6-54616C9F9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9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F55EBA-3CCF-4B8B-86BC-FF2C5C7FBD16}" type="slidenum">
              <a:rPr lang="en-CH" smtClean="0"/>
              <a:t>6</a:t>
            </a:fld>
            <a:endParaRPr lang="en-CH"/>
          </a:p>
        </p:txBody>
      </p:sp>
    </p:spTree>
    <p:extLst>
      <p:ext uri="{BB962C8B-B14F-4D97-AF65-F5344CB8AC3E}">
        <p14:creationId xmlns:p14="http://schemas.microsoft.com/office/powerpoint/2010/main" val="148890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55EBA-3CCF-4B8B-86BC-FF2C5C7FBD16}" type="slidenum">
              <a:rPr lang="en-CH" smtClean="0"/>
              <a:t>7</a:t>
            </a:fld>
            <a:endParaRPr lang="en-CH"/>
          </a:p>
        </p:txBody>
      </p:sp>
    </p:spTree>
    <p:extLst>
      <p:ext uri="{BB962C8B-B14F-4D97-AF65-F5344CB8AC3E}">
        <p14:creationId xmlns:p14="http://schemas.microsoft.com/office/powerpoint/2010/main" val="1791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F55EBA-3CCF-4B8B-86BC-FF2C5C7FBD16}" type="slidenum">
              <a:rPr lang="en-CH" smtClean="0"/>
              <a:t>8</a:t>
            </a:fld>
            <a:endParaRPr lang="en-CH"/>
          </a:p>
        </p:txBody>
      </p:sp>
    </p:spTree>
    <p:extLst>
      <p:ext uri="{BB962C8B-B14F-4D97-AF65-F5344CB8AC3E}">
        <p14:creationId xmlns:p14="http://schemas.microsoft.com/office/powerpoint/2010/main" val="389716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up fund – initial target 25 USD million; so far up to $12m pledged</a:t>
            </a:r>
          </a:p>
          <a:p>
            <a:r>
              <a:rPr lang="en-US"/>
              <a:t>Steering committee consists of: </a:t>
            </a:r>
          </a:p>
          <a:p>
            <a:endParaRPr lang="en-US"/>
          </a:p>
          <a:p>
            <a:pPr lvl="2"/>
            <a:r>
              <a:rPr lang="en-GB" sz="900" kern="1200">
                <a:solidFill>
                  <a:schemeClr val="tx1"/>
                </a:solidFill>
                <a:effectLst/>
                <a:latin typeface="+mn-lt"/>
                <a:ea typeface="+mn-ea"/>
                <a:cs typeface="+mn-cs"/>
              </a:rPr>
              <a:t>3 UN organizations:</a:t>
            </a:r>
            <a:r>
              <a:rPr lang="en-GB" sz="900" b="1" kern="1200">
                <a:solidFill>
                  <a:schemeClr val="tx1"/>
                </a:solidFill>
                <a:effectLst/>
                <a:latin typeface="+mn-lt"/>
                <a:ea typeface="+mn-ea"/>
                <a:cs typeface="+mn-cs"/>
              </a:rPr>
              <a:t> ILO</a:t>
            </a:r>
            <a:r>
              <a:rPr lang="en-GB"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UN Women</a:t>
            </a:r>
            <a:r>
              <a:rPr lang="en-US" sz="900" kern="1200">
                <a:solidFill>
                  <a:schemeClr val="tx1"/>
                </a:solidFill>
                <a:effectLst/>
                <a:latin typeface="+mn-lt"/>
                <a:ea typeface="+mn-ea"/>
                <a:cs typeface="+mn-cs"/>
              </a:rPr>
              <a:t> and </a:t>
            </a:r>
            <a:r>
              <a:rPr lang="en-US" sz="900" b="1" kern="1200">
                <a:solidFill>
                  <a:schemeClr val="tx1"/>
                </a:solidFill>
                <a:effectLst/>
                <a:latin typeface="+mn-lt"/>
                <a:ea typeface="+mn-ea"/>
                <a:cs typeface="+mn-cs"/>
              </a:rPr>
              <a:t>WHO</a:t>
            </a:r>
            <a:endParaRPr lang="en-GB" sz="800" kern="1200">
              <a:solidFill>
                <a:schemeClr val="tx1"/>
              </a:solidFill>
              <a:effectLst/>
              <a:latin typeface="+mn-lt"/>
              <a:ea typeface="+mn-ea"/>
              <a:cs typeface="+mn-cs"/>
            </a:endParaRPr>
          </a:p>
          <a:p>
            <a:pPr lvl="2"/>
            <a:r>
              <a:rPr lang="en-US" sz="900" kern="1200">
                <a:solidFill>
                  <a:schemeClr val="tx1"/>
                </a:solidFill>
                <a:effectLst/>
                <a:latin typeface="+mn-lt"/>
                <a:ea typeface="+mn-ea"/>
                <a:cs typeface="+mn-cs"/>
              </a:rPr>
              <a:t>3 Member States: </a:t>
            </a:r>
            <a:r>
              <a:rPr lang="en-US" sz="900" b="1" kern="1200">
                <a:solidFill>
                  <a:schemeClr val="tx1"/>
                </a:solidFill>
                <a:effectLst/>
                <a:latin typeface="+mn-lt"/>
                <a:ea typeface="+mn-ea"/>
                <a:cs typeface="+mn-cs"/>
              </a:rPr>
              <a:t>Ecuador</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Morocco</a:t>
            </a:r>
            <a:r>
              <a:rPr lang="en-US" sz="900" kern="1200">
                <a:solidFill>
                  <a:schemeClr val="tx1"/>
                </a:solidFill>
                <a:effectLst/>
                <a:latin typeface="+mn-lt"/>
                <a:ea typeface="+mn-ea"/>
                <a:cs typeface="+mn-cs"/>
              </a:rPr>
              <a:t> and </a:t>
            </a:r>
            <a:r>
              <a:rPr lang="en-US" sz="900" b="1" kern="1200">
                <a:solidFill>
                  <a:schemeClr val="tx1"/>
                </a:solidFill>
                <a:effectLst/>
                <a:latin typeface="+mn-lt"/>
                <a:ea typeface="+mn-ea"/>
                <a:cs typeface="+mn-cs"/>
              </a:rPr>
              <a:t>Philippines</a:t>
            </a:r>
            <a:endParaRPr lang="en-GB" sz="800" kern="1200">
              <a:solidFill>
                <a:schemeClr val="tx1"/>
              </a:solidFill>
              <a:effectLst/>
              <a:latin typeface="+mn-lt"/>
              <a:ea typeface="+mn-ea"/>
              <a:cs typeface="+mn-cs"/>
            </a:endParaRPr>
          </a:p>
          <a:p>
            <a:pPr lvl="2"/>
            <a:r>
              <a:rPr lang="en-GB" sz="900" kern="1200">
                <a:solidFill>
                  <a:schemeClr val="tx1"/>
                </a:solidFill>
                <a:effectLst/>
                <a:latin typeface="+mn-lt"/>
                <a:ea typeface="+mn-ea"/>
                <a:cs typeface="+mn-cs"/>
              </a:rPr>
              <a:t>3 Donors: </a:t>
            </a:r>
            <a:r>
              <a:rPr lang="en-GB" sz="900" b="1" kern="1200">
                <a:solidFill>
                  <a:schemeClr val="tx1"/>
                </a:solidFill>
                <a:effectLst/>
                <a:latin typeface="+mn-lt"/>
                <a:ea typeface="+mn-ea"/>
                <a:cs typeface="+mn-cs"/>
              </a:rPr>
              <a:t>Germany</a:t>
            </a:r>
            <a:r>
              <a:rPr lang="en-GB" sz="900" kern="1200">
                <a:solidFill>
                  <a:schemeClr val="tx1"/>
                </a:solidFill>
                <a:effectLst/>
                <a:latin typeface="+mn-lt"/>
                <a:ea typeface="+mn-ea"/>
                <a:cs typeface="+mn-cs"/>
              </a:rPr>
              <a:t>, the </a:t>
            </a:r>
            <a:r>
              <a:rPr lang="en-GB" sz="900" b="1" kern="1200">
                <a:solidFill>
                  <a:schemeClr val="tx1"/>
                </a:solidFill>
                <a:effectLst/>
                <a:latin typeface="+mn-lt"/>
                <a:ea typeface="+mn-ea"/>
                <a:cs typeface="+mn-cs"/>
              </a:rPr>
              <a:t>UK, Thailand</a:t>
            </a:r>
            <a:endParaRPr lang="en-GB" sz="800" kern="1200">
              <a:solidFill>
                <a:schemeClr val="tx1"/>
              </a:solidFill>
              <a:effectLst/>
              <a:latin typeface="+mn-lt"/>
              <a:ea typeface="+mn-ea"/>
              <a:cs typeface="+mn-cs"/>
            </a:endParaRPr>
          </a:p>
          <a:p>
            <a:pPr lvl="2"/>
            <a:r>
              <a:rPr lang="en-US" sz="900" kern="1200">
                <a:solidFill>
                  <a:schemeClr val="tx1"/>
                </a:solidFill>
                <a:effectLst/>
                <a:latin typeface="+mn-lt"/>
                <a:ea typeface="+mn-ea"/>
                <a:cs typeface="+mn-cs"/>
              </a:rPr>
              <a:t>3 Stakeholders: </a:t>
            </a:r>
            <a:r>
              <a:rPr lang="en-US" sz="900" b="1" kern="1200">
                <a:solidFill>
                  <a:schemeClr val="tx1"/>
                </a:solidFill>
                <a:effectLst/>
                <a:latin typeface="+mn-lt"/>
                <a:ea typeface="+mn-ea"/>
                <a:cs typeface="+mn-cs"/>
              </a:rPr>
              <a:t>Mayors Migration Council</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Special Rapporteur for the human rights of migrants</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African Movement of Working Children and Youth</a:t>
            </a:r>
            <a:endParaRPr lang="en-GB" sz="800" kern="1200">
              <a:solidFill>
                <a:schemeClr val="tx1"/>
              </a:solidFill>
              <a:effectLst/>
              <a:latin typeface="+mn-lt"/>
              <a:ea typeface="+mn-ea"/>
              <a:cs typeface="+mn-cs"/>
            </a:endParaRPr>
          </a:p>
          <a:p>
            <a:endParaRPr lang="en-US"/>
          </a:p>
          <a:p>
            <a:r>
              <a:rPr lang="en-US"/>
              <a:t>Discussion is undergoing to have funds </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22F55EBA-3CCF-4B8B-86BC-FF2C5C7FBD16}" type="slidenum">
              <a:rPr lang="en-CH" smtClean="0"/>
              <a:t>9</a:t>
            </a:fld>
            <a:endParaRPr lang="en-CH"/>
          </a:p>
        </p:txBody>
      </p:sp>
    </p:spTree>
    <p:extLst>
      <p:ext uri="{BB962C8B-B14F-4D97-AF65-F5344CB8AC3E}">
        <p14:creationId xmlns:p14="http://schemas.microsoft.com/office/powerpoint/2010/main" val="415240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up fund – initial target 25 USD million; so far up to $12m pledged</a:t>
            </a:r>
          </a:p>
          <a:p>
            <a:r>
              <a:rPr lang="en-US"/>
              <a:t>Steering committee consists of: </a:t>
            </a:r>
          </a:p>
          <a:p>
            <a:endParaRPr lang="en-US"/>
          </a:p>
          <a:p>
            <a:pPr lvl="2"/>
            <a:r>
              <a:rPr lang="en-GB" sz="900" kern="1200">
                <a:solidFill>
                  <a:schemeClr val="tx1"/>
                </a:solidFill>
                <a:effectLst/>
                <a:latin typeface="+mn-lt"/>
                <a:ea typeface="+mn-ea"/>
                <a:cs typeface="+mn-cs"/>
              </a:rPr>
              <a:t>3 UN organizations:</a:t>
            </a:r>
            <a:r>
              <a:rPr lang="en-GB" sz="900" b="1" kern="1200">
                <a:solidFill>
                  <a:schemeClr val="tx1"/>
                </a:solidFill>
                <a:effectLst/>
                <a:latin typeface="+mn-lt"/>
                <a:ea typeface="+mn-ea"/>
                <a:cs typeface="+mn-cs"/>
              </a:rPr>
              <a:t> ILO</a:t>
            </a:r>
            <a:r>
              <a:rPr lang="en-GB"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UN Women</a:t>
            </a:r>
            <a:r>
              <a:rPr lang="en-US" sz="900" kern="1200">
                <a:solidFill>
                  <a:schemeClr val="tx1"/>
                </a:solidFill>
                <a:effectLst/>
                <a:latin typeface="+mn-lt"/>
                <a:ea typeface="+mn-ea"/>
                <a:cs typeface="+mn-cs"/>
              </a:rPr>
              <a:t> and </a:t>
            </a:r>
            <a:r>
              <a:rPr lang="en-US" sz="900" b="1" kern="1200">
                <a:solidFill>
                  <a:schemeClr val="tx1"/>
                </a:solidFill>
                <a:effectLst/>
                <a:latin typeface="+mn-lt"/>
                <a:ea typeface="+mn-ea"/>
                <a:cs typeface="+mn-cs"/>
              </a:rPr>
              <a:t>WHO</a:t>
            </a:r>
            <a:endParaRPr lang="en-GB" sz="800" kern="1200">
              <a:solidFill>
                <a:schemeClr val="tx1"/>
              </a:solidFill>
              <a:effectLst/>
              <a:latin typeface="+mn-lt"/>
              <a:ea typeface="+mn-ea"/>
              <a:cs typeface="+mn-cs"/>
            </a:endParaRPr>
          </a:p>
          <a:p>
            <a:pPr lvl="2"/>
            <a:r>
              <a:rPr lang="en-US" sz="900" kern="1200">
                <a:solidFill>
                  <a:schemeClr val="tx1"/>
                </a:solidFill>
                <a:effectLst/>
                <a:latin typeface="+mn-lt"/>
                <a:ea typeface="+mn-ea"/>
                <a:cs typeface="+mn-cs"/>
              </a:rPr>
              <a:t>3 Member States: </a:t>
            </a:r>
            <a:r>
              <a:rPr lang="en-US" sz="900" b="1" kern="1200">
                <a:solidFill>
                  <a:schemeClr val="tx1"/>
                </a:solidFill>
                <a:effectLst/>
                <a:latin typeface="+mn-lt"/>
                <a:ea typeface="+mn-ea"/>
                <a:cs typeface="+mn-cs"/>
              </a:rPr>
              <a:t>Ecuador</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Morocco</a:t>
            </a:r>
            <a:r>
              <a:rPr lang="en-US" sz="900" kern="1200">
                <a:solidFill>
                  <a:schemeClr val="tx1"/>
                </a:solidFill>
                <a:effectLst/>
                <a:latin typeface="+mn-lt"/>
                <a:ea typeface="+mn-ea"/>
                <a:cs typeface="+mn-cs"/>
              </a:rPr>
              <a:t> and </a:t>
            </a:r>
            <a:r>
              <a:rPr lang="en-US" sz="900" b="1" kern="1200">
                <a:solidFill>
                  <a:schemeClr val="tx1"/>
                </a:solidFill>
                <a:effectLst/>
                <a:latin typeface="+mn-lt"/>
                <a:ea typeface="+mn-ea"/>
                <a:cs typeface="+mn-cs"/>
              </a:rPr>
              <a:t>Philippines</a:t>
            </a:r>
            <a:endParaRPr lang="en-GB" sz="800" kern="1200">
              <a:solidFill>
                <a:schemeClr val="tx1"/>
              </a:solidFill>
              <a:effectLst/>
              <a:latin typeface="+mn-lt"/>
              <a:ea typeface="+mn-ea"/>
              <a:cs typeface="+mn-cs"/>
            </a:endParaRPr>
          </a:p>
          <a:p>
            <a:pPr lvl="2"/>
            <a:r>
              <a:rPr lang="en-GB" sz="900" kern="1200">
                <a:solidFill>
                  <a:schemeClr val="tx1"/>
                </a:solidFill>
                <a:effectLst/>
                <a:latin typeface="+mn-lt"/>
                <a:ea typeface="+mn-ea"/>
                <a:cs typeface="+mn-cs"/>
              </a:rPr>
              <a:t>3 Donors: </a:t>
            </a:r>
            <a:r>
              <a:rPr lang="en-GB" sz="900" b="1" kern="1200">
                <a:solidFill>
                  <a:schemeClr val="tx1"/>
                </a:solidFill>
                <a:effectLst/>
                <a:latin typeface="+mn-lt"/>
                <a:ea typeface="+mn-ea"/>
                <a:cs typeface="+mn-cs"/>
              </a:rPr>
              <a:t>Germany</a:t>
            </a:r>
            <a:r>
              <a:rPr lang="en-GB" sz="900" kern="1200">
                <a:solidFill>
                  <a:schemeClr val="tx1"/>
                </a:solidFill>
                <a:effectLst/>
                <a:latin typeface="+mn-lt"/>
                <a:ea typeface="+mn-ea"/>
                <a:cs typeface="+mn-cs"/>
              </a:rPr>
              <a:t>, the </a:t>
            </a:r>
            <a:r>
              <a:rPr lang="en-GB" sz="900" b="1" kern="1200">
                <a:solidFill>
                  <a:schemeClr val="tx1"/>
                </a:solidFill>
                <a:effectLst/>
                <a:latin typeface="+mn-lt"/>
                <a:ea typeface="+mn-ea"/>
                <a:cs typeface="+mn-cs"/>
              </a:rPr>
              <a:t>UK, Thailand</a:t>
            </a:r>
            <a:endParaRPr lang="en-GB" sz="800" kern="1200">
              <a:solidFill>
                <a:schemeClr val="tx1"/>
              </a:solidFill>
              <a:effectLst/>
              <a:latin typeface="+mn-lt"/>
              <a:ea typeface="+mn-ea"/>
              <a:cs typeface="+mn-cs"/>
            </a:endParaRPr>
          </a:p>
          <a:p>
            <a:pPr lvl="2"/>
            <a:r>
              <a:rPr lang="en-US" sz="900" kern="1200">
                <a:solidFill>
                  <a:schemeClr val="tx1"/>
                </a:solidFill>
                <a:effectLst/>
                <a:latin typeface="+mn-lt"/>
                <a:ea typeface="+mn-ea"/>
                <a:cs typeface="+mn-cs"/>
              </a:rPr>
              <a:t>3 Stakeholders: </a:t>
            </a:r>
            <a:r>
              <a:rPr lang="en-US" sz="900" b="1" kern="1200">
                <a:solidFill>
                  <a:schemeClr val="tx1"/>
                </a:solidFill>
                <a:effectLst/>
                <a:latin typeface="+mn-lt"/>
                <a:ea typeface="+mn-ea"/>
                <a:cs typeface="+mn-cs"/>
              </a:rPr>
              <a:t>Mayors Migration Council</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Special Rapporteur for the human rights of migrants</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African Movement of Working Children and Youth</a:t>
            </a:r>
            <a:endParaRPr lang="en-GB" sz="800" kern="1200">
              <a:solidFill>
                <a:schemeClr val="tx1"/>
              </a:solidFill>
              <a:effectLst/>
              <a:latin typeface="+mn-lt"/>
              <a:ea typeface="+mn-ea"/>
              <a:cs typeface="+mn-cs"/>
            </a:endParaRPr>
          </a:p>
          <a:p>
            <a:endParaRPr lang="en-US"/>
          </a:p>
          <a:p>
            <a:r>
              <a:rPr lang="en-US"/>
              <a:t>Discussion is undergoing to have funds </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22F55EBA-3CCF-4B8B-86BC-FF2C5C7FBD16}" type="slidenum">
              <a:rPr lang="en-CH" smtClean="0"/>
              <a:t>10</a:t>
            </a:fld>
            <a:endParaRPr lang="en-CH"/>
          </a:p>
        </p:txBody>
      </p:sp>
    </p:spTree>
    <p:extLst>
      <p:ext uri="{BB962C8B-B14F-4D97-AF65-F5344CB8AC3E}">
        <p14:creationId xmlns:p14="http://schemas.microsoft.com/office/powerpoint/2010/main" val="74813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209F-5BC2-4476-B7E8-5A2AF542FB9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DF6A-670A-4898-821B-A0E7BCCB4CB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B41CE8D-8F11-4ADC-A37A-FC10A8B18860}"/>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5" name="Footer Placeholder 4">
            <a:extLst>
              <a:ext uri="{FF2B5EF4-FFF2-40B4-BE49-F238E27FC236}">
                <a16:creationId xmlns:a16="http://schemas.microsoft.com/office/drawing/2014/main" id="{09E59A20-AAAD-4BEC-BD48-599624B10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89946-97BC-466B-9A12-69C91D2A755C}"/>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307288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0E5F-0BAC-492B-A8C3-E1FB2B9CA9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A6177-663A-40AE-A19F-85CCF7FC76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BF42E-90EB-4C9E-9364-9A6FBE86213C}"/>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5" name="Footer Placeholder 4">
            <a:extLst>
              <a:ext uri="{FF2B5EF4-FFF2-40B4-BE49-F238E27FC236}">
                <a16:creationId xmlns:a16="http://schemas.microsoft.com/office/drawing/2014/main" id="{AB0930E4-5981-43A7-829C-24DF35DB9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BA178-1685-477E-A90A-6D1B6C8E9B28}"/>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30323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43B7D-9F65-42A4-8A06-D48225E191C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1669B-F7A5-4AFB-9A23-11DFF7B46FCF}"/>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5AB37-C33C-416E-8B85-54A43B230E55}"/>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5" name="Footer Placeholder 4">
            <a:extLst>
              <a:ext uri="{FF2B5EF4-FFF2-40B4-BE49-F238E27FC236}">
                <a16:creationId xmlns:a16="http://schemas.microsoft.com/office/drawing/2014/main" id="{C47D2737-67B0-4223-93E0-98AA3A265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85198-FDB9-4F27-A6D3-449D2206024A}"/>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020020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16BCB-B6E7-8A43-BEB5-80B38EE593F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4717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59800" y="4246690"/>
            <a:ext cx="1624400" cy="81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833360" y="773673"/>
            <a:ext cx="7477281" cy="994172"/>
          </a:xfrm>
          <a:prstGeom prst="rect">
            <a:avLst/>
          </a:prstGeom>
        </p:spPr>
        <p:txBody>
          <a:bodyPr>
            <a:normAutofit/>
          </a:bodyPr>
          <a:lstStyle>
            <a:lvl1pPr algn="ctr">
              <a:defRPr sz="45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833360" y="1767845"/>
            <a:ext cx="7477281" cy="1125140"/>
          </a:xfrm>
          <a:prstGeom prst="rect">
            <a:avLst/>
          </a:prstGeom>
        </p:spPr>
        <p:txBody>
          <a:bodyPr>
            <a:normAutofit/>
          </a:bodyPr>
          <a:lstStyle>
            <a:lvl1pPr marL="0" indent="0" algn="ctr">
              <a:buNone/>
              <a:defRPr sz="1800" i="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236032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91738" y="4720747"/>
            <a:ext cx="1360524" cy="309607"/>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629842" y="1718954"/>
            <a:ext cx="3868340" cy="2923294"/>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4629150" y="1718954"/>
            <a:ext cx="3887391" cy="2923294"/>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628650" y="273844"/>
            <a:ext cx="7886700" cy="994172"/>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306697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623888" y="1282304"/>
            <a:ext cx="7886700" cy="2139553"/>
          </a:xfrm>
          <a:prstGeom prst="rect">
            <a:avLst/>
          </a:prstGeom>
        </p:spPr>
        <p:txBody>
          <a:bodyPr anchor="b">
            <a:normAutofit/>
          </a:bodyPr>
          <a:lstStyle>
            <a:lvl1pPr>
              <a:defRPr sz="36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623888" y="3442098"/>
            <a:ext cx="7886700" cy="1125140"/>
          </a:xfrm>
          <a:prstGeom prst="rect">
            <a:avLst/>
          </a:prstGeom>
        </p:spPr>
        <p:txBody>
          <a:bodyPr>
            <a:normAutofit/>
          </a:bodyPr>
          <a:lstStyle>
            <a:lvl1pPr marL="0" indent="0">
              <a:buNone/>
              <a:defRPr sz="1800" i="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302569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629841" y="273844"/>
            <a:ext cx="7886700" cy="994172"/>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629841" y="1352060"/>
            <a:ext cx="3643864" cy="617934"/>
          </a:xfrm>
          <a:prstGeom prst="rect">
            <a:avLst/>
          </a:prstGeom>
        </p:spPr>
        <p:txBody>
          <a:bodyPr anchor="b"/>
          <a:lstStyle>
            <a:lvl1pPr marL="0" indent="0">
              <a:buNone/>
              <a:defRPr sz="1800" b="0">
                <a:solidFill>
                  <a:srgbClr val="0033A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628650" y="2054038"/>
            <a:ext cx="3645055" cy="257868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4870092" y="1352060"/>
            <a:ext cx="3643864" cy="617934"/>
          </a:xfrm>
          <a:prstGeom prst="rect">
            <a:avLst/>
          </a:prstGeom>
        </p:spPr>
        <p:txBody>
          <a:bodyPr anchor="b"/>
          <a:lstStyle>
            <a:lvl1pPr marL="0" indent="0">
              <a:buNone/>
              <a:defRPr sz="1800" b="0">
                <a:solidFill>
                  <a:srgbClr val="0033A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4868901" y="2054038"/>
            <a:ext cx="3645055" cy="257868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8266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629841" y="273844"/>
            <a:ext cx="7886700" cy="994172"/>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629842" y="1346516"/>
            <a:ext cx="3868340" cy="3295732"/>
          </a:xfrm>
          <a:prstGeom prst="rect">
            <a:avLst/>
          </a:prstGeom>
        </p:spPr>
        <p:txBody>
          <a:bodyPr/>
          <a:lstStyle>
            <a:lvl1pPr marL="0" indent="0" defTabSz="415800">
              <a:spcBef>
                <a:spcPts val="450"/>
              </a:spcBef>
              <a:spcAft>
                <a:spcPts val="900"/>
              </a:spcAft>
              <a:buNone/>
              <a:defRPr b="0"/>
            </a:lvl1pPr>
            <a:lvl2pPr marL="0" indent="0" algn="just" defTabSz="415800">
              <a:spcBef>
                <a:spcPts val="450"/>
              </a:spcBef>
              <a:buNone/>
              <a:defRPr>
                <a:solidFill>
                  <a:srgbClr val="0033A0"/>
                </a:solidFill>
                <a:latin typeface="+mn-lt"/>
              </a:defRPr>
            </a:lvl2pPr>
            <a:lvl3pPr marL="0" indent="0" algn="just" defTabSz="415800">
              <a:spcBef>
                <a:spcPts val="450"/>
              </a:spcBef>
              <a:buNone/>
              <a:defRPr/>
            </a:lvl3pPr>
            <a:lvl4pPr marL="0" indent="0" algn="just" defTabSz="415800">
              <a:spcBef>
                <a:spcPts val="450"/>
              </a:spcBef>
              <a:buNone/>
              <a:defRPr/>
            </a:lvl4pPr>
            <a:lvl5pPr marL="0" indent="0" algn="just" defTabSz="415800">
              <a:spcBef>
                <a:spcPts val="45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4646670" y="1346516"/>
            <a:ext cx="3868340" cy="3295732"/>
          </a:xfrm>
          <a:prstGeom prst="rect">
            <a:avLst/>
          </a:prstGeom>
        </p:spPr>
        <p:txBody>
          <a:bodyPr/>
          <a:lstStyle>
            <a:lvl1pPr marL="0" indent="0" defTabSz="415800">
              <a:spcBef>
                <a:spcPts val="450"/>
              </a:spcBef>
              <a:spcAft>
                <a:spcPts val="900"/>
              </a:spcAft>
              <a:buNone/>
              <a:defRPr b="0"/>
            </a:lvl1pPr>
            <a:lvl2pPr marL="0" indent="0" algn="just" defTabSz="415800">
              <a:spcBef>
                <a:spcPts val="450"/>
              </a:spcBef>
              <a:buNone/>
              <a:defRPr>
                <a:solidFill>
                  <a:srgbClr val="0033A0"/>
                </a:solidFill>
                <a:latin typeface="+mn-lt"/>
              </a:defRPr>
            </a:lvl2pPr>
            <a:lvl3pPr marL="0" indent="0" algn="just" defTabSz="415800">
              <a:spcBef>
                <a:spcPts val="450"/>
              </a:spcBef>
              <a:buNone/>
              <a:defRPr/>
            </a:lvl3pPr>
            <a:lvl4pPr marL="0" indent="0" algn="just" defTabSz="415800">
              <a:spcBef>
                <a:spcPts val="450"/>
              </a:spcBef>
              <a:buNone/>
              <a:defRPr/>
            </a:lvl4pPr>
            <a:lvl5pPr marL="0" indent="0" algn="just" defTabSz="415800">
              <a:spcBef>
                <a:spcPts val="45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18517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629842" y="273844"/>
            <a:ext cx="3868340" cy="4368404"/>
          </a:xfrm>
          <a:prstGeom prst="rect">
            <a:avLst/>
          </a:prstGeom>
        </p:spPr>
        <p:txBody>
          <a:bodyPr/>
          <a:lstStyle>
            <a:lvl1pPr marL="0" indent="0" defTabSz="415800">
              <a:spcBef>
                <a:spcPts val="450"/>
              </a:spcBef>
              <a:spcAft>
                <a:spcPts val="900"/>
              </a:spcAft>
              <a:buNone/>
              <a:defRPr b="0">
                <a:solidFill>
                  <a:srgbClr val="0033A0"/>
                </a:solidFill>
                <a:latin typeface="+mn-lt"/>
              </a:defRPr>
            </a:lvl1pPr>
            <a:lvl2pPr marL="0" indent="0" defTabSz="415800">
              <a:spcBef>
                <a:spcPts val="450"/>
              </a:spcBef>
              <a:buNone/>
              <a:defRPr/>
            </a:lvl2pPr>
            <a:lvl3pPr marL="0" indent="0" defTabSz="415800">
              <a:spcBef>
                <a:spcPts val="450"/>
              </a:spcBef>
              <a:buNone/>
              <a:defRPr/>
            </a:lvl3pPr>
            <a:lvl4pPr marL="0" indent="0" defTabSz="415800">
              <a:spcBef>
                <a:spcPts val="450"/>
              </a:spcBef>
              <a:buNone/>
              <a:defRPr/>
            </a:lvl4pPr>
            <a:lvl5pPr marL="0" indent="0" defTabSz="415800">
              <a:spcBef>
                <a:spcPts val="45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4646670" y="273845"/>
            <a:ext cx="3868340" cy="4368403"/>
          </a:xfrm>
          <a:prstGeom prst="rect">
            <a:avLst/>
          </a:prstGeom>
        </p:spPr>
        <p:txBody>
          <a:bodyPr/>
          <a:lstStyle>
            <a:lvl1pPr marL="0" indent="0" defTabSz="415800">
              <a:spcBef>
                <a:spcPts val="450"/>
              </a:spcBef>
              <a:spcAft>
                <a:spcPts val="900"/>
              </a:spcAft>
              <a:buNone/>
              <a:defRPr b="0">
                <a:solidFill>
                  <a:srgbClr val="0033A0"/>
                </a:solidFill>
                <a:latin typeface="+mn-lt"/>
              </a:defRPr>
            </a:lvl1pPr>
            <a:lvl2pPr marL="0" indent="0" defTabSz="415800">
              <a:spcBef>
                <a:spcPts val="450"/>
              </a:spcBef>
              <a:buNone/>
              <a:defRPr/>
            </a:lvl2pPr>
            <a:lvl3pPr marL="0" indent="0" defTabSz="415800">
              <a:spcBef>
                <a:spcPts val="450"/>
              </a:spcBef>
              <a:buNone/>
              <a:defRPr/>
            </a:lvl3pPr>
            <a:lvl4pPr marL="0" indent="0" defTabSz="415800">
              <a:spcBef>
                <a:spcPts val="450"/>
              </a:spcBef>
              <a:buNone/>
              <a:defRPr/>
            </a:lvl4pPr>
            <a:lvl5pPr marL="0" indent="0" defTabSz="415800">
              <a:spcBef>
                <a:spcPts val="45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8994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628650" y="273845"/>
            <a:ext cx="7886700" cy="830127"/>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628650" y="1268016"/>
            <a:ext cx="7910396" cy="3298409"/>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111245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8056-C176-4EE6-A33E-6FA4B4960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11F48-B411-478C-8982-E84F114598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11FFC-4364-4AA8-B96F-832A15D37C06}"/>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5" name="Footer Placeholder 4">
            <a:extLst>
              <a:ext uri="{FF2B5EF4-FFF2-40B4-BE49-F238E27FC236}">
                <a16:creationId xmlns:a16="http://schemas.microsoft.com/office/drawing/2014/main" id="{0AF11209-4F93-4AB1-847F-91F8F7864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E0CB6-0B7D-480C-8E82-89C2A28DF37A}"/>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285058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629841" y="436418"/>
            <a:ext cx="7991645" cy="365167"/>
          </a:xfrm>
          <a:prstGeom prst="rect">
            <a:avLst/>
          </a:prstGeom>
        </p:spPr>
        <p:txBody>
          <a:bodyPr anchor="t">
            <a:noAutofit/>
          </a:bodyPr>
          <a:lstStyle>
            <a:lvl1pPr>
              <a:defRPr sz="27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629841" y="1699688"/>
            <a:ext cx="2448805" cy="165303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629841" y="3539363"/>
            <a:ext cx="2448805" cy="77679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629841" y="803518"/>
            <a:ext cx="7991645" cy="425579"/>
          </a:xfrm>
          <a:prstGeom prst="rect">
            <a:avLst/>
          </a:prstGeom>
        </p:spPr>
        <p:txBody>
          <a:bodyPr anchor="ct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3401261" y="3539363"/>
            <a:ext cx="2448805" cy="77679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6172681" y="3539363"/>
            <a:ext cx="2502245" cy="776798"/>
          </a:xfrm>
          <a:prstGeom prst="rect">
            <a:avLst/>
          </a:prstGeo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6172681" y="1699688"/>
            <a:ext cx="2448805" cy="165303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3401261" y="1699688"/>
            <a:ext cx="2448805" cy="165303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Tree>
    <p:extLst>
      <p:ext uri="{BB962C8B-B14F-4D97-AF65-F5344CB8AC3E}">
        <p14:creationId xmlns:p14="http://schemas.microsoft.com/office/powerpoint/2010/main" val="4008881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3337003" y="526896"/>
            <a:ext cx="5202043" cy="3874846"/>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629841" y="526895"/>
            <a:ext cx="2531531" cy="853068"/>
          </a:xfrm>
          <a:prstGeom prst="rect">
            <a:avLst/>
          </a:prstGeom>
        </p:spPr>
        <p:txBody>
          <a:bodyPr anchor="ctr"/>
          <a:lstStyle>
            <a:lvl1pPr>
              <a:defRPr sz="24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629842" y="1543050"/>
            <a:ext cx="2531531"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Tree>
    <p:extLst>
      <p:ext uri="{BB962C8B-B14F-4D97-AF65-F5344CB8AC3E}">
        <p14:creationId xmlns:p14="http://schemas.microsoft.com/office/powerpoint/2010/main" val="108996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8906"/>
            <a:ext cx="9144000" cy="462769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2531531" cy="1147969"/>
          </a:xfrm>
          <a:prstGeom prst="rect">
            <a:avLst/>
          </a:prstGeom>
          <a:solidFill>
            <a:srgbClr val="00196D">
              <a:alpha val="69804"/>
            </a:srgbClr>
          </a:solidFill>
        </p:spPr>
        <p:txBody>
          <a:bodyPr lIns="288000" tIns="288000" rIns="288000" bIns="288000" anchor="ctr"/>
          <a:lstStyle>
            <a:lvl1pPr>
              <a:defRPr sz="24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147970"/>
            <a:ext cx="2531531" cy="3488635"/>
          </a:xfrm>
          <a:prstGeom prst="rect">
            <a:avLst/>
          </a:prstGeom>
          <a:solidFill>
            <a:srgbClr val="00196D">
              <a:alpha val="70000"/>
            </a:srgbClr>
          </a:solidFill>
        </p:spPr>
        <p:txBody>
          <a:bodyPr lIns="288000" tIns="288000" rIns="288000" bIns="288000">
            <a:normAutofit/>
          </a:bodyPr>
          <a:lstStyle>
            <a:lvl1pPr marL="0" indent="0">
              <a:buNone/>
              <a:defRPr sz="15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294539711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
            <a:ext cx="9144000" cy="463660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6612469" y="0"/>
            <a:ext cx="2531531" cy="1147969"/>
          </a:xfrm>
          <a:prstGeom prst="rect">
            <a:avLst/>
          </a:prstGeom>
          <a:solidFill>
            <a:srgbClr val="00196D">
              <a:alpha val="69804"/>
            </a:srgbClr>
          </a:solidFill>
        </p:spPr>
        <p:txBody>
          <a:bodyPr lIns="288000" tIns="288000" rIns="288000" bIns="288000" anchor="ctr"/>
          <a:lstStyle>
            <a:lvl1pPr>
              <a:defRPr sz="24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6612469" y="1147970"/>
            <a:ext cx="2531531" cy="3488635"/>
          </a:xfrm>
          <a:prstGeom prst="rect">
            <a:avLst/>
          </a:prstGeom>
          <a:solidFill>
            <a:srgbClr val="00196D">
              <a:alpha val="70000"/>
            </a:srgbClr>
          </a:solidFill>
        </p:spPr>
        <p:txBody>
          <a:bodyPr lIns="288000" tIns="288000" rIns="288000" bIns="288000">
            <a:normAutofit/>
          </a:bodyPr>
          <a:lstStyle>
            <a:lvl1pPr marL="0" indent="0">
              <a:buNone/>
              <a:defRPr sz="15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346458384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1738" y="4720747"/>
            <a:ext cx="1360524" cy="309606"/>
          </a:xfrm>
          <a:prstGeom prst="rect">
            <a:avLst/>
          </a:prstGeom>
        </p:spPr>
      </p:pic>
    </p:spTree>
    <p:extLst>
      <p:ext uri="{BB962C8B-B14F-4D97-AF65-F5344CB8AC3E}">
        <p14:creationId xmlns:p14="http://schemas.microsoft.com/office/powerpoint/2010/main" val="973468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16BCB-B6E7-8A43-BEB5-80B38EE593F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5444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C9601-0830-4742-81D9-E192CE6C98C4}"/>
              </a:ext>
            </a:extLst>
          </p:cNvPr>
          <p:cNvSpPr/>
          <p:nvPr userDrawn="1"/>
        </p:nvSpPr>
        <p:spPr>
          <a:xfrm>
            <a:off x="0" y="3943351"/>
            <a:ext cx="9144900" cy="1241999"/>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9966D86-D9D8-FC43-81FF-B3D32F605A67}"/>
              </a:ext>
            </a:extLst>
          </p:cNvPr>
          <p:cNvSpPr>
            <a:spLocks noGrp="1"/>
          </p:cNvSpPr>
          <p:nvPr>
            <p:ph type="ctrTitle" hasCustomPrompt="1"/>
          </p:nvPr>
        </p:nvSpPr>
        <p:spPr>
          <a:xfrm>
            <a:off x="1073427" y="853540"/>
            <a:ext cx="6858000" cy="2703051"/>
          </a:xfrm>
        </p:spPr>
        <p:txBody>
          <a:bodyPr anchor="ctr">
            <a:normAutofit/>
          </a:bodyPr>
          <a:lstStyle>
            <a:lvl1pPr algn="l">
              <a:defRPr lang="en-US" sz="4200" b="1" smtClean="0">
                <a:solidFill>
                  <a:srgbClr val="1A3668"/>
                </a:solidFill>
                <a:ea typeface="Roboto Medium" panose="02000000000000000000" pitchFamily="2" charset="0"/>
              </a:defRPr>
            </a:lvl1pPr>
          </a:lstStyle>
          <a:p>
            <a:r>
              <a:rPr lang="en-US" sz="4200" b="1">
                <a:solidFill>
                  <a:srgbClr val="1A3668"/>
                </a:solidFill>
                <a:latin typeface="+mn-lt"/>
                <a:ea typeface="Roboto Medium" panose="02000000000000000000" pitchFamily="2" charset="0"/>
              </a:rPr>
              <a:t>Title</a:t>
            </a:r>
            <a:endParaRPr lang="en-US"/>
          </a:p>
        </p:txBody>
      </p:sp>
      <p:pic>
        <p:nvPicPr>
          <p:cNvPr id="7" name="Picture 6">
            <a:extLst>
              <a:ext uri="{FF2B5EF4-FFF2-40B4-BE49-F238E27FC236}">
                <a16:creationId xmlns:a16="http://schemas.microsoft.com/office/drawing/2014/main" id="{8F404567-5CB0-4C4D-9290-DDB742F613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20" name="Content Placeholder 3">
            <a:extLst>
              <a:ext uri="{FF2B5EF4-FFF2-40B4-BE49-F238E27FC236}">
                <a16:creationId xmlns:a16="http://schemas.microsoft.com/office/drawing/2014/main" id="{9A4DAE8D-A286-A140-B97F-368C5333BD22}"/>
              </a:ext>
            </a:extLst>
          </p:cNvPr>
          <p:cNvSpPr>
            <a:spLocks noGrp="1"/>
          </p:cNvSpPr>
          <p:nvPr>
            <p:ph sz="half" idx="16" hasCustomPrompt="1"/>
          </p:nvPr>
        </p:nvSpPr>
        <p:spPr>
          <a:xfrm>
            <a:off x="1018250" y="4243329"/>
            <a:ext cx="3861000" cy="267413"/>
          </a:xfrm>
        </p:spPr>
        <p:txBody>
          <a:bodyPr>
            <a:noAutofit/>
          </a:bodyPr>
          <a:lstStyle>
            <a:lvl1pPr marL="354806" indent="-257175">
              <a:lnSpc>
                <a:spcPct val="100000"/>
              </a:lnSpc>
              <a:spcBef>
                <a:spcPts val="1200"/>
              </a:spcBef>
              <a:buFont typeface="Arial" panose="020B0604020202020204" pitchFamily="34" charset="0"/>
              <a:buChar char="•"/>
              <a:tabLst/>
              <a:defRPr sz="1500" b="1">
                <a:solidFill>
                  <a:srgbClr val="FFFFFF"/>
                </a:solidFill>
                <a:latin typeface="+mn-lt"/>
              </a:defRPr>
            </a:lvl1pPr>
          </a:lstStyle>
          <a:p>
            <a:pPr lvl="0"/>
            <a:r>
              <a:rPr lang="en-US"/>
              <a:t>Name</a:t>
            </a:r>
          </a:p>
        </p:txBody>
      </p:sp>
      <p:sp>
        <p:nvSpPr>
          <p:cNvPr id="21" name="Content Placeholder 3">
            <a:extLst>
              <a:ext uri="{FF2B5EF4-FFF2-40B4-BE49-F238E27FC236}">
                <a16:creationId xmlns:a16="http://schemas.microsoft.com/office/drawing/2014/main" id="{C6B47405-4B20-E040-99FB-31D5683814DE}"/>
              </a:ext>
            </a:extLst>
          </p:cNvPr>
          <p:cNvSpPr>
            <a:spLocks noGrp="1"/>
          </p:cNvSpPr>
          <p:nvPr>
            <p:ph sz="half" idx="17" hasCustomPrompt="1"/>
          </p:nvPr>
        </p:nvSpPr>
        <p:spPr>
          <a:xfrm>
            <a:off x="1018250" y="4542874"/>
            <a:ext cx="3861000" cy="267413"/>
          </a:xfrm>
        </p:spPr>
        <p:txBody>
          <a:bodyPr>
            <a:noAutofit/>
          </a:bodyPr>
          <a:lstStyle>
            <a:lvl1pPr marL="354806" indent="-257175">
              <a:lnSpc>
                <a:spcPct val="100000"/>
              </a:lnSpc>
              <a:spcBef>
                <a:spcPts val="1200"/>
              </a:spcBef>
              <a:buFont typeface="Arial" panose="020B0604020202020204" pitchFamily="34" charset="0"/>
              <a:buChar char="•"/>
              <a:tabLst/>
              <a:defRPr sz="1500" b="0">
                <a:solidFill>
                  <a:srgbClr val="FFFFFF"/>
                </a:solidFill>
                <a:latin typeface="+mn-lt"/>
              </a:defRPr>
            </a:lvl1pPr>
          </a:lstStyle>
          <a:p>
            <a:pPr lvl="0"/>
            <a:r>
              <a:rPr lang="en-US"/>
              <a:t>Position</a:t>
            </a:r>
          </a:p>
        </p:txBody>
      </p:sp>
    </p:spTree>
    <p:extLst>
      <p:ext uri="{BB962C8B-B14F-4D97-AF65-F5344CB8AC3E}">
        <p14:creationId xmlns:p14="http://schemas.microsoft.com/office/powerpoint/2010/main" val="510088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6C2D-B641-C241-8B70-7F0A32BB60D9}"/>
              </a:ext>
            </a:extLst>
          </p:cNvPr>
          <p:cNvSpPr>
            <a:spLocks noGrp="1"/>
          </p:cNvSpPr>
          <p:nvPr>
            <p:ph type="title" hasCustomPrompt="1"/>
          </p:nvPr>
        </p:nvSpPr>
        <p:spPr>
          <a:xfrm>
            <a:off x="628650" y="741373"/>
            <a:ext cx="5990419" cy="974331"/>
          </a:xfrm>
        </p:spPr>
        <p:txBody>
          <a:bodyPr anchor="t"/>
          <a:lstStyle>
            <a:lvl1pPr>
              <a:lnSpc>
                <a:spcPct val="100000"/>
              </a:lnSpc>
              <a:defRPr lang="en-US" sz="3300" b="1" smtClean="0">
                <a:solidFill>
                  <a:srgbClr val="1A3668"/>
                </a:solidFill>
                <a:ea typeface="Roboto Medium" panose="02000000000000000000" pitchFamily="2" charset="0"/>
              </a:defRPr>
            </a:lvl1pPr>
          </a:lstStyle>
          <a:p>
            <a:r>
              <a:rPr lang="en-US" sz="3300" b="1">
                <a:solidFill>
                  <a:srgbClr val="1A3668"/>
                </a:solidFill>
                <a:latin typeface="+mn-lt"/>
                <a:ea typeface="Roboto Medium" panose="02000000000000000000" pitchFamily="2" charset="0"/>
              </a:rPr>
              <a:t>Title</a:t>
            </a:r>
            <a:endParaRPr lang="en-US"/>
          </a:p>
        </p:txBody>
      </p:sp>
      <p:pic>
        <p:nvPicPr>
          <p:cNvPr id="7" name="Picture 6">
            <a:extLst>
              <a:ext uri="{FF2B5EF4-FFF2-40B4-BE49-F238E27FC236}">
                <a16:creationId xmlns:a16="http://schemas.microsoft.com/office/drawing/2014/main" id="{814FADDB-6520-944F-B34E-4006424023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ontent Placeholder 3">
            <a:extLst>
              <a:ext uri="{FF2B5EF4-FFF2-40B4-BE49-F238E27FC236}">
                <a16:creationId xmlns:a16="http://schemas.microsoft.com/office/drawing/2014/main" id="{41A1519D-BF82-1A4F-9969-AEE904B74BCB}"/>
              </a:ext>
            </a:extLst>
          </p:cNvPr>
          <p:cNvSpPr>
            <a:spLocks noGrp="1"/>
          </p:cNvSpPr>
          <p:nvPr>
            <p:ph sz="half" idx="2" hasCustomPrompt="1"/>
          </p:nvPr>
        </p:nvSpPr>
        <p:spPr>
          <a:xfrm>
            <a:off x="4653249" y="1797518"/>
            <a:ext cx="3861000" cy="2835204"/>
          </a:xfrm>
        </p:spPr>
        <p:txBody>
          <a:bodyPr>
            <a:normAutofit/>
          </a:bodyPr>
          <a:lstStyle>
            <a:lvl1pPr marL="369094" indent="-271463">
              <a:lnSpc>
                <a:spcPct val="12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Details</a:t>
            </a:r>
          </a:p>
        </p:txBody>
      </p:sp>
      <p:sp>
        <p:nvSpPr>
          <p:cNvPr id="21" name="Content Placeholder 3">
            <a:extLst>
              <a:ext uri="{FF2B5EF4-FFF2-40B4-BE49-F238E27FC236}">
                <a16:creationId xmlns:a16="http://schemas.microsoft.com/office/drawing/2014/main" id="{338FA52C-5ADC-424C-9DE7-D7CAD92EA452}"/>
              </a:ext>
            </a:extLst>
          </p:cNvPr>
          <p:cNvSpPr>
            <a:spLocks noGrp="1"/>
          </p:cNvSpPr>
          <p:nvPr>
            <p:ph sz="half" idx="13" hasCustomPrompt="1"/>
          </p:nvPr>
        </p:nvSpPr>
        <p:spPr>
          <a:xfrm>
            <a:off x="629753" y="1797518"/>
            <a:ext cx="3861000" cy="2835204"/>
          </a:xfrm>
        </p:spPr>
        <p:txBody>
          <a:bodyPr>
            <a:normAutofit/>
          </a:bodyPr>
          <a:lstStyle>
            <a:lvl1pPr marL="369094" indent="-271463">
              <a:lnSpc>
                <a:spcPct val="120000"/>
              </a:lnSpc>
              <a:spcBef>
                <a:spcPts val="750"/>
              </a:spcBef>
              <a:buFont typeface="Wingdings" pitchFamily="2" charset="2"/>
              <a:buChar char="§"/>
              <a:tabLst/>
              <a:defRPr sz="1350">
                <a:solidFill>
                  <a:schemeClr val="tx2"/>
                </a:solidFill>
                <a:latin typeface="+mn-lt"/>
              </a:defRPr>
            </a:lvl1pPr>
          </a:lstStyle>
          <a:p>
            <a:pPr lvl="0"/>
            <a:r>
              <a:rPr lang="en-US"/>
              <a:t>Introduction paragraph</a:t>
            </a:r>
          </a:p>
        </p:txBody>
      </p:sp>
      <p:sp>
        <p:nvSpPr>
          <p:cNvPr id="27" name="Footer Placeholder 4">
            <a:extLst>
              <a:ext uri="{FF2B5EF4-FFF2-40B4-BE49-F238E27FC236}">
                <a16:creationId xmlns:a16="http://schemas.microsoft.com/office/drawing/2014/main" id="{1FB35A66-2CAD-3846-939A-ACEA413E6F20}"/>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28" name="Content Placeholder 3">
            <a:extLst>
              <a:ext uri="{FF2B5EF4-FFF2-40B4-BE49-F238E27FC236}">
                <a16:creationId xmlns:a16="http://schemas.microsoft.com/office/drawing/2014/main" id="{6D538B21-FA3B-3745-A187-7192A27CCFA2}"/>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60000"/>
                    <a:lumOff val="40000"/>
                  </a:schemeClr>
                </a:solidFill>
                <a:latin typeface="+mn-lt"/>
              </a:defRPr>
            </a:lvl1pPr>
          </a:lstStyle>
          <a:p>
            <a:pPr lvl="0"/>
            <a:r>
              <a:rPr lang="en-US"/>
              <a:t>Name</a:t>
            </a:r>
          </a:p>
        </p:txBody>
      </p:sp>
      <p:sp>
        <p:nvSpPr>
          <p:cNvPr id="32" name="Content Placeholder 3">
            <a:extLst>
              <a:ext uri="{FF2B5EF4-FFF2-40B4-BE49-F238E27FC236}">
                <a16:creationId xmlns:a16="http://schemas.microsoft.com/office/drawing/2014/main" id="{807F4F53-62FF-E048-9681-5DF6DC9091FC}"/>
              </a:ext>
            </a:extLst>
          </p:cNvPr>
          <p:cNvSpPr>
            <a:spLocks noGrp="1"/>
          </p:cNvSpPr>
          <p:nvPr>
            <p:ph sz="half" idx="16" hasCustomPrompt="1"/>
          </p:nvPr>
        </p:nvSpPr>
        <p:spPr>
          <a:xfrm>
            <a:off x="625635" y="435858"/>
            <a:ext cx="3769053" cy="267413"/>
          </a:xfrm>
        </p:spPr>
        <p:txBody>
          <a:bodyPr lIns="0">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1578120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3FD9AA3-ACB7-F64D-94C5-556444D132F1}"/>
              </a:ext>
            </a:extLst>
          </p:cNvPr>
          <p:cNvSpPr/>
          <p:nvPr userDrawn="1"/>
        </p:nvSpPr>
        <p:spPr>
          <a:xfrm>
            <a:off x="-900" y="3548194"/>
            <a:ext cx="9144900" cy="163412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2823F47-A164-544E-B9DC-108C7F7CD469}"/>
              </a:ext>
            </a:extLst>
          </p:cNvPr>
          <p:cNvSpPr>
            <a:spLocks noGrp="1"/>
          </p:cNvSpPr>
          <p:nvPr>
            <p:ph type="title" hasCustomPrompt="1"/>
          </p:nvPr>
        </p:nvSpPr>
        <p:spPr>
          <a:xfrm>
            <a:off x="634275" y="3874781"/>
            <a:ext cx="5774408" cy="1089815"/>
          </a:xfrm>
        </p:spPr>
        <p:txBody>
          <a:bodyPr anchor="t">
            <a:normAutofit/>
          </a:bodyPr>
          <a:lstStyle>
            <a:lvl1pPr>
              <a:defRPr sz="3300" b="1">
                <a:solidFill>
                  <a:schemeClr val="bg2"/>
                </a:solidFill>
              </a:defRPr>
            </a:lvl1pPr>
          </a:lstStyle>
          <a:p>
            <a:r>
              <a:rPr lang="en-US"/>
              <a:t>Title</a:t>
            </a:r>
          </a:p>
        </p:txBody>
      </p:sp>
      <p:sp>
        <p:nvSpPr>
          <p:cNvPr id="16" name="Picture Placeholder 2">
            <a:extLst>
              <a:ext uri="{FF2B5EF4-FFF2-40B4-BE49-F238E27FC236}">
                <a16:creationId xmlns:a16="http://schemas.microsoft.com/office/drawing/2014/main" id="{2F04E404-EFD1-0244-8E8B-D684484D225C}"/>
              </a:ext>
            </a:extLst>
          </p:cNvPr>
          <p:cNvSpPr>
            <a:spLocks noGrp="1"/>
          </p:cNvSpPr>
          <p:nvPr>
            <p:ph type="pic" idx="1"/>
          </p:nvPr>
        </p:nvSpPr>
        <p:spPr>
          <a:xfrm>
            <a:off x="-13158" y="-2307"/>
            <a:ext cx="3051000" cy="3550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Picture Placeholder 2">
            <a:extLst>
              <a:ext uri="{FF2B5EF4-FFF2-40B4-BE49-F238E27FC236}">
                <a16:creationId xmlns:a16="http://schemas.microsoft.com/office/drawing/2014/main" id="{9452CEE2-3143-9E41-BEEA-0FA8B5AB2B70}"/>
              </a:ext>
            </a:extLst>
          </p:cNvPr>
          <p:cNvSpPr>
            <a:spLocks noGrp="1"/>
          </p:cNvSpPr>
          <p:nvPr>
            <p:ph type="pic" idx="10"/>
          </p:nvPr>
        </p:nvSpPr>
        <p:spPr>
          <a:xfrm>
            <a:off x="3036756" y="-2307"/>
            <a:ext cx="3051000" cy="3550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2" name="Picture Placeholder 2">
            <a:extLst>
              <a:ext uri="{FF2B5EF4-FFF2-40B4-BE49-F238E27FC236}">
                <a16:creationId xmlns:a16="http://schemas.microsoft.com/office/drawing/2014/main" id="{A6A022FD-A82B-3443-B79E-B82ED585578A}"/>
              </a:ext>
            </a:extLst>
          </p:cNvPr>
          <p:cNvSpPr>
            <a:spLocks noGrp="1"/>
          </p:cNvSpPr>
          <p:nvPr>
            <p:ph type="pic" idx="11"/>
          </p:nvPr>
        </p:nvSpPr>
        <p:spPr>
          <a:xfrm>
            <a:off x="6086670" y="-2307"/>
            <a:ext cx="3051000" cy="3550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pic>
        <p:nvPicPr>
          <p:cNvPr id="25" name="Picture 24">
            <a:extLst>
              <a:ext uri="{FF2B5EF4-FFF2-40B4-BE49-F238E27FC236}">
                <a16:creationId xmlns:a16="http://schemas.microsoft.com/office/drawing/2014/main" id="{76565292-D339-F141-918C-E7E198190A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3206" y="4219272"/>
            <a:ext cx="2286469" cy="687496"/>
          </a:xfrm>
          <a:prstGeom prst="rect">
            <a:avLst/>
          </a:prstGeom>
        </p:spPr>
      </p:pic>
    </p:spTree>
    <p:extLst>
      <p:ext uri="{BB962C8B-B14F-4D97-AF65-F5344CB8AC3E}">
        <p14:creationId xmlns:p14="http://schemas.microsoft.com/office/powerpoint/2010/main" val="3069017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6C2D-B641-C241-8B70-7F0A32BB60D9}"/>
              </a:ext>
            </a:extLst>
          </p:cNvPr>
          <p:cNvSpPr>
            <a:spLocks noGrp="1"/>
          </p:cNvSpPr>
          <p:nvPr>
            <p:ph type="title" hasCustomPrompt="1"/>
          </p:nvPr>
        </p:nvSpPr>
        <p:spPr>
          <a:xfrm>
            <a:off x="628651" y="787093"/>
            <a:ext cx="5622377" cy="974331"/>
          </a:xfrm>
        </p:spPr>
        <p:txBody>
          <a:bodyPr anchor="t"/>
          <a:lstStyle>
            <a:lvl1pPr>
              <a:lnSpc>
                <a:spcPct val="100000"/>
              </a:lnSpc>
              <a:defRPr lang="en-US" sz="3300" b="1" smtClean="0">
                <a:solidFill>
                  <a:srgbClr val="1A3668"/>
                </a:solidFill>
                <a:ea typeface="Roboto Medium" panose="02000000000000000000" pitchFamily="2" charset="0"/>
              </a:defRPr>
            </a:lvl1pPr>
          </a:lstStyle>
          <a:p>
            <a:r>
              <a:rPr lang="en-US" sz="3300" b="1">
                <a:solidFill>
                  <a:srgbClr val="1A3668"/>
                </a:solidFill>
                <a:latin typeface="+mn-lt"/>
                <a:ea typeface="Roboto Medium" panose="02000000000000000000" pitchFamily="2" charset="0"/>
              </a:rPr>
              <a:t>Title</a:t>
            </a:r>
            <a:endParaRPr lang="en-US"/>
          </a:p>
        </p:txBody>
      </p:sp>
      <p:pic>
        <p:nvPicPr>
          <p:cNvPr id="7" name="Picture 6">
            <a:extLst>
              <a:ext uri="{FF2B5EF4-FFF2-40B4-BE49-F238E27FC236}">
                <a16:creationId xmlns:a16="http://schemas.microsoft.com/office/drawing/2014/main" id="{814FADDB-6520-944F-B34E-4006424023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16" name="Content Placeholder 3">
            <a:extLst>
              <a:ext uri="{FF2B5EF4-FFF2-40B4-BE49-F238E27FC236}">
                <a16:creationId xmlns:a16="http://schemas.microsoft.com/office/drawing/2014/main" id="{15B86E7D-41EF-5540-AD6B-0D782DB825A7}"/>
              </a:ext>
            </a:extLst>
          </p:cNvPr>
          <p:cNvSpPr>
            <a:spLocks noGrp="1"/>
          </p:cNvSpPr>
          <p:nvPr>
            <p:ph sz="half" idx="2" hasCustomPrompt="1"/>
          </p:nvPr>
        </p:nvSpPr>
        <p:spPr>
          <a:xfrm>
            <a:off x="4653249" y="1915510"/>
            <a:ext cx="3861000" cy="2717212"/>
          </a:xfrm>
        </p:spPr>
        <p:txBody>
          <a:bodyPr>
            <a:normAutofit/>
          </a:bodyPr>
          <a:lstStyle>
            <a:lvl1pPr marL="369094" indent="-271463">
              <a:lnSpc>
                <a:spcPct val="13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629753" y="1915510"/>
            <a:ext cx="3861000" cy="2717212"/>
          </a:xfrm>
        </p:spPr>
        <p:txBody>
          <a:bodyPr>
            <a:normAutofit/>
          </a:bodyPr>
          <a:lstStyle>
            <a:lvl1pPr marL="369094" indent="-271463">
              <a:lnSpc>
                <a:spcPct val="13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3" name="Footer Placeholder 4">
            <a:extLst>
              <a:ext uri="{FF2B5EF4-FFF2-40B4-BE49-F238E27FC236}">
                <a16:creationId xmlns:a16="http://schemas.microsoft.com/office/drawing/2014/main" id="{D61F8492-90C8-AD44-B562-D0683F64FF85}"/>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50000"/>
                    <a:lumOff val="50000"/>
                  </a:schemeClr>
                </a:solidFill>
              </a:rPr>
              <a:t>United Nations Network on Migration</a:t>
            </a:r>
          </a:p>
        </p:txBody>
      </p:sp>
      <p:sp>
        <p:nvSpPr>
          <p:cNvPr id="15" name="Content Placeholder 3">
            <a:extLst>
              <a:ext uri="{FF2B5EF4-FFF2-40B4-BE49-F238E27FC236}">
                <a16:creationId xmlns:a16="http://schemas.microsoft.com/office/drawing/2014/main" id="{580C65EB-F9E2-764E-B365-CDFCCDAEEEFD}"/>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50000"/>
                    <a:lumOff val="50000"/>
                  </a:schemeClr>
                </a:solidFill>
                <a:latin typeface="+mn-lt"/>
              </a:defRPr>
            </a:lvl1pPr>
          </a:lstStyle>
          <a:p>
            <a:pPr lvl="0"/>
            <a:r>
              <a:rPr lang="en-US"/>
              <a:t>Name</a:t>
            </a:r>
          </a:p>
        </p:txBody>
      </p:sp>
      <p:sp>
        <p:nvSpPr>
          <p:cNvPr id="17" name="Content Placeholder 3">
            <a:extLst>
              <a:ext uri="{FF2B5EF4-FFF2-40B4-BE49-F238E27FC236}">
                <a16:creationId xmlns:a16="http://schemas.microsoft.com/office/drawing/2014/main" id="{D059D08E-A5CB-D24C-9DBB-E95F19A0D46E}"/>
              </a:ext>
            </a:extLst>
          </p:cNvPr>
          <p:cNvSpPr>
            <a:spLocks noGrp="1"/>
          </p:cNvSpPr>
          <p:nvPr>
            <p:ph sz="half" idx="15" hasCustomPrompt="1"/>
          </p:nvPr>
        </p:nvSpPr>
        <p:spPr>
          <a:xfrm>
            <a:off x="625635" y="429427"/>
            <a:ext cx="5648252" cy="273844"/>
          </a:xfrm>
        </p:spPr>
        <p:txBody>
          <a:bodyPr lIns="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238363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4127-99D5-498E-888D-478075BD823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35193B-C1E3-473E-B18E-2078E3A9CA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4EF45B-933A-4232-8EBC-15CBFAFE6F4C}"/>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5" name="Footer Placeholder 4">
            <a:extLst>
              <a:ext uri="{FF2B5EF4-FFF2-40B4-BE49-F238E27FC236}">
                <a16:creationId xmlns:a16="http://schemas.microsoft.com/office/drawing/2014/main" id="{E33DE61E-B351-4A1B-9625-CB60A7255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4C0A6-9902-46ED-A2D3-BE5D89C9A17E}"/>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2015985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ith 2x2 images">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629752" y="2315981"/>
            <a:ext cx="4406942" cy="2316741"/>
          </a:xfrm>
        </p:spPr>
        <p:txBody>
          <a:bodyPr>
            <a:normAutofit/>
          </a:bodyPr>
          <a:lstStyle>
            <a:lvl1pPr marL="369094" indent="-271463">
              <a:lnSpc>
                <a:spcPct val="120000"/>
              </a:lnSpc>
              <a:spcBef>
                <a:spcPts val="60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1" name="Picture Placeholder 2">
            <a:extLst>
              <a:ext uri="{FF2B5EF4-FFF2-40B4-BE49-F238E27FC236}">
                <a16:creationId xmlns:a16="http://schemas.microsoft.com/office/drawing/2014/main" id="{10CD28B0-03A9-4F4F-B51C-2B34D734E30E}"/>
              </a:ext>
            </a:extLst>
          </p:cNvPr>
          <p:cNvSpPr>
            <a:spLocks noGrp="1"/>
          </p:cNvSpPr>
          <p:nvPr>
            <p:ph type="pic" idx="14"/>
          </p:nvPr>
        </p:nvSpPr>
        <p:spPr>
          <a:xfrm>
            <a:off x="7410600" y="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622413" y="741373"/>
            <a:ext cx="4414282" cy="1139679"/>
          </a:xfrm>
        </p:spPr>
        <p:txBody>
          <a:bodyPr anchor="t">
            <a:noAutofit/>
          </a:bodyPr>
          <a:lstStyle>
            <a:lvl1pPr marL="0" indent="0">
              <a:lnSpc>
                <a:spcPct val="100000"/>
              </a:lnSpc>
              <a:spcBef>
                <a:spcPts val="0"/>
              </a:spcBef>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5660871" y="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9" name="Picture Placeholder 2">
            <a:extLst>
              <a:ext uri="{FF2B5EF4-FFF2-40B4-BE49-F238E27FC236}">
                <a16:creationId xmlns:a16="http://schemas.microsoft.com/office/drawing/2014/main" id="{6EBD6635-7A52-FF4C-9AC6-3594D4CE65A4}"/>
              </a:ext>
            </a:extLst>
          </p:cNvPr>
          <p:cNvSpPr>
            <a:spLocks noGrp="1"/>
          </p:cNvSpPr>
          <p:nvPr>
            <p:ph type="pic" idx="16"/>
          </p:nvPr>
        </p:nvSpPr>
        <p:spPr>
          <a:xfrm>
            <a:off x="7410600" y="258390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0" name="Picture Placeholder 2">
            <a:extLst>
              <a:ext uri="{FF2B5EF4-FFF2-40B4-BE49-F238E27FC236}">
                <a16:creationId xmlns:a16="http://schemas.microsoft.com/office/drawing/2014/main" id="{4CBE7A99-5422-424F-A9ED-4949CCB58270}"/>
              </a:ext>
            </a:extLst>
          </p:cNvPr>
          <p:cNvSpPr>
            <a:spLocks noGrp="1"/>
          </p:cNvSpPr>
          <p:nvPr>
            <p:ph type="pic" idx="17"/>
          </p:nvPr>
        </p:nvSpPr>
        <p:spPr>
          <a:xfrm>
            <a:off x="5660871" y="2583900"/>
            <a:ext cx="1733400" cy="2559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Footer Placeholder 4">
            <a:extLst>
              <a:ext uri="{FF2B5EF4-FFF2-40B4-BE49-F238E27FC236}">
                <a16:creationId xmlns:a16="http://schemas.microsoft.com/office/drawing/2014/main" id="{241F5409-6462-6942-BDDB-7B9AD62B8C6C}"/>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50000"/>
                    <a:lumOff val="50000"/>
                  </a:schemeClr>
                </a:solidFill>
              </a:rPr>
              <a:t>United Nations Network on Migration</a:t>
            </a:r>
          </a:p>
        </p:txBody>
      </p:sp>
      <p:sp>
        <p:nvSpPr>
          <p:cNvPr id="22" name="Content Placeholder 3">
            <a:extLst>
              <a:ext uri="{FF2B5EF4-FFF2-40B4-BE49-F238E27FC236}">
                <a16:creationId xmlns:a16="http://schemas.microsoft.com/office/drawing/2014/main" id="{CBF1A0DE-BEA3-2244-AF10-5C89D64448A1}"/>
              </a:ext>
            </a:extLst>
          </p:cNvPr>
          <p:cNvSpPr>
            <a:spLocks noGrp="1"/>
          </p:cNvSpPr>
          <p:nvPr>
            <p:ph sz="half" idx="18" hasCustomPrompt="1"/>
          </p:nvPr>
        </p:nvSpPr>
        <p:spPr>
          <a:xfrm>
            <a:off x="2641501" y="4767263"/>
            <a:ext cx="2395194"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50000"/>
                    <a:lumOff val="50000"/>
                  </a:schemeClr>
                </a:solidFill>
                <a:latin typeface="+mn-lt"/>
              </a:defRPr>
            </a:lvl1pPr>
          </a:lstStyle>
          <a:p>
            <a:pPr lvl="0"/>
            <a:r>
              <a:rPr lang="en-US"/>
              <a:t>Name</a:t>
            </a:r>
          </a:p>
        </p:txBody>
      </p:sp>
      <p:sp>
        <p:nvSpPr>
          <p:cNvPr id="23" name="Content Placeholder 3">
            <a:extLst>
              <a:ext uri="{FF2B5EF4-FFF2-40B4-BE49-F238E27FC236}">
                <a16:creationId xmlns:a16="http://schemas.microsoft.com/office/drawing/2014/main" id="{D942A8EB-CFFC-AB49-8FDB-3869A11C3269}"/>
              </a:ext>
            </a:extLst>
          </p:cNvPr>
          <p:cNvSpPr>
            <a:spLocks noGrp="1"/>
          </p:cNvSpPr>
          <p:nvPr>
            <p:ph sz="half" idx="19" hasCustomPrompt="1"/>
          </p:nvPr>
        </p:nvSpPr>
        <p:spPr>
          <a:xfrm>
            <a:off x="629752" y="429427"/>
            <a:ext cx="4429802" cy="273844"/>
          </a:xfrm>
        </p:spPr>
        <p:txBody>
          <a:bodyPr lIns="3600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2584348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3x2 images">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3DC0F5-23DF-CB4B-BB2E-98BBD7778967}"/>
              </a:ext>
            </a:extLst>
          </p:cNvPr>
          <p:cNvSpPr/>
          <p:nvPr userDrawn="1"/>
        </p:nvSpPr>
        <p:spPr>
          <a:xfrm>
            <a:off x="-24548" y="1"/>
            <a:ext cx="135000" cy="5143500"/>
          </a:xfrm>
          <a:prstGeom prst="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629752" y="2315981"/>
            <a:ext cx="4406942" cy="2316741"/>
          </a:xfrm>
        </p:spPr>
        <p:txBody>
          <a:bodyPr>
            <a:normAutofit/>
          </a:bodyPr>
          <a:lstStyle>
            <a:lvl1pPr marL="369094" indent="-271463">
              <a:lnSpc>
                <a:spcPct val="120000"/>
              </a:lnSpc>
              <a:spcBef>
                <a:spcPts val="60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622413" y="741373"/>
            <a:ext cx="4406942" cy="1139679"/>
          </a:xfrm>
        </p:spPr>
        <p:txBody>
          <a:bodyPr anchor="t">
            <a:noAutofit/>
          </a:bodyPr>
          <a:lstStyle>
            <a:lvl1pPr marL="0" indent="0">
              <a:lnSpc>
                <a:spcPct val="100000"/>
              </a:lnSpc>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5627978" y="8164"/>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a:extLst>
              <a:ext uri="{FF2B5EF4-FFF2-40B4-BE49-F238E27FC236}">
                <a16:creationId xmlns:a16="http://schemas.microsoft.com/office/drawing/2014/main" id="{E6A90ED8-478E-604F-AFBA-97E0F56479DA}"/>
              </a:ext>
            </a:extLst>
          </p:cNvPr>
          <p:cNvSpPr>
            <a:spLocks noGrp="1"/>
          </p:cNvSpPr>
          <p:nvPr>
            <p:ph type="pic" idx="16"/>
          </p:nvPr>
        </p:nvSpPr>
        <p:spPr>
          <a:xfrm>
            <a:off x="7399629" y="8164"/>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Picture Placeholder 2">
            <a:extLst>
              <a:ext uri="{FF2B5EF4-FFF2-40B4-BE49-F238E27FC236}">
                <a16:creationId xmlns:a16="http://schemas.microsoft.com/office/drawing/2014/main" id="{17DD9434-B558-3B45-B9EE-9D7967C3F4E0}"/>
              </a:ext>
            </a:extLst>
          </p:cNvPr>
          <p:cNvSpPr>
            <a:spLocks noGrp="1"/>
          </p:cNvSpPr>
          <p:nvPr>
            <p:ph type="pic" idx="17"/>
          </p:nvPr>
        </p:nvSpPr>
        <p:spPr>
          <a:xfrm>
            <a:off x="5627978" y="1725300"/>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5BC60E6A-34A2-2846-A517-41C379802054}"/>
              </a:ext>
            </a:extLst>
          </p:cNvPr>
          <p:cNvSpPr>
            <a:spLocks noGrp="1"/>
          </p:cNvSpPr>
          <p:nvPr>
            <p:ph type="pic" idx="18"/>
          </p:nvPr>
        </p:nvSpPr>
        <p:spPr>
          <a:xfrm>
            <a:off x="7399629" y="1725300"/>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Picture Placeholder 2">
            <a:extLst>
              <a:ext uri="{FF2B5EF4-FFF2-40B4-BE49-F238E27FC236}">
                <a16:creationId xmlns:a16="http://schemas.microsoft.com/office/drawing/2014/main" id="{0D8B7B6E-71CC-CC4C-9268-098F712F3A9A}"/>
              </a:ext>
            </a:extLst>
          </p:cNvPr>
          <p:cNvSpPr>
            <a:spLocks noGrp="1"/>
          </p:cNvSpPr>
          <p:nvPr>
            <p:ph type="pic" idx="19"/>
          </p:nvPr>
        </p:nvSpPr>
        <p:spPr>
          <a:xfrm>
            <a:off x="5630614" y="3442435"/>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2" name="Picture Placeholder 2">
            <a:extLst>
              <a:ext uri="{FF2B5EF4-FFF2-40B4-BE49-F238E27FC236}">
                <a16:creationId xmlns:a16="http://schemas.microsoft.com/office/drawing/2014/main" id="{9EB99ACE-7A5D-0946-B107-7EC495A7F3ED}"/>
              </a:ext>
            </a:extLst>
          </p:cNvPr>
          <p:cNvSpPr>
            <a:spLocks noGrp="1"/>
          </p:cNvSpPr>
          <p:nvPr>
            <p:ph type="pic" idx="20"/>
          </p:nvPr>
        </p:nvSpPr>
        <p:spPr>
          <a:xfrm>
            <a:off x="7394383" y="3442435"/>
            <a:ext cx="1749899" cy="17010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3" name="Footer Placeholder 4">
            <a:extLst>
              <a:ext uri="{FF2B5EF4-FFF2-40B4-BE49-F238E27FC236}">
                <a16:creationId xmlns:a16="http://schemas.microsoft.com/office/drawing/2014/main" id="{F116381D-7178-8342-9739-BA30E1885B7E}"/>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24" name="Content Placeholder 3">
            <a:extLst>
              <a:ext uri="{FF2B5EF4-FFF2-40B4-BE49-F238E27FC236}">
                <a16:creationId xmlns:a16="http://schemas.microsoft.com/office/drawing/2014/main" id="{9F23B752-89AF-2846-ADB5-2A3D194439FA}"/>
              </a:ext>
            </a:extLst>
          </p:cNvPr>
          <p:cNvSpPr>
            <a:spLocks noGrp="1"/>
          </p:cNvSpPr>
          <p:nvPr>
            <p:ph sz="half" idx="14" hasCustomPrompt="1"/>
          </p:nvPr>
        </p:nvSpPr>
        <p:spPr>
          <a:xfrm>
            <a:off x="2641501" y="4767263"/>
            <a:ext cx="2395194"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50000"/>
                    <a:lumOff val="50000"/>
                  </a:schemeClr>
                </a:solidFill>
                <a:latin typeface="+mn-lt"/>
              </a:defRPr>
            </a:lvl1pPr>
          </a:lstStyle>
          <a:p>
            <a:pPr lvl="0"/>
            <a:r>
              <a:rPr lang="en-US"/>
              <a:t>Name</a:t>
            </a:r>
          </a:p>
        </p:txBody>
      </p:sp>
      <p:sp>
        <p:nvSpPr>
          <p:cNvPr id="25" name="Content Placeholder 3">
            <a:extLst>
              <a:ext uri="{FF2B5EF4-FFF2-40B4-BE49-F238E27FC236}">
                <a16:creationId xmlns:a16="http://schemas.microsoft.com/office/drawing/2014/main" id="{ADA83DD5-91EE-0A47-ACEE-E8A8869A1A2C}"/>
              </a:ext>
            </a:extLst>
          </p:cNvPr>
          <p:cNvSpPr>
            <a:spLocks noGrp="1"/>
          </p:cNvSpPr>
          <p:nvPr>
            <p:ph sz="half" idx="21" hasCustomPrompt="1"/>
          </p:nvPr>
        </p:nvSpPr>
        <p:spPr>
          <a:xfrm>
            <a:off x="622413" y="429427"/>
            <a:ext cx="4437142" cy="273844"/>
          </a:xfrm>
        </p:spPr>
        <p:txBody>
          <a:bodyPr lIns="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1431340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with image">
    <p:bg>
      <p:bgPr>
        <a:solidFill>
          <a:srgbClr val="FFFFFF"/>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0" y="0"/>
            <a:ext cx="3488400"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4" name="Content Placeholder 3">
            <a:extLst>
              <a:ext uri="{FF2B5EF4-FFF2-40B4-BE49-F238E27FC236}">
                <a16:creationId xmlns:a16="http://schemas.microsoft.com/office/drawing/2014/main" id="{9BBB31CF-E939-624D-B1A4-4C49D4AC3F52}"/>
              </a:ext>
            </a:extLst>
          </p:cNvPr>
          <p:cNvSpPr>
            <a:spLocks noGrp="1"/>
          </p:cNvSpPr>
          <p:nvPr>
            <p:ph sz="half" idx="13" hasCustomPrompt="1"/>
          </p:nvPr>
        </p:nvSpPr>
        <p:spPr>
          <a:xfrm>
            <a:off x="4158667" y="1703069"/>
            <a:ext cx="4608144" cy="3011004"/>
          </a:xfrm>
        </p:spPr>
        <p:txBody>
          <a:bodyPr>
            <a:normAutofit/>
          </a:bodyPr>
          <a:lstStyle>
            <a:lvl1pPr marL="369094" indent="-271463">
              <a:lnSpc>
                <a:spcPct val="13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25" name="Text Placeholder 2">
            <a:extLst>
              <a:ext uri="{FF2B5EF4-FFF2-40B4-BE49-F238E27FC236}">
                <a16:creationId xmlns:a16="http://schemas.microsoft.com/office/drawing/2014/main" id="{AECC256C-7977-8B43-B9CB-61516A4D5558}"/>
              </a:ext>
            </a:extLst>
          </p:cNvPr>
          <p:cNvSpPr>
            <a:spLocks noGrp="1"/>
          </p:cNvSpPr>
          <p:nvPr>
            <p:ph type="body" idx="1" hasCustomPrompt="1"/>
          </p:nvPr>
        </p:nvSpPr>
        <p:spPr>
          <a:xfrm>
            <a:off x="4178256" y="730816"/>
            <a:ext cx="4589522" cy="880814"/>
          </a:xfrm>
        </p:spPr>
        <p:txBody>
          <a:bodyPr anchor="t">
            <a:noAutofit/>
          </a:bodyPr>
          <a:lstStyle>
            <a:lvl1pPr marL="0" indent="0">
              <a:lnSpc>
                <a:spcPct val="100000"/>
              </a:lnSpc>
              <a:spcBef>
                <a:spcPts val="0"/>
              </a:spcBef>
              <a:buNone/>
              <a:defRPr sz="33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26" name="Content Placeholder 3">
            <a:extLst>
              <a:ext uri="{FF2B5EF4-FFF2-40B4-BE49-F238E27FC236}">
                <a16:creationId xmlns:a16="http://schemas.microsoft.com/office/drawing/2014/main" id="{E580CDD6-F483-1149-BDA0-19D679D7A36F}"/>
              </a:ext>
            </a:extLst>
          </p:cNvPr>
          <p:cNvSpPr>
            <a:spLocks noGrp="1"/>
          </p:cNvSpPr>
          <p:nvPr>
            <p:ph sz="half" idx="21" hasCustomPrompt="1"/>
          </p:nvPr>
        </p:nvSpPr>
        <p:spPr>
          <a:xfrm>
            <a:off x="4178257" y="429427"/>
            <a:ext cx="4584050" cy="273844"/>
          </a:xfrm>
        </p:spPr>
        <p:txBody>
          <a:bodyPr lIns="0" rIns="10800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1575684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and Company information">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CAA5CE-1EED-FF49-B38B-3B984A8910DA}"/>
              </a:ext>
            </a:extLst>
          </p:cNvPr>
          <p:cNvSpPr>
            <a:spLocks noGrp="1"/>
          </p:cNvSpPr>
          <p:nvPr>
            <p:ph type="pic" idx="1" hasCustomPrompt="1"/>
          </p:nvPr>
        </p:nvSpPr>
        <p:spPr>
          <a:xfrm>
            <a:off x="1447300" y="1806568"/>
            <a:ext cx="2633921" cy="1574031"/>
          </a:xfrm>
        </p:spPr>
        <p:txBody>
          <a:bodyPr/>
          <a:lstStyle>
            <a:lvl1pPr marL="0" indent="0">
              <a:buNone/>
              <a:defRPr sz="2400">
                <a:solidFill>
                  <a:schemeClr val="accent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Insert Logo</a:t>
            </a:r>
          </a:p>
        </p:txBody>
      </p:sp>
      <p:sp>
        <p:nvSpPr>
          <p:cNvPr id="4" name="Text Placeholder 3">
            <a:extLst>
              <a:ext uri="{FF2B5EF4-FFF2-40B4-BE49-F238E27FC236}">
                <a16:creationId xmlns:a16="http://schemas.microsoft.com/office/drawing/2014/main" id="{A507297A-BCF1-534A-A44E-EBA7CB4B8E27}"/>
              </a:ext>
            </a:extLst>
          </p:cNvPr>
          <p:cNvSpPr>
            <a:spLocks noGrp="1"/>
          </p:cNvSpPr>
          <p:nvPr>
            <p:ph type="body" sz="half" idx="2" hasCustomPrompt="1"/>
          </p:nvPr>
        </p:nvSpPr>
        <p:spPr>
          <a:xfrm>
            <a:off x="5129031" y="1806568"/>
            <a:ext cx="2949178" cy="1861424"/>
          </a:xfrm>
        </p:spPr>
        <p:txBody>
          <a:bodyPr/>
          <a:lstStyle>
            <a:lvl1pPr marL="0" indent="0">
              <a:lnSpc>
                <a:spcPct val="130000"/>
              </a:lnSpc>
              <a:spcBef>
                <a:spcPts val="750"/>
              </a:spcBef>
              <a:buNone/>
              <a:defRPr sz="1200">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United Nations Network on Migration</a:t>
            </a:r>
          </a:p>
          <a:p>
            <a:pPr lvl="0"/>
            <a:r>
              <a:rPr lang="en-US"/>
              <a:t>17 Route des </a:t>
            </a:r>
            <a:r>
              <a:rPr lang="en-US" err="1"/>
              <a:t>Morillons</a:t>
            </a:r>
            <a:r>
              <a:rPr lang="en-US"/>
              <a:t>, P.O. Box 17</a:t>
            </a:r>
            <a:br>
              <a:rPr lang="en-US"/>
            </a:br>
            <a:r>
              <a:rPr lang="en-US"/>
              <a:t>1218 Grand-</a:t>
            </a:r>
            <a:r>
              <a:rPr lang="en-US" err="1"/>
              <a:t>Saconnex</a:t>
            </a:r>
            <a:r>
              <a:rPr lang="en-US"/>
              <a:t>, Switzerland </a:t>
            </a:r>
          </a:p>
          <a:p>
            <a:pPr lvl="0"/>
            <a:r>
              <a:rPr lang="en-US"/>
              <a:t>+41 22 717 91 11</a:t>
            </a:r>
            <a:br>
              <a:rPr lang="en-US"/>
            </a:br>
            <a:r>
              <a:rPr lang="en-US" err="1"/>
              <a:t>unmignet@iom.int</a:t>
            </a:r>
            <a:endParaRPr lang="en-US"/>
          </a:p>
          <a:p>
            <a:pPr lvl="0"/>
            <a:r>
              <a:rPr lang="en-US" err="1"/>
              <a:t>www.migrationnetwork.un.org</a:t>
            </a:r>
            <a:endParaRPr lang="en-US"/>
          </a:p>
        </p:txBody>
      </p:sp>
      <p:cxnSp>
        <p:nvCxnSpPr>
          <p:cNvPr id="11" name="Straight Connector 10">
            <a:extLst>
              <a:ext uri="{FF2B5EF4-FFF2-40B4-BE49-F238E27FC236}">
                <a16:creationId xmlns:a16="http://schemas.microsoft.com/office/drawing/2014/main" id="{6D8306A3-818C-6E44-B745-E560526542AB}"/>
              </a:ext>
            </a:extLst>
          </p:cNvPr>
          <p:cNvCxnSpPr>
            <a:cxnSpLocks/>
          </p:cNvCxnSpPr>
          <p:nvPr userDrawn="1"/>
        </p:nvCxnSpPr>
        <p:spPr>
          <a:xfrm>
            <a:off x="4603885" y="1835378"/>
            <a:ext cx="0" cy="1832613"/>
          </a:xfrm>
          <a:prstGeom prst="line">
            <a:avLst/>
          </a:prstGeom>
          <a:ln>
            <a:solidFill>
              <a:srgbClr val="FFFFFF">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523237"/>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Tit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60D2-EC63-CA48-BD81-F670CD04D8ED}"/>
              </a:ext>
            </a:extLst>
          </p:cNvPr>
          <p:cNvSpPr>
            <a:spLocks noGrp="1"/>
          </p:cNvSpPr>
          <p:nvPr>
            <p:ph type="title"/>
          </p:nvPr>
        </p:nvSpPr>
        <p:spPr>
          <a:xfrm>
            <a:off x="623888" y="1282304"/>
            <a:ext cx="7886700" cy="2139553"/>
          </a:xfrm>
        </p:spPr>
        <p:txBody>
          <a:bodyPr anchor="b"/>
          <a:lstStyle>
            <a:lvl1pPr>
              <a:defRPr sz="4500" b="1"/>
            </a:lvl1pPr>
          </a:lstStyle>
          <a:p>
            <a:r>
              <a:rPr lang="en-US"/>
              <a:t>Click to edit Master title style</a:t>
            </a:r>
          </a:p>
        </p:txBody>
      </p:sp>
      <p:sp>
        <p:nvSpPr>
          <p:cNvPr id="3" name="Text Placeholder 2">
            <a:extLst>
              <a:ext uri="{FF2B5EF4-FFF2-40B4-BE49-F238E27FC236}">
                <a16:creationId xmlns:a16="http://schemas.microsoft.com/office/drawing/2014/main" id="{A89BF180-F6C0-834E-B3D8-D1FFD3C25B1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F11BFC9D-94C6-804F-9904-DB3305A01B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8" name="Footer Placeholder 4">
            <a:extLst>
              <a:ext uri="{FF2B5EF4-FFF2-40B4-BE49-F238E27FC236}">
                <a16:creationId xmlns:a16="http://schemas.microsoft.com/office/drawing/2014/main" id="{9B4369EB-3CA4-F548-8253-456E3FAF0F7F}"/>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9" name="Content Placeholder 3">
            <a:extLst>
              <a:ext uri="{FF2B5EF4-FFF2-40B4-BE49-F238E27FC236}">
                <a16:creationId xmlns:a16="http://schemas.microsoft.com/office/drawing/2014/main" id="{C68976DF-641B-2647-A7A2-6C4E57412C4D}"/>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60000"/>
                    <a:lumOff val="40000"/>
                  </a:schemeClr>
                </a:solidFill>
                <a:latin typeface="+mn-lt"/>
              </a:defRPr>
            </a:lvl1pPr>
          </a:lstStyle>
          <a:p>
            <a:pPr lvl="0"/>
            <a:r>
              <a:rPr lang="en-US"/>
              <a:t>Name</a:t>
            </a:r>
          </a:p>
        </p:txBody>
      </p:sp>
    </p:spTree>
    <p:extLst>
      <p:ext uri="{BB962C8B-B14F-4D97-AF65-F5344CB8AC3E}">
        <p14:creationId xmlns:p14="http://schemas.microsoft.com/office/powerpoint/2010/main" val="1716224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page">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33685-69F8-EB4C-ACA8-5E907CA725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19069" y="302740"/>
            <a:ext cx="2068829" cy="550800"/>
          </a:xfrm>
          <a:prstGeom prst="rect">
            <a:avLst/>
          </a:prstGeom>
        </p:spPr>
      </p:pic>
      <p:sp>
        <p:nvSpPr>
          <p:cNvPr id="7" name="Footer Placeholder 4">
            <a:extLst>
              <a:ext uri="{FF2B5EF4-FFF2-40B4-BE49-F238E27FC236}">
                <a16:creationId xmlns:a16="http://schemas.microsoft.com/office/drawing/2014/main" id="{1B130DA9-88BD-1D40-AAA0-F004599425D4}"/>
              </a:ext>
            </a:extLst>
          </p:cNvPr>
          <p:cNvSpPr txBox="1">
            <a:spLocks/>
          </p:cNvSpPr>
          <p:nvPr userDrawn="1"/>
        </p:nvSpPr>
        <p:spPr>
          <a:xfrm>
            <a:off x="625635" y="4767263"/>
            <a:ext cx="2071131"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bg1">
                    <a:lumMod val="60000"/>
                    <a:lumOff val="40000"/>
                  </a:schemeClr>
                </a:solidFill>
              </a:rPr>
              <a:t>United Nations Network on Migration</a:t>
            </a:r>
          </a:p>
        </p:txBody>
      </p:sp>
      <p:sp>
        <p:nvSpPr>
          <p:cNvPr id="8" name="Content Placeholder 3">
            <a:extLst>
              <a:ext uri="{FF2B5EF4-FFF2-40B4-BE49-F238E27FC236}">
                <a16:creationId xmlns:a16="http://schemas.microsoft.com/office/drawing/2014/main" id="{A499E76E-6F49-D64F-AE50-678F6A70960C}"/>
              </a:ext>
            </a:extLst>
          </p:cNvPr>
          <p:cNvSpPr>
            <a:spLocks noGrp="1"/>
          </p:cNvSpPr>
          <p:nvPr>
            <p:ph sz="half" idx="14" hasCustomPrompt="1"/>
          </p:nvPr>
        </p:nvSpPr>
        <p:spPr>
          <a:xfrm>
            <a:off x="2641500" y="4767263"/>
            <a:ext cx="2919910" cy="273844"/>
          </a:xfrm>
        </p:spPr>
        <p:txBody>
          <a:bodyPr anchor="ctr">
            <a:normAutofit/>
          </a:bodyPr>
          <a:lstStyle>
            <a:lvl1pPr marL="97631" indent="0">
              <a:lnSpc>
                <a:spcPct val="100000"/>
              </a:lnSpc>
              <a:spcBef>
                <a:spcPts val="1200"/>
              </a:spcBef>
              <a:buFont typeface="Wingdings" pitchFamily="2" charset="2"/>
              <a:buNone/>
              <a:tabLst/>
              <a:defRPr sz="900">
                <a:solidFill>
                  <a:schemeClr val="bg1">
                    <a:lumMod val="60000"/>
                    <a:lumOff val="40000"/>
                  </a:schemeClr>
                </a:solidFill>
                <a:latin typeface="+mn-lt"/>
              </a:defRPr>
            </a:lvl1pPr>
          </a:lstStyle>
          <a:p>
            <a:pPr lvl="0"/>
            <a:r>
              <a:rPr lang="en-US"/>
              <a:t>Name</a:t>
            </a:r>
          </a:p>
        </p:txBody>
      </p:sp>
      <p:sp>
        <p:nvSpPr>
          <p:cNvPr id="10" name="Content Placeholder 3">
            <a:extLst>
              <a:ext uri="{FF2B5EF4-FFF2-40B4-BE49-F238E27FC236}">
                <a16:creationId xmlns:a16="http://schemas.microsoft.com/office/drawing/2014/main" id="{408576EB-F5C9-7F4F-9C03-7DEC9F37B7C7}"/>
              </a:ext>
            </a:extLst>
          </p:cNvPr>
          <p:cNvSpPr>
            <a:spLocks noGrp="1"/>
          </p:cNvSpPr>
          <p:nvPr>
            <p:ph sz="half" idx="13" hasCustomPrompt="1"/>
          </p:nvPr>
        </p:nvSpPr>
        <p:spPr>
          <a:xfrm>
            <a:off x="629752" y="2011681"/>
            <a:ext cx="5816768" cy="2621042"/>
          </a:xfrm>
        </p:spPr>
        <p:txBody>
          <a:bodyPr>
            <a:normAutofit/>
          </a:bodyPr>
          <a:lstStyle>
            <a:lvl1pPr marL="369094" indent="-271463">
              <a:lnSpc>
                <a:spcPct val="100000"/>
              </a:lnSpc>
              <a:spcBef>
                <a:spcPts val="750"/>
              </a:spcBef>
              <a:buFont typeface="Wingdings" pitchFamily="2" charset="2"/>
              <a:buChar char="§"/>
              <a:tabLst/>
              <a:defRPr sz="1350">
                <a:solidFill>
                  <a:schemeClr val="bg1">
                    <a:lumMod val="75000"/>
                    <a:lumOff val="25000"/>
                  </a:schemeClr>
                </a:solidFill>
                <a:latin typeface="+mn-lt"/>
              </a:defRPr>
            </a:lvl1pPr>
          </a:lstStyle>
          <a:p>
            <a:pPr lvl="0"/>
            <a:r>
              <a:rPr lang="en-US"/>
              <a:t>Content</a:t>
            </a:r>
          </a:p>
        </p:txBody>
      </p:sp>
      <p:sp>
        <p:nvSpPr>
          <p:cNvPr id="11" name="Text Placeholder 2">
            <a:extLst>
              <a:ext uri="{FF2B5EF4-FFF2-40B4-BE49-F238E27FC236}">
                <a16:creationId xmlns:a16="http://schemas.microsoft.com/office/drawing/2014/main" id="{D771A545-94A1-884F-9CFF-AB143CA8C0E1}"/>
              </a:ext>
            </a:extLst>
          </p:cNvPr>
          <p:cNvSpPr>
            <a:spLocks noGrp="1"/>
          </p:cNvSpPr>
          <p:nvPr>
            <p:ph type="body" idx="1" hasCustomPrompt="1"/>
          </p:nvPr>
        </p:nvSpPr>
        <p:spPr>
          <a:xfrm>
            <a:off x="622412" y="741373"/>
            <a:ext cx="5826456" cy="1139679"/>
          </a:xfrm>
        </p:spPr>
        <p:txBody>
          <a:bodyPr anchor="t">
            <a:noAutofit/>
          </a:bodyPr>
          <a:lstStyle>
            <a:lvl1pPr marL="0" indent="0">
              <a:lnSpc>
                <a:spcPct val="100000"/>
              </a:lnSpc>
              <a:spcBef>
                <a:spcPts val="0"/>
              </a:spcBef>
              <a:buNone/>
              <a:defRPr sz="27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12" name="Content Placeholder 3">
            <a:extLst>
              <a:ext uri="{FF2B5EF4-FFF2-40B4-BE49-F238E27FC236}">
                <a16:creationId xmlns:a16="http://schemas.microsoft.com/office/drawing/2014/main" id="{9AB9EB29-E798-754F-AAAA-744BCEE7B24B}"/>
              </a:ext>
            </a:extLst>
          </p:cNvPr>
          <p:cNvSpPr>
            <a:spLocks noGrp="1"/>
          </p:cNvSpPr>
          <p:nvPr>
            <p:ph sz="half" idx="19" hasCustomPrompt="1"/>
          </p:nvPr>
        </p:nvSpPr>
        <p:spPr>
          <a:xfrm>
            <a:off x="622412" y="429427"/>
            <a:ext cx="5884515" cy="273844"/>
          </a:xfrm>
        </p:spPr>
        <p:txBody>
          <a:bodyPr lIns="0" anchor="ctr">
            <a:normAutofit/>
          </a:bodyPr>
          <a:lstStyle>
            <a:lvl1pPr marL="97631" indent="0">
              <a:lnSpc>
                <a:spcPct val="100000"/>
              </a:lnSpc>
              <a:spcBef>
                <a:spcPts val="1200"/>
              </a:spcBef>
              <a:buFont typeface="Wingdings" pitchFamily="2" charset="2"/>
              <a:buNone/>
              <a:tabLst/>
              <a:defRPr sz="1200">
                <a:solidFill>
                  <a:schemeClr val="tx2"/>
                </a:solidFill>
                <a:latin typeface="+mn-lt"/>
              </a:defRPr>
            </a:lvl1pPr>
          </a:lstStyle>
          <a:p>
            <a:pPr lvl="0"/>
            <a:r>
              <a:rPr lang="en-US"/>
              <a:t>Preamble</a:t>
            </a:r>
          </a:p>
        </p:txBody>
      </p:sp>
    </p:spTree>
    <p:extLst>
      <p:ext uri="{BB962C8B-B14F-4D97-AF65-F5344CB8AC3E}">
        <p14:creationId xmlns:p14="http://schemas.microsoft.com/office/powerpoint/2010/main" val="28946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DD97-CAC2-437D-B468-AF72C8DFE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A6E8D-CB11-40F1-8C90-CF9E3F707743}"/>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46CFE5-1D94-489F-93D5-F96889A4198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F5735-2EDC-48E2-BEC0-8A2BBE4B4809}"/>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6" name="Footer Placeholder 5">
            <a:extLst>
              <a:ext uri="{FF2B5EF4-FFF2-40B4-BE49-F238E27FC236}">
                <a16:creationId xmlns:a16="http://schemas.microsoft.com/office/drawing/2014/main" id="{CAB31FC0-58C0-46DF-BE6D-2EDC79C7F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6B462-3373-4966-BD30-348B75E7EF5D}"/>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412542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71F4-0789-461E-A06A-13ABF53AAF2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FB59F-3A98-42C8-AE78-7A47571A11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D4D9F36-EC2B-42BE-B66D-BC0EE9FEB1A9}"/>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31373-F4E8-48B6-990A-45D09365919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7C5D4AF-092B-4E3A-9634-2FB14028777E}"/>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D8488-7FF2-4BBD-83A5-A1364A6CA558}"/>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8" name="Footer Placeholder 7">
            <a:extLst>
              <a:ext uri="{FF2B5EF4-FFF2-40B4-BE49-F238E27FC236}">
                <a16:creationId xmlns:a16="http://schemas.microsoft.com/office/drawing/2014/main" id="{F256AD18-A22C-47DE-90ED-4FB7F1DDB9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53BBB-1F3A-4E02-A2D1-5F09102901B3}"/>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75431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FCA5-E294-4CFB-B7AF-C768F589A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11AB8B-D979-486B-8C44-86C31D8B0CA3}"/>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4" name="Footer Placeholder 3">
            <a:extLst>
              <a:ext uri="{FF2B5EF4-FFF2-40B4-BE49-F238E27FC236}">
                <a16:creationId xmlns:a16="http://schemas.microsoft.com/office/drawing/2014/main" id="{712A72B9-1828-4E33-988E-6E7D00925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42224-78FD-4E43-8812-829E8C2E38F7}"/>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04897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67758-79D2-437D-AB90-81911A62DCB5}"/>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3" name="Footer Placeholder 2">
            <a:extLst>
              <a:ext uri="{FF2B5EF4-FFF2-40B4-BE49-F238E27FC236}">
                <a16:creationId xmlns:a16="http://schemas.microsoft.com/office/drawing/2014/main" id="{8D5EA39E-2B25-498B-A9F3-CF858F4693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C58E6-C2DE-41A5-AE9F-A4B5189C8E7A}"/>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306252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1021-7586-4FC1-84AC-4847ED53EBA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292A17-8A38-4938-AB38-5DE0AAA2C66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46193-F1B4-4663-98F2-9E9089CD3B9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AD10474-5AA3-4254-AB07-1DEE3AF1BC7B}"/>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6" name="Footer Placeholder 5">
            <a:extLst>
              <a:ext uri="{FF2B5EF4-FFF2-40B4-BE49-F238E27FC236}">
                <a16:creationId xmlns:a16="http://schemas.microsoft.com/office/drawing/2014/main" id="{F754E1D8-AC0F-47CD-A49D-177E406E5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4B067-83C7-4191-9ABF-35AC42D03FA3}"/>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25871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D688-066A-40BC-9BF6-997BB3F39DC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F83E513-F8DB-46F0-B48F-F6E623DDEC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9E0E5DD-D2AB-4FB3-A2E9-E6E31E33FB0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865C008-2853-423C-A079-FDC151F1489F}"/>
              </a:ext>
            </a:extLst>
          </p:cNvPr>
          <p:cNvSpPr>
            <a:spLocks noGrp="1"/>
          </p:cNvSpPr>
          <p:nvPr>
            <p:ph type="dt" sz="half" idx="10"/>
          </p:nvPr>
        </p:nvSpPr>
        <p:spPr/>
        <p:txBody>
          <a:bodyPr/>
          <a:lstStyle/>
          <a:p>
            <a:fld id="{7B887AD3-DCA4-4A67-9806-115EE487951C}" type="datetimeFigureOut">
              <a:rPr lang="en-US" smtClean="0"/>
              <a:t>3/12/2021</a:t>
            </a:fld>
            <a:endParaRPr lang="en-US"/>
          </a:p>
        </p:txBody>
      </p:sp>
      <p:sp>
        <p:nvSpPr>
          <p:cNvPr id="6" name="Footer Placeholder 5">
            <a:extLst>
              <a:ext uri="{FF2B5EF4-FFF2-40B4-BE49-F238E27FC236}">
                <a16:creationId xmlns:a16="http://schemas.microsoft.com/office/drawing/2014/main" id="{DBF2F0AD-80C6-4EBD-8BC1-2921729BB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F175E-79AC-4FD3-8B69-D58C90FD5E26}"/>
              </a:ext>
            </a:extLst>
          </p:cNvPr>
          <p:cNvSpPr>
            <a:spLocks noGrp="1"/>
          </p:cNvSpPr>
          <p:nvPr>
            <p:ph type="sldNum" sz="quarter" idx="12"/>
          </p:nvPr>
        </p:nvSpPr>
        <p:spPr/>
        <p:txBody>
          <a:bodyPr/>
          <a:lstStyle/>
          <a:p>
            <a:fld id="{7DFEAEF8-BEA2-41F8-9CF9-3978F7AB7129}" type="slidenum">
              <a:rPr lang="en-US" smtClean="0"/>
              <a:t>‹#›</a:t>
            </a:fld>
            <a:endParaRPr lang="en-US"/>
          </a:p>
        </p:txBody>
      </p:sp>
    </p:spTree>
    <p:extLst>
      <p:ext uri="{BB962C8B-B14F-4D97-AF65-F5344CB8AC3E}">
        <p14:creationId xmlns:p14="http://schemas.microsoft.com/office/powerpoint/2010/main" val="120344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182375-AED5-499F-9F45-D8DEE23C79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BC4197-D53A-49FA-991C-AABD4C1AC4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B589B-C924-422F-8D4C-2271B1AE67E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B887AD3-DCA4-4A67-9806-115EE487951C}" type="datetimeFigureOut">
              <a:rPr lang="en-US" smtClean="0"/>
              <a:t>3/12/2021</a:t>
            </a:fld>
            <a:endParaRPr lang="en-US"/>
          </a:p>
        </p:txBody>
      </p:sp>
      <p:sp>
        <p:nvSpPr>
          <p:cNvPr id="5" name="Footer Placeholder 4">
            <a:extLst>
              <a:ext uri="{FF2B5EF4-FFF2-40B4-BE49-F238E27FC236}">
                <a16:creationId xmlns:a16="http://schemas.microsoft.com/office/drawing/2014/main" id="{7022A4BB-4BC7-4A45-A749-28611A5345C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78F02-107F-4F36-B872-7B1EC0E0AFB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FEAEF8-BEA2-41F8-9CF9-3978F7AB7129}" type="slidenum">
              <a:rPr lang="en-US" smtClean="0"/>
              <a:t>‹#›</a:t>
            </a:fld>
            <a:endParaRPr lang="en-US"/>
          </a:p>
        </p:txBody>
      </p:sp>
    </p:spTree>
    <p:extLst>
      <p:ext uri="{BB962C8B-B14F-4D97-AF65-F5344CB8AC3E}">
        <p14:creationId xmlns:p14="http://schemas.microsoft.com/office/powerpoint/2010/main" val="17740536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5326619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4" r:id="rId13"/>
  </p:sldLayoutIdLst>
  <p:txStyles>
    <p:title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7144D-9281-2641-9B01-C64A0E3DC03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0141B-36FD-FA4B-A624-52389039294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7CA3B-1CD6-0646-977C-50EF4A152A5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B7A9A44-A720-6B43-87BA-4B56D63FACDD}" type="datetimeFigureOut">
              <a:rPr lang="en-US" smtClean="0"/>
              <a:t>3/12/2021</a:t>
            </a:fld>
            <a:endParaRPr lang="en-US"/>
          </a:p>
        </p:txBody>
      </p:sp>
      <p:sp>
        <p:nvSpPr>
          <p:cNvPr id="5" name="Footer Placeholder 4">
            <a:extLst>
              <a:ext uri="{FF2B5EF4-FFF2-40B4-BE49-F238E27FC236}">
                <a16:creationId xmlns:a16="http://schemas.microsoft.com/office/drawing/2014/main" id="{F20B7C29-A906-CE45-88EB-313F2B247A4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9821F5-B793-8B4D-A370-BAB3717F769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A38837-D4E1-7448-807A-E31B79F4E1AC}" type="slidenum">
              <a:rPr lang="en-US" smtClean="0"/>
              <a:t>‹#›</a:t>
            </a:fld>
            <a:endParaRPr lang="en-US"/>
          </a:p>
        </p:txBody>
      </p:sp>
    </p:spTree>
    <p:extLst>
      <p:ext uri="{BB962C8B-B14F-4D97-AF65-F5344CB8AC3E}">
        <p14:creationId xmlns:p14="http://schemas.microsoft.com/office/powerpoint/2010/main" val="5707615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389C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3.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migrationnetwork.un.org/hub" TargetMode="External"/><Relationship Id="rId4" Type="http://schemas.openxmlformats.org/officeDocument/2006/relationships/image" Target="../media/image24.svg"/><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3.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4.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migrationnetwork.un.org/" TargetMode="Externa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hyperlink" Target="http://www.migrationnetwork.un.org/" TargetMode="External"/><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1.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8CF22AB-8BC8-48AC-A17F-8EEA58CE1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4" name="Titre 1">
            <a:extLst>
              <a:ext uri="{FF2B5EF4-FFF2-40B4-BE49-F238E27FC236}">
                <a16:creationId xmlns:a16="http://schemas.microsoft.com/office/drawing/2014/main" id="{26A8CF79-D575-414C-A08A-B500A43F4E3B}"/>
              </a:ext>
            </a:extLst>
          </p:cNvPr>
          <p:cNvSpPr txBox="1">
            <a:spLocks/>
          </p:cNvSpPr>
          <p:nvPr/>
        </p:nvSpPr>
        <p:spPr>
          <a:xfrm>
            <a:off x="349667" y="-115122"/>
            <a:ext cx="4100413" cy="212201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ka-GE" sz="1800" b="1" dirty="0">
                <a:solidFill>
                  <a:srgbClr val="203162"/>
                </a:solidFill>
                <a:latin typeface="Calibri" panose="020F0502020204030204" pitchFamily="34" charset="0"/>
                <a:cs typeface="Calibri" panose="020F0502020204030204" pitchFamily="34" charset="0"/>
              </a:rPr>
              <a:t>გლობალური შეთანხმება უსაფრთხო, მოწესრიგებული და რეგულარული მიგრაციის შესახებ </a:t>
            </a:r>
            <a:r>
              <a:rPr lang="en-US" sz="1800" b="1" dirty="0">
                <a:solidFill>
                  <a:srgbClr val="203162"/>
                </a:solidFill>
                <a:latin typeface="Calibri" panose="020F0502020204030204" pitchFamily="34" charset="0"/>
                <a:cs typeface="Calibri" panose="020F0502020204030204" pitchFamily="34" charset="0"/>
              </a:rPr>
              <a:t>(GCM)</a:t>
            </a:r>
          </a:p>
          <a:p>
            <a:pPr defTabSz="914400"/>
            <a:endParaRPr lang="en-US" sz="1800" b="1" dirty="0">
              <a:solidFill>
                <a:srgbClr val="203162"/>
              </a:solidFill>
              <a:latin typeface="Calibri" panose="020F0502020204030204" pitchFamily="34" charset="0"/>
              <a:cs typeface="Calibri" panose="020F0502020204030204" pitchFamily="34" charset="0"/>
            </a:endParaRPr>
          </a:p>
          <a:p>
            <a:pPr defTabSz="914400"/>
            <a:r>
              <a:rPr lang="en-US" sz="1800" dirty="0">
                <a:solidFill>
                  <a:srgbClr val="203162"/>
                </a:solidFill>
                <a:latin typeface="Calibri" panose="020F0502020204030204" pitchFamily="34" charset="0"/>
                <a:cs typeface="Calibri" panose="020F0502020204030204" pitchFamily="34" charset="0"/>
              </a:rPr>
              <a:t>2021 </a:t>
            </a:r>
            <a:r>
              <a:rPr lang="ka-GE" sz="1800" dirty="0">
                <a:solidFill>
                  <a:srgbClr val="203162"/>
                </a:solidFill>
                <a:latin typeface="Calibri" panose="020F0502020204030204" pitchFamily="34" charset="0"/>
                <a:cs typeface="Calibri" panose="020F0502020204030204" pitchFamily="34" charset="0"/>
              </a:rPr>
              <a:t>წლის რეგიონალური მიმოხილვები</a:t>
            </a:r>
            <a:endParaRPr lang="en-US" sz="1800" dirty="0">
              <a:solidFill>
                <a:srgbClr val="203162"/>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17E36D03-328F-754B-AC47-485184FBBE48}"/>
              </a:ext>
            </a:extLst>
          </p:cNvPr>
          <p:cNvSpPr txBox="1"/>
          <p:nvPr/>
        </p:nvSpPr>
        <p:spPr>
          <a:xfrm>
            <a:off x="349667" y="1891773"/>
            <a:ext cx="3826093" cy="1954381"/>
          </a:xfrm>
          <a:prstGeom prst="rect">
            <a:avLst/>
          </a:prstGeom>
          <a:noFill/>
        </p:spPr>
        <p:txBody>
          <a:bodyPr wrap="square" rtlCol="0">
            <a:spAutoFit/>
          </a:bodyPr>
          <a:lstStyle/>
          <a:p>
            <a:r>
              <a:rPr lang="ka-GE" sz="1400" b="1" i="1" dirty="0">
                <a:solidFill>
                  <a:srgbClr val="002060"/>
                </a:solidFill>
                <a:latin typeface="Calibi"/>
              </a:rPr>
              <a:t>სამოქალაქო საზოგადოების ორგანიზაციის ჩართულობა რეგიონალურ მიმოხილვასა და საერთო </a:t>
            </a:r>
            <a:r>
              <a:rPr lang="en-US" sz="1400" b="1" i="1" dirty="0">
                <a:solidFill>
                  <a:srgbClr val="002060"/>
                </a:solidFill>
                <a:latin typeface="Calibi"/>
              </a:rPr>
              <a:t>GCM </a:t>
            </a:r>
            <a:r>
              <a:rPr lang="ka-GE" sz="1400" b="1" i="1" dirty="0">
                <a:solidFill>
                  <a:srgbClr val="002060"/>
                </a:solidFill>
                <a:latin typeface="Calibi"/>
              </a:rPr>
              <a:t>პროცესებში</a:t>
            </a:r>
            <a:r>
              <a:rPr lang="en-US" sz="1400" b="1" i="1" dirty="0">
                <a:solidFill>
                  <a:srgbClr val="002060"/>
                </a:solidFill>
                <a:latin typeface="Calibi"/>
              </a:rPr>
              <a:t> </a:t>
            </a:r>
            <a:r>
              <a:rPr lang="ka-GE" sz="1400" b="1" i="1" dirty="0">
                <a:solidFill>
                  <a:srgbClr val="002060"/>
                </a:solidFill>
                <a:latin typeface="Calibi"/>
              </a:rPr>
              <a:t>გაეროს ევროპის ეკონომიკური კომისიის რეგიონში</a:t>
            </a:r>
            <a:endParaRPr lang="en-US" sz="1400" b="1" i="1" dirty="0">
              <a:solidFill>
                <a:srgbClr val="002060"/>
              </a:solidFill>
              <a:latin typeface="Calibi"/>
            </a:endParaRPr>
          </a:p>
          <a:p>
            <a:endParaRPr lang="fr-FR" sz="1300" i="1" dirty="0">
              <a:solidFill>
                <a:srgbClr val="002060"/>
              </a:solidFill>
              <a:latin typeface="Calibi"/>
            </a:endParaRPr>
          </a:p>
          <a:p>
            <a:r>
              <a:rPr lang="fr-FR" sz="1300" i="1" dirty="0">
                <a:solidFill>
                  <a:srgbClr val="002060"/>
                </a:solidFill>
                <a:latin typeface="Calibi"/>
              </a:rPr>
              <a:t>Monami Maulik, </a:t>
            </a:r>
            <a:r>
              <a:rPr lang="ka-GE" sz="1300" i="1" dirty="0">
                <a:solidFill>
                  <a:srgbClr val="002060"/>
                </a:solidFill>
                <a:latin typeface="Calibi"/>
              </a:rPr>
              <a:t>სამოქალაქო საზოგადოების მეკავშირე ოფიცერი, გაეროს მიგრაციის ქსელი</a:t>
            </a:r>
            <a:endParaRPr lang="fr-FR" sz="1300" i="1" dirty="0">
              <a:solidFill>
                <a:srgbClr val="002060"/>
              </a:solidFill>
              <a:latin typeface="Calibi"/>
            </a:endParaRPr>
          </a:p>
          <a:p>
            <a:r>
              <a:rPr lang="fr-FR" sz="1300" i="1" dirty="0">
                <a:solidFill>
                  <a:srgbClr val="002060"/>
                </a:solidFill>
                <a:latin typeface="Calibi"/>
              </a:rPr>
              <a:t>Abdel Rahmane Diop, </a:t>
            </a:r>
            <a:r>
              <a:rPr lang="ka-GE" sz="1300" i="1" dirty="0">
                <a:solidFill>
                  <a:srgbClr val="002060"/>
                </a:solidFill>
                <a:latin typeface="Calibi"/>
              </a:rPr>
              <a:t>კავშირისა და პოლიტიკის</a:t>
            </a:r>
            <a:r>
              <a:rPr lang="en-US" sz="1300" i="1" dirty="0">
                <a:solidFill>
                  <a:srgbClr val="002060"/>
                </a:solidFill>
                <a:latin typeface="Calibi"/>
              </a:rPr>
              <a:t> </a:t>
            </a:r>
            <a:r>
              <a:rPr lang="ka-GE" sz="1300" i="1" dirty="0">
                <a:solidFill>
                  <a:srgbClr val="002060"/>
                </a:solidFill>
                <a:latin typeface="Calibi"/>
              </a:rPr>
              <a:t>ოფიცერი, გაეროს მიგრაციის ქსელი</a:t>
            </a:r>
            <a:endParaRPr lang="fr-FR" sz="1300" i="1" dirty="0">
              <a:solidFill>
                <a:srgbClr val="002060"/>
              </a:solidFill>
              <a:latin typeface="Calibi"/>
            </a:endParaRPr>
          </a:p>
        </p:txBody>
      </p:sp>
      <p:sp>
        <p:nvSpPr>
          <p:cNvPr id="3" name="ZoneTexte 2">
            <a:extLst>
              <a:ext uri="{FF2B5EF4-FFF2-40B4-BE49-F238E27FC236}">
                <a16:creationId xmlns:a16="http://schemas.microsoft.com/office/drawing/2014/main" id="{6E017887-58C9-F647-81F9-DC700A6697AC}"/>
              </a:ext>
            </a:extLst>
          </p:cNvPr>
          <p:cNvSpPr txBox="1"/>
          <p:nvPr/>
        </p:nvSpPr>
        <p:spPr>
          <a:xfrm>
            <a:off x="1353787" y="-748145"/>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145086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39D710B-8708-4067-AEC8-3DF5DE647C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3" name="Content Placeholder 2">
            <a:extLst>
              <a:ext uri="{FF2B5EF4-FFF2-40B4-BE49-F238E27FC236}">
                <a16:creationId xmlns:a16="http://schemas.microsoft.com/office/drawing/2014/main" id="{0E12742A-B160-4848-AD57-E6CA53227AAA}"/>
              </a:ext>
            </a:extLst>
          </p:cNvPr>
          <p:cNvSpPr>
            <a:spLocks noGrp="1"/>
          </p:cNvSpPr>
          <p:nvPr>
            <p:ph sz="half" idx="1"/>
          </p:nvPr>
        </p:nvSpPr>
        <p:spPr>
          <a:xfrm>
            <a:off x="3581400" y="1173936"/>
            <a:ext cx="5293093" cy="3554461"/>
          </a:xfrm>
        </p:spPr>
        <p:txBody>
          <a:bodyPr numCol="1">
            <a:normAutofit fontScale="85000" lnSpcReduction="10000"/>
          </a:bodyPr>
          <a:lstStyle/>
          <a:p>
            <a:pPr marL="342900" lvl="1" indent="0">
              <a:lnSpc>
                <a:spcPct val="160000"/>
              </a:lnSpc>
              <a:buNone/>
            </a:pPr>
            <a:r>
              <a:rPr lang="ka-GE" sz="1400" b="1" dirty="0">
                <a:solidFill>
                  <a:srgbClr val="203162"/>
                </a:solidFill>
                <a:latin typeface="Calibi"/>
              </a:rPr>
              <a:t>მმართველი კომიტეტი </a:t>
            </a:r>
            <a:r>
              <a:rPr lang="en-US" sz="1400" b="1" dirty="0">
                <a:solidFill>
                  <a:srgbClr val="203162"/>
                </a:solidFill>
                <a:latin typeface="Calibi"/>
              </a:rPr>
              <a:t>(SC)</a:t>
            </a:r>
          </a:p>
          <a:p>
            <a:pPr lvl="1">
              <a:lnSpc>
                <a:spcPct val="160000"/>
              </a:lnSpc>
              <a:buFont typeface="Wingdings" panose="05000000000000000000" pitchFamily="2" charset="2"/>
              <a:buChar char="§"/>
            </a:pPr>
            <a:r>
              <a:rPr lang="ka-GE" sz="1100" dirty="0">
                <a:solidFill>
                  <a:srgbClr val="203162"/>
                </a:solidFill>
                <a:latin typeface="Calibi"/>
              </a:rPr>
              <a:t>გაეროს 3 სუბიექტი </a:t>
            </a:r>
            <a:r>
              <a:rPr lang="en-US" sz="1100" dirty="0">
                <a:solidFill>
                  <a:srgbClr val="203162"/>
                </a:solidFill>
                <a:latin typeface="Calibi"/>
              </a:rPr>
              <a:t>(ILO, UN Women, WHO)</a:t>
            </a:r>
          </a:p>
          <a:p>
            <a:pPr lvl="1">
              <a:lnSpc>
                <a:spcPct val="160000"/>
              </a:lnSpc>
              <a:buFont typeface="Wingdings" panose="05000000000000000000" pitchFamily="2" charset="2"/>
              <a:buChar char="§"/>
            </a:pPr>
            <a:r>
              <a:rPr lang="ka-GE" sz="1100" dirty="0">
                <a:solidFill>
                  <a:srgbClr val="203162"/>
                </a:solidFill>
                <a:latin typeface="Calibi"/>
              </a:rPr>
              <a:t>3 დონორი </a:t>
            </a:r>
            <a:r>
              <a:rPr lang="en-US" sz="1100" dirty="0">
                <a:solidFill>
                  <a:srgbClr val="203162"/>
                </a:solidFill>
                <a:latin typeface="Calibi"/>
              </a:rPr>
              <a:t>(</a:t>
            </a:r>
            <a:r>
              <a:rPr lang="ka-GE" sz="1100" dirty="0">
                <a:solidFill>
                  <a:srgbClr val="203162"/>
                </a:solidFill>
                <a:latin typeface="Calibi"/>
              </a:rPr>
              <a:t>გაერთიანებული სამეფო</a:t>
            </a:r>
            <a:r>
              <a:rPr lang="en-US" sz="1100" dirty="0">
                <a:solidFill>
                  <a:srgbClr val="203162"/>
                </a:solidFill>
                <a:latin typeface="Calibi"/>
              </a:rPr>
              <a:t>, </a:t>
            </a:r>
            <a:r>
              <a:rPr lang="ka-GE" sz="1100" dirty="0">
                <a:solidFill>
                  <a:srgbClr val="203162"/>
                </a:solidFill>
                <a:latin typeface="Calibi"/>
              </a:rPr>
              <a:t>გერმანია</a:t>
            </a:r>
            <a:r>
              <a:rPr lang="en-US" sz="1100" dirty="0">
                <a:solidFill>
                  <a:srgbClr val="203162"/>
                </a:solidFill>
                <a:latin typeface="Calibi"/>
              </a:rPr>
              <a:t>, </a:t>
            </a:r>
            <a:r>
              <a:rPr lang="ka-GE" sz="1100" dirty="0">
                <a:solidFill>
                  <a:srgbClr val="203162"/>
                </a:solidFill>
                <a:latin typeface="Calibi"/>
              </a:rPr>
              <a:t>ტაილანდი</a:t>
            </a:r>
            <a:r>
              <a:rPr lang="en-US" sz="1100" dirty="0">
                <a:solidFill>
                  <a:srgbClr val="203162"/>
                </a:solidFill>
                <a:latin typeface="Calibi"/>
              </a:rPr>
              <a:t>)</a:t>
            </a:r>
          </a:p>
          <a:p>
            <a:pPr lvl="1">
              <a:lnSpc>
                <a:spcPct val="160000"/>
              </a:lnSpc>
              <a:buFont typeface="Wingdings" panose="05000000000000000000" pitchFamily="2" charset="2"/>
              <a:buChar char="§"/>
            </a:pPr>
            <a:r>
              <a:rPr lang="ka-GE" sz="1100" dirty="0">
                <a:solidFill>
                  <a:srgbClr val="203162"/>
                </a:solidFill>
                <a:latin typeface="Calibi"/>
              </a:rPr>
              <a:t>3 წევრი სახელმწიფო </a:t>
            </a:r>
            <a:r>
              <a:rPr lang="en-US" sz="1100" dirty="0">
                <a:solidFill>
                  <a:srgbClr val="203162"/>
                </a:solidFill>
                <a:latin typeface="Calibi"/>
              </a:rPr>
              <a:t>(</a:t>
            </a:r>
            <a:r>
              <a:rPr lang="ka-GE" sz="1100" dirty="0">
                <a:solidFill>
                  <a:srgbClr val="203162"/>
                </a:solidFill>
                <a:latin typeface="Calibi"/>
              </a:rPr>
              <a:t>მაროკო</a:t>
            </a:r>
            <a:r>
              <a:rPr lang="en-US" sz="1100" dirty="0">
                <a:solidFill>
                  <a:srgbClr val="203162"/>
                </a:solidFill>
                <a:latin typeface="Calibi"/>
              </a:rPr>
              <a:t>, </a:t>
            </a:r>
            <a:r>
              <a:rPr lang="ka-GE" sz="1100" dirty="0">
                <a:solidFill>
                  <a:srgbClr val="203162"/>
                </a:solidFill>
                <a:latin typeface="Calibi"/>
              </a:rPr>
              <a:t>ფილიპინები</a:t>
            </a:r>
            <a:r>
              <a:rPr lang="en-US" sz="1100" dirty="0">
                <a:solidFill>
                  <a:srgbClr val="203162"/>
                </a:solidFill>
                <a:latin typeface="Calibi"/>
              </a:rPr>
              <a:t>, </a:t>
            </a:r>
            <a:r>
              <a:rPr lang="ka-GE" sz="1100" dirty="0">
                <a:solidFill>
                  <a:srgbClr val="203162"/>
                </a:solidFill>
                <a:latin typeface="Calibi"/>
              </a:rPr>
              <a:t>ეკვადორი</a:t>
            </a:r>
            <a:r>
              <a:rPr lang="en-US" sz="1100" dirty="0">
                <a:solidFill>
                  <a:srgbClr val="203162"/>
                </a:solidFill>
                <a:latin typeface="Calibi"/>
              </a:rPr>
              <a:t>)</a:t>
            </a:r>
          </a:p>
          <a:p>
            <a:pPr lvl="1">
              <a:lnSpc>
                <a:spcPct val="160000"/>
              </a:lnSpc>
              <a:buFont typeface="Wingdings" panose="05000000000000000000" pitchFamily="2" charset="2"/>
              <a:buChar char="§"/>
            </a:pPr>
            <a:r>
              <a:rPr lang="ka-GE" sz="1100" dirty="0">
                <a:solidFill>
                  <a:srgbClr val="203162"/>
                </a:solidFill>
                <a:latin typeface="Calibi"/>
              </a:rPr>
              <a:t>3 დაინტერესებული სუბიექტი </a:t>
            </a:r>
            <a:r>
              <a:rPr lang="en-US" sz="1100" dirty="0">
                <a:solidFill>
                  <a:srgbClr val="203162"/>
                </a:solidFill>
                <a:latin typeface="Calibi"/>
              </a:rPr>
              <a:t>(</a:t>
            </a:r>
            <a:r>
              <a:rPr lang="ka-GE" sz="1100" dirty="0">
                <a:solidFill>
                  <a:srgbClr val="203162"/>
                </a:solidFill>
                <a:latin typeface="Calibi"/>
              </a:rPr>
              <a:t>მერების მიგრაციის საბჭო</a:t>
            </a:r>
            <a:r>
              <a:rPr lang="en-US" sz="1100" dirty="0">
                <a:solidFill>
                  <a:srgbClr val="203162"/>
                </a:solidFill>
                <a:latin typeface="Calibi"/>
              </a:rPr>
              <a:t>,</a:t>
            </a:r>
            <a:r>
              <a:rPr lang="ka-GE" sz="1100" dirty="0">
                <a:solidFill>
                  <a:srgbClr val="203162"/>
                </a:solidFill>
                <a:latin typeface="Calibi"/>
              </a:rPr>
              <a:t> სპეციალური მომხსენებელი მიგრანტთა ადამიანის უფლებების საკითხებში</a:t>
            </a:r>
            <a:r>
              <a:rPr lang="en-US" sz="1100" dirty="0">
                <a:solidFill>
                  <a:srgbClr val="203162"/>
                </a:solidFill>
                <a:latin typeface="Calibi"/>
              </a:rPr>
              <a:t>, </a:t>
            </a:r>
            <a:r>
              <a:rPr lang="ka-GE" sz="1100" dirty="0">
                <a:solidFill>
                  <a:srgbClr val="203162"/>
                </a:solidFill>
                <a:latin typeface="Calibi"/>
              </a:rPr>
              <a:t>ბავშვთა და ახალგაზრდა მუშაკთა აფრიკული მოძრაობა</a:t>
            </a:r>
            <a:r>
              <a:rPr lang="en-US" sz="1100" dirty="0">
                <a:solidFill>
                  <a:srgbClr val="203162"/>
                </a:solidFill>
                <a:latin typeface="Calibi"/>
              </a:rPr>
              <a:t>)</a:t>
            </a:r>
          </a:p>
          <a:p>
            <a:pPr>
              <a:lnSpc>
                <a:spcPct val="160000"/>
              </a:lnSpc>
            </a:pPr>
            <a:r>
              <a:rPr lang="ka-GE" sz="1100" dirty="0">
                <a:solidFill>
                  <a:srgbClr val="203162"/>
                </a:solidFill>
                <a:latin typeface="Calibi"/>
              </a:rPr>
              <a:t>მონაწილეობის მიიღება ეტაპობრივ და წევრთა როტაციის საფუძველზე, ქსელის კოორდინატორის მუდმივი თავმჯდომარეობით (1-ლი შეხვედრა 2019 წლის 10 დეკემბერი) </a:t>
            </a:r>
            <a:endParaRPr lang="en-US" sz="1100" dirty="0">
              <a:solidFill>
                <a:srgbClr val="203162"/>
              </a:solidFill>
              <a:latin typeface="Calibi"/>
            </a:endParaRPr>
          </a:p>
          <a:p>
            <a:pPr>
              <a:lnSpc>
                <a:spcPct val="160000"/>
              </a:lnSpc>
            </a:pPr>
            <a:r>
              <a:rPr lang="ka-GE" sz="1100" dirty="0">
                <a:solidFill>
                  <a:srgbClr val="203162"/>
                </a:solidFill>
                <a:latin typeface="Calibi"/>
              </a:rPr>
              <a:t>შეიმუშავებს პრიორიტეტებს/დაამტკიცებს პროექტებს</a:t>
            </a:r>
            <a:endParaRPr lang="en-US" sz="1100" dirty="0">
              <a:solidFill>
                <a:srgbClr val="203162"/>
              </a:solidFill>
              <a:latin typeface="Calibi"/>
            </a:endParaRPr>
          </a:p>
          <a:p>
            <a:pPr>
              <a:lnSpc>
                <a:spcPct val="160000"/>
              </a:lnSpc>
            </a:pPr>
            <a:r>
              <a:rPr lang="ka-GE" sz="1100" dirty="0">
                <a:solidFill>
                  <a:srgbClr val="203162"/>
                </a:solidFill>
                <a:latin typeface="Calibi"/>
              </a:rPr>
              <a:t>საწყისი მიზანი: </a:t>
            </a:r>
            <a:r>
              <a:rPr lang="en-US" sz="1100" dirty="0">
                <a:solidFill>
                  <a:srgbClr val="203162"/>
                </a:solidFill>
                <a:latin typeface="Calibi"/>
              </a:rPr>
              <a:t>$25 </a:t>
            </a:r>
            <a:r>
              <a:rPr lang="ka-GE" sz="1100" dirty="0">
                <a:solidFill>
                  <a:srgbClr val="203162"/>
                </a:solidFill>
                <a:latin typeface="Calibi"/>
              </a:rPr>
              <a:t>მილიონი</a:t>
            </a:r>
            <a:r>
              <a:rPr lang="en-US" sz="1100" dirty="0">
                <a:solidFill>
                  <a:srgbClr val="203162"/>
                </a:solidFill>
                <a:latin typeface="Calibi"/>
              </a:rPr>
              <a:t> ; </a:t>
            </a:r>
            <a:r>
              <a:rPr lang="ka-GE" sz="1100" dirty="0">
                <a:solidFill>
                  <a:srgbClr val="203162"/>
                </a:solidFill>
                <a:latin typeface="Calibi"/>
              </a:rPr>
              <a:t>ჯერჯერობით, დაახლოებით</a:t>
            </a:r>
            <a:r>
              <a:rPr lang="en-US" sz="1100" dirty="0">
                <a:solidFill>
                  <a:srgbClr val="203162"/>
                </a:solidFill>
                <a:latin typeface="Calibi"/>
              </a:rPr>
              <a:t> $12</a:t>
            </a:r>
            <a:r>
              <a:rPr lang="ka-GE" sz="1100" dirty="0">
                <a:solidFill>
                  <a:srgbClr val="203162"/>
                </a:solidFill>
                <a:latin typeface="Calibi"/>
              </a:rPr>
              <a:t> მლნ. გაერთიანებული სამეფოდან, გერმანიიდან, დანიიდან, ნორვეგიიდან, პორტუგალიიდან, შვედეთიდან, მექსიკიდან, საფრანგეთიდან, ტაილანდიდან და კვიპროსიდან.</a:t>
            </a:r>
            <a:endParaRPr lang="en-US" sz="1100" dirty="0">
              <a:solidFill>
                <a:srgbClr val="203162"/>
              </a:solidFill>
              <a:latin typeface="Calibi"/>
            </a:endParaRPr>
          </a:p>
        </p:txBody>
      </p:sp>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1" name="Titre 1">
            <a:extLst>
              <a:ext uri="{FF2B5EF4-FFF2-40B4-BE49-F238E27FC236}">
                <a16:creationId xmlns:a16="http://schemas.microsoft.com/office/drawing/2014/main" id="{71041491-CB25-40DE-85EB-04AD8868BA17}"/>
              </a:ext>
            </a:extLst>
          </p:cNvPr>
          <p:cNvSpPr txBox="1">
            <a:spLocks/>
          </p:cNvSpPr>
          <p:nvPr/>
        </p:nvSpPr>
        <p:spPr>
          <a:xfrm>
            <a:off x="1433888" y="588483"/>
            <a:ext cx="6276224" cy="679767"/>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მიგრაციის მრავალპარტნიორული ნდობის ფონდი</a:t>
            </a:r>
            <a:endParaRPr lang="en-GB" sz="2400" b="1" dirty="0">
              <a:solidFill>
                <a:srgbClr val="203162"/>
              </a:solidFill>
              <a:latin typeface="Calibri" panose="020F0502020204030204" pitchFamily="34" charset="0"/>
              <a:cs typeface="Calibri" panose="020F0502020204030204" pitchFamily="34" charset="0"/>
            </a:endParaRPr>
          </a:p>
        </p:txBody>
      </p:sp>
      <p:pic>
        <p:nvPicPr>
          <p:cNvPr id="18" name="Graphic 17">
            <a:extLst>
              <a:ext uri="{FF2B5EF4-FFF2-40B4-BE49-F238E27FC236}">
                <a16:creationId xmlns:a16="http://schemas.microsoft.com/office/drawing/2014/main" id="{0AAE42BB-0EE7-4603-A1D7-A5AEAC744B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417" y="618487"/>
            <a:ext cx="619125" cy="619125"/>
          </a:xfrm>
          <a:prstGeom prst="rect">
            <a:avLst/>
          </a:prstGeom>
        </p:spPr>
      </p:pic>
      <p:sp>
        <p:nvSpPr>
          <p:cNvPr id="19" name="Rectangle 18">
            <a:extLst>
              <a:ext uri="{FF2B5EF4-FFF2-40B4-BE49-F238E27FC236}">
                <a16:creationId xmlns:a16="http://schemas.microsoft.com/office/drawing/2014/main" id="{362BCE44-99EE-4982-A09A-47574C8B6FE6}"/>
              </a:ext>
            </a:extLst>
          </p:cNvPr>
          <p:cNvSpPr/>
          <p:nvPr/>
        </p:nvSpPr>
        <p:spPr>
          <a:xfrm>
            <a:off x="0" y="5035550"/>
            <a:ext cx="9144000" cy="107949"/>
          </a:xfrm>
          <a:prstGeom prst="rect">
            <a:avLst/>
          </a:prstGeom>
          <a:solidFill>
            <a:srgbClr val="0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3" name="Graphic 22">
            <a:extLst>
              <a:ext uri="{FF2B5EF4-FFF2-40B4-BE49-F238E27FC236}">
                <a16:creationId xmlns:a16="http://schemas.microsoft.com/office/drawing/2014/main" id="{B9C850F6-1B0D-4DAC-8BB9-C1DC0C2510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763" y="2105466"/>
            <a:ext cx="2615221" cy="903790"/>
          </a:xfrm>
          <a:prstGeom prst="rect">
            <a:avLst/>
          </a:prstGeom>
        </p:spPr>
      </p:pic>
    </p:spTree>
    <p:extLst>
      <p:ext uri="{BB962C8B-B14F-4D97-AF65-F5344CB8AC3E}">
        <p14:creationId xmlns:p14="http://schemas.microsoft.com/office/powerpoint/2010/main" val="81270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46D0C2-6DF6-4461-BD5B-8A1B638B0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6" name="Title 1">
            <a:extLst>
              <a:ext uri="{FF2B5EF4-FFF2-40B4-BE49-F238E27FC236}">
                <a16:creationId xmlns:a16="http://schemas.microsoft.com/office/drawing/2014/main" id="{F0882F20-B53F-4B28-A2C6-3383E7C7C803}"/>
              </a:ext>
            </a:extLst>
          </p:cNvPr>
          <p:cNvSpPr txBox="1">
            <a:spLocks/>
          </p:cNvSpPr>
          <p:nvPr/>
        </p:nvSpPr>
        <p:spPr>
          <a:xfrm>
            <a:off x="5894577" y="718271"/>
            <a:ext cx="2620772" cy="369768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H" b="1">
              <a:solidFill>
                <a:schemeClr val="accent1"/>
              </a:solidFill>
            </a:endParaRPr>
          </a:p>
        </p:txBody>
      </p:sp>
      <p:sp>
        <p:nvSpPr>
          <p:cNvPr id="17" name="Content Placeholder 2">
            <a:extLst>
              <a:ext uri="{FF2B5EF4-FFF2-40B4-BE49-F238E27FC236}">
                <a16:creationId xmlns:a16="http://schemas.microsoft.com/office/drawing/2014/main" id="{AD138F2F-1393-4C1D-88BD-0623B84107A5}"/>
              </a:ext>
            </a:extLst>
          </p:cNvPr>
          <p:cNvSpPr txBox="1">
            <a:spLocks/>
          </p:cNvSpPr>
          <p:nvPr/>
        </p:nvSpPr>
        <p:spPr>
          <a:xfrm>
            <a:off x="3101340" y="1959248"/>
            <a:ext cx="5683519" cy="2197577"/>
          </a:xfrm>
          <a:prstGeom prst="rect">
            <a:avLst/>
          </a:prstGeom>
        </p:spPr>
        <p:txBody>
          <a:bodyPr vert="horz" lIns="91440" tIns="45720" rIns="91440" bIns="45720" rtlCol="0" anchor="ct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ka-GE" sz="1400" dirty="0">
                <a:solidFill>
                  <a:srgbClr val="203162"/>
                </a:solidFill>
                <a:latin typeface="Calibi"/>
              </a:rPr>
              <a:t>მნიშვნელოვანი ელემენტები, იმის უზრუნველსაყოფად, რომ შესაბამისი ცოდნა, გამოცდილება და ექსპერტიზა მიმართულ იქნას სპეციალიზირებული პოზიციების შესამუსავებლად. </a:t>
            </a:r>
          </a:p>
          <a:p>
            <a:pPr>
              <a:lnSpc>
                <a:spcPct val="150000"/>
              </a:lnSpc>
            </a:pPr>
            <a:r>
              <a:rPr lang="ka-GE" sz="1400" dirty="0">
                <a:solidFill>
                  <a:srgbClr val="203162"/>
                </a:solidFill>
                <a:latin typeface="Calibi"/>
              </a:rPr>
              <a:t>დაეყრდნოს მიგრაციის დინამიკის არსებულ მტკიცებულებს</a:t>
            </a:r>
            <a:endParaRPr lang="en-US" sz="1400" dirty="0">
              <a:solidFill>
                <a:srgbClr val="203162"/>
              </a:solidFill>
              <a:latin typeface="Calibi"/>
            </a:endParaRPr>
          </a:p>
          <a:p>
            <a:pPr>
              <a:lnSpc>
                <a:spcPct val="150000"/>
              </a:lnSpc>
            </a:pPr>
            <a:r>
              <a:rPr lang="ka-GE" sz="1400" dirty="0">
                <a:solidFill>
                  <a:srgbClr val="203162"/>
                </a:solidFill>
                <a:latin typeface="Calibi"/>
              </a:rPr>
              <a:t>საქმიანობის ძირითადი საკითხები მიმართული იქნება მათკენ</a:t>
            </a:r>
            <a:endParaRPr lang="en-US" sz="1400" dirty="0">
              <a:solidFill>
                <a:srgbClr val="203162"/>
              </a:solidFill>
              <a:latin typeface="Calibi"/>
            </a:endParaRPr>
          </a:p>
          <a:p>
            <a:pPr>
              <a:lnSpc>
                <a:spcPct val="150000"/>
              </a:lnSpc>
            </a:pPr>
            <a:r>
              <a:rPr lang="ka-GE" sz="1400" dirty="0">
                <a:solidFill>
                  <a:srgbClr val="203162"/>
                </a:solidFill>
                <a:latin typeface="Calibi"/>
              </a:rPr>
              <a:t>აქცენტი გაკეთედება დაგროვებულ ეროვნულ და რეგიონულ გამოცდილებაზე</a:t>
            </a:r>
            <a:endParaRPr lang="en-US" sz="1400" dirty="0">
              <a:solidFill>
                <a:srgbClr val="203162"/>
              </a:solidFill>
              <a:latin typeface="Calibi"/>
            </a:endParaRPr>
          </a:p>
          <a:p>
            <a:pPr marL="0" indent="0">
              <a:lnSpc>
                <a:spcPct val="100000"/>
              </a:lnSpc>
              <a:buNone/>
            </a:pPr>
            <a:r>
              <a:rPr lang="ka-GE" sz="1600" b="1" dirty="0">
                <a:solidFill>
                  <a:srgbClr val="203162"/>
                </a:solidFill>
                <a:latin typeface="Calibi"/>
              </a:rPr>
              <a:t>მიგრაციის ქსელის ცენტრი </a:t>
            </a:r>
            <a:endParaRPr lang="en-US" sz="1600" b="1" dirty="0">
              <a:solidFill>
                <a:srgbClr val="203162"/>
              </a:solidFill>
              <a:latin typeface="Calibi"/>
            </a:endParaRPr>
          </a:p>
          <a:p>
            <a:pPr marL="0" indent="0">
              <a:lnSpc>
                <a:spcPct val="100000"/>
              </a:lnSpc>
              <a:buNone/>
            </a:pPr>
            <a:r>
              <a:rPr lang="fr-FR" sz="1600" b="1" dirty="0">
                <a:solidFill>
                  <a:srgbClr val="203162"/>
                </a:solidFill>
                <a:latin typeface="Calibi"/>
                <a:hlinkClick r:id="rId5"/>
              </a:rPr>
              <a:t>https://migrationnetwork.un.org/hub</a:t>
            </a:r>
            <a:endParaRPr lang="fr-FR" sz="1600" b="1" dirty="0">
              <a:solidFill>
                <a:srgbClr val="203162"/>
              </a:solidFill>
              <a:latin typeface="Calibi"/>
            </a:endParaRPr>
          </a:p>
          <a:p>
            <a:pPr marL="0" indent="0">
              <a:lnSpc>
                <a:spcPct val="150000"/>
              </a:lnSpc>
              <a:buNone/>
            </a:pPr>
            <a:endParaRPr lang="en-CH" sz="1600" b="1" dirty="0">
              <a:solidFill>
                <a:srgbClr val="203162"/>
              </a:solidFill>
              <a:latin typeface="Calibi"/>
            </a:endParaRPr>
          </a:p>
        </p:txBody>
      </p:sp>
      <p:sp>
        <p:nvSpPr>
          <p:cNvPr id="12" name="Titre 1">
            <a:extLst>
              <a:ext uri="{FF2B5EF4-FFF2-40B4-BE49-F238E27FC236}">
                <a16:creationId xmlns:a16="http://schemas.microsoft.com/office/drawing/2014/main" id="{8F916A6B-BC93-4429-B16C-41FE592D19AB}"/>
              </a:ext>
            </a:extLst>
          </p:cNvPr>
          <p:cNvSpPr txBox="1">
            <a:spLocks/>
          </p:cNvSpPr>
          <p:nvPr/>
        </p:nvSpPr>
        <p:spPr>
          <a:xfrm>
            <a:off x="1431707" y="588165"/>
            <a:ext cx="7304924" cy="6797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300" b="1" dirty="0">
                <a:solidFill>
                  <a:srgbClr val="203162"/>
                </a:solidFill>
                <a:latin typeface="Calibri" panose="020F0502020204030204" pitchFamily="34" charset="0"/>
                <a:cs typeface="Calibri" panose="020F0502020204030204" pitchFamily="34" charset="0"/>
              </a:rPr>
              <a:t>ცოდნის გლობალური პლატფორმა და კავშირის ცენტრი</a:t>
            </a:r>
            <a:endParaRPr lang="en-GB" sz="2300" b="1" dirty="0">
              <a:solidFill>
                <a:srgbClr val="203162"/>
              </a:solidFill>
              <a:latin typeface="Calibri" panose="020F0502020204030204" pitchFamily="34" charset="0"/>
              <a:cs typeface="Calibri" panose="020F0502020204030204" pitchFamily="34" charset="0"/>
            </a:endParaRPr>
          </a:p>
        </p:txBody>
      </p:sp>
      <p:pic>
        <p:nvPicPr>
          <p:cNvPr id="18" name="Graphic 17">
            <a:extLst>
              <a:ext uri="{FF2B5EF4-FFF2-40B4-BE49-F238E27FC236}">
                <a16:creationId xmlns:a16="http://schemas.microsoft.com/office/drawing/2014/main" id="{463E7931-8657-4735-B2DB-B970739653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763" y="618487"/>
            <a:ext cx="619125" cy="619125"/>
          </a:xfrm>
          <a:prstGeom prst="rect">
            <a:avLst/>
          </a:prstGeom>
        </p:spPr>
      </p:pic>
      <p:sp>
        <p:nvSpPr>
          <p:cNvPr id="19" name="Rectangle 18">
            <a:extLst>
              <a:ext uri="{FF2B5EF4-FFF2-40B4-BE49-F238E27FC236}">
                <a16:creationId xmlns:a16="http://schemas.microsoft.com/office/drawing/2014/main" id="{17C81A8B-C7EC-4148-A1A8-84C54B3BA860}"/>
              </a:ext>
            </a:extLst>
          </p:cNvPr>
          <p:cNvSpPr/>
          <p:nvPr/>
        </p:nvSpPr>
        <p:spPr>
          <a:xfrm>
            <a:off x="0" y="5035550"/>
            <a:ext cx="9144000" cy="107949"/>
          </a:xfrm>
          <a:prstGeom prst="rect">
            <a:avLst/>
          </a:prstGeom>
          <a:solidFill>
            <a:srgbClr val="DC0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Graphic 3">
            <a:extLst>
              <a:ext uri="{FF2B5EF4-FFF2-40B4-BE49-F238E27FC236}">
                <a16:creationId xmlns:a16="http://schemas.microsoft.com/office/drawing/2014/main" id="{52F3D15E-0608-4110-9647-0B66984B6C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11888" y="1959248"/>
            <a:ext cx="1387823" cy="1387823"/>
          </a:xfrm>
          <a:prstGeom prst="rect">
            <a:avLst/>
          </a:prstGeom>
        </p:spPr>
      </p:pic>
    </p:spTree>
    <p:extLst>
      <p:ext uri="{BB962C8B-B14F-4D97-AF65-F5344CB8AC3E}">
        <p14:creationId xmlns:p14="http://schemas.microsoft.com/office/powerpoint/2010/main" val="426869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95EB2B6-4059-4027-8B64-E0E4D050B0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BA71E36E-2966-4B90-9CBE-CE6FFDBFEB1B}"/>
              </a:ext>
            </a:extLst>
          </p:cNvPr>
          <p:cNvSpPr>
            <a:spLocks noGrp="1"/>
          </p:cNvSpPr>
          <p:nvPr>
            <p:ph idx="4294967295"/>
          </p:nvPr>
        </p:nvSpPr>
        <p:spPr>
          <a:xfrm>
            <a:off x="1269030" y="1481374"/>
            <a:ext cx="6846269" cy="2623902"/>
          </a:xfrm>
        </p:spPr>
        <p:txBody>
          <a:bodyPr>
            <a:noAutofit/>
          </a:bodyPr>
          <a:lstStyle/>
          <a:p>
            <a:pPr>
              <a:lnSpc>
                <a:spcPct val="150000"/>
              </a:lnSpc>
            </a:pPr>
            <a:r>
              <a:rPr lang="ka-GE" sz="1200" dirty="0">
                <a:solidFill>
                  <a:srgbClr val="203162"/>
                </a:solidFill>
                <a:latin typeface="Calibi"/>
                <a:ea typeface="Roboto" panose="02000000000000000000" pitchFamily="2" charset="0"/>
              </a:rPr>
              <a:t>უსაფრთხო და მოწესრიგებული მიგრაციის გლობალური შეთანხმების (</a:t>
            </a:r>
            <a:r>
              <a:rPr lang="en-US" sz="1200" dirty="0">
                <a:solidFill>
                  <a:srgbClr val="203162"/>
                </a:solidFill>
                <a:latin typeface="Calibi"/>
                <a:ea typeface="Roboto" panose="02000000000000000000" pitchFamily="2" charset="0"/>
              </a:rPr>
              <a:t>GCM ) </a:t>
            </a:r>
            <a:r>
              <a:rPr lang="ka-GE" sz="1200" dirty="0">
                <a:solidFill>
                  <a:srgbClr val="203162"/>
                </a:solidFill>
                <a:latin typeface="Calibi"/>
                <a:ea typeface="Roboto" panose="02000000000000000000" pitchFamily="2" charset="0"/>
              </a:rPr>
              <a:t>რეგიონული მიმოხილვის პირველი რაუნდი 2020/2021 წელს გაიმართება </a:t>
            </a:r>
          </a:p>
          <a:p>
            <a:pPr>
              <a:lnSpc>
                <a:spcPct val="150000"/>
              </a:lnSpc>
            </a:pPr>
            <a:r>
              <a:rPr lang="ka-GE" sz="1200" dirty="0">
                <a:solidFill>
                  <a:srgbClr val="203162"/>
                </a:solidFill>
                <a:latin typeface="Calibi"/>
                <a:ea typeface="Roboto" panose="02000000000000000000" pitchFamily="2" charset="0"/>
              </a:rPr>
              <a:t>ქვერეგიონული, რეგიონული და რეგიონთაშორისი პროცესები, პლატფორმები და ორგანიზაციები, მათ შორის გაეროს ეკონომიკური კომისიები და მიგრაციასთან დაკავშირებული რეგიონულ საკონსულტაციო პროცესებში ჩართული აქტორები,მოწვეულნი არიან </a:t>
            </a:r>
            <a:r>
              <a:rPr lang="en-US" sz="1200" dirty="0">
                <a:solidFill>
                  <a:srgbClr val="203162"/>
                </a:solidFill>
                <a:latin typeface="Calibi"/>
                <a:ea typeface="Roboto" panose="02000000000000000000" pitchFamily="2" charset="0"/>
              </a:rPr>
              <a:t>GCM-</a:t>
            </a:r>
            <a:r>
              <a:rPr lang="ka-GE" sz="1200" dirty="0">
                <a:solidFill>
                  <a:srgbClr val="203162"/>
                </a:solidFill>
                <a:latin typeface="Calibi"/>
                <a:ea typeface="Roboto" panose="02000000000000000000" pitchFamily="2" charset="0"/>
              </a:rPr>
              <a:t>ის განხორციელების შეფასებისთვის </a:t>
            </a:r>
          </a:p>
          <a:p>
            <a:pPr>
              <a:lnSpc>
                <a:spcPct val="150000"/>
              </a:lnSpc>
            </a:pPr>
            <a:r>
              <a:rPr lang="ka-GE" sz="1200" dirty="0">
                <a:solidFill>
                  <a:srgbClr val="203162"/>
                </a:solidFill>
                <a:latin typeface="Calibi"/>
                <a:ea typeface="Roboto" panose="02000000000000000000" pitchFamily="2" charset="0"/>
              </a:rPr>
              <a:t>რეგიონული მიმოხილვა ნებაყოფლობითი პროცესია</a:t>
            </a:r>
            <a:endParaRPr lang="en-US" sz="1200" dirty="0">
              <a:solidFill>
                <a:srgbClr val="203162"/>
              </a:solidFill>
              <a:latin typeface="Calibi"/>
              <a:ea typeface="Roboto" panose="02000000000000000000" pitchFamily="2" charset="0"/>
            </a:endParaRPr>
          </a:p>
          <a:p>
            <a:pPr>
              <a:lnSpc>
                <a:spcPct val="150000"/>
              </a:lnSpc>
            </a:pPr>
            <a:r>
              <a:rPr lang="ka-GE" sz="1200" dirty="0">
                <a:solidFill>
                  <a:srgbClr val="203162"/>
                </a:solidFill>
                <a:latin typeface="Calibi"/>
                <a:ea typeface="Roboto" panose="02000000000000000000" pitchFamily="2" charset="0"/>
              </a:rPr>
              <a:t>იმის გამო, რომ რეზოლუცია არ განსაზღვრავს ერთ უნივერსალურ სისტემას, სხვადასხვა რეგიონში არსებული მიდგომები შეიძლება განსხვავდებოდეს ერთმანეთისგან</a:t>
            </a:r>
            <a:endParaRPr lang="en-US" sz="1200" dirty="0">
              <a:solidFill>
                <a:srgbClr val="203162"/>
              </a:solidFill>
              <a:latin typeface="Calibi"/>
              <a:ea typeface="Roboto" panose="02000000000000000000" pitchFamily="2" charset="0"/>
            </a:endParaRPr>
          </a:p>
        </p:txBody>
      </p:sp>
      <p:sp>
        <p:nvSpPr>
          <p:cNvPr id="7" name="Titre 1">
            <a:extLst>
              <a:ext uri="{FF2B5EF4-FFF2-40B4-BE49-F238E27FC236}">
                <a16:creationId xmlns:a16="http://schemas.microsoft.com/office/drawing/2014/main" id="{1B07425D-5072-4664-B238-B4635E15E5EA}"/>
              </a:ext>
            </a:extLst>
          </p:cNvPr>
          <p:cNvSpPr txBox="1">
            <a:spLocks/>
          </p:cNvSpPr>
          <p:nvPr/>
        </p:nvSpPr>
        <p:spPr>
          <a:xfrm>
            <a:off x="1431707" y="584673"/>
            <a:ext cx="6276224" cy="679767"/>
          </a:xfrm>
          <a:prstGeom prst="rect">
            <a:avLst/>
          </a:prstGeom>
        </p:spPr>
        <p:txBody>
          <a:bodyPr vert="horz" lIns="91440" tIns="45720" rIns="91440" bIns="45720" rtlCol="0" anchor="ctr">
            <a:normAutofit fontScale="67500" lnSpcReduction="2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400" b="1" dirty="0">
                <a:solidFill>
                  <a:srgbClr val="203162"/>
                </a:solidFill>
                <a:latin typeface="Calibri" panose="020F0502020204030204" pitchFamily="34" charset="0"/>
                <a:cs typeface="Calibri" panose="020F0502020204030204" pitchFamily="34" charset="0"/>
              </a:rPr>
              <a:t>GCM </a:t>
            </a:r>
            <a:r>
              <a:rPr lang="ka-GE" sz="2400" b="1" dirty="0">
                <a:solidFill>
                  <a:srgbClr val="203162"/>
                </a:solidFill>
                <a:latin typeface="Calibri" panose="020F0502020204030204" pitchFamily="34" charset="0"/>
                <a:cs typeface="Calibri" panose="020F0502020204030204" pitchFamily="34" charset="0"/>
              </a:rPr>
              <a:t>) რეგიონული მიმოხილვა</a:t>
            </a:r>
            <a:r>
              <a:rPr lang="en-GB"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რა არის?</a:t>
            </a:r>
            <a:endParaRPr lang="en-GB" sz="2400" b="1" dirty="0">
              <a:solidFill>
                <a:srgbClr val="203162"/>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15E5C349-7459-41DA-8DD8-980D980034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2" y="616740"/>
            <a:ext cx="619125" cy="619125"/>
          </a:xfrm>
          <a:prstGeom prst="rect">
            <a:avLst/>
          </a:prstGeom>
        </p:spPr>
      </p:pic>
      <p:sp>
        <p:nvSpPr>
          <p:cNvPr id="13" name="Rectangle 12">
            <a:extLst>
              <a:ext uri="{FF2B5EF4-FFF2-40B4-BE49-F238E27FC236}">
                <a16:creationId xmlns:a16="http://schemas.microsoft.com/office/drawing/2014/main" id="{D0D2733F-2262-4D3E-BE98-5B8077C3FE51}"/>
              </a:ext>
            </a:extLst>
          </p:cNvPr>
          <p:cNvSpPr/>
          <p:nvPr/>
        </p:nvSpPr>
        <p:spPr>
          <a:xfrm>
            <a:off x="0" y="5035550"/>
            <a:ext cx="9144000" cy="107949"/>
          </a:xfrm>
          <a:prstGeom prst="rect">
            <a:avLst/>
          </a:prstGeom>
          <a:solidFill>
            <a:srgbClr val="FA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1729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3756E15-0BF9-4F6B-BF17-5A01132B52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AA77B1C6-E689-4243-9704-29E5669F4D62}"/>
              </a:ext>
            </a:extLst>
          </p:cNvPr>
          <p:cNvSpPr>
            <a:spLocks noGrp="1"/>
          </p:cNvSpPr>
          <p:nvPr>
            <p:ph idx="4294967295"/>
          </p:nvPr>
        </p:nvSpPr>
        <p:spPr>
          <a:xfrm>
            <a:off x="2069451" y="1580198"/>
            <a:ext cx="6416894" cy="2195512"/>
          </a:xfrm>
        </p:spPr>
        <p:txBody>
          <a:bodyPr>
            <a:noAutofit/>
          </a:bodyPr>
          <a:lstStyle/>
          <a:p>
            <a:pPr>
              <a:lnSpc>
                <a:spcPct val="150000"/>
              </a:lnSpc>
            </a:pPr>
            <a:r>
              <a:rPr lang="ka-GE" sz="1400" dirty="0">
                <a:solidFill>
                  <a:srgbClr val="203162"/>
                </a:solidFill>
                <a:latin typeface="Calibi"/>
                <a:ea typeface="Roboto" panose="02000000000000000000" pitchFamily="2" charset="0"/>
              </a:rPr>
              <a:t>პირველი შესაძლებლობა გაეროს წევრი ქვეყნებისთვის და შესაბამისი დაინტერესებული მხარეებისთვის</a:t>
            </a:r>
            <a:r>
              <a:rPr lang="ka-GE" sz="1400" b="1" dirty="0">
                <a:solidFill>
                  <a:srgbClr val="203162"/>
                </a:solidFill>
                <a:latin typeface="Calibi"/>
                <a:ea typeface="Roboto" panose="02000000000000000000" pitchFamily="2" charset="0"/>
              </a:rPr>
              <a:t> </a:t>
            </a:r>
            <a:r>
              <a:rPr lang="en-US" sz="1400" b="1" dirty="0">
                <a:solidFill>
                  <a:srgbClr val="203162"/>
                </a:solidFill>
                <a:latin typeface="Calibi"/>
                <a:ea typeface="Roboto" panose="02000000000000000000" pitchFamily="2" charset="0"/>
              </a:rPr>
              <a:t>GCM </a:t>
            </a:r>
            <a:r>
              <a:rPr lang="ka-GE" sz="1400" b="1" dirty="0">
                <a:solidFill>
                  <a:srgbClr val="203162"/>
                </a:solidFill>
                <a:latin typeface="Calibi"/>
                <a:ea typeface="Roboto" panose="02000000000000000000" pitchFamily="2" charset="0"/>
              </a:rPr>
              <a:t>პროცესის განხორციელებაში პროგრესის ასახად</a:t>
            </a:r>
            <a:endParaRPr lang="en-US" sz="1400" dirty="0">
              <a:solidFill>
                <a:srgbClr val="203162"/>
              </a:solidFill>
              <a:latin typeface="Calibi"/>
              <a:ea typeface="Roboto" panose="02000000000000000000" pitchFamily="2" charset="0"/>
            </a:endParaRPr>
          </a:p>
          <a:p>
            <a:pPr>
              <a:lnSpc>
                <a:spcPct val="150000"/>
              </a:lnSpc>
            </a:pPr>
            <a:r>
              <a:rPr lang="ka-GE" sz="1400" b="1" dirty="0">
                <a:solidFill>
                  <a:srgbClr val="203162"/>
                </a:solidFill>
                <a:latin typeface="Calibi"/>
                <a:ea typeface="Roboto" panose="02000000000000000000" pitchFamily="2" charset="0"/>
              </a:rPr>
              <a:t>რეგიონული დინამიკის </a:t>
            </a:r>
            <a:r>
              <a:rPr lang="ka-GE" sz="1400" dirty="0">
                <a:solidFill>
                  <a:srgbClr val="203162"/>
                </a:solidFill>
                <a:latin typeface="Calibi"/>
                <a:ea typeface="Roboto" panose="02000000000000000000" pitchFamily="2" charset="0"/>
              </a:rPr>
              <a:t>განსაკუთრებულობის ხაზგასმა, დიალოგის მრავალი შესაძლებლობებით, </a:t>
            </a:r>
            <a:r>
              <a:rPr lang="ka-GE" sz="1400" b="1" dirty="0">
                <a:solidFill>
                  <a:srgbClr val="203162"/>
                </a:solidFill>
                <a:latin typeface="Calibi"/>
                <a:ea typeface="Roboto" panose="02000000000000000000" pitchFamily="2" charset="0"/>
              </a:rPr>
              <a:t>გამოცდილების გაცვლით </a:t>
            </a:r>
            <a:r>
              <a:rPr lang="ka-GE" sz="1400" dirty="0">
                <a:solidFill>
                  <a:srgbClr val="203162"/>
                </a:solidFill>
                <a:latin typeface="Calibi"/>
                <a:ea typeface="Roboto" panose="02000000000000000000" pitchFamily="2" charset="0"/>
              </a:rPr>
              <a:t>და საერთო მიზნების განსაზღვრებით</a:t>
            </a:r>
          </a:p>
          <a:p>
            <a:pPr>
              <a:lnSpc>
                <a:spcPct val="150000"/>
              </a:lnSpc>
            </a:pPr>
            <a:r>
              <a:rPr lang="ka-GE" sz="1400" b="1" dirty="0">
                <a:solidFill>
                  <a:srgbClr val="203162"/>
                </a:solidFill>
                <a:latin typeface="Calibi"/>
                <a:ea typeface="Roboto" panose="02000000000000000000" pitchFamily="2" charset="0"/>
              </a:rPr>
              <a:t>რეგიონული დასკვნებისა და რეკომენდაციების ჩამოყალიბება </a:t>
            </a:r>
            <a:r>
              <a:rPr lang="ka-GE" sz="1400" dirty="0">
                <a:solidFill>
                  <a:srgbClr val="203162"/>
                </a:solidFill>
                <a:latin typeface="Calibi"/>
                <a:ea typeface="Roboto" panose="02000000000000000000" pitchFamily="2" charset="0"/>
              </a:rPr>
              <a:t>2022 წლის მიგრაციის საერთაშორისო მიმოხილვის ფორუმისთვის (</a:t>
            </a:r>
            <a:r>
              <a:rPr lang="en-US" sz="1400" dirty="0">
                <a:solidFill>
                  <a:srgbClr val="203162"/>
                </a:solidFill>
                <a:latin typeface="Calibi"/>
                <a:ea typeface="Roboto" panose="02000000000000000000" pitchFamily="2" charset="0"/>
              </a:rPr>
              <a:t>IMFR</a:t>
            </a:r>
            <a:r>
              <a:rPr lang="ka-GE" sz="1400" dirty="0">
                <a:solidFill>
                  <a:srgbClr val="203162"/>
                </a:solidFill>
                <a:latin typeface="Calibi"/>
                <a:ea typeface="Roboto" panose="02000000000000000000" pitchFamily="2" charset="0"/>
              </a:rPr>
              <a:t>) ინფორმაციის მისაწოდებლად</a:t>
            </a:r>
            <a:endParaRPr lang="en-GB" sz="1400" dirty="0">
              <a:solidFill>
                <a:srgbClr val="203162"/>
              </a:solidFill>
              <a:latin typeface="Calibi"/>
              <a:ea typeface="Roboto" panose="02000000000000000000" pitchFamily="2" charset="0"/>
            </a:endParaRPr>
          </a:p>
        </p:txBody>
      </p:sp>
      <p:sp>
        <p:nvSpPr>
          <p:cNvPr id="5" name="Titre 1">
            <a:extLst>
              <a:ext uri="{FF2B5EF4-FFF2-40B4-BE49-F238E27FC236}">
                <a16:creationId xmlns:a16="http://schemas.microsoft.com/office/drawing/2014/main" id="{3BA6EFA9-A9B5-4568-9E63-BEF864D22942}"/>
              </a:ext>
            </a:extLst>
          </p:cNvPr>
          <p:cNvSpPr txBox="1">
            <a:spLocks/>
          </p:cNvSpPr>
          <p:nvPr/>
        </p:nvSpPr>
        <p:spPr>
          <a:xfrm>
            <a:off x="1431707" y="588166"/>
            <a:ext cx="6276224" cy="679767"/>
          </a:xfrm>
          <a:prstGeom prst="rect">
            <a:avLst/>
          </a:prstGeom>
        </p:spPr>
        <p:txBody>
          <a:bodyPr vert="horz" lIns="91440" tIns="45720" rIns="91440" bIns="45720" rtlCol="0" anchor="ctr">
            <a:normAutofit fontScale="67500" lnSpcReduction="2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400" b="1" dirty="0">
                <a:solidFill>
                  <a:srgbClr val="203162"/>
                </a:solidFill>
                <a:latin typeface="Calibri" panose="020F0502020204030204" pitchFamily="34" charset="0"/>
                <a:cs typeface="Calibri" panose="020F0502020204030204" pitchFamily="34" charset="0"/>
              </a:rPr>
              <a:t>GCM </a:t>
            </a:r>
            <a:r>
              <a:rPr lang="ka-GE" sz="2400" b="1" dirty="0">
                <a:solidFill>
                  <a:srgbClr val="203162"/>
                </a:solidFill>
                <a:latin typeface="Calibri" panose="020F0502020204030204" pitchFamily="34" charset="0"/>
                <a:cs typeface="Calibri" panose="020F0502020204030204" pitchFamily="34" charset="0"/>
              </a:rPr>
              <a:t>) რეგიონული მიმოხილვა</a:t>
            </a:r>
            <a:r>
              <a:rPr lang="en-GB"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შესაძლებლობა</a:t>
            </a:r>
            <a:r>
              <a:rPr lang="en-GB" sz="2400" b="1" dirty="0">
                <a:solidFill>
                  <a:srgbClr val="203162"/>
                </a:solidFill>
                <a:latin typeface="Calibri" panose="020F0502020204030204" pitchFamily="34" charset="0"/>
                <a:cs typeface="Calibri" panose="020F0502020204030204" pitchFamily="34" charset="0"/>
              </a:rPr>
              <a:t>!</a:t>
            </a:r>
          </a:p>
        </p:txBody>
      </p:sp>
      <p:pic>
        <p:nvPicPr>
          <p:cNvPr id="8" name="Graphic 7">
            <a:extLst>
              <a:ext uri="{FF2B5EF4-FFF2-40B4-BE49-F238E27FC236}">
                <a16:creationId xmlns:a16="http://schemas.microsoft.com/office/drawing/2014/main" id="{1B190F94-AED1-4864-8342-AA64014C5E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2" y="618486"/>
            <a:ext cx="619125" cy="619125"/>
          </a:xfrm>
          <a:prstGeom prst="rect">
            <a:avLst/>
          </a:prstGeom>
        </p:spPr>
      </p:pic>
      <p:sp>
        <p:nvSpPr>
          <p:cNvPr id="9" name="Rectangle 8">
            <a:extLst>
              <a:ext uri="{FF2B5EF4-FFF2-40B4-BE49-F238E27FC236}">
                <a16:creationId xmlns:a16="http://schemas.microsoft.com/office/drawing/2014/main" id="{E0664C19-6945-43DB-B981-B336DCEE2352}"/>
              </a:ext>
            </a:extLst>
          </p:cNvPr>
          <p:cNvSpPr/>
          <p:nvPr/>
        </p:nvSpPr>
        <p:spPr>
          <a:xfrm>
            <a:off x="0" y="5035550"/>
            <a:ext cx="9144000" cy="107949"/>
          </a:xfrm>
          <a:prstGeom prst="rect">
            <a:avLst/>
          </a:prstGeom>
          <a:solidFill>
            <a:srgbClr val="E53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0" name="Graphic 9">
            <a:extLst>
              <a:ext uri="{FF2B5EF4-FFF2-40B4-BE49-F238E27FC236}">
                <a16:creationId xmlns:a16="http://schemas.microsoft.com/office/drawing/2014/main" id="{F26A7032-86D1-4DEE-8B58-47B26481C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122145" y="1846723"/>
            <a:ext cx="619124" cy="1450054"/>
          </a:xfrm>
          <a:prstGeom prst="rect">
            <a:avLst/>
          </a:prstGeom>
        </p:spPr>
      </p:pic>
    </p:spTree>
    <p:extLst>
      <p:ext uri="{BB962C8B-B14F-4D97-AF65-F5344CB8AC3E}">
        <p14:creationId xmlns:p14="http://schemas.microsoft.com/office/powerpoint/2010/main" val="90387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1DCCF2-59C7-4682-9CAC-A2FB886D842E}"/>
              </a:ext>
            </a:extLst>
          </p:cNvPr>
          <p:cNvSpPr txBox="1">
            <a:spLocks/>
          </p:cNvSpPr>
          <p:nvPr/>
        </p:nvSpPr>
        <p:spPr>
          <a:xfrm>
            <a:off x="838246" y="273099"/>
            <a:ext cx="8261686" cy="791836"/>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r>
              <a:rPr lang="en-US" sz="2800">
                <a:solidFill>
                  <a:srgbClr val="428FDF"/>
                </a:solidFill>
                <a:latin typeface="Roboto" panose="02000000000000000000" pitchFamily="2" charset="0"/>
                <a:ea typeface="Roboto" panose="02000000000000000000" pitchFamily="2" charset="0"/>
              </a:rPr>
              <a:t>REGIONAL REVIEWS: ROLE FOR THE NETWORK</a:t>
            </a:r>
          </a:p>
        </p:txBody>
      </p:sp>
      <p:sp>
        <p:nvSpPr>
          <p:cNvPr id="6" name="TextBox 5">
            <a:extLst>
              <a:ext uri="{FF2B5EF4-FFF2-40B4-BE49-F238E27FC236}">
                <a16:creationId xmlns:a16="http://schemas.microsoft.com/office/drawing/2014/main" id="{1FCAA208-779A-4BC7-8B36-CDD990867922}"/>
              </a:ext>
            </a:extLst>
          </p:cNvPr>
          <p:cNvSpPr txBox="1"/>
          <p:nvPr/>
        </p:nvSpPr>
        <p:spPr>
          <a:xfrm>
            <a:off x="882314" y="957159"/>
            <a:ext cx="7379369" cy="3375283"/>
          </a:xfrm>
          <a:prstGeom prst="rect">
            <a:avLst/>
          </a:prstGeom>
          <a:noFill/>
        </p:spPr>
        <p:txBody>
          <a:bodyPr wrap="square" rtlCol="0">
            <a:spAutoFit/>
          </a:bodyPr>
          <a:lstStyle/>
          <a:p>
            <a:pPr defTabSz="457189">
              <a:lnSpc>
                <a:spcPct val="150000"/>
              </a:lnSpc>
            </a:pPr>
            <a:r>
              <a:rPr lang="en-US" sz="1600" dirty="0">
                <a:solidFill>
                  <a:srgbClr val="2F5597"/>
                </a:solidFill>
                <a:latin typeface="Roboto" panose="02000000000000000000" pitchFamily="2" charset="0"/>
                <a:ea typeface="Roboto" panose="02000000000000000000" pitchFamily="2" charset="0"/>
              </a:rPr>
              <a:t>The Coordinator of the UN Network on Migration (IOM) is requested to assist in the preparation and organization of regional reviews upon the request of Member States, and will seek to:</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Ensure adherence to the GCM guiding principals in the design of the regional reviews, including a whole-of-government and whole-of-society approach;</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Ensure coordinated UN support to Member States through UN system migration coordination structures in the region.</a:t>
            </a:r>
          </a:p>
          <a:p>
            <a:pPr marL="742938" lvl="1" indent="-285750" defTabSz="457189">
              <a:lnSpc>
                <a:spcPct val="150000"/>
              </a:lnSpc>
              <a:buFont typeface="Arial" panose="020B0604020202020204" pitchFamily="34" charset="0"/>
              <a:buChar char="•"/>
            </a:pPr>
            <a:r>
              <a:rPr lang="en-US" sz="1600" dirty="0">
                <a:solidFill>
                  <a:srgbClr val="2F5597"/>
                </a:solidFill>
                <a:latin typeface="Roboto" panose="02000000000000000000" pitchFamily="2" charset="0"/>
                <a:ea typeface="Roboto" panose="02000000000000000000" pitchFamily="2" charset="0"/>
              </a:rPr>
              <a:t>Facilitate coherent approach to the reviews within and across regions. </a:t>
            </a:r>
          </a:p>
        </p:txBody>
      </p:sp>
      <p:pic>
        <p:nvPicPr>
          <p:cNvPr id="4" name="Graphic 3">
            <a:extLst>
              <a:ext uri="{FF2B5EF4-FFF2-40B4-BE49-F238E27FC236}">
                <a16:creationId xmlns:a16="http://schemas.microsoft.com/office/drawing/2014/main" id="{91743414-3767-4DAB-BDE5-AF3E06E611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DF2A0E83-0E16-41E2-9F32-A65D954C25D6}"/>
              </a:ext>
            </a:extLst>
          </p:cNvPr>
          <p:cNvSpPr/>
          <p:nvPr/>
        </p:nvSpPr>
        <p:spPr>
          <a:xfrm>
            <a:off x="1355955" y="1160331"/>
            <a:ext cx="7206154" cy="2835905"/>
          </a:xfrm>
          <a:prstGeom prst="rect">
            <a:avLst/>
          </a:prstGeom>
        </p:spPr>
        <p:txBody>
          <a:bodyPr wrap="square">
            <a:spAutoFit/>
          </a:bodyPr>
          <a:lstStyle/>
          <a:p>
            <a:pPr defTabSz="457189">
              <a:lnSpc>
                <a:spcPct val="150000"/>
              </a:lnSpc>
            </a:pPr>
            <a:endParaRPr lang="en-US" sz="1200" dirty="0">
              <a:solidFill>
                <a:schemeClr val="accent1">
                  <a:lumMod val="75000"/>
                </a:schemeClr>
              </a:solidFill>
              <a:ea typeface="Roboto" panose="02000000000000000000" pitchFamily="2" charset="0"/>
            </a:endParaRPr>
          </a:p>
          <a:p>
            <a:pPr defTabSz="457189">
              <a:lnSpc>
                <a:spcPct val="150000"/>
              </a:lnSpc>
            </a:pPr>
            <a:r>
              <a:rPr lang="ka-GE" sz="1200" dirty="0">
                <a:solidFill>
                  <a:srgbClr val="203162"/>
                </a:solidFill>
                <a:ea typeface="Roboto" panose="02000000000000000000" pitchFamily="2" charset="0"/>
              </a:rPr>
              <a:t>გაეროს მიგრაციის ქსელის კოორდინატორი (</a:t>
            </a:r>
            <a:r>
              <a:rPr lang="en-US" sz="1200" dirty="0">
                <a:solidFill>
                  <a:srgbClr val="203162"/>
                </a:solidFill>
                <a:ea typeface="Roboto" panose="02000000000000000000" pitchFamily="2" charset="0"/>
              </a:rPr>
              <a:t>IOM</a:t>
            </a:r>
            <a:r>
              <a:rPr lang="ka-GE" sz="1200" dirty="0">
                <a:solidFill>
                  <a:srgbClr val="203162"/>
                </a:solidFill>
                <a:ea typeface="Roboto" panose="02000000000000000000" pitchFamily="2" charset="0"/>
              </a:rPr>
              <a:t>),</a:t>
            </a:r>
            <a:r>
              <a:rPr lang="en-US" sz="1200" dirty="0">
                <a:solidFill>
                  <a:srgbClr val="203162"/>
                </a:solidFill>
                <a:ea typeface="Roboto" panose="02000000000000000000" pitchFamily="2" charset="0"/>
              </a:rPr>
              <a:t> </a:t>
            </a:r>
            <a:r>
              <a:rPr lang="ka-GE" sz="1200" dirty="0">
                <a:solidFill>
                  <a:srgbClr val="203162"/>
                </a:solidFill>
                <a:ea typeface="Roboto" panose="02000000000000000000" pitchFamily="2" charset="0"/>
              </a:rPr>
              <a:t>წევრი ქვეყნების მოთხოვნის საფუძველზე, პასუხისმგებელია დაეხმაროს მათ რეგიონული მიმოხილვების მომზადებასა და ორგანიზებაში, და შეეცდება: </a:t>
            </a:r>
          </a:p>
          <a:p>
            <a:pPr marL="742938" lvl="1" indent="-285750" defTabSz="457189">
              <a:lnSpc>
                <a:spcPct val="150000"/>
              </a:lnSpc>
              <a:buFont typeface="Arial" panose="020B0604020202020204" pitchFamily="34" charset="0"/>
              <a:buChar char="•"/>
            </a:pPr>
            <a:r>
              <a:rPr lang="ka-GE" sz="1200" b="1" dirty="0">
                <a:solidFill>
                  <a:srgbClr val="203162"/>
                </a:solidFill>
                <a:ea typeface="Roboto" panose="02000000000000000000" pitchFamily="2" charset="0"/>
              </a:rPr>
              <a:t>უზრუნველყონ </a:t>
            </a:r>
            <a:r>
              <a:rPr lang="en-US" sz="1200" b="1" dirty="0">
                <a:solidFill>
                  <a:srgbClr val="203162"/>
                </a:solidFill>
                <a:ea typeface="Roboto" panose="02000000000000000000" pitchFamily="2" charset="0"/>
              </a:rPr>
              <a:t>GCM</a:t>
            </a:r>
            <a:r>
              <a:rPr lang="ka-GE" sz="1200" b="1" dirty="0">
                <a:solidFill>
                  <a:srgbClr val="203162"/>
                </a:solidFill>
                <a:ea typeface="Roboto" panose="02000000000000000000" pitchFamily="2" charset="0"/>
              </a:rPr>
              <a:t>-ის</a:t>
            </a:r>
            <a:r>
              <a:rPr lang="en-US" sz="1200" b="1" dirty="0">
                <a:solidFill>
                  <a:srgbClr val="203162"/>
                </a:solidFill>
                <a:ea typeface="Roboto" panose="02000000000000000000" pitchFamily="2" charset="0"/>
              </a:rPr>
              <a:t> </a:t>
            </a:r>
            <a:r>
              <a:rPr lang="ka-GE" sz="1200" b="1" dirty="0">
                <a:solidFill>
                  <a:srgbClr val="203162"/>
                </a:solidFill>
                <a:ea typeface="Roboto" panose="02000000000000000000" pitchFamily="2" charset="0"/>
              </a:rPr>
              <a:t>სახელმძღვანელო პრინციპების დაცვა </a:t>
            </a:r>
            <a:r>
              <a:rPr lang="ka-GE" sz="1200" dirty="0">
                <a:solidFill>
                  <a:srgbClr val="203162"/>
                </a:solidFill>
                <a:ea typeface="Roboto" panose="02000000000000000000" pitchFamily="2" charset="0"/>
              </a:rPr>
              <a:t>რეგიონული მიმოხილვების შემუშავებისას, მათ შორის მთელი მთავრობის (</a:t>
            </a:r>
            <a:r>
              <a:rPr lang="en-US" sz="1200" dirty="0">
                <a:solidFill>
                  <a:srgbClr val="203162"/>
                </a:solidFill>
                <a:ea typeface="Roboto" panose="02000000000000000000" pitchFamily="2" charset="0"/>
              </a:rPr>
              <a:t>whole-of-government</a:t>
            </a:r>
            <a:r>
              <a:rPr lang="ka-GE" sz="1200" dirty="0">
                <a:solidFill>
                  <a:srgbClr val="203162"/>
                </a:solidFill>
                <a:ea typeface="Roboto" panose="02000000000000000000" pitchFamily="2" charset="0"/>
              </a:rPr>
              <a:t>)</a:t>
            </a:r>
            <a:r>
              <a:rPr lang="en-US" sz="1200" dirty="0">
                <a:solidFill>
                  <a:srgbClr val="203162"/>
                </a:solidFill>
                <a:ea typeface="Roboto" panose="02000000000000000000" pitchFamily="2" charset="0"/>
              </a:rPr>
              <a:t> </a:t>
            </a:r>
            <a:r>
              <a:rPr lang="ka-GE" sz="1200" dirty="0">
                <a:solidFill>
                  <a:srgbClr val="203162"/>
                </a:solidFill>
                <a:ea typeface="Roboto" panose="02000000000000000000" pitchFamily="2" charset="0"/>
              </a:rPr>
              <a:t> და მთელი საზოგადოების (</a:t>
            </a:r>
            <a:r>
              <a:rPr lang="en-US" sz="1200" dirty="0">
                <a:solidFill>
                  <a:srgbClr val="203162"/>
                </a:solidFill>
                <a:ea typeface="Roboto" panose="02000000000000000000" pitchFamily="2" charset="0"/>
              </a:rPr>
              <a:t>whole-of-society</a:t>
            </a:r>
            <a:r>
              <a:rPr lang="ka-GE" sz="1200" dirty="0">
                <a:solidFill>
                  <a:srgbClr val="203162"/>
                </a:solidFill>
                <a:ea typeface="Roboto" panose="02000000000000000000" pitchFamily="2" charset="0"/>
              </a:rPr>
              <a:t>)</a:t>
            </a:r>
            <a:r>
              <a:rPr lang="en-US" sz="1200" dirty="0">
                <a:solidFill>
                  <a:srgbClr val="203162"/>
                </a:solidFill>
                <a:ea typeface="Roboto" panose="02000000000000000000" pitchFamily="2" charset="0"/>
              </a:rPr>
              <a:t> </a:t>
            </a:r>
            <a:r>
              <a:rPr lang="ka-GE" sz="1200" dirty="0">
                <a:solidFill>
                  <a:srgbClr val="203162"/>
                </a:solidFill>
                <a:ea typeface="Roboto" panose="02000000000000000000" pitchFamily="2" charset="0"/>
              </a:rPr>
              <a:t>მიდგომებში.  </a:t>
            </a:r>
            <a:endParaRPr lang="ka-GE" sz="1200" b="1" dirty="0">
              <a:solidFill>
                <a:srgbClr val="203162"/>
              </a:solidFill>
              <a:ea typeface="Roboto" panose="02000000000000000000" pitchFamily="2" charset="0"/>
            </a:endParaRPr>
          </a:p>
          <a:p>
            <a:pPr marL="742938" lvl="1" indent="-285750" defTabSz="457189">
              <a:lnSpc>
                <a:spcPct val="150000"/>
              </a:lnSpc>
              <a:buFont typeface="Arial" panose="020B0604020202020204" pitchFamily="34" charset="0"/>
              <a:buChar char="•"/>
            </a:pPr>
            <a:r>
              <a:rPr lang="ka-GE" sz="1200" b="1" dirty="0">
                <a:solidFill>
                  <a:srgbClr val="203162"/>
                </a:solidFill>
                <a:ea typeface="Roboto" panose="02000000000000000000" pitchFamily="2" charset="0"/>
              </a:rPr>
              <a:t>უზრუნველყოს წევრი ქვეყნებისთვის გაეროს კოორდინირებული მხარდაჭერის აღმოჩენა </a:t>
            </a:r>
            <a:r>
              <a:rPr lang="ka-GE" sz="1200" dirty="0">
                <a:solidFill>
                  <a:srgbClr val="203162"/>
                </a:solidFill>
                <a:ea typeface="Roboto" panose="02000000000000000000" pitchFamily="2" charset="0"/>
              </a:rPr>
              <a:t>გაეროს რეგიონული მიგრაციის საკოორდინაციო სისტემების გამოყენებით.</a:t>
            </a:r>
            <a:endParaRPr lang="en-US" sz="1200" dirty="0">
              <a:solidFill>
                <a:srgbClr val="203162"/>
              </a:solidFill>
              <a:ea typeface="Roboto" panose="02000000000000000000" pitchFamily="2" charset="0"/>
            </a:endParaRPr>
          </a:p>
          <a:p>
            <a:pPr marL="742938" lvl="1" indent="-285750" defTabSz="457189">
              <a:lnSpc>
                <a:spcPct val="150000"/>
              </a:lnSpc>
              <a:buFont typeface="Arial" panose="020B0604020202020204" pitchFamily="34" charset="0"/>
              <a:buChar char="•"/>
            </a:pPr>
            <a:r>
              <a:rPr lang="ka-GE" sz="1200" b="1" dirty="0">
                <a:solidFill>
                  <a:srgbClr val="203162"/>
                </a:solidFill>
                <a:ea typeface="Roboto" panose="02000000000000000000" pitchFamily="2" charset="0"/>
              </a:rPr>
              <a:t>ხელი შეუწყოს რეგიონებში მიმოხილვებისადმი თანმიმდევრული მიდგომას</a:t>
            </a:r>
            <a:endParaRPr lang="en-US" sz="1200" dirty="0">
              <a:solidFill>
                <a:srgbClr val="203162"/>
              </a:solidFill>
              <a:ea typeface="Roboto" panose="02000000000000000000" pitchFamily="2" charset="0"/>
            </a:endParaRPr>
          </a:p>
        </p:txBody>
      </p:sp>
      <p:pic>
        <p:nvPicPr>
          <p:cNvPr id="7" name="Graphic 6">
            <a:extLst>
              <a:ext uri="{FF2B5EF4-FFF2-40B4-BE49-F238E27FC236}">
                <a16:creationId xmlns:a16="http://schemas.microsoft.com/office/drawing/2014/main" id="{A4841D1A-3E4C-41D1-9F10-A25F6AB6D0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618487"/>
            <a:ext cx="619125" cy="619125"/>
          </a:xfrm>
          <a:prstGeom prst="rect">
            <a:avLst/>
          </a:prstGeom>
        </p:spPr>
      </p:pic>
      <p:sp>
        <p:nvSpPr>
          <p:cNvPr id="8" name="Titre 1">
            <a:extLst>
              <a:ext uri="{FF2B5EF4-FFF2-40B4-BE49-F238E27FC236}">
                <a16:creationId xmlns:a16="http://schemas.microsoft.com/office/drawing/2014/main" id="{10A45156-D10F-4CC8-A991-249EE2EA960F}"/>
              </a:ext>
            </a:extLst>
          </p:cNvPr>
          <p:cNvSpPr txBox="1">
            <a:spLocks/>
          </p:cNvSpPr>
          <p:nvPr/>
        </p:nvSpPr>
        <p:spPr>
          <a:xfrm>
            <a:off x="1446415" y="616740"/>
            <a:ext cx="7115694" cy="6191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0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000" b="1" dirty="0">
                <a:solidFill>
                  <a:srgbClr val="203162"/>
                </a:solidFill>
                <a:latin typeface="Calibri" panose="020F0502020204030204" pitchFamily="34" charset="0"/>
                <a:cs typeface="Calibri" panose="020F0502020204030204" pitchFamily="34" charset="0"/>
              </a:rPr>
              <a:t>GCM </a:t>
            </a:r>
            <a:r>
              <a:rPr lang="ka-GE" sz="2000" b="1" dirty="0">
                <a:solidFill>
                  <a:srgbClr val="203162"/>
                </a:solidFill>
                <a:latin typeface="Calibri" panose="020F0502020204030204" pitchFamily="34" charset="0"/>
                <a:cs typeface="Calibri" panose="020F0502020204030204" pitchFamily="34" charset="0"/>
              </a:rPr>
              <a:t>) რეგიონული მიმოხილვა</a:t>
            </a:r>
            <a:r>
              <a:rPr lang="en-GB" sz="2000" b="1" dirty="0">
                <a:solidFill>
                  <a:srgbClr val="203162"/>
                </a:solidFill>
                <a:latin typeface="Calibri" panose="020F0502020204030204" pitchFamily="34" charset="0"/>
                <a:cs typeface="Calibri" panose="020F0502020204030204" pitchFamily="34" charset="0"/>
              </a:rPr>
              <a:t>: </a:t>
            </a:r>
            <a:r>
              <a:rPr lang="ka-GE" sz="2000" b="1" dirty="0">
                <a:solidFill>
                  <a:srgbClr val="203162"/>
                </a:solidFill>
                <a:latin typeface="Calibri" panose="020F0502020204030204" pitchFamily="34" charset="0"/>
                <a:cs typeface="Calibri" panose="020F0502020204030204" pitchFamily="34" charset="0"/>
              </a:rPr>
              <a:t>გაეროს ქსელის როლი</a:t>
            </a:r>
            <a:endParaRPr lang="en-GB" sz="2300" b="1" dirty="0">
              <a:solidFill>
                <a:srgbClr val="203162"/>
              </a:solidFill>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20BF59FF-F489-4E3D-BF28-A9737EEC2E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762" y="616740"/>
            <a:ext cx="619125" cy="619125"/>
          </a:xfrm>
          <a:prstGeom prst="rect">
            <a:avLst/>
          </a:prstGeom>
        </p:spPr>
      </p:pic>
    </p:spTree>
    <p:extLst>
      <p:ext uri="{BB962C8B-B14F-4D97-AF65-F5344CB8AC3E}">
        <p14:creationId xmlns:p14="http://schemas.microsoft.com/office/powerpoint/2010/main" val="9709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7FEF723-EC0A-4CC2-BFC7-0FEDD6713A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1AF1FF83-6A32-4321-8C30-85584601A9D5}"/>
              </a:ext>
            </a:extLst>
          </p:cNvPr>
          <p:cNvSpPr txBox="1"/>
          <p:nvPr/>
        </p:nvSpPr>
        <p:spPr>
          <a:xfrm>
            <a:off x="2124827" y="1500045"/>
            <a:ext cx="6276224" cy="3613746"/>
          </a:xfrm>
          <a:prstGeom prst="rect">
            <a:avLst/>
          </a:prstGeom>
          <a:noFill/>
        </p:spPr>
        <p:txBody>
          <a:bodyPr wrap="square" rtlCol="0">
            <a:spAutoFit/>
          </a:bodyPr>
          <a:lstStyle/>
          <a:p>
            <a:pPr defTabSz="457189">
              <a:lnSpc>
                <a:spcPct val="150000"/>
              </a:lnSpc>
            </a:pPr>
            <a:r>
              <a:rPr lang="ka-GE" sz="1400" dirty="0">
                <a:solidFill>
                  <a:srgbClr val="203162"/>
                </a:solidFill>
                <a:latin typeface="Calibi"/>
                <a:ea typeface="Roboto" panose="02000000000000000000" pitchFamily="2" charset="0"/>
              </a:rPr>
              <a:t>წევრი ქვეყნებისთვის არსებული ინსტრუმენტები, რომლებიც ეხმარება მათ რეგიონული მიმოხილვების ჩატარებში:</a:t>
            </a:r>
          </a:p>
          <a:p>
            <a:pPr defTabSz="457189">
              <a:lnSpc>
                <a:spcPct val="150000"/>
              </a:lnSpc>
            </a:pPr>
            <a:endParaRPr lang="en-US" sz="1400" dirty="0">
              <a:solidFill>
                <a:srgbClr val="203162"/>
              </a:solidFill>
              <a:latin typeface="Calibi"/>
              <a:ea typeface="Roboto" panose="02000000000000000000" pitchFamily="2" charset="0"/>
            </a:endParaRPr>
          </a:p>
          <a:p>
            <a:pPr marL="742943" lvl="1" indent="-285743" defTabSz="457189">
              <a:lnSpc>
                <a:spcPct val="150000"/>
              </a:lnSpc>
              <a:buFont typeface="Arial" panose="020B0604020202020204" pitchFamily="34" charset="0"/>
              <a:buChar char="•"/>
            </a:pPr>
            <a:r>
              <a:rPr lang="ka-GE" sz="1400" b="1" dirty="0">
                <a:solidFill>
                  <a:srgbClr val="203162"/>
                </a:solidFill>
                <a:latin typeface="Calibi"/>
                <a:ea typeface="Roboto" panose="02000000000000000000" pitchFamily="2" charset="0"/>
              </a:rPr>
              <a:t>ჩამონათვალი</a:t>
            </a:r>
            <a:r>
              <a:rPr lang="ka-GE" sz="1400" dirty="0">
                <a:solidFill>
                  <a:srgbClr val="203162"/>
                </a:solidFill>
                <a:latin typeface="Calibi"/>
                <a:ea typeface="Roboto" panose="02000000000000000000" pitchFamily="2" charset="0"/>
              </a:rPr>
              <a:t>, რომელიც დაეხმარება რეგიონული მიმოხილვების წარმართვასა და რეგიონებში/რეგიონებს შორის თანმიმდევრულობის შენარჩუნებაში. </a:t>
            </a:r>
          </a:p>
          <a:p>
            <a:pPr marL="742943" lvl="1" indent="-285743" defTabSz="457189">
              <a:lnSpc>
                <a:spcPct val="150000"/>
              </a:lnSpc>
              <a:buFont typeface="Arial" panose="020B0604020202020204" pitchFamily="34" charset="0"/>
              <a:buChar char="•"/>
            </a:pPr>
            <a:r>
              <a:rPr lang="ka-GE" sz="1400" b="1" dirty="0">
                <a:solidFill>
                  <a:srgbClr val="203162"/>
                </a:solidFill>
                <a:latin typeface="Calibi"/>
                <a:ea typeface="Roboto" panose="02000000000000000000" pitchFamily="2" charset="0"/>
              </a:rPr>
              <a:t>შემოთავაზებული შაბლონები</a:t>
            </a:r>
            <a:r>
              <a:rPr lang="ka-GE" sz="1400" dirty="0">
                <a:solidFill>
                  <a:srgbClr val="203162"/>
                </a:solidFill>
                <a:latin typeface="Calibi"/>
                <a:ea typeface="Roboto" panose="02000000000000000000" pitchFamily="2" charset="0"/>
              </a:rPr>
              <a:t>, რომელთა გამოყენებაც მთავრობებს შეუძლიათ რეგიონალური მიმოხილვის მოსამზადებლად - ყველა შესაბამის დაინტერესებულ მხარეებთან კონსულტაციის შედეგად</a:t>
            </a:r>
            <a:endParaRPr lang="en-US" sz="1400" dirty="0">
              <a:solidFill>
                <a:srgbClr val="203162"/>
              </a:solidFill>
              <a:latin typeface="Calibi"/>
              <a:ea typeface="Roboto" panose="02000000000000000000" pitchFamily="2" charset="0"/>
            </a:endParaRPr>
          </a:p>
          <a:p>
            <a:pPr marL="285743" indent="-285743" defTabSz="457189">
              <a:lnSpc>
                <a:spcPct val="150000"/>
              </a:lnSpc>
              <a:buFont typeface="Arial" panose="020B0604020202020204" pitchFamily="34" charset="0"/>
              <a:buChar char="•"/>
            </a:pPr>
            <a:endParaRPr lang="en-US" sz="1400" dirty="0">
              <a:solidFill>
                <a:srgbClr val="203162"/>
              </a:solidFill>
              <a:latin typeface="Calibi"/>
              <a:ea typeface="Roboto" panose="02000000000000000000" pitchFamily="2" charset="0"/>
            </a:endParaRPr>
          </a:p>
        </p:txBody>
      </p:sp>
      <p:sp>
        <p:nvSpPr>
          <p:cNvPr id="6" name="Titre 1">
            <a:extLst>
              <a:ext uri="{FF2B5EF4-FFF2-40B4-BE49-F238E27FC236}">
                <a16:creationId xmlns:a16="http://schemas.microsoft.com/office/drawing/2014/main" id="{1D10D466-3DB4-4466-ADCE-44339D4D5062}"/>
              </a:ext>
            </a:extLst>
          </p:cNvPr>
          <p:cNvSpPr txBox="1">
            <a:spLocks/>
          </p:cNvSpPr>
          <p:nvPr/>
        </p:nvSpPr>
        <p:spPr>
          <a:xfrm>
            <a:off x="1431707" y="590703"/>
            <a:ext cx="6276224" cy="679767"/>
          </a:xfrm>
          <a:prstGeom prst="rect">
            <a:avLst/>
          </a:prstGeom>
        </p:spPr>
        <p:txBody>
          <a:bodyPr vert="horz" lIns="91440" tIns="45720" rIns="91440" bIns="45720" rtlCol="0" anchor="ctr">
            <a:normAutofit fontScale="67500" lnSpcReduction="2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400" b="1" dirty="0">
                <a:solidFill>
                  <a:srgbClr val="203162"/>
                </a:solidFill>
                <a:latin typeface="Calibri" panose="020F0502020204030204" pitchFamily="34" charset="0"/>
                <a:cs typeface="Calibri" panose="020F0502020204030204" pitchFamily="34" charset="0"/>
              </a:rPr>
              <a:t>GCM </a:t>
            </a:r>
            <a:r>
              <a:rPr lang="ka-GE" sz="2400" b="1" dirty="0">
                <a:solidFill>
                  <a:srgbClr val="203162"/>
                </a:solidFill>
                <a:latin typeface="Calibri" panose="020F0502020204030204" pitchFamily="34" charset="0"/>
                <a:cs typeface="Calibri" panose="020F0502020204030204" pitchFamily="34" charset="0"/>
              </a:rPr>
              <a:t>) რეგიონული მიმოხილვა</a:t>
            </a:r>
            <a:r>
              <a:rPr lang="en-GB"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ინსტრუმენტები წევრი ქვეყნებისთვის</a:t>
            </a:r>
            <a:endParaRPr lang="en-GB" sz="2400" b="1" dirty="0">
              <a:solidFill>
                <a:srgbClr val="203162"/>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28457967-D081-4408-8A7B-51E611DF44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2" y="618487"/>
            <a:ext cx="619125" cy="619125"/>
          </a:xfrm>
          <a:prstGeom prst="rect">
            <a:avLst/>
          </a:prstGeom>
        </p:spPr>
      </p:pic>
      <p:sp>
        <p:nvSpPr>
          <p:cNvPr id="13" name="Rectangle 12">
            <a:extLst>
              <a:ext uri="{FF2B5EF4-FFF2-40B4-BE49-F238E27FC236}">
                <a16:creationId xmlns:a16="http://schemas.microsoft.com/office/drawing/2014/main" id="{3A0D08C0-FD0A-4A1E-9ECC-926BA764AFCF}"/>
              </a:ext>
            </a:extLst>
          </p:cNvPr>
          <p:cNvSpPr/>
          <p:nvPr/>
        </p:nvSpPr>
        <p:spPr>
          <a:xfrm>
            <a:off x="0" y="5035550"/>
            <a:ext cx="9144000" cy="107949"/>
          </a:xfrm>
          <a:prstGeom prst="rect">
            <a:avLst/>
          </a:prstGeom>
          <a:solidFill>
            <a:srgbClr val="00A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4" name="Graphic 13">
            <a:extLst>
              <a:ext uri="{FF2B5EF4-FFF2-40B4-BE49-F238E27FC236}">
                <a16:creationId xmlns:a16="http://schemas.microsoft.com/office/drawing/2014/main" id="{23AEC584-E107-496E-A931-A11CD5FF56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2324" y="2026662"/>
            <a:ext cx="1336063" cy="1336063"/>
          </a:xfrm>
          <a:prstGeom prst="rect">
            <a:avLst/>
          </a:prstGeom>
        </p:spPr>
      </p:pic>
    </p:spTree>
    <p:extLst>
      <p:ext uri="{BB962C8B-B14F-4D97-AF65-F5344CB8AC3E}">
        <p14:creationId xmlns:p14="http://schemas.microsoft.com/office/powerpoint/2010/main" val="27551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14C881C-C0E6-4682-90B7-4F8C1EB20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1AD59AA3-714A-40DA-9DCC-49E3DC13F85E}"/>
              </a:ext>
            </a:extLst>
          </p:cNvPr>
          <p:cNvSpPr txBox="1"/>
          <p:nvPr/>
        </p:nvSpPr>
        <p:spPr>
          <a:xfrm>
            <a:off x="1654617" y="1529261"/>
            <a:ext cx="5834766" cy="2967415"/>
          </a:xfrm>
          <a:prstGeom prst="rect">
            <a:avLst/>
          </a:prstGeom>
          <a:noFill/>
        </p:spPr>
        <p:txBody>
          <a:bodyPr wrap="square" rtlCol="0">
            <a:spAutoFit/>
          </a:bodyPr>
          <a:lstStyle/>
          <a:p>
            <a:pPr marL="285743" indent="-285743" defTabSz="457189">
              <a:lnSpc>
                <a:spcPct val="150000"/>
              </a:lnSpc>
              <a:buFont typeface="Arial" panose="020B0604020202020204" pitchFamily="34" charset="0"/>
              <a:buChar char="•"/>
            </a:pPr>
            <a:r>
              <a:rPr lang="ka-GE" sz="1400" dirty="0">
                <a:solidFill>
                  <a:srgbClr val="203162"/>
                </a:solidFill>
                <a:latin typeface="Calibi"/>
                <a:ea typeface="Roboto" panose="02000000000000000000" pitchFamily="2" charset="0"/>
              </a:rPr>
              <a:t>ყველა შესაბამისი დაინტერესებული მხარის, ისევე როგორც ადამიანის უფლებათა ეროვნული ინსტიტუტების </a:t>
            </a:r>
            <a:r>
              <a:rPr lang="ka-GE" sz="1400" b="1" dirty="0">
                <a:solidFill>
                  <a:srgbClr val="203162"/>
                </a:solidFill>
                <a:latin typeface="Calibi"/>
                <a:ea typeface="Roboto" panose="02000000000000000000" pitchFamily="2" charset="0"/>
              </a:rPr>
              <a:t>არსებითი მონაწილეობის უზრუნველყოფა</a:t>
            </a:r>
          </a:p>
          <a:p>
            <a:pPr marL="285743" indent="-285743" defTabSz="457189">
              <a:lnSpc>
                <a:spcPct val="150000"/>
              </a:lnSpc>
              <a:buFont typeface="Arial" panose="020B0604020202020204" pitchFamily="34" charset="0"/>
              <a:buChar char="•"/>
            </a:pPr>
            <a:r>
              <a:rPr lang="ka-GE" sz="1400" b="1" dirty="0">
                <a:solidFill>
                  <a:srgbClr val="203162"/>
                </a:solidFill>
                <a:latin typeface="Calibi"/>
                <a:ea typeface="Roboto" panose="02000000000000000000" pitchFamily="2" charset="0"/>
              </a:rPr>
              <a:t>გენდერული და გეოგრაფიული ბალანსის უზრუნველყოფა</a:t>
            </a:r>
            <a:r>
              <a:rPr lang="ka-GE" sz="1400" dirty="0">
                <a:solidFill>
                  <a:srgbClr val="203162"/>
                </a:solidFill>
                <a:latin typeface="Calibi"/>
                <a:ea typeface="Roboto" panose="02000000000000000000" pitchFamily="2" charset="0"/>
              </a:rPr>
              <a:t>, მთავარი მომხსენებლების, პანელისტებისა და მოდერატორების შერჩევისას. </a:t>
            </a:r>
          </a:p>
          <a:p>
            <a:pPr marL="285743" indent="-285743" defTabSz="457189">
              <a:lnSpc>
                <a:spcPct val="150000"/>
              </a:lnSpc>
              <a:buFont typeface="Arial" panose="020B0604020202020204" pitchFamily="34" charset="0"/>
              <a:buChar char="•"/>
            </a:pPr>
            <a:r>
              <a:rPr lang="ka-GE" sz="1400" b="1" dirty="0">
                <a:solidFill>
                  <a:srgbClr val="203162"/>
                </a:solidFill>
                <a:latin typeface="Calibi"/>
                <a:ea typeface="Roboto" panose="02000000000000000000" pitchFamily="2" charset="0"/>
              </a:rPr>
              <a:t>დებატები არის ინტერაქტიული, მტკიცებულებებზე დაფუძნებული და მოქმედებაზე ორიენტირებული </a:t>
            </a:r>
            <a:r>
              <a:rPr lang="ka-GE" sz="1400" dirty="0">
                <a:solidFill>
                  <a:srgbClr val="203162"/>
                </a:solidFill>
                <a:latin typeface="Calibi"/>
                <a:ea typeface="Roboto" panose="02000000000000000000" pitchFamily="2" charset="0"/>
              </a:rPr>
              <a:t>- </a:t>
            </a:r>
            <a:r>
              <a:rPr lang="en-US" sz="1400" dirty="0">
                <a:solidFill>
                  <a:srgbClr val="203162"/>
                </a:solidFill>
                <a:latin typeface="Calibi"/>
                <a:ea typeface="Roboto" panose="02000000000000000000" pitchFamily="2" charset="0"/>
              </a:rPr>
              <a:t>GCM </a:t>
            </a:r>
            <a:r>
              <a:rPr lang="ka-GE" sz="1400" dirty="0">
                <a:solidFill>
                  <a:srgbClr val="203162"/>
                </a:solidFill>
                <a:latin typeface="Calibi"/>
                <a:ea typeface="Roboto" panose="02000000000000000000" pitchFamily="2" charset="0"/>
              </a:rPr>
              <a:t>სახელმძღვანელო პრინციპების შესაბამისად.</a:t>
            </a:r>
            <a:endParaRPr lang="en-US" sz="1400" dirty="0">
              <a:solidFill>
                <a:srgbClr val="203162"/>
              </a:solidFill>
              <a:latin typeface="Calibi"/>
              <a:ea typeface="Roboto" panose="02000000000000000000" pitchFamily="2" charset="0"/>
            </a:endParaRPr>
          </a:p>
        </p:txBody>
      </p:sp>
      <p:sp>
        <p:nvSpPr>
          <p:cNvPr id="5" name="Titre 1">
            <a:extLst>
              <a:ext uri="{FF2B5EF4-FFF2-40B4-BE49-F238E27FC236}">
                <a16:creationId xmlns:a16="http://schemas.microsoft.com/office/drawing/2014/main" id="{3D7DB751-BFE1-41C9-A50D-744777B03C5A}"/>
              </a:ext>
            </a:extLst>
          </p:cNvPr>
          <p:cNvSpPr txBox="1">
            <a:spLocks/>
          </p:cNvSpPr>
          <p:nvPr/>
        </p:nvSpPr>
        <p:spPr>
          <a:xfrm>
            <a:off x="1810501" y="582532"/>
            <a:ext cx="6276224" cy="679767"/>
          </a:xfrm>
          <a:prstGeom prst="rect">
            <a:avLst/>
          </a:prstGeom>
        </p:spPr>
        <p:txBody>
          <a:bodyPr vert="horz" lIns="91440" tIns="45720" rIns="91440" bIns="45720" rtlCol="0" anchor="ctr">
            <a:normAutofit fontScale="67500" lnSpcReduction="2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400" b="1" dirty="0">
                <a:solidFill>
                  <a:srgbClr val="203162"/>
                </a:solidFill>
                <a:latin typeface="Calibri" panose="020F0502020204030204" pitchFamily="34" charset="0"/>
                <a:cs typeface="Calibri" panose="020F0502020204030204" pitchFamily="34" charset="0"/>
              </a:rPr>
              <a:t>GCM </a:t>
            </a:r>
            <a:r>
              <a:rPr lang="ka-GE" sz="2400" b="1" dirty="0">
                <a:solidFill>
                  <a:srgbClr val="203162"/>
                </a:solidFill>
                <a:latin typeface="Calibri" panose="020F0502020204030204" pitchFamily="34" charset="0"/>
                <a:cs typeface="Calibri" panose="020F0502020204030204" pitchFamily="34" charset="0"/>
              </a:rPr>
              <a:t>) რეგიონული მიმოხილვა</a:t>
            </a:r>
            <a:r>
              <a:rPr lang="en-GB"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შეხვედრების გეგმა</a:t>
            </a:r>
            <a:endParaRPr lang="en-GB" sz="2400" b="1" dirty="0">
              <a:solidFill>
                <a:srgbClr val="203162"/>
              </a:solidFill>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B97DE4C7-C429-4528-BAB4-6B6C57F0AE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612852"/>
            <a:ext cx="619125" cy="619125"/>
          </a:xfrm>
          <a:prstGeom prst="rect">
            <a:avLst/>
          </a:prstGeom>
        </p:spPr>
      </p:pic>
      <p:sp>
        <p:nvSpPr>
          <p:cNvPr id="13" name="Rectangle 12">
            <a:extLst>
              <a:ext uri="{FF2B5EF4-FFF2-40B4-BE49-F238E27FC236}">
                <a16:creationId xmlns:a16="http://schemas.microsoft.com/office/drawing/2014/main" id="{1D0ADC62-926B-49B4-8E04-0C38848E9345}"/>
              </a:ext>
            </a:extLst>
          </p:cNvPr>
          <p:cNvSpPr/>
          <p:nvPr/>
        </p:nvSpPr>
        <p:spPr>
          <a:xfrm>
            <a:off x="0" y="5035550"/>
            <a:ext cx="9144000" cy="107949"/>
          </a:xfrm>
          <a:prstGeom prst="rect">
            <a:avLst/>
          </a:prstGeom>
          <a:solidFill>
            <a:srgbClr val="0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04849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4398312-B7E1-45F4-A355-C2B716807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31EA7EA-0C6A-4216-853E-6D90668F671B}"/>
              </a:ext>
            </a:extLst>
          </p:cNvPr>
          <p:cNvSpPr txBox="1"/>
          <p:nvPr/>
        </p:nvSpPr>
        <p:spPr>
          <a:xfrm>
            <a:off x="1433888" y="1267933"/>
            <a:ext cx="6871912" cy="2644250"/>
          </a:xfrm>
          <a:prstGeom prst="rect">
            <a:avLst/>
          </a:prstGeom>
          <a:noFill/>
        </p:spPr>
        <p:txBody>
          <a:bodyPr wrap="square" rtlCol="0">
            <a:spAutoFit/>
          </a:bodyPr>
          <a:lstStyle/>
          <a:p>
            <a:pPr marL="285743" indent="-285743" defTabSz="457189">
              <a:lnSpc>
                <a:spcPct val="150000"/>
              </a:lnSpc>
              <a:buFont typeface="Arial" panose="020B0604020202020204" pitchFamily="34" charset="0"/>
              <a:buChar char="•"/>
            </a:pPr>
            <a:r>
              <a:rPr lang="ka-GE" sz="1400" dirty="0">
                <a:solidFill>
                  <a:srgbClr val="203162"/>
                </a:solidFill>
                <a:latin typeface="Calibi"/>
                <a:ea typeface="Roboto" panose="02000000000000000000" pitchFamily="2" charset="0"/>
              </a:rPr>
              <a:t>შეხვედრების ანგარიში ასახული იქნება მიგრაციის საერთაშორისო მიმოხილვის ფორუმი </a:t>
            </a:r>
            <a:r>
              <a:rPr lang="en-US" sz="1400" dirty="0">
                <a:solidFill>
                  <a:srgbClr val="203162"/>
                </a:solidFill>
                <a:latin typeface="Calibi"/>
                <a:ea typeface="Roboto" panose="02000000000000000000" pitchFamily="2" charset="0"/>
              </a:rPr>
              <a:t>(IMRF)</a:t>
            </a:r>
          </a:p>
          <a:p>
            <a:pPr marL="285743" indent="-285743" defTabSz="457189">
              <a:lnSpc>
                <a:spcPct val="150000"/>
              </a:lnSpc>
              <a:buFont typeface="Arial" panose="020B0604020202020204" pitchFamily="34" charset="0"/>
              <a:buChar char="•"/>
            </a:pPr>
            <a:r>
              <a:rPr lang="ka-GE" sz="1400" dirty="0">
                <a:solidFill>
                  <a:srgbClr val="203162"/>
                </a:solidFill>
                <a:latin typeface="Calibi"/>
                <a:ea typeface="Roboto" panose="02000000000000000000" pitchFamily="2" charset="0"/>
              </a:rPr>
              <a:t>გაეროს ქსელი შეაგროვებს ყველა მოსაზრებას/რეკომენდაციას ადგილობრივ, ეროვნულ, რეგიონულ და გლობალურ დონეებზე მიგრაციის საერთაშორისო მიმოხილვის ფორუმის (</a:t>
            </a:r>
            <a:r>
              <a:rPr lang="en-US" sz="1400" dirty="0">
                <a:solidFill>
                  <a:srgbClr val="203162"/>
                </a:solidFill>
                <a:latin typeface="Calibi"/>
                <a:ea typeface="Roboto" panose="02000000000000000000" pitchFamily="2" charset="0"/>
              </a:rPr>
              <a:t>IMRF</a:t>
            </a:r>
            <a:r>
              <a:rPr lang="ka-GE" sz="1400" dirty="0">
                <a:solidFill>
                  <a:srgbClr val="203162"/>
                </a:solidFill>
                <a:latin typeface="Calibi"/>
                <a:ea typeface="Roboto" panose="02000000000000000000" pitchFamily="2" charset="0"/>
              </a:rPr>
              <a:t>) ინფორმირებისთვუის  </a:t>
            </a:r>
          </a:p>
          <a:p>
            <a:pPr marL="285743" indent="-285743" defTabSz="457189">
              <a:lnSpc>
                <a:spcPct val="150000"/>
              </a:lnSpc>
              <a:buFont typeface="Arial" panose="020B0604020202020204" pitchFamily="34" charset="0"/>
              <a:buChar char="•"/>
            </a:pPr>
            <a:r>
              <a:rPr lang="ka-GE" sz="1400" dirty="0">
                <a:solidFill>
                  <a:srgbClr val="203162"/>
                </a:solidFill>
                <a:latin typeface="Calibi"/>
                <a:ea typeface="Roboto" panose="02000000000000000000" pitchFamily="2" charset="0"/>
              </a:rPr>
              <a:t>ანგარიშები ქვეყნდება გაეროს მიგრაციის ქსელის ვებ-გვერდზე: </a:t>
            </a:r>
            <a:r>
              <a:rPr lang="en-US" sz="1400" dirty="0">
                <a:solidFill>
                  <a:srgbClr val="203162"/>
                </a:solidFill>
                <a:latin typeface="Calibi"/>
                <a:ea typeface="Roboto" panose="02000000000000000000" pitchFamily="2" charset="0"/>
                <a:hlinkClick r:id="rId5">
                  <a:extLst>
                    <a:ext uri="{A12FA001-AC4F-418D-AE19-62706E023703}">
                      <ahyp:hlinkClr xmlns:ahyp="http://schemas.microsoft.com/office/drawing/2018/hyperlinkcolor" val="tx"/>
                    </a:ext>
                  </a:extLst>
                </a:hlinkClick>
              </a:rPr>
              <a:t>http://migrationnetwork.un.org/</a:t>
            </a:r>
            <a:r>
              <a:rPr lang="en-US" sz="1400" dirty="0">
                <a:solidFill>
                  <a:srgbClr val="203162"/>
                </a:solidFill>
                <a:latin typeface="Calibi"/>
                <a:ea typeface="Roboto" panose="02000000000000000000" pitchFamily="2" charset="0"/>
              </a:rPr>
              <a:t>.</a:t>
            </a:r>
          </a:p>
          <a:p>
            <a:pPr marL="285743" indent="-285743" defTabSz="457189">
              <a:lnSpc>
                <a:spcPct val="150000"/>
              </a:lnSpc>
              <a:buFont typeface="Arial" panose="020B0604020202020204" pitchFamily="34" charset="0"/>
              <a:buChar char="•"/>
            </a:pPr>
            <a:r>
              <a:rPr lang="ka-GE" sz="1400" dirty="0">
                <a:solidFill>
                  <a:srgbClr val="203162"/>
                </a:solidFill>
                <a:latin typeface="Calibi"/>
                <a:ea typeface="Roboto" panose="02000000000000000000" pitchFamily="2" charset="0"/>
              </a:rPr>
              <a:t>ანგარიშებში მაქსიმალურად უნდა აისახოს </a:t>
            </a:r>
            <a:r>
              <a:rPr lang="en-US" sz="1400" dirty="0">
                <a:solidFill>
                  <a:srgbClr val="203162"/>
                </a:solidFill>
                <a:latin typeface="Calibi"/>
                <a:ea typeface="Roboto" panose="02000000000000000000" pitchFamily="2" charset="0"/>
              </a:rPr>
              <a:t>GCM</a:t>
            </a:r>
            <a:r>
              <a:rPr lang="ka-GE" sz="1400" dirty="0">
                <a:solidFill>
                  <a:srgbClr val="203162"/>
                </a:solidFill>
                <a:latin typeface="Calibi"/>
                <a:ea typeface="Roboto" panose="02000000000000000000" pitchFamily="2" charset="0"/>
              </a:rPr>
              <a:t>-ის ყოვლისმომცველი მიდგომა.  </a:t>
            </a:r>
            <a:endParaRPr lang="en-US" sz="1400" dirty="0">
              <a:solidFill>
                <a:srgbClr val="203162"/>
              </a:solidFill>
              <a:latin typeface="Calibi"/>
              <a:ea typeface="Roboto" panose="02000000000000000000" pitchFamily="2" charset="0"/>
            </a:endParaRPr>
          </a:p>
        </p:txBody>
      </p:sp>
      <p:sp>
        <p:nvSpPr>
          <p:cNvPr id="5" name="Titre 1">
            <a:extLst>
              <a:ext uri="{FF2B5EF4-FFF2-40B4-BE49-F238E27FC236}">
                <a16:creationId xmlns:a16="http://schemas.microsoft.com/office/drawing/2014/main" id="{9407C241-A7CE-49AA-9B32-60A1FFEAB329}"/>
              </a:ext>
            </a:extLst>
          </p:cNvPr>
          <p:cNvSpPr txBox="1">
            <a:spLocks/>
          </p:cNvSpPr>
          <p:nvPr/>
        </p:nvSpPr>
        <p:spPr>
          <a:xfrm>
            <a:off x="1433888" y="588166"/>
            <a:ext cx="6276224" cy="679767"/>
          </a:xfrm>
          <a:prstGeom prst="rect">
            <a:avLst/>
          </a:prstGeom>
        </p:spPr>
        <p:txBody>
          <a:bodyPr vert="horz" lIns="91440" tIns="45720" rIns="91440" bIns="45720" rtlCol="0" anchor="ctr">
            <a:normAutofit fontScale="67500" lnSpcReduction="2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უსაფრთხო, მოწესრიგებული და რეგულარული მიგრაციის გლობალური შეთანხმების (</a:t>
            </a:r>
            <a:r>
              <a:rPr lang="en-US" sz="2400" b="1" dirty="0">
                <a:solidFill>
                  <a:srgbClr val="203162"/>
                </a:solidFill>
                <a:latin typeface="Calibri" panose="020F0502020204030204" pitchFamily="34" charset="0"/>
                <a:cs typeface="Calibri" panose="020F0502020204030204" pitchFamily="34" charset="0"/>
              </a:rPr>
              <a:t>GCM </a:t>
            </a:r>
            <a:r>
              <a:rPr lang="ka-GE" sz="2400" b="1" dirty="0">
                <a:solidFill>
                  <a:srgbClr val="203162"/>
                </a:solidFill>
                <a:latin typeface="Calibri" panose="020F0502020204030204" pitchFamily="34" charset="0"/>
                <a:cs typeface="Calibri" panose="020F0502020204030204" pitchFamily="34" charset="0"/>
              </a:rPr>
              <a:t>) რეგიონული მიმოხილვა</a:t>
            </a:r>
            <a:r>
              <a:rPr lang="en-GB"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რეპორტინგი</a:t>
            </a:r>
            <a:endParaRPr lang="en-GB" sz="2400" b="1" dirty="0">
              <a:solidFill>
                <a:srgbClr val="203162"/>
              </a:solidFill>
              <a:latin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CA607F84-EB8B-4633-9989-71E74F37E7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762" y="612852"/>
            <a:ext cx="619125" cy="619125"/>
          </a:xfrm>
          <a:prstGeom prst="rect">
            <a:avLst/>
          </a:prstGeom>
        </p:spPr>
      </p:pic>
      <p:sp>
        <p:nvSpPr>
          <p:cNvPr id="13" name="Rectangle 12">
            <a:extLst>
              <a:ext uri="{FF2B5EF4-FFF2-40B4-BE49-F238E27FC236}">
                <a16:creationId xmlns:a16="http://schemas.microsoft.com/office/drawing/2014/main" id="{C29030C6-249B-41DB-898E-AF183B559253}"/>
              </a:ext>
            </a:extLst>
          </p:cNvPr>
          <p:cNvSpPr/>
          <p:nvPr/>
        </p:nvSpPr>
        <p:spPr>
          <a:xfrm>
            <a:off x="0" y="5035550"/>
            <a:ext cx="9144000" cy="107949"/>
          </a:xfrm>
          <a:prstGeom prst="rect">
            <a:avLst/>
          </a:prstGeom>
          <a:solidFill>
            <a:srgbClr val="203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65555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46D0C2-6DF6-4461-BD5B-8A1B638B0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6" name="Title 1">
            <a:extLst>
              <a:ext uri="{FF2B5EF4-FFF2-40B4-BE49-F238E27FC236}">
                <a16:creationId xmlns:a16="http://schemas.microsoft.com/office/drawing/2014/main" id="{F0882F20-B53F-4B28-A2C6-3383E7C7C803}"/>
              </a:ext>
            </a:extLst>
          </p:cNvPr>
          <p:cNvSpPr txBox="1">
            <a:spLocks/>
          </p:cNvSpPr>
          <p:nvPr/>
        </p:nvSpPr>
        <p:spPr>
          <a:xfrm>
            <a:off x="5894577" y="718271"/>
            <a:ext cx="2620772" cy="369768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H" b="1">
              <a:solidFill>
                <a:schemeClr val="accent1"/>
              </a:solidFill>
            </a:endParaRPr>
          </a:p>
        </p:txBody>
      </p:sp>
      <p:sp>
        <p:nvSpPr>
          <p:cNvPr id="12" name="Titre 1">
            <a:extLst>
              <a:ext uri="{FF2B5EF4-FFF2-40B4-BE49-F238E27FC236}">
                <a16:creationId xmlns:a16="http://schemas.microsoft.com/office/drawing/2014/main" id="{8F916A6B-BC93-4429-B16C-41FE592D19AB}"/>
              </a:ext>
            </a:extLst>
          </p:cNvPr>
          <p:cNvSpPr txBox="1">
            <a:spLocks/>
          </p:cNvSpPr>
          <p:nvPr/>
        </p:nvSpPr>
        <p:spPr>
          <a:xfrm>
            <a:off x="1431707" y="588165"/>
            <a:ext cx="7304924" cy="6797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4000" b="1" dirty="0">
                <a:solidFill>
                  <a:srgbClr val="203162"/>
                </a:solidFill>
                <a:latin typeface="Calibri" panose="020F0502020204030204" pitchFamily="34" charset="0"/>
                <a:cs typeface="Calibri" panose="020F0502020204030204" pitchFamily="34" charset="0"/>
              </a:rPr>
              <a:t>კითხვა და პასუხის სესია</a:t>
            </a:r>
            <a:endParaRPr lang="en-GB" sz="4000" b="1" dirty="0">
              <a:solidFill>
                <a:srgbClr val="203162"/>
              </a:solidFill>
              <a:latin typeface="Calibri" panose="020F0502020204030204" pitchFamily="34" charset="0"/>
              <a:cs typeface="Calibri" panose="020F0502020204030204" pitchFamily="34" charset="0"/>
            </a:endParaRPr>
          </a:p>
        </p:txBody>
      </p:sp>
      <p:pic>
        <p:nvPicPr>
          <p:cNvPr id="18" name="Graphic 17">
            <a:extLst>
              <a:ext uri="{FF2B5EF4-FFF2-40B4-BE49-F238E27FC236}">
                <a16:creationId xmlns:a16="http://schemas.microsoft.com/office/drawing/2014/main" id="{463E7931-8657-4735-B2DB-B970739653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618487"/>
            <a:ext cx="619125" cy="619125"/>
          </a:xfrm>
          <a:prstGeom prst="rect">
            <a:avLst/>
          </a:prstGeom>
        </p:spPr>
      </p:pic>
      <p:sp>
        <p:nvSpPr>
          <p:cNvPr id="19" name="Rectangle 18">
            <a:extLst>
              <a:ext uri="{FF2B5EF4-FFF2-40B4-BE49-F238E27FC236}">
                <a16:creationId xmlns:a16="http://schemas.microsoft.com/office/drawing/2014/main" id="{17C81A8B-C7EC-4148-A1A8-84C54B3BA860}"/>
              </a:ext>
            </a:extLst>
          </p:cNvPr>
          <p:cNvSpPr/>
          <p:nvPr/>
        </p:nvSpPr>
        <p:spPr>
          <a:xfrm>
            <a:off x="0" y="5035550"/>
            <a:ext cx="9144000" cy="107949"/>
          </a:xfrm>
          <a:prstGeom prst="rect">
            <a:avLst/>
          </a:prstGeom>
          <a:solidFill>
            <a:srgbClr val="DC0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55781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69C480D-7AA4-304C-8BE8-9DB92A93A093}"/>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1306185" y="2136978"/>
            <a:ext cx="2993153" cy="869544"/>
          </a:xfrm>
        </p:spPr>
      </p:pic>
      <p:sp>
        <p:nvSpPr>
          <p:cNvPr id="6" name="Text Placeholder 5">
            <a:extLst>
              <a:ext uri="{FF2B5EF4-FFF2-40B4-BE49-F238E27FC236}">
                <a16:creationId xmlns:a16="http://schemas.microsoft.com/office/drawing/2014/main" id="{FCA0E7BF-C1AF-8142-B474-05D03E014060}"/>
              </a:ext>
            </a:extLst>
          </p:cNvPr>
          <p:cNvSpPr>
            <a:spLocks noGrp="1"/>
          </p:cNvSpPr>
          <p:nvPr>
            <p:ph type="body" sz="half" idx="2"/>
          </p:nvPr>
        </p:nvSpPr>
        <p:spPr>
          <a:xfrm>
            <a:off x="4844664" y="2136978"/>
            <a:ext cx="3288160" cy="869544"/>
          </a:xfrm>
        </p:spPr>
        <p:txBody>
          <a:bodyPr>
            <a:normAutofit fontScale="92500"/>
          </a:bodyPr>
          <a:lstStyle/>
          <a:p>
            <a:pPr>
              <a:lnSpc>
                <a:spcPct val="160000"/>
              </a:lnSpc>
              <a:spcBef>
                <a:spcPts val="0"/>
              </a:spcBef>
            </a:pPr>
            <a:r>
              <a:rPr lang="en-US" dirty="0">
                <a:ea typeface="Roboto" panose="02000000000000000000" pitchFamily="2" charset="0"/>
              </a:rPr>
              <a:t>unmignet@iom.int</a:t>
            </a:r>
            <a:br>
              <a:rPr lang="en-US" dirty="0">
                <a:ea typeface="Roboto" panose="02000000000000000000" pitchFamily="2" charset="0"/>
              </a:rPr>
            </a:br>
            <a:r>
              <a:rPr lang="en-US" dirty="0">
                <a:ea typeface="Roboto" panose="02000000000000000000" pitchFamily="2" charset="0"/>
                <a:hlinkClick r:id="rId3">
                  <a:extLst>
                    <a:ext uri="{A12FA001-AC4F-418D-AE19-62706E023703}">
                      <ahyp:hlinkClr xmlns:ahyp="http://schemas.microsoft.com/office/drawing/2018/hyperlinkcolor" val="tx"/>
                    </a:ext>
                  </a:extLst>
                </a:hlinkClick>
              </a:rPr>
              <a:t>www.migrationnetwork.un.org</a:t>
            </a:r>
            <a:endParaRPr lang="en-US" dirty="0">
              <a:ea typeface="Roboto" panose="02000000000000000000" pitchFamily="2" charset="0"/>
            </a:endParaRPr>
          </a:p>
          <a:p>
            <a:pPr>
              <a:lnSpc>
                <a:spcPct val="160000"/>
              </a:lnSpc>
              <a:spcBef>
                <a:spcPts val="0"/>
              </a:spcBef>
            </a:pPr>
            <a:r>
              <a:rPr lang="en-US" dirty="0">
                <a:ea typeface="Roboto" panose="02000000000000000000" pitchFamily="2" charset="0"/>
              </a:rPr>
              <a:t>Follow us on Twitter! @UNMigNetwork</a:t>
            </a:r>
          </a:p>
        </p:txBody>
      </p:sp>
    </p:spTree>
    <p:extLst>
      <p:ext uri="{BB962C8B-B14F-4D97-AF65-F5344CB8AC3E}">
        <p14:creationId xmlns:p14="http://schemas.microsoft.com/office/powerpoint/2010/main" val="307895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1EFAFE-43A2-4A23-AAD7-179DD8B225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7" name="Espace réservé du contenu 1">
            <a:extLst>
              <a:ext uri="{FF2B5EF4-FFF2-40B4-BE49-F238E27FC236}">
                <a16:creationId xmlns:a16="http://schemas.microsoft.com/office/drawing/2014/main" id="{9B8A0665-951C-2144-80A4-2B45AE889453}"/>
              </a:ext>
            </a:extLst>
          </p:cNvPr>
          <p:cNvSpPr txBox="1">
            <a:spLocks/>
          </p:cNvSpPr>
          <p:nvPr/>
        </p:nvSpPr>
        <p:spPr>
          <a:xfrm>
            <a:off x="2674073" y="1393825"/>
            <a:ext cx="6144922" cy="3151224"/>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spcBef>
                <a:spcPts val="750"/>
              </a:spcBef>
              <a:buNone/>
              <a:defRPr/>
            </a:pPr>
            <a:r>
              <a:rPr lang="ka-GE" sz="1600" b="1" dirty="0">
                <a:solidFill>
                  <a:srgbClr val="26BDE2"/>
                </a:solidFill>
                <a:latin typeface="Calibi"/>
                <a:cs typeface="Arial" panose="020B0604020202020204" pitchFamily="34" charset="0"/>
              </a:rPr>
              <a:t>გაეროს პირველი ყოვლისმომცველი ჩარჩო, რომელიც მიღებულია მთავრობათაშორისი მოლაპარაკებების გზით, გლობალური მიგრაციის მმართველობაში საერთაშორისო თანამშრომლობის ასამაღლებლად</a:t>
            </a:r>
            <a:r>
              <a:rPr lang="en-US" sz="1600" b="1" dirty="0">
                <a:solidFill>
                  <a:srgbClr val="26BDE2"/>
                </a:solidFill>
                <a:latin typeface="Calibi"/>
                <a:cs typeface="Arial" panose="020B0604020202020204" pitchFamily="34" charset="0"/>
              </a:rPr>
              <a:t>.</a:t>
            </a:r>
          </a:p>
          <a:p>
            <a:pPr marL="0" indent="0" fontAlgn="t">
              <a:spcBef>
                <a:spcPts val="750"/>
              </a:spcBef>
              <a:buNone/>
              <a:defRPr/>
            </a:pPr>
            <a:endParaRPr lang="en-US" sz="1200" dirty="0">
              <a:solidFill>
                <a:srgbClr val="26BDE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23 მიზანი და მასთან დაკავშირებული ვალდებულებები</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მისწრაფებითი მიდგომა - მისი მიზანია საერთაშორისო თანამშრომლობის</a:t>
            </a:r>
          </a:p>
          <a:p>
            <a:pPr marL="169863" indent="117475" fontAlgn="t">
              <a:spcBef>
                <a:spcPts val="750"/>
              </a:spcBef>
              <a:buNone/>
              <a:defRPr/>
            </a:pPr>
            <a:r>
              <a:rPr lang="ka-GE" sz="1400" dirty="0">
                <a:solidFill>
                  <a:srgbClr val="203162"/>
                </a:solidFill>
                <a:latin typeface="Calibi"/>
                <a:cs typeface="Arial" panose="020B0604020202020204" pitchFamily="34" charset="0"/>
              </a:rPr>
              <a:t>გაღრმავება</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დაბალანსებული</a:t>
            </a:r>
            <a:r>
              <a:rPr lang="en-US" sz="1400" dirty="0">
                <a:solidFill>
                  <a:srgbClr val="203162"/>
                </a:solidFill>
                <a:latin typeface="Calibi"/>
                <a:cs typeface="Arial" panose="020B0604020202020204" pitchFamily="34" charset="0"/>
              </a:rPr>
              <a:t> – 360</a:t>
            </a:r>
            <a:r>
              <a:rPr lang="ka-GE" sz="1400" dirty="0">
                <a:solidFill>
                  <a:srgbClr val="203162"/>
                </a:solidFill>
                <a:latin typeface="Calibi"/>
                <a:cs typeface="Arial" panose="020B0604020202020204" pitchFamily="34" charset="0"/>
              </a:rPr>
              <a:t> გრადუსიანი მიდგომა</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სახელმწიფოს ხელმძღვანელობით</a:t>
            </a:r>
            <a:r>
              <a:rPr lang="en-US" sz="1400" dirty="0">
                <a:solidFill>
                  <a:srgbClr val="203162"/>
                </a:solidFill>
                <a:latin typeface="Calibi"/>
                <a:cs typeface="Arial" panose="020B0604020202020204" pitchFamily="34" charset="0"/>
              </a:rPr>
              <a:t> –</a:t>
            </a:r>
            <a:r>
              <a:rPr lang="ka-GE" sz="1400" dirty="0">
                <a:solidFill>
                  <a:srgbClr val="203162"/>
                </a:solidFill>
                <a:latin typeface="Calibi"/>
                <a:cs typeface="Arial" panose="020B0604020202020204" pitchFamily="34" charset="0"/>
              </a:rPr>
              <a:t> მთელი მთავრობის / საზოგადოების</a:t>
            </a:r>
          </a:p>
          <a:p>
            <a:pPr marL="0" indent="287338" fontAlgn="t">
              <a:spcBef>
                <a:spcPts val="750"/>
              </a:spcBef>
              <a:buNone/>
              <a:defRPr/>
            </a:pPr>
            <a:r>
              <a:rPr lang="ka-GE" sz="1400" dirty="0">
                <a:solidFill>
                  <a:srgbClr val="203162"/>
                </a:solidFill>
                <a:latin typeface="Calibi"/>
                <a:cs typeface="Arial" panose="020B0604020202020204" pitchFamily="34" charset="0"/>
              </a:rPr>
              <a:t>მიდგომა</a:t>
            </a:r>
          </a:p>
          <a:p>
            <a:pPr marL="271463" indent="-285750" fontAlgn="t">
              <a:spcBef>
                <a:spcPts val="750"/>
              </a:spcBef>
              <a:defRPr/>
            </a:pPr>
            <a:r>
              <a:rPr lang="ka-GE" sz="1400" dirty="0">
                <a:solidFill>
                  <a:srgbClr val="203162"/>
                </a:solidFill>
                <a:latin typeface="Calibi"/>
                <a:cs typeface="Arial" panose="020B0604020202020204" pitchFamily="34" charset="0"/>
              </a:rPr>
              <a:t>ხალხზე ორიენტირებული, ადამიანის უფლებებზე დაფუძნებული</a:t>
            </a:r>
          </a:p>
          <a:p>
            <a:pPr marL="271463" indent="-285750" fontAlgn="t">
              <a:spcBef>
                <a:spcPts val="750"/>
              </a:spcBef>
              <a:defRPr/>
            </a:pPr>
            <a:r>
              <a:rPr lang="ka-GE" sz="1400" dirty="0">
                <a:solidFill>
                  <a:srgbClr val="203162"/>
                </a:solidFill>
                <a:latin typeface="Calibi"/>
                <a:cs typeface="Arial" panose="020B0604020202020204" pitchFamily="34" charset="0"/>
              </a:rPr>
              <a:t>მიღებულია მდგრადი განვითარების მიზნების საფუძველზე </a:t>
            </a:r>
            <a:r>
              <a:rPr lang="en-US" sz="1400" dirty="0">
                <a:solidFill>
                  <a:srgbClr val="203162"/>
                </a:solidFill>
                <a:latin typeface="Calibi"/>
                <a:cs typeface="Arial" panose="020B0604020202020204" pitchFamily="34" charset="0"/>
              </a:rPr>
              <a:t>-  </a:t>
            </a:r>
            <a:r>
              <a:rPr lang="ka-GE" sz="1400" dirty="0">
                <a:solidFill>
                  <a:srgbClr val="203162"/>
                </a:solidFill>
                <a:latin typeface="Calibi"/>
                <a:cs typeface="Arial" panose="020B0604020202020204" pitchFamily="34" charset="0"/>
              </a:rPr>
              <a:t>შეესაბამება </a:t>
            </a:r>
          </a:p>
          <a:p>
            <a:pPr marL="0" indent="287338" fontAlgn="t">
              <a:spcBef>
                <a:spcPts val="750"/>
              </a:spcBef>
              <a:buNone/>
              <a:defRPr/>
            </a:pPr>
            <a:r>
              <a:rPr lang="ka-GE" sz="1400" dirty="0">
                <a:solidFill>
                  <a:srgbClr val="203162"/>
                </a:solidFill>
                <a:latin typeface="Calibi"/>
                <a:cs typeface="Arial" panose="020B0604020202020204" pitchFamily="34" charset="0"/>
              </a:rPr>
              <a:t>მიზანს 10.7</a:t>
            </a:r>
            <a:endParaRPr lang="en-US" sz="1400" dirty="0">
              <a:solidFill>
                <a:srgbClr val="203162"/>
              </a:solidFill>
              <a:latin typeface="Calibi"/>
              <a:cs typeface="Arial" panose="020B0604020202020204" pitchFamily="34" charset="0"/>
            </a:endParaRPr>
          </a:p>
          <a:p>
            <a:pPr marL="271463" indent="-285750" fontAlgn="t">
              <a:spcBef>
                <a:spcPts val="750"/>
              </a:spcBef>
              <a:defRPr/>
            </a:pPr>
            <a:r>
              <a:rPr lang="ka-GE" sz="1400" dirty="0">
                <a:solidFill>
                  <a:srgbClr val="203162"/>
                </a:solidFill>
                <a:latin typeface="Calibi"/>
                <a:cs typeface="Arial" panose="020B0604020202020204" pitchFamily="34" charset="0"/>
              </a:rPr>
              <a:t>არ არის იურიდიულად სავალდებულო</a:t>
            </a:r>
            <a:endParaRPr lang="en-US" sz="1400" dirty="0">
              <a:solidFill>
                <a:srgbClr val="203162"/>
              </a:solidFill>
              <a:latin typeface="Calibi"/>
              <a:cs typeface="Arial" panose="020B0604020202020204" pitchFamily="34" charset="0"/>
            </a:endParaRPr>
          </a:p>
        </p:txBody>
      </p:sp>
      <p:sp>
        <p:nvSpPr>
          <p:cNvPr id="11" name="Titre 1">
            <a:extLst>
              <a:ext uri="{FF2B5EF4-FFF2-40B4-BE49-F238E27FC236}">
                <a16:creationId xmlns:a16="http://schemas.microsoft.com/office/drawing/2014/main" id="{054D32C7-A5C3-44B7-8A61-DC23E6BEE298}"/>
              </a:ext>
            </a:extLst>
          </p:cNvPr>
          <p:cNvSpPr>
            <a:spLocks noGrp="1"/>
          </p:cNvSpPr>
          <p:nvPr>
            <p:ph type="title" idx="4294967295"/>
          </p:nvPr>
        </p:nvSpPr>
        <p:spPr>
          <a:xfrm>
            <a:off x="1431706" y="590703"/>
            <a:ext cx="5688622" cy="679767"/>
          </a:xfrm>
        </p:spPr>
        <p:txBody>
          <a:bodyPr vert="horz" lIns="91440" tIns="45720" rIns="91440" bIns="45720" rtlCol="0" anchor="ctr">
            <a:noAutofit/>
          </a:bodyPr>
          <a:lstStyle/>
          <a:p>
            <a:pPr defTabSz="914400"/>
            <a:r>
              <a:rPr lang="ka-GE" sz="2400" b="1" dirty="0">
                <a:solidFill>
                  <a:srgbClr val="203162"/>
                </a:solidFill>
                <a:latin typeface="Calibri" panose="020F0502020204030204" pitchFamily="34" charset="0"/>
                <a:cs typeface="Calibri" panose="020F0502020204030204" pitchFamily="34" charset="0"/>
              </a:rPr>
              <a:t>გლობალური შეთანხმება უსაფრთხო, მოწესრიგებული და რეგულარული მიგრაციის შესახებ </a:t>
            </a:r>
            <a:r>
              <a:rPr lang="en-US" sz="2400" b="1" dirty="0">
                <a:solidFill>
                  <a:srgbClr val="203162"/>
                </a:solidFill>
                <a:latin typeface="Calibri" panose="020F0502020204030204" pitchFamily="34" charset="0"/>
                <a:cs typeface="Calibri" panose="020F0502020204030204" pitchFamily="34" charset="0"/>
              </a:rPr>
              <a:t>(GCM)</a:t>
            </a:r>
          </a:p>
        </p:txBody>
      </p:sp>
      <p:sp>
        <p:nvSpPr>
          <p:cNvPr id="8" name="Rectangle 7">
            <a:extLst>
              <a:ext uri="{FF2B5EF4-FFF2-40B4-BE49-F238E27FC236}">
                <a16:creationId xmlns:a16="http://schemas.microsoft.com/office/drawing/2014/main" id="{EEF208AD-41AF-4B17-9621-0C093A6EA9D4}"/>
              </a:ext>
            </a:extLst>
          </p:cNvPr>
          <p:cNvSpPr/>
          <p:nvPr/>
        </p:nvSpPr>
        <p:spPr>
          <a:xfrm>
            <a:off x="0" y="5035550"/>
            <a:ext cx="9144000" cy="107949"/>
          </a:xfrm>
          <a:prstGeom prst="rect">
            <a:avLst/>
          </a:prstGeom>
          <a:solidFill>
            <a:srgbClr val="F49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12" name="Graphic 11">
            <a:extLst>
              <a:ext uri="{FF2B5EF4-FFF2-40B4-BE49-F238E27FC236}">
                <a16:creationId xmlns:a16="http://schemas.microsoft.com/office/drawing/2014/main" id="{C61661CC-B9CF-45AA-8837-392DB0AB19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1" y="618487"/>
            <a:ext cx="619125" cy="619125"/>
          </a:xfrm>
          <a:prstGeom prst="rect">
            <a:avLst/>
          </a:prstGeom>
        </p:spPr>
      </p:pic>
      <p:pic>
        <p:nvPicPr>
          <p:cNvPr id="9" name="Graphic 8">
            <a:extLst>
              <a:ext uri="{FF2B5EF4-FFF2-40B4-BE49-F238E27FC236}">
                <a16:creationId xmlns:a16="http://schemas.microsoft.com/office/drawing/2014/main" id="{B2784159-6EFB-4B1B-BFE8-41992632E41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754" t="72352" r="81952" b="4147"/>
          <a:stretch/>
        </p:blipFill>
        <p:spPr>
          <a:xfrm>
            <a:off x="311949" y="1795534"/>
            <a:ext cx="2239513" cy="2224801"/>
          </a:xfrm>
          <a:prstGeom prst="rect">
            <a:avLst/>
          </a:prstGeom>
        </p:spPr>
      </p:pic>
    </p:spTree>
    <p:extLst>
      <p:ext uri="{BB962C8B-B14F-4D97-AF65-F5344CB8AC3E}">
        <p14:creationId xmlns:p14="http://schemas.microsoft.com/office/powerpoint/2010/main" val="144193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3963826A-7825-4355-B2CE-FB3F1FC5C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26" y="-5887"/>
            <a:ext cx="9144000" cy="5143500"/>
          </a:xfrm>
          <a:prstGeom prst="rect">
            <a:avLst/>
          </a:prstGeom>
        </p:spPr>
      </p:pic>
      <p:sp>
        <p:nvSpPr>
          <p:cNvPr id="13" name="Title 1">
            <a:extLst>
              <a:ext uri="{FF2B5EF4-FFF2-40B4-BE49-F238E27FC236}">
                <a16:creationId xmlns:a16="http://schemas.microsoft.com/office/drawing/2014/main" id="{CD883308-E187-CE42-804C-24E57549C998}"/>
              </a:ext>
            </a:extLst>
          </p:cNvPr>
          <p:cNvSpPr txBox="1">
            <a:spLocks/>
          </p:cNvSpPr>
          <p:nvPr/>
        </p:nvSpPr>
        <p:spPr>
          <a:xfrm>
            <a:off x="190359" y="2455334"/>
            <a:ext cx="1773286" cy="994172"/>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ka-GE" sz="1400" dirty="0">
                <a:solidFill>
                  <a:srgbClr val="203162"/>
                </a:solidFill>
                <a:latin typeface="Calibri "/>
                <a:ea typeface="Roboto Light" panose="02000000000000000000" pitchFamily="2" charset="0"/>
              </a:rPr>
              <a:t>თანამშრომლობის გაუმჯობესების კოლექტიური ვალდებულება</a:t>
            </a:r>
            <a:endParaRPr lang="en-US" sz="1400" dirty="0">
              <a:solidFill>
                <a:srgbClr val="203162"/>
              </a:solidFill>
              <a:latin typeface="Calibri "/>
              <a:ea typeface="Roboto Light" panose="02000000000000000000" pitchFamily="2" charset="0"/>
            </a:endParaRPr>
          </a:p>
        </p:txBody>
      </p:sp>
      <p:sp>
        <p:nvSpPr>
          <p:cNvPr id="15" name="Title 1">
            <a:extLst>
              <a:ext uri="{FF2B5EF4-FFF2-40B4-BE49-F238E27FC236}">
                <a16:creationId xmlns:a16="http://schemas.microsoft.com/office/drawing/2014/main" id="{120DCA1E-8929-0645-9B86-58D120705D14}"/>
              </a:ext>
            </a:extLst>
          </p:cNvPr>
          <p:cNvSpPr txBox="1">
            <a:spLocks/>
          </p:cNvSpPr>
          <p:nvPr/>
        </p:nvSpPr>
        <p:spPr>
          <a:xfrm>
            <a:off x="1677344" y="3185964"/>
            <a:ext cx="1831834" cy="994172"/>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br>
              <a:rPr lang="ka-GE" sz="1400" dirty="0"/>
            </a:br>
            <a:r>
              <a:rPr lang="ka-GE" sz="1400" dirty="0">
                <a:solidFill>
                  <a:srgbClr val="203162"/>
                </a:solidFill>
                <a:latin typeface="Calibri "/>
                <a:ea typeface="Roboto Light" panose="02000000000000000000" pitchFamily="2" charset="0"/>
              </a:rPr>
              <a:t>საერთაშორისო მიგრაცია გვაერთიანებს და არ გვაშორებს</a:t>
            </a:r>
            <a:endParaRPr lang="en-US" sz="1400" dirty="0">
              <a:solidFill>
                <a:srgbClr val="203162"/>
              </a:solidFill>
              <a:latin typeface="Calibri "/>
              <a:ea typeface="Roboto Light" panose="02000000000000000000" pitchFamily="2" charset="0"/>
            </a:endParaRPr>
          </a:p>
        </p:txBody>
      </p:sp>
      <p:sp>
        <p:nvSpPr>
          <p:cNvPr id="16" name="Title 1">
            <a:extLst>
              <a:ext uri="{FF2B5EF4-FFF2-40B4-BE49-F238E27FC236}">
                <a16:creationId xmlns:a16="http://schemas.microsoft.com/office/drawing/2014/main" id="{480906EB-26DA-DE47-A7EA-CEC24544B293}"/>
              </a:ext>
            </a:extLst>
          </p:cNvPr>
          <p:cNvSpPr txBox="1">
            <a:spLocks/>
          </p:cNvSpPr>
          <p:nvPr/>
        </p:nvSpPr>
        <p:spPr>
          <a:xfrm>
            <a:off x="3440717" y="2323049"/>
            <a:ext cx="1915067" cy="994172"/>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ka-GE" sz="1400" dirty="0">
                <a:solidFill>
                  <a:srgbClr val="203162"/>
                </a:solidFill>
                <a:latin typeface="Calibri "/>
                <a:ea typeface="Roboto Light" panose="02000000000000000000" pitchFamily="2" charset="0"/>
              </a:rPr>
              <a:t>საერთო გაგება</a:t>
            </a:r>
            <a:endParaRPr lang="en-US" sz="1400" dirty="0">
              <a:solidFill>
                <a:srgbClr val="203162"/>
              </a:solidFill>
              <a:latin typeface="Calibri "/>
              <a:ea typeface="Roboto Light" panose="02000000000000000000" pitchFamily="2" charset="0"/>
            </a:endParaRPr>
          </a:p>
        </p:txBody>
      </p:sp>
      <p:sp>
        <p:nvSpPr>
          <p:cNvPr id="17" name="Title 1">
            <a:extLst>
              <a:ext uri="{FF2B5EF4-FFF2-40B4-BE49-F238E27FC236}">
                <a16:creationId xmlns:a16="http://schemas.microsoft.com/office/drawing/2014/main" id="{1A66E985-E6EE-3242-A01D-CC351A37B0AF}"/>
              </a:ext>
            </a:extLst>
          </p:cNvPr>
          <p:cNvSpPr txBox="1">
            <a:spLocks/>
          </p:cNvSpPr>
          <p:nvPr/>
        </p:nvSpPr>
        <p:spPr>
          <a:xfrm>
            <a:off x="5450400" y="3041438"/>
            <a:ext cx="1915067" cy="994172"/>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ka-GE" sz="1400" dirty="0">
                <a:solidFill>
                  <a:srgbClr val="203162"/>
                </a:solidFill>
                <a:latin typeface="Calibri "/>
                <a:ea typeface="Roboto Light" panose="02000000000000000000" pitchFamily="2" charset="0"/>
              </a:rPr>
              <a:t>საერთო პასუხისმგებლობა</a:t>
            </a:r>
            <a:endParaRPr lang="en-US" sz="1400" dirty="0">
              <a:solidFill>
                <a:srgbClr val="203162"/>
              </a:solidFill>
              <a:latin typeface="Calibri "/>
              <a:ea typeface="Roboto Light" panose="02000000000000000000" pitchFamily="2" charset="0"/>
            </a:endParaRPr>
          </a:p>
        </p:txBody>
      </p:sp>
      <p:sp>
        <p:nvSpPr>
          <p:cNvPr id="18" name="Title 1">
            <a:extLst>
              <a:ext uri="{FF2B5EF4-FFF2-40B4-BE49-F238E27FC236}">
                <a16:creationId xmlns:a16="http://schemas.microsoft.com/office/drawing/2014/main" id="{2D0DB771-C1AE-D24F-86E4-EABA300F3E7D}"/>
              </a:ext>
            </a:extLst>
          </p:cNvPr>
          <p:cNvSpPr txBox="1">
            <a:spLocks/>
          </p:cNvSpPr>
          <p:nvPr/>
        </p:nvSpPr>
        <p:spPr>
          <a:xfrm>
            <a:off x="7191520" y="2168771"/>
            <a:ext cx="1915067" cy="994172"/>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ka-GE" sz="1400" dirty="0">
                <a:solidFill>
                  <a:srgbClr val="203162"/>
                </a:solidFill>
                <a:latin typeface="Calibri "/>
                <a:ea typeface="Roboto Light" panose="02000000000000000000" pitchFamily="2" charset="0"/>
              </a:rPr>
              <a:t>მიზნის ერთიანობა</a:t>
            </a:r>
            <a:endParaRPr lang="en-US" sz="1400" dirty="0">
              <a:solidFill>
                <a:srgbClr val="203162"/>
              </a:solidFill>
              <a:latin typeface="Calibri "/>
              <a:ea typeface="Roboto Light" panose="02000000000000000000" pitchFamily="2" charset="0"/>
            </a:endParaRPr>
          </a:p>
        </p:txBody>
      </p:sp>
      <p:pic>
        <p:nvPicPr>
          <p:cNvPr id="3" name="Picture 2">
            <a:extLst>
              <a:ext uri="{FF2B5EF4-FFF2-40B4-BE49-F238E27FC236}">
                <a16:creationId xmlns:a16="http://schemas.microsoft.com/office/drawing/2014/main" id="{36934640-1909-407D-BDDE-E55C0A7DC61B}"/>
              </a:ext>
            </a:extLst>
          </p:cNvPr>
          <p:cNvPicPr>
            <a:picLocks noChangeAspect="1"/>
          </p:cNvPicPr>
          <p:nvPr/>
        </p:nvPicPr>
        <p:blipFill rotWithShape="1">
          <a:blip r:embed="rId5">
            <a:alphaModFix/>
          </a:blip>
          <a:srcRect l="9145" r="6057"/>
          <a:stretch/>
        </p:blipFill>
        <p:spPr>
          <a:xfrm>
            <a:off x="6069149" y="2565863"/>
            <a:ext cx="897878" cy="813042"/>
          </a:xfrm>
          <a:prstGeom prst="rect">
            <a:avLst/>
          </a:prstGeom>
        </p:spPr>
      </p:pic>
      <p:pic>
        <p:nvPicPr>
          <p:cNvPr id="4" name="Picture 3">
            <a:extLst>
              <a:ext uri="{FF2B5EF4-FFF2-40B4-BE49-F238E27FC236}">
                <a16:creationId xmlns:a16="http://schemas.microsoft.com/office/drawing/2014/main" id="{E0E4BD1F-1612-4D07-8D16-C20F70C77DE0}"/>
              </a:ext>
            </a:extLst>
          </p:cNvPr>
          <p:cNvPicPr>
            <a:picLocks noChangeAspect="1"/>
          </p:cNvPicPr>
          <p:nvPr/>
        </p:nvPicPr>
        <p:blipFill>
          <a:blip r:embed="rId6"/>
          <a:stretch>
            <a:fillRect/>
          </a:stretch>
        </p:blipFill>
        <p:spPr>
          <a:xfrm>
            <a:off x="636912" y="1733848"/>
            <a:ext cx="871972" cy="780984"/>
          </a:xfrm>
          <a:prstGeom prst="rect">
            <a:avLst/>
          </a:prstGeom>
        </p:spPr>
      </p:pic>
      <p:pic>
        <p:nvPicPr>
          <p:cNvPr id="6" name="Picture 5">
            <a:extLst>
              <a:ext uri="{FF2B5EF4-FFF2-40B4-BE49-F238E27FC236}">
                <a16:creationId xmlns:a16="http://schemas.microsoft.com/office/drawing/2014/main" id="{7967D9F9-9ABA-4D53-B11D-F211AB2ABE36}"/>
              </a:ext>
            </a:extLst>
          </p:cNvPr>
          <p:cNvPicPr>
            <a:picLocks noChangeAspect="1"/>
          </p:cNvPicPr>
          <p:nvPr/>
        </p:nvPicPr>
        <p:blipFill>
          <a:blip r:embed="rId7"/>
          <a:stretch>
            <a:fillRect/>
          </a:stretch>
        </p:blipFill>
        <p:spPr>
          <a:xfrm>
            <a:off x="4026340" y="2043429"/>
            <a:ext cx="838436" cy="718660"/>
          </a:xfrm>
          <a:prstGeom prst="rect">
            <a:avLst/>
          </a:prstGeom>
        </p:spPr>
      </p:pic>
      <p:pic>
        <p:nvPicPr>
          <p:cNvPr id="7" name="Picture 6">
            <a:extLst>
              <a:ext uri="{FF2B5EF4-FFF2-40B4-BE49-F238E27FC236}">
                <a16:creationId xmlns:a16="http://schemas.microsoft.com/office/drawing/2014/main" id="{34CA2DAB-6748-499F-B616-75FDD08F68AC}"/>
              </a:ext>
            </a:extLst>
          </p:cNvPr>
          <p:cNvPicPr>
            <a:picLocks noChangeAspect="1"/>
          </p:cNvPicPr>
          <p:nvPr/>
        </p:nvPicPr>
        <p:blipFill rotWithShape="1">
          <a:blip r:embed="rId8"/>
          <a:srcRect l="3618" r="8559"/>
          <a:stretch/>
        </p:blipFill>
        <p:spPr>
          <a:xfrm>
            <a:off x="7680392" y="1606911"/>
            <a:ext cx="939708" cy="958952"/>
          </a:xfrm>
          <a:prstGeom prst="rect">
            <a:avLst/>
          </a:prstGeom>
        </p:spPr>
      </p:pic>
      <p:cxnSp>
        <p:nvCxnSpPr>
          <p:cNvPr id="12" name="Straight Connector 11">
            <a:extLst>
              <a:ext uri="{FF2B5EF4-FFF2-40B4-BE49-F238E27FC236}">
                <a16:creationId xmlns:a16="http://schemas.microsoft.com/office/drawing/2014/main" id="{F7628475-C2AD-4370-AEDC-2A9AB8AACD0D}"/>
              </a:ext>
            </a:extLst>
          </p:cNvPr>
          <p:cNvCxnSpPr>
            <a:cxnSpLocks/>
          </p:cNvCxnSpPr>
          <p:nvPr/>
        </p:nvCxnSpPr>
        <p:spPr>
          <a:xfrm>
            <a:off x="1072898" y="3383021"/>
            <a:ext cx="0" cy="1652529"/>
          </a:xfrm>
          <a:prstGeom prst="line">
            <a:avLst/>
          </a:prstGeom>
          <a:ln w="15875">
            <a:solidFill>
              <a:srgbClr val="E3A34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F85602-3A32-4983-AACB-950B42559E91}"/>
              </a:ext>
            </a:extLst>
          </p:cNvPr>
          <p:cNvCxnSpPr>
            <a:cxnSpLocks/>
          </p:cNvCxnSpPr>
          <p:nvPr/>
        </p:nvCxnSpPr>
        <p:spPr>
          <a:xfrm>
            <a:off x="2583420" y="4183121"/>
            <a:ext cx="0" cy="960379"/>
          </a:xfrm>
          <a:prstGeom prst="line">
            <a:avLst/>
          </a:prstGeom>
          <a:ln w="15875">
            <a:solidFill>
              <a:srgbClr val="1670A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596742B-EA32-438A-BA8D-84E194B1F9C4}"/>
              </a:ext>
            </a:extLst>
          </p:cNvPr>
          <p:cNvCxnSpPr>
            <a:cxnSpLocks/>
          </p:cNvCxnSpPr>
          <p:nvPr/>
        </p:nvCxnSpPr>
        <p:spPr>
          <a:xfrm>
            <a:off x="4445558" y="2958749"/>
            <a:ext cx="0" cy="2184751"/>
          </a:xfrm>
          <a:prstGeom prst="line">
            <a:avLst/>
          </a:prstGeom>
          <a:ln w="15875">
            <a:solidFill>
              <a:srgbClr val="F13475"/>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6087A6C-B6DC-426E-AF42-55633333E6EC}"/>
              </a:ext>
            </a:extLst>
          </p:cNvPr>
          <p:cNvPicPr>
            <a:picLocks noChangeAspect="1"/>
          </p:cNvPicPr>
          <p:nvPr/>
        </p:nvPicPr>
        <p:blipFill>
          <a:blip r:embed="rId9"/>
          <a:stretch>
            <a:fillRect/>
          </a:stretch>
        </p:blipFill>
        <p:spPr>
          <a:xfrm>
            <a:off x="2184034" y="2620637"/>
            <a:ext cx="807720" cy="758268"/>
          </a:xfrm>
          <a:prstGeom prst="rect">
            <a:avLst/>
          </a:prstGeom>
        </p:spPr>
      </p:pic>
      <p:cxnSp>
        <p:nvCxnSpPr>
          <p:cNvPr id="27" name="Straight Connector 26">
            <a:extLst>
              <a:ext uri="{FF2B5EF4-FFF2-40B4-BE49-F238E27FC236}">
                <a16:creationId xmlns:a16="http://schemas.microsoft.com/office/drawing/2014/main" id="{514B434E-AB3C-4537-80CE-DA5BDE4A7C93}"/>
              </a:ext>
            </a:extLst>
          </p:cNvPr>
          <p:cNvCxnSpPr>
            <a:cxnSpLocks/>
          </p:cNvCxnSpPr>
          <p:nvPr/>
        </p:nvCxnSpPr>
        <p:spPr>
          <a:xfrm>
            <a:off x="6444975" y="3786772"/>
            <a:ext cx="0" cy="1356728"/>
          </a:xfrm>
          <a:prstGeom prst="line">
            <a:avLst/>
          </a:prstGeom>
          <a:ln w="15875">
            <a:solidFill>
              <a:srgbClr val="FF794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50A19E-9405-4FF1-9FCA-49D5C801ADCE}"/>
              </a:ext>
            </a:extLst>
          </p:cNvPr>
          <p:cNvCxnSpPr>
            <a:cxnSpLocks/>
          </p:cNvCxnSpPr>
          <p:nvPr/>
        </p:nvCxnSpPr>
        <p:spPr>
          <a:xfrm flipH="1">
            <a:off x="8139889" y="2819400"/>
            <a:ext cx="9165" cy="2324100"/>
          </a:xfrm>
          <a:prstGeom prst="line">
            <a:avLst/>
          </a:prstGeom>
          <a:ln w="15875">
            <a:solidFill>
              <a:srgbClr val="59BD48"/>
            </a:solidFill>
          </a:ln>
        </p:spPr>
        <p:style>
          <a:lnRef idx="1">
            <a:schemeClr val="accent1"/>
          </a:lnRef>
          <a:fillRef idx="0">
            <a:schemeClr val="accent1"/>
          </a:fillRef>
          <a:effectRef idx="0">
            <a:schemeClr val="accent1"/>
          </a:effectRef>
          <a:fontRef idx="minor">
            <a:schemeClr val="tx1"/>
          </a:fontRef>
        </p:style>
      </p:cxnSp>
      <p:sp>
        <p:nvSpPr>
          <p:cNvPr id="32" name="Titre 1">
            <a:extLst>
              <a:ext uri="{FF2B5EF4-FFF2-40B4-BE49-F238E27FC236}">
                <a16:creationId xmlns:a16="http://schemas.microsoft.com/office/drawing/2014/main" id="{CB9700FE-8000-4D96-B3CE-1079D9553191}"/>
              </a:ext>
            </a:extLst>
          </p:cNvPr>
          <p:cNvSpPr txBox="1">
            <a:spLocks/>
          </p:cNvSpPr>
          <p:nvPr/>
        </p:nvSpPr>
        <p:spPr>
          <a:xfrm>
            <a:off x="337149" y="582532"/>
            <a:ext cx="8911770" cy="67976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endParaRPr lang="en-US" sz="2400" b="1">
              <a:solidFill>
                <a:srgbClr val="203162"/>
              </a:solidFill>
              <a:latin typeface="Calibri" panose="020F0502020204030204" pitchFamily="34" charset="0"/>
              <a:cs typeface="Calibri" panose="020F0502020204030204" pitchFamily="34" charset="0"/>
            </a:endParaRPr>
          </a:p>
        </p:txBody>
      </p:sp>
      <p:sp>
        <p:nvSpPr>
          <p:cNvPr id="33" name="Titre 1">
            <a:extLst>
              <a:ext uri="{FF2B5EF4-FFF2-40B4-BE49-F238E27FC236}">
                <a16:creationId xmlns:a16="http://schemas.microsoft.com/office/drawing/2014/main" id="{A094C95F-93E6-4094-B8E7-2E6DFCCAE336}"/>
              </a:ext>
            </a:extLst>
          </p:cNvPr>
          <p:cNvSpPr txBox="1">
            <a:spLocks/>
          </p:cNvSpPr>
          <p:nvPr/>
        </p:nvSpPr>
        <p:spPr>
          <a:xfrm>
            <a:off x="1431706" y="592428"/>
            <a:ext cx="4876996" cy="67976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1800" b="1" dirty="0">
                <a:solidFill>
                  <a:srgbClr val="203162"/>
                </a:solidFill>
                <a:latin typeface="Calibri" panose="020F0502020204030204" pitchFamily="34" charset="0"/>
                <a:cs typeface="Calibri" panose="020F0502020204030204" pitchFamily="34" charset="0"/>
              </a:rPr>
              <a:t>ხედვა - საერთაშორისო მიგრაციის სფეროში თანამშრომლობის გაუმჯობესება</a:t>
            </a:r>
            <a:endParaRPr lang="en-US" sz="1800" b="1" dirty="0">
              <a:solidFill>
                <a:srgbClr val="203162"/>
              </a:solidFill>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C00287CC-C007-467E-8217-023A0864396F}"/>
              </a:ext>
            </a:extLst>
          </p:cNvPr>
          <p:cNvSpPr/>
          <p:nvPr/>
        </p:nvSpPr>
        <p:spPr>
          <a:xfrm>
            <a:off x="0" y="5035550"/>
            <a:ext cx="9144000" cy="107949"/>
          </a:xfrm>
          <a:prstGeom prst="rect">
            <a:avLst/>
          </a:prstGeom>
          <a:solidFill>
            <a:srgbClr val="FA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37" name="Graphic 36">
            <a:extLst>
              <a:ext uri="{FF2B5EF4-FFF2-40B4-BE49-F238E27FC236}">
                <a16:creationId xmlns:a16="http://schemas.microsoft.com/office/drawing/2014/main" id="{4FBEE1B5-608C-49DE-912A-49C4519166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2762" y="621569"/>
            <a:ext cx="619125" cy="619125"/>
          </a:xfrm>
          <a:prstGeom prst="rect">
            <a:avLst/>
          </a:prstGeom>
        </p:spPr>
      </p:pic>
    </p:spTree>
    <p:extLst>
      <p:ext uri="{BB962C8B-B14F-4D97-AF65-F5344CB8AC3E}">
        <p14:creationId xmlns:p14="http://schemas.microsoft.com/office/powerpoint/2010/main" val="12523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715F9F7-2857-4971-8F12-339852A0F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9" name="Rectangle 18">
            <a:extLst>
              <a:ext uri="{FF2B5EF4-FFF2-40B4-BE49-F238E27FC236}">
                <a16:creationId xmlns:a16="http://schemas.microsoft.com/office/drawing/2014/main" id="{5E58985C-1152-4945-8844-5E9E11F4DB9B}"/>
              </a:ext>
            </a:extLst>
          </p:cNvPr>
          <p:cNvSpPr/>
          <p:nvPr/>
        </p:nvSpPr>
        <p:spPr>
          <a:xfrm>
            <a:off x="1167263" y="1494971"/>
            <a:ext cx="6699480" cy="2714172"/>
          </a:xfrm>
          <a:prstGeom prst="rect">
            <a:avLst/>
          </a:prstGeom>
          <a:noFill/>
          <a:ln>
            <a:solidFill>
              <a:srgbClr val="00A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4" name="Title 1">
            <a:extLst>
              <a:ext uri="{FF2B5EF4-FFF2-40B4-BE49-F238E27FC236}">
                <a16:creationId xmlns:a16="http://schemas.microsoft.com/office/drawing/2014/main" id="{3FC7424A-FC42-4AC0-A0DA-5FF4089C9BCF}"/>
              </a:ext>
            </a:extLst>
          </p:cNvPr>
          <p:cNvSpPr txBox="1">
            <a:spLocks/>
          </p:cNvSpPr>
          <p:nvPr/>
        </p:nvSpPr>
        <p:spPr>
          <a:xfrm>
            <a:off x="1071243" y="1372144"/>
            <a:ext cx="7298557" cy="3188824"/>
          </a:xfrm>
          <a:prstGeom prst="rect">
            <a:avLst/>
          </a:prstGeom>
          <a:noFill/>
        </p:spPr>
        <p:txBody>
          <a:bodyPr vert="horz" wrap="square" lIns="135000" tIns="135000" rIns="135000" bIns="135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50000"/>
              </a:lnSpc>
              <a:defRPr/>
            </a:pPr>
            <a:r>
              <a:rPr lang="ka-GE" sz="1600" dirty="0">
                <a:solidFill>
                  <a:srgbClr val="E29F41"/>
                </a:solidFill>
                <a:latin typeface="Calibri "/>
                <a:ea typeface="Roboto Light" panose="02000000000000000000" pitchFamily="2" charset="0"/>
              </a:rPr>
              <a:t>ადამიანის უფლებები</a:t>
            </a:r>
            <a:r>
              <a:rPr lang="en-US" sz="1600" dirty="0">
                <a:solidFill>
                  <a:srgbClr val="E29F41"/>
                </a:solidFill>
                <a:latin typeface="Calibri "/>
                <a:ea typeface="Roboto Light" panose="02000000000000000000" pitchFamily="2" charset="0"/>
              </a:rPr>
              <a:t>                                  </a:t>
            </a:r>
            <a:r>
              <a:rPr lang="ka-GE" sz="1600" dirty="0">
                <a:solidFill>
                  <a:srgbClr val="1770A6"/>
                </a:solidFill>
                <a:latin typeface="Calibri "/>
                <a:ea typeface="Roboto Light" panose="02000000000000000000" pitchFamily="2" charset="0"/>
              </a:rPr>
              <a:t>გენდერული თანასწორობა</a:t>
            </a:r>
            <a:endParaRPr lang="en-US" sz="1600" dirty="0">
              <a:solidFill>
                <a:srgbClr val="1770A6"/>
              </a:solidFill>
              <a:latin typeface="Calibri "/>
              <a:ea typeface="Roboto Light" panose="02000000000000000000" pitchFamily="2" charset="0"/>
            </a:endParaRPr>
          </a:p>
          <a:p>
            <a:pPr defTabSz="685800">
              <a:lnSpc>
                <a:spcPct val="150000"/>
              </a:lnSpc>
              <a:defRPr/>
            </a:pPr>
            <a:r>
              <a:rPr lang="ka-GE" sz="1600" dirty="0">
                <a:solidFill>
                  <a:srgbClr val="F24782"/>
                </a:solidFill>
                <a:latin typeface="Calibri "/>
                <a:ea typeface="Roboto Light" panose="02000000000000000000" pitchFamily="2" charset="0"/>
              </a:rPr>
              <a:t>ბავშვის უფლებები</a:t>
            </a:r>
            <a:r>
              <a:rPr lang="en-US" sz="1600" dirty="0">
                <a:solidFill>
                  <a:srgbClr val="F24782"/>
                </a:solidFill>
                <a:latin typeface="Calibri "/>
                <a:ea typeface="Roboto Light" panose="02000000000000000000" pitchFamily="2" charset="0"/>
              </a:rPr>
              <a:t>                       </a:t>
            </a:r>
            <a:r>
              <a:rPr lang="ka-GE" sz="1600" dirty="0">
                <a:solidFill>
                  <a:srgbClr val="F24782"/>
                </a:solidFill>
                <a:latin typeface="Calibri "/>
                <a:ea typeface="Roboto Light" panose="02000000000000000000" pitchFamily="2" charset="0"/>
              </a:rPr>
              <a:t>მთელი მთავრობის მიდგომა</a:t>
            </a:r>
            <a:endParaRPr lang="en-US" sz="1600" dirty="0">
              <a:solidFill>
                <a:srgbClr val="FF6B36"/>
              </a:solidFill>
              <a:latin typeface="Calibri "/>
              <a:ea typeface="Roboto Light" panose="02000000000000000000" pitchFamily="2" charset="0"/>
            </a:endParaRPr>
          </a:p>
          <a:p>
            <a:pPr defTabSz="685800">
              <a:lnSpc>
                <a:spcPct val="150000"/>
              </a:lnSpc>
              <a:defRPr/>
            </a:pPr>
            <a:r>
              <a:rPr lang="ka-GE" sz="1600" dirty="0">
                <a:solidFill>
                  <a:srgbClr val="80CC72"/>
                </a:solidFill>
                <a:latin typeface="Calibri "/>
                <a:ea typeface="Roboto Light" panose="02000000000000000000" pitchFamily="2" charset="0"/>
              </a:rPr>
              <a:t>მთელი საზოგადოების მიდგომა</a:t>
            </a:r>
            <a:r>
              <a:rPr lang="en-US" sz="1600" dirty="0">
                <a:solidFill>
                  <a:srgbClr val="80CC72"/>
                </a:solidFill>
                <a:latin typeface="Calibri "/>
                <a:ea typeface="Roboto Light" panose="02000000000000000000" pitchFamily="2" charset="0"/>
              </a:rPr>
              <a:t>                 </a:t>
            </a:r>
            <a:r>
              <a:rPr lang="ka-GE" sz="1600" dirty="0">
                <a:solidFill>
                  <a:srgbClr val="80CC72"/>
                </a:solidFill>
                <a:latin typeface="Calibri "/>
                <a:ea typeface="Roboto Light" panose="02000000000000000000" pitchFamily="2" charset="0"/>
              </a:rPr>
              <a:t>ხალხზე ორიენტირებულობა</a:t>
            </a:r>
            <a:endParaRPr lang="en-US" sz="1600" dirty="0">
              <a:solidFill>
                <a:srgbClr val="80CC72"/>
              </a:solidFill>
              <a:latin typeface="Calibri "/>
              <a:ea typeface="Roboto Light" panose="02000000000000000000" pitchFamily="2" charset="0"/>
            </a:endParaRPr>
          </a:p>
          <a:p>
            <a:pPr defTabSz="685800">
              <a:lnSpc>
                <a:spcPct val="150000"/>
              </a:lnSpc>
              <a:defRPr/>
            </a:pPr>
            <a:r>
              <a:rPr lang="ka-GE" sz="1600" dirty="0">
                <a:solidFill>
                  <a:srgbClr val="FF6B36"/>
                </a:solidFill>
                <a:latin typeface="Calibri "/>
                <a:ea typeface="Roboto Light" panose="02000000000000000000" pitchFamily="2" charset="0"/>
              </a:rPr>
              <a:t>საერთაშორისო თანამშრომლობა</a:t>
            </a:r>
            <a:r>
              <a:rPr lang="en-US" sz="1600" dirty="0">
                <a:solidFill>
                  <a:srgbClr val="FF6B36"/>
                </a:solidFill>
                <a:latin typeface="Calibri "/>
                <a:ea typeface="Roboto Light" panose="02000000000000000000" pitchFamily="2" charset="0"/>
              </a:rPr>
              <a:t>                  </a:t>
            </a:r>
            <a:r>
              <a:rPr lang="ka-GE" sz="1600" dirty="0">
                <a:solidFill>
                  <a:srgbClr val="F24782"/>
                </a:solidFill>
                <a:latin typeface="Calibri "/>
                <a:ea typeface="Roboto Light" panose="02000000000000000000" pitchFamily="2" charset="0"/>
              </a:rPr>
              <a:t>ეროვნული სუვერენიტეტი</a:t>
            </a:r>
            <a:endParaRPr lang="en-US" sz="1600" dirty="0">
              <a:solidFill>
                <a:srgbClr val="F24782"/>
              </a:solidFill>
              <a:latin typeface="Calibri "/>
              <a:ea typeface="Roboto Light" panose="02000000000000000000" pitchFamily="2" charset="0"/>
            </a:endParaRPr>
          </a:p>
          <a:p>
            <a:pPr defTabSz="685800">
              <a:lnSpc>
                <a:spcPct val="150000"/>
              </a:lnSpc>
              <a:defRPr/>
            </a:pPr>
            <a:r>
              <a:rPr lang="ka-GE" sz="1600" dirty="0">
                <a:solidFill>
                  <a:srgbClr val="1770A6"/>
                </a:solidFill>
                <a:latin typeface="Calibri "/>
                <a:ea typeface="Roboto Light" panose="02000000000000000000" pitchFamily="2" charset="0"/>
              </a:rPr>
              <a:t>კანონის უზენაესობა და სათანადო პროცესი</a:t>
            </a:r>
            <a:r>
              <a:rPr lang="en-US" sz="1600" dirty="0">
                <a:solidFill>
                  <a:srgbClr val="1770A6"/>
                </a:solidFill>
                <a:latin typeface="Calibri "/>
                <a:ea typeface="Roboto Light" panose="02000000000000000000" pitchFamily="2" charset="0"/>
              </a:rPr>
              <a:t>      </a:t>
            </a:r>
            <a:r>
              <a:rPr lang="ka-GE" sz="1600" dirty="0">
                <a:solidFill>
                  <a:srgbClr val="E29F41"/>
                </a:solidFill>
                <a:latin typeface="Calibri "/>
                <a:ea typeface="Roboto Light" panose="02000000000000000000" pitchFamily="2" charset="0"/>
              </a:rPr>
              <a:t>მდგრადი განვითარება</a:t>
            </a:r>
            <a:endParaRPr lang="en-US" sz="1600" dirty="0">
              <a:solidFill>
                <a:srgbClr val="FF6B36"/>
              </a:solidFill>
              <a:latin typeface="Calibri "/>
              <a:ea typeface="Roboto Light" panose="02000000000000000000" pitchFamily="2" charset="0"/>
            </a:endParaRPr>
          </a:p>
          <a:p>
            <a:pPr algn="ctr" defTabSz="685800">
              <a:lnSpc>
                <a:spcPct val="150000"/>
              </a:lnSpc>
              <a:defRPr/>
            </a:pPr>
            <a:endParaRPr lang="en-US" sz="2000" dirty="0">
              <a:solidFill>
                <a:srgbClr val="80CC72"/>
              </a:solidFill>
              <a:latin typeface="Calibri "/>
              <a:ea typeface="Roboto Light" panose="02000000000000000000" pitchFamily="2" charset="0"/>
            </a:endParaRPr>
          </a:p>
        </p:txBody>
      </p:sp>
      <p:sp>
        <p:nvSpPr>
          <p:cNvPr id="5" name="Titre 1">
            <a:extLst>
              <a:ext uri="{FF2B5EF4-FFF2-40B4-BE49-F238E27FC236}">
                <a16:creationId xmlns:a16="http://schemas.microsoft.com/office/drawing/2014/main" id="{8ABD0885-4FD1-42AD-A5D3-8F648910431E}"/>
              </a:ext>
            </a:extLst>
          </p:cNvPr>
          <p:cNvSpPr txBox="1">
            <a:spLocks/>
          </p:cNvSpPr>
          <p:nvPr/>
        </p:nvSpPr>
        <p:spPr>
          <a:xfrm>
            <a:off x="1372500" y="231068"/>
            <a:ext cx="4742700" cy="67976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სახელმძღვანელო პრინციპები</a:t>
            </a:r>
            <a:endParaRPr lang="en-US" sz="2400" b="1" dirty="0">
              <a:solidFill>
                <a:srgbClr val="203162"/>
              </a:solidFill>
              <a:latin typeface="Calibri" panose="020F0502020204030204" pitchFamily="34" charset="0"/>
              <a:cs typeface="Calibri" panose="020F0502020204030204" pitchFamily="34" charset="0"/>
            </a:endParaRPr>
          </a:p>
        </p:txBody>
      </p:sp>
      <p:pic>
        <p:nvPicPr>
          <p:cNvPr id="10" name="Graphic 9">
            <a:extLst>
              <a:ext uri="{FF2B5EF4-FFF2-40B4-BE49-F238E27FC236}">
                <a16:creationId xmlns:a16="http://schemas.microsoft.com/office/drawing/2014/main" id="{C665068B-F2E7-4575-844E-DD4B6FB695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1" y="618487"/>
            <a:ext cx="619125" cy="619125"/>
          </a:xfrm>
          <a:prstGeom prst="rect">
            <a:avLst/>
          </a:prstGeom>
        </p:spPr>
      </p:pic>
      <p:sp>
        <p:nvSpPr>
          <p:cNvPr id="11" name="Rectangle 10">
            <a:extLst>
              <a:ext uri="{FF2B5EF4-FFF2-40B4-BE49-F238E27FC236}">
                <a16:creationId xmlns:a16="http://schemas.microsoft.com/office/drawing/2014/main" id="{90DA38FD-7A50-4D1E-B66F-CED9A41476AD}"/>
              </a:ext>
            </a:extLst>
          </p:cNvPr>
          <p:cNvSpPr/>
          <p:nvPr/>
        </p:nvSpPr>
        <p:spPr>
          <a:xfrm>
            <a:off x="0" y="5035550"/>
            <a:ext cx="9144000" cy="107949"/>
          </a:xfrm>
          <a:prstGeom prst="rect">
            <a:avLst/>
          </a:prstGeom>
          <a:solidFill>
            <a:srgbClr val="E53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6532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2D663D-8EF8-4AA8-AF30-50ADB6628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8452341" cy="5143500"/>
          </a:xfrm>
          <a:prstGeom prst="rect">
            <a:avLst/>
          </a:prstGeom>
        </p:spPr>
      </p:pic>
      <p:sp>
        <p:nvSpPr>
          <p:cNvPr id="10" name="TextBox 9">
            <a:extLst>
              <a:ext uri="{FF2B5EF4-FFF2-40B4-BE49-F238E27FC236}">
                <a16:creationId xmlns:a16="http://schemas.microsoft.com/office/drawing/2014/main" id="{16B21437-1192-453A-8A71-3FB6327BE3C1}"/>
              </a:ext>
            </a:extLst>
          </p:cNvPr>
          <p:cNvSpPr txBox="1"/>
          <p:nvPr/>
        </p:nvSpPr>
        <p:spPr>
          <a:xfrm>
            <a:off x="4714613" y="1359017"/>
            <a:ext cx="3590488" cy="3280095"/>
          </a:xfrm>
          <a:prstGeom prst="rect">
            <a:avLst/>
          </a:prstGeom>
          <a:noFill/>
        </p:spPr>
        <p:txBody>
          <a:bodyPr wrap="square" rtlCol="0">
            <a:spAutoFit/>
          </a:bodyPr>
          <a:lstStyle/>
          <a:p>
            <a:endParaRPr lang="en-US"/>
          </a:p>
        </p:txBody>
      </p:sp>
      <p:sp>
        <p:nvSpPr>
          <p:cNvPr id="12" name="TextBox 11">
            <a:extLst>
              <a:ext uri="{FF2B5EF4-FFF2-40B4-BE49-F238E27FC236}">
                <a16:creationId xmlns:a16="http://schemas.microsoft.com/office/drawing/2014/main" id="{3FCFB5A1-B507-46D9-997F-051A44297CA3}"/>
              </a:ext>
            </a:extLst>
          </p:cNvPr>
          <p:cNvSpPr txBox="1"/>
          <p:nvPr/>
        </p:nvSpPr>
        <p:spPr>
          <a:xfrm>
            <a:off x="1079293" y="1146748"/>
            <a:ext cx="7772400" cy="3680863"/>
          </a:xfrm>
          <a:prstGeom prst="rect">
            <a:avLst/>
          </a:prstGeom>
          <a:noFill/>
        </p:spPr>
        <p:txBody>
          <a:bodyPr wrap="square" numCol="3" rtlCol="0">
            <a:spAutoFit/>
          </a:bodyPr>
          <a:lstStyle/>
          <a:p>
            <a:pPr>
              <a:lnSpc>
                <a:spcPct val="150000"/>
              </a:lnSpc>
            </a:pPr>
            <a:r>
              <a:rPr lang="en-US" sz="1300" dirty="0">
                <a:solidFill>
                  <a:srgbClr val="203162"/>
                </a:solidFill>
                <a:latin typeface="Calibi"/>
                <a:ea typeface="Roboto" panose="02000000000000000000" pitchFamily="2" charset="0"/>
              </a:rPr>
              <a:t>01 – </a:t>
            </a:r>
            <a:r>
              <a:rPr lang="ka-GE" sz="1300" dirty="0">
                <a:solidFill>
                  <a:srgbClr val="203162"/>
                </a:solidFill>
                <a:latin typeface="Calibi"/>
                <a:ea typeface="Roboto" panose="02000000000000000000" pitchFamily="2" charset="0"/>
              </a:rPr>
              <a:t>მონაცემები</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02 – </a:t>
            </a:r>
            <a:r>
              <a:rPr lang="ka-GE" sz="1300" dirty="0">
                <a:solidFill>
                  <a:srgbClr val="203162"/>
                </a:solidFill>
                <a:latin typeface="Calibi"/>
                <a:ea typeface="Roboto" panose="02000000000000000000" pitchFamily="2" charset="0"/>
              </a:rPr>
              <a:t>ხელისშემშლელი პირობები (</a:t>
            </a:r>
            <a:r>
              <a:rPr lang="en-US" sz="1300" dirty="0">
                <a:solidFill>
                  <a:srgbClr val="203162"/>
                </a:solidFill>
                <a:latin typeface="Calibi"/>
                <a:ea typeface="Roboto" panose="02000000000000000000" pitchFamily="2" charset="0"/>
              </a:rPr>
              <a:t>Adverse driver</a:t>
            </a:r>
            <a:r>
              <a:rPr lang="ka-GE" sz="1300" dirty="0">
                <a:solidFill>
                  <a:srgbClr val="203162"/>
                </a:solidFill>
                <a:latin typeface="Calibi"/>
                <a:ea typeface="Roboto" panose="02000000000000000000" pitchFamily="2" charset="0"/>
              </a:rPr>
              <a:t>)</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03 – </a:t>
            </a:r>
            <a:r>
              <a:rPr lang="ka-GE" sz="1300" dirty="0">
                <a:solidFill>
                  <a:srgbClr val="203162"/>
                </a:solidFill>
                <a:latin typeface="Calibi"/>
                <a:ea typeface="Roboto" panose="02000000000000000000" pitchFamily="2" charset="0"/>
              </a:rPr>
              <a:t>ინფორმაცია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04 – </a:t>
            </a:r>
            <a:r>
              <a:rPr lang="ka-GE" sz="1300" dirty="0">
                <a:solidFill>
                  <a:srgbClr val="203162"/>
                </a:solidFill>
                <a:latin typeface="Calibi"/>
                <a:ea typeface="Roboto" panose="02000000000000000000" pitchFamily="2" charset="0"/>
              </a:rPr>
              <a:t>სამართლებრივი იდენტურობა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05 – </a:t>
            </a:r>
            <a:r>
              <a:rPr lang="ka-GE" sz="1300" dirty="0">
                <a:solidFill>
                  <a:srgbClr val="203162"/>
                </a:solidFill>
                <a:latin typeface="Calibi"/>
                <a:ea typeface="Roboto" panose="02000000000000000000" pitchFamily="2" charset="0"/>
              </a:rPr>
              <a:t>რეგულარული გზები (</a:t>
            </a:r>
            <a:r>
              <a:rPr lang="en-US" sz="1300" dirty="0">
                <a:solidFill>
                  <a:srgbClr val="203162"/>
                </a:solidFill>
                <a:latin typeface="Calibi"/>
                <a:ea typeface="Roboto" panose="02000000000000000000" pitchFamily="2" charset="0"/>
              </a:rPr>
              <a:t>Regular pathways</a:t>
            </a:r>
            <a:r>
              <a:rPr lang="ka-GE" sz="1300" dirty="0">
                <a:solidFill>
                  <a:srgbClr val="203162"/>
                </a:solidFill>
                <a:latin typeface="Calibi"/>
                <a:ea typeface="Roboto" panose="02000000000000000000" pitchFamily="2" charset="0"/>
              </a:rPr>
              <a:t>)</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06 – </a:t>
            </a:r>
            <a:r>
              <a:rPr lang="ka-GE" sz="1300" dirty="0">
                <a:solidFill>
                  <a:srgbClr val="203162"/>
                </a:solidFill>
                <a:latin typeface="Calibi"/>
                <a:ea typeface="Roboto" panose="02000000000000000000" pitchFamily="2" charset="0"/>
              </a:rPr>
              <a:t>ეთიკური დაქირავება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07 – </a:t>
            </a:r>
            <a:r>
              <a:rPr lang="ka-GE" sz="1300" dirty="0">
                <a:solidFill>
                  <a:srgbClr val="203162"/>
                </a:solidFill>
                <a:latin typeface="Calibi"/>
                <a:ea typeface="Roboto" panose="02000000000000000000" pitchFamily="2" charset="0"/>
              </a:rPr>
              <a:t>სისუსტეების შემცირება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08 – </a:t>
            </a:r>
            <a:r>
              <a:rPr lang="ka-GE" sz="1300" dirty="0">
                <a:solidFill>
                  <a:srgbClr val="203162"/>
                </a:solidFill>
                <a:latin typeface="Calibi"/>
                <a:ea typeface="Roboto" panose="02000000000000000000" pitchFamily="2" charset="0"/>
              </a:rPr>
              <a:t>სიცოცხლის გადარჩენა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09 – </a:t>
            </a:r>
            <a:r>
              <a:rPr lang="ka-GE" sz="1300" dirty="0">
                <a:solidFill>
                  <a:srgbClr val="203162"/>
                </a:solidFill>
                <a:latin typeface="Calibi"/>
                <a:ea typeface="Roboto" panose="02000000000000000000" pitchFamily="2" charset="0"/>
              </a:rPr>
              <a:t>კონტრაბანდასთან ბრძოლა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10 – </a:t>
            </a:r>
            <a:r>
              <a:rPr lang="ka-GE" sz="1300" dirty="0">
                <a:solidFill>
                  <a:srgbClr val="203162"/>
                </a:solidFill>
                <a:latin typeface="Calibi"/>
                <a:ea typeface="Roboto" panose="02000000000000000000" pitchFamily="2" charset="0"/>
              </a:rPr>
              <a:t>ტრეფიკინგის აღმოფხვრა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11 – </a:t>
            </a:r>
            <a:r>
              <a:rPr lang="ka-GE" sz="1300" dirty="0">
                <a:solidFill>
                  <a:srgbClr val="203162"/>
                </a:solidFill>
                <a:latin typeface="Calibi"/>
                <a:ea typeface="Roboto" panose="02000000000000000000" pitchFamily="2" charset="0"/>
              </a:rPr>
              <a:t>საზღვრების კონტროლი</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12 – </a:t>
            </a:r>
            <a:r>
              <a:rPr lang="ka-GE" sz="1300" dirty="0">
                <a:solidFill>
                  <a:srgbClr val="203162"/>
                </a:solidFill>
                <a:latin typeface="Calibi"/>
                <a:ea typeface="Roboto" panose="02000000000000000000" pitchFamily="2" charset="0"/>
              </a:rPr>
              <a:t>მიგრაციის პროცედურები</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13 – </a:t>
            </a:r>
            <a:r>
              <a:rPr lang="ka-GE" sz="1300" dirty="0">
                <a:solidFill>
                  <a:srgbClr val="203162"/>
                </a:solidFill>
                <a:latin typeface="Calibi"/>
                <a:ea typeface="Roboto" panose="02000000000000000000" pitchFamily="2" charset="0"/>
              </a:rPr>
              <a:t>დაპატიმრება, როგორც უკიდურესი საშუალება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14 – </a:t>
            </a:r>
            <a:r>
              <a:rPr lang="ka-GE" sz="1300" dirty="0">
                <a:solidFill>
                  <a:srgbClr val="203162"/>
                </a:solidFill>
                <a:latin typeface="Calibi"/>
                <a:ea typeface="Roboto" panose="02000000000000000000" pitchFamily="2" charset="0"/>
              </a:rPr>
              <a:t>საკონსულო დაცვა (</a:t>
            </a:r>
            <a:r>
              <a:rPr lang="en-US" sz="1300" dirty="0">
                <a:solidFill>
                  <a:srgbClr val="203162"/>
                </a:solidFill>
                <a:latin typeface="Calibi"/>
                <a:ea typeface="Roboto" panose="02000000000000000000" pitchFamily="2" charset="0"/>
              </a:rPr>
              <a:t>Consular protection</a:t>
            </a:r>
            <a:r>
              <a:rPr lang="ka-GE" sz="1300" dirty="0">
                <a:solidFill>
                  <a:srgbClr val="203162"/>
                </a:solidFill>
                <a:latin typeface="Calibi"/>
                <a:ea typeface="Roboto" panose="02000000000000000000" pitchFamily="2" charset="0"/>
              </a:rPr>
              <a:t>)</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15 – </a:t>
            </a:r>
            <a:r>
              <a:rPr lang="ka-GE" sz="1300" dirty="0">
                <a:solidFill>
                  <a:srgbClr val="203162"/>
                </a:solidFill>
                <a:latin typeface="Calibi"/>
                <a:ea typeface="Roboto" panose="02000000000000000000" pitchFamily="2" charset="0"/>
              </a:rPr>
              <a:t>წვდომა საბაზისო სერვისებზე</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16 – </a:t>
            </a:r>
            <a:r>
              <a:rPr lang="ka-GE" sz="1300" dirty="0">
                <a:solidFill>
                  <a:srgbClr val="203162"/>
                </a:solidFill>
                <a:latin typeface="Calibi"/>
                <a:ea typeface="Roboto" panose="02000000000000000000" pitchFamily="2" charset="0"/>
              </a:rPr>
              <a:t>ინკლუზიურობა და სოციალური კავშირი </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17 – </a:t>
            </a:r>
            <a:r>
              <a:rPr lang="ka-GE" sz="1300" dirty="0">
                <a:solidFill>
                  <a:srgbClr val="203162"/>
                </a:solidFill>
                <a:latin typeface="Calibi"/>
                <a:ea typeface="Roboto" panose="02000000000000000000" pitchFamily="2" charset="0"/>
              </a:rPr>
              <a:t>დისკრიმინაციის აღმოფხვრა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18 – </a:t>
            </a:r>
            <a:r>
              <a:rPr lang="ka-GE" sz="1300" dirty="0">
                <a:solidFill>
                  <a:srgbClr val="203162"/>
                </a:solidFill>
                <a:latin typeface="Calibi"/>
                <a:ea typeface="Roboto" panose="02000000000000000000" pitchFamily="2" charset="0"/>
              </a:rPr>
              <a:t>უნარების აღიარება (</a:t>
            </a:r>
            <a:r>
              <a:rPr lang="en-US" sz="1300" dirty="0">
                <a:solidFill>
                  <a:srgbClr val="203162"/>
                </a:solidFill>
                <a:latin typeface="Calibi"/>
                <a:ea typeface="Roboto" panose="02000000000000000000" pitchFamily="2" charset="0"/>
              </a:rPr>
              <a:t>Skills recognition</a:t>
            </a:r>
            <a:r>
              <a:rPr lang="ka-GE" sz="1300" dirty="0">
                <a:solidFill>
                  <a:srgbClr val="203162"/>
                </a:solidFill>
                <a:latin typeface="Calibi"/>
                <a:ea typeface="Roboto" panose="02000000000000000000" pitchFamily="2" charset="0"/>
              </a:rPr>
              <a:t>)</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19 – </a:t>
            </a:r>
            <a:r>
              <a:rPr lang="ka-GE" sz="1300" dirty="0">
                <a:solidFill>
                  <a:srgbClr val="203162"/>
                </a:solidFill>
                <a:latin typeface="Calibi"/>
                <a:ea typeface="Roboto" panose="02000000000000000000" pitchFamily="2" charset="0"/>
              </a:rPr>
              <a:t>მიგრანტების და დიასპორის შემოწირულობები</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20 –</a:t>
            </a:r>
            <a:r>
              <a:rPr lang="ka-GE" sz="1300" dirty="0">
                <a:solidFill>
                  <a:srgbClr val="203162"/>
                </a:solidFill>
                <a:latin typeface="Calibi"/>
                <a:ea typeface="Roboto" panose="02000000000000000000" pitchFamily="2" charset="0"/>
              </a:rPr>
              <a:t> ფულადი გზავნილები</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21 – </a:t>
            </a:r>
            <a:r>
              <a:rPr lang="ka-GE" sz="1300" dirty="0">
                <a:solidFill>
                  <a:srgbClr val="203162"/>
                </a:solidFill>
                <a:latin typeface="Calibi"/>
                <a:ea typeface="Roboto" panose="02000000000000000000" pitchFamily="2" charset="0"/>
              </a:rPr>
              <a:t>დაბრუნება და რეინტეგრაცია </a:t>
            </a:r>
            <a:r>
              <a:rPr lang="en-US" sz="1300" dirty="0">
                <a:solidFill>
                  <a:srgbClr val="203162"/>
                </a:solidFill>
                <a:latin typeface="Calibi"/>
                <a:ea typeface="Roboto" panose="02000000000000000000" pitchFamily="2" charset="0"/>
              </a:rPr>
              <a:t>22 – </a:t>
            </a:r>
            <a:r>
              <a:rPr lang="ka-GE" sz="1300" dirty="0">
                <a:solidFill>
                  <a:srgbClr val="203162"/>
                </a:solidFill>
                <a:latin typeface="Calibi"/>
                <a:ea typeface="Roboto" panose="02000000000000000000" pitchFamily="2" charset="0"/>
              </a:rPr>
              <a:t>სოციალური დაცვა</a:t>
            </a:r>
            <a:endParaRPr lang="en-US" sz="1300" dirty="0">
              <a:solidFill>
                <a:srgbClr val="203162"/>
              </a:solidFill>
              <a:latin typeface="Calibi"/>
              <a:ea typeface="Roboto" panose="02000000000000000000" pitchFamily="2" charset="0"/>
            </a:endParaRPr>
          </a:p>
          <a:p>
            <a:pPr>
              <a:lnSpc>
                <a:spcPct val="150000"/>
              </a:lnSpc>
            </a:pPr>
            <a:r>
              <a:rPr lang="en-US" sz="1300" dirty="0">
                <a:solidFill>
                  <a:srgbClr val="203162"/>
                </a:solidFill>
                <a:latin typeface="Calibi"/>
                <a:ea typeface="Roboto" panose="02000000000000000000" pitchFamily="2" charset="0"/>
              </a:rPr>
              <a:t>23 – </a:t>
            </a:r>
            <a:r>
              <a:rPr lang="ka-GE" sz="1300" dirty="0">
                <a:solidFill>
                  <a:srgbClr val="203162"/>
                </a:solidFill>
                <a:latin typeface="Calibi"/>
                <a:ea typeface="Roboto" panose="02000000000000000000" pitchFamily="2" charset="0"/>
              </a:rPr>
              <a:t>საერთაშორისო თანამშრომლობა</a:t>
            </a:r>
            <a:endParaRPr lang="en-US" sz="1300" dirty="0">
              <a:solidFill>
                <a:srgbClr val="203162"/>
              </a:solidFill>
              <a:latin typeface="Calibi"/>
              <a:ea typeface="Roboto" panose="02000000000000000000" pitchFamily="2" charset="0"/>
            </a:endParaRPr>
          </a:p>
        </p:txBody>
      </p:sp>
      <p:sp>
        <p:nvSpPr>
          <p:cNvPr id="11" name="Titre 1">
            <a:extLst>
              <a:ext uri="{FF2B5EF4-FFF2-40B4-BE49-F238E27FC236}">
                <a16:creationId xmlns:a16="http://schemas.microsoft.com/office/drawing/2014/main" id="{B343BD5C-20D9-4D7E-BF48-FBC6259A1510}"/>
              </a:ext>
            </a:extLst>
          </p:cNvPr>
          <p:cNvSpPr txBox="1">
            <a:spLocks/>
          </p:cNvSpPr>
          <p:nvPr/>
        </p:nvSpPr>
        <p:spPr>
          <a:xfrm>
            <a:off x="1484171" y="339625"/>
            <a:ext cx="4936202" cy="679767"/>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გლობალური შეთანხმება</a:t>
            </a:r>
            <a:r>
              <a:rPr lang="en-US" sz="2400" b="1" dirty="0">
                <a:solidFill>
                  <a:srgbClr val="203162"/>
                </a:solidFill>
                <a:latin typeface="Calibri" panose="020F0502020204030204" pitchFamily="34" charset="0"/>
                <a:cs typeface="Calibri" panose="020F0502020204030204" pitchFamily="34" charset="0"/>
              </a:rPr>
              <a:t>: 23 </a:t>
            </a:r>
            <a:r>
              <a:rPr lang="ka-GE" sz="2400" b="1" dirty="0">
                <a:solidFill>
                  <a:srgbClr val="203162"/>
                </a:solidFill>
                <a:latin typeface="Calibri" panose="020F0502020204030204" pitchFamily="34" charset="0"/>
                <a:cs typeface="Calibri" panose="020F0502020204030204" pitchFamily="34" charset="0"/>
              </a:rPr>
              <a:t>მიზანი</a:t>
            </a:r>
            <a:endParaRPr lang="en-US" sz="2400" b="1" dirty="0">
              <a:solidFill>
                <a:srgbClr val="203162"/>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5293DC9C-4EC1-4F5F-A65C-ACE8C84E1C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659" y="614599"/>
            <a:ext cx="619125" cy="619125"/>
          </a:xfrm>
          <a:prstGeom prst="rect">
            <a:avLst/>
          </a:prstGeom>
        </p:spPr>
      </p:pic>
      <p:sp>
        <p:nvSpPr>
          <p:cNvPr id="15" name="Rectangle 14">
            <a:extLst>
              <a:ext uri="{FF2B5EF4-FFF2-40B4-BE49-F238E27FC236}">
                <a16:creationId xmlns:a16="http://schemas.microsoft.com/office/drawing/2014/main" id="{8E648FD4-BABF-4E8D-8900-2E1634C4A0C2}"/>
              </a:ext>
            </a:extLst>
          </p:cNvPr>
          <p:cNvSpPr/>
          <p:nvPr/>
        </p:nvSpPr>
        <p:spPr>
          <a:xfrm>
            <a:off x="0" y="5035550"/>
            <a:ext cx="9144000" cy="107949"/>
          </a:xfrm>
          <a:prstGeom prst="rect">
            <a:avLst/>
          </a:prstGeom>
          <a:solidFill>
            <a:srgbClr val="0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Tree>
    <p:extLst>
      <p:ext uri="{BB962C8B-B14F-4D97-AF65-F5344CB8AC3E}">
        <p14:creationId xmlns:p14="http://schemas.microsoft.com/office/powerpoint/2010/main" val="318807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50C2A0C-46BC-425D-8853-AEBF4A858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6" name="Title 1">
            <a:extLst>
              <a:ext uri="{FF2B5EF4-FFF2-40B4-BE49-F238E27FC236}">
                <a16:creationId xmlns:a16="http://schemas.microsoft.com/office/drawing/2014/main" id="{F0882F20-B53F-4B28-A2C6-3383E7C7C803}"/>
              </a:ext>
            </a:extLst>
          </p:cNvPr>
          <p:cNvSpPr txBox="1">
            <a:spLocks/>
          </p:cNvSpPr>
          <p:nvPr/>
        </p:nvSpPr>
        <p:spPr>
          <a:xfrm>
            <a:off x="5894577" y="718271"/>
            <a:ext cx="2620772" cy="369768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H" b="1">
              <a:solidFill>
                <a:schemeClr val="accent1"/>
              </a:solidFill>
            </a:endParaRPr>
          </a:p>
        </p:txBody>
      </p:sp>
      <p:sp>
        <p:nvSpPr>
          <p:cNvPr id="17" name="Content Placeholder 2">
            <a:extLst>
              <a:ext uri="{FF2B5EF4-FFF2-40B4-BE49-F238E27FC236}">
                <a16:creationId xmlns:a16="http://schemas.microsoft.com/office/drawing/2014/main" id="{AD138F2F-1393-4C1D-88BD-0623B84107A5}"/>
              </a:ext>
            </a:extLst>
          </p:cNvPr>
          <p:cNvSpPr txBox="1">
            <a:spLocks/>
          </p:cNvSpPr>
          <p:nvPr/>
        </p:nvSpPr>
        <p:spPr>
          <a:xfrm>
            <a:off x="2470535" y="1219333"/>
            <a:ext cx="6276224" cy="3562150"/>
          </a:xfrm>
          <a:prstGeom prst="rect">
            <a:avLst/>
          </a:prstGeom>
        </p:spPr>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ka-GE" sz="1400" dirty="0">
                <a:solidFill>
                  <a:srgbClr val="203162"/>
                </a:solidFill>
                <a:latin typeface="Calibi"/>
              </a:rPr>
              <a:t>დაინტერესებული მხარეები </a:t>
            </a:r>
            <a:r>
              <a:rPr lang="ka-GE" sz="1400" b="1" dirty="0">
                <a:solidFill>
                  <a:srgbClr val="203162"/>
                </a:solidFill>
                <a:latin typeface="Calibi"/>
              </a:rPr>
              <a:t>აქტიურად მონაწილეობდნენ </a:t>
            </a:r>
            <a:r>
              <a:rPr lang="ka-GE" sz="1400" b="1" dirty="0">
                <a:solidFill>
                  <a:srgbClr val="203162"/>
                </a:solidFill>
                <a:latin typeface="Calibri" panose="020F0502020204030204" pitchFamily="34" charset="0"/>
                <a:cs typeface="Calibri" panose="020F0502020204030204" pitchFamily="34" charset="0"/>
              </a:rPr>
              <a:t>უსაფრთხო და, მოწესრიგებული და რეგულარული მიგრაციის გლობალური შეთანხმების (</a:t>
            </a:r>
            <a:r>
              <a:rPr lang="en-US" sz="1400" b="1" dirty="0">
                <a:solidFill>
                  <a:srgbClr val="203162"/>
                </a:solidFill>
                <a:latin typeface="Calibri" panose="020F0502020204030204" pitchFamily="34" charset="0"/>
                <a:cs typeface="Calibri" panose="020F0502020204030204" pitchFamily="34" charset="0"/>
              </a:rPr>
              <a:t>GCM </a:t>
            </a:r>
            <a:r>
              <a:rPr lang="ka-GE" sz="1400" b="1" dirty="0">
                <a:solidFill>
                  <a:srgbClr val="203162"/>
                </a:solidFill>
                <a:latin typeface="Calibri" panose="020F0502020204030204" pitchFamily="34" charset="0"/>
                <a:cs typeface="Calibri" panose="020F0502020204030204" pitchFamily="34" charset="0"/>
              </a:rPr>
              <a:t>)</a:t>
            </a:r>
            <a:r>
              <a:rPr lang="en-US" sz="1400" dirty="0">
                <a:solidFill>
                  <a:srgbClr val="203162"/>
                </a:solidFill>
                <a:latin typeface="Calibi"/>
              </a:rPr>
              <a:t> </a:t>
            </a:r>
            <a:r>
              <a:rPr lang="ka-GE" sz="1400" dirty="0">
                <a:solidFill>
                  <a:srgbClr val="203162"/>
                </a:solidFill>
                <a:latin typeface="Calibi"/>
              </a:rPr>
              <a:t>პროცესში; ამდენად, ეს ქსელიც დაეფუძნება არსებულ პარტნიორობას, რათა გაგრძელდეს მათი მონაწილეობა ამ პროცესში. </a:t>
            </a:r>
          </a:p>
          <a:p>
            <a:pPr>
              <a:lnSpc>
                <a:spcPct val="150000"/>
              </a:lnSpc>
            </a:pPr>
            <a:r>
              <a:rPr lang="ka-GE" sz="1400" dirty="0">
                <a:solidFill>
                  <a:srgbClr val="203162"/>
                </a:solidFill>
                <a:latin typeface="Calibi"/>
              </a:rPr>
              <a:t>ყველა დაინტერესებული მხარე- სამოქალაქო საზოგადოებრივი ორგანიზაციები, კერძო სექტორი, მიგრანტების წარმომადგენლები და სხვა არასამთავრობო აქტორები იქნებიან </a:t>
            </a:r>
            <a:r>
              <a:rPr lang="ka-GE" sz="1400" b="1" dirty="0">
                <a:solidFill>
                  <a:srgbClr val="203162"/>
                </a:solidFill>
                <a:latin typeface="Calibi"/>
              </a:rPr>
              <a:t>საკვანძო მნიშვნელობის მქონე პარტნიორები </a:t>
            </a:r>
            <a:r>
              <a:rPr lang="ka-GE" sz="1400" dirty="0">
                <a:solidFill>
                  <a:srgbClr val="203162"/>
                </a:solidFill>
                <a:latin typeface="Calibi"/>
              </a:rPr>
              <a:t>ქსელში. </a:t>
            </a:r>
          </a:p>
          <a:p>
            <a:pPr>
              <a:lnSpc>
                <a:spcPct val="150000"/>
              </a:lnSpc>
            </a:pPr>
            <a:r>
              <a:rPr lang="ka-GE" sz="1400" dirty="0">
                <a:solidFill>
                  <a:srgbClr val="203162"/>
                </a:solidFill>
                <a:latin typeface="Calibi"/>
              </a:rPr>
              <a:t>ეს მოიცავს მათ </a:t>
            </a:r>
            <a:r>
              <a:rPr lang="ka-GE" sz="1400" b="1" dirty="0">
                <a:solidFill>
                  <a:srgbClr val="203162"/>
                </a:solidFill>
                <a:latin typeface="Calibi"/>
              </a:rPr>
              <a:t>მონაწილეობას შესაძლებლობების განვითარების მექანიზმის (</a:t>
            </a:r>
            <a:r>
              <a:rPr lang="en-US" sz="1400" b="1" dirty="0">
                <a:solidFill>
                  <a:srgbClr val="203162"/>
                </a:solidFill>
                <a:latin typeface="Calibi"/>
              </a:rPr>
              <a:t>CBM</a:t>
            </a:r>
            <a:r>
              <a:rPr lang="ka-GE" sz="1400" b="1" dirty="0">
                <a:solidFill>
                  <a:srgbClr val="203162"/>
                </a:solidFill>
                <a:latin typeface="Calibi"/>
              </a:rPr>
              <a:t>)</a:t>
            </a:r>
            <a:r>
              <a:rPr lang="en-US" sz="1400" b="1" dirty="0">
                <a:solidFill>
                  <a:srgbClr val="203162"/>
                </a:solidFill>
                <a:latin typeface="Calibi"/>
              </a:rPr>
              <a:t> </a:t>
            </a:r>
            <a:r>
              <a:rPr lang="ka-GE" sz="1400" b="1" dirty="0">
                <a:solidFill>
                  <a:srgbClr val="203162"/>
                </a:solidFill>
                <a:latin typeface="Calibi"/>
              </a:rPr>
              <a:t>მიგრაციის მრავალპარტნიორული ნდობის ფონდის (</a:t>
            </a:r>
            <a:r>
              <a:rPr lang="en-US" sz="1400" b="1" dirty="0">
                <a:solidFill>
                  <a:srgbClr val="203162"/>
                </a:solidFill>
                <a:latin typeface="Calibi"/>
              </a:rPr>
              <a:t>MPTF</a:t>
            </a:r>
            <a:r>
              <a:rPr lang="ka-GE" sz="1400" b="1" dirty="0">
                <a:solidFill>
                  <a:srgbClr val="203162"/>
                </a:solidFill>
                <a:latin typeface="Calibi"/>
              </a:rPr>
              <a:t>) მმართველ კომიტეტში და ქსელის სამუშაო ჯგუფებში </a:t>
            </a:r>
          </a:p>
          <a:p>
            <a:pPr>
              <a:lnSpc>
                <a:spcPct val="150000"/>
              </a:lnSpc>
            </a:pPr>
            <a:r>
              <a:rPr lang="ka-GE" sz="1400" dirty="0">
                <a:solidFill>
                  <a:srgbClr val="203162"/>
                </a:solidFill>
                <a:latin typeface="Calibi"/>
              </a:rPr>
              <a:t>ქსელის სამდივნო მოიცავს </a:t>
            </a:r>
            <a:r>
              <a:rPr lang="ka-GE" sz="1400" b="1" dirty="0">
                <a:solidFill>
                  <a:srgbClr val="203162"/>
                </a:solidFill>
                <a:latin typeface="Calibi"/>
              </a:rPr>
              <a:t>სამოქალაქო საზოგადოებრივი ორგანიზაციების სამეკავშირეო ოფიცერს</a:t>
            </a:r>
            <a:endParaRPr lang="en-US" sz="1400" dirty="0">
              <a:solidFill>
                <a:srgbClr val="203162"/>
              </a:solidFill>
              <a:latin typeface="Calibi"/>
            </a:endParaRPr>
          </a:p>
        </p:txBody>
      </p:sp>
      <p:sp>
        <p:nvSpPr>
          <p:cNvPr id="11" name="Titre 1">
            <a:extLst>
              <a:ext uri="{FF2B5EF4-FFF2-40B4-BE49-F238E27FC236}">
                <a16:creationId xmlns:a16="http://schemas.microsoft.com/office/drawing/2014/main" id="{44D83564-F8C0-41D0-945A-5E82E75E3FCA}"/>
              </a:ext>
            </a:extLst>
          </p:cNvPr>
          <p:cNvSpPr txBox="1">
            <a:spLocks/>
          </p:cNvSpPr>
          <p:nvPr/>
        </p:nvSpPr>
        <p:spPr>
          <a:xfrm>
            <a:off x="1433888" y="592926"/>
            <a:ext cx="6276224" cy="67976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დაინტერესებულ მხარეთა პარტნიორობა</a:t>
            </a:r>
            <a:endParaRPr lang="en-GB" sz="2400" b="1" dirty="0">
              <a:solidFill>
                <a:srgbClr val="203162"/>
              </a:solidFill>
              <a:latin typeface="Calibri" panose="020F0502020204030204" pitchFamily="34" charset="0"/>
              <a:cs typeface="Calibri" panose="020F0502020204030204" pitchFamily="34" charset="0"/>
            </a:endParaRPr>
          </a:p>
        </p:txBody>
      </p:sp>
      <p:pic>
        <p:nvPicPr>
          <p:cNvPr id="15" name="Graphic 14">
            <a:extLst>
              <a:ext uri="{FF2B5EF4-FFF2-40B4-BE49-F238E27FC236}">
                <a16:creationId xmlns:a16="http://schemas.microsoft.com/office/drawing/2014/main" id="{AFE90212-4675-4206-8567-0EB31F69A1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618487"/>
            <a:ext cx="619125" cy="619125"/>
          </a:xfrm>
          <a:prstGeom prst="rect">
            <a:avLst/>
          </a:prstGeom>
        </p:spPr>
      </p:pic>
      <p:sp>
        <p:nvSpPr>
          <p:cNvPr id="18" name="Rectangle 17">
            <a:extLst>
              <a:ext uri="{FF2B5EF4-FFF2-40B4-BE49-F238E27FC236}">
                <a16:creationId xmlns:a16="http://schemas.microsoft.com/office/drawing/2014/main" id="{28AF6FBD-BC15-4BFE-9ABE-54996BDEEE23}"/>
              </a:ext>
            </a:extLst>
          </p:cNvPr>
          <p:cNvSpPr/>
          <p:nvPr/>
        </p:nvSpPr>
        <p:spPr>
          <a:xfrm>
            <a:off x="0" y="5035550"/>
            <a:ext cx="9144000" cy="107949"/>
          </a:xfrm>
          <a:prstGeom prst="rect">
            <a:avLst/>
          </a:prstGeom>
          <a:solidFill>
            <a:srgbClr val="00A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Graphic 3">
            <a:extLst>
              <a:ext uri="{FF2B5EF4-FFF2-40B4-BE49-F238E27FC236}">
                <a16:creationId xmlns:a16="http://schemas.microsoft.com/office/drawing/2014/main" id="{A34A9C3B-FEA2-481D-8CC0-39BEC61656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912107" y="2196177"/>
            <a:ext cx="1144602" cy="751146"/>
          </a:xfrm>
          <a:prstGeom prst="rect">
            <a:avLst/>
          </a:prstGeom>
        </p:spPr>
      </p:pic>
    </p:spTree>
    <p:extLst>
      <p:ext uri="{BB962C8B-B14F-4D97-AF65-F5344CB8AC3E}">
        <p14:creationId xmlns:p14="http://schemas.microsoft.com/office/powerpoint/2010/main" val="343076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593038B-3AB7-4257-B58B-84C002AC44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6" name="Title 1">
            <a:extLst>
              <a:ext uri="{FF2B5EF4-FFF2-40B4-BE49-F238E27FC236}">
                <a16:creationId xmlns:a16="http://schemas.microsoft.com/office/drawing/2014/main" id="{F0882F20-B53F-4B28-A2C6-3383E7C7C803}"/>
              </a:ext>
            </a:extLst>
          </p:cNvPr>
          <p:cNvSpPr txBox="1">
            <a:spLocks/>
          </p:cNvSpPr>
          <p:nvPr/>
        </p:nvSpPr>
        <p:spPr>
          <a:xfrm>
            <a:off x="5894577" y="718271"/>
            <a:ext cx="2620772" cy="369768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H" b="1">
              <a:solidFill>
                <a:schemeClr val="accent1"/>
              </a:solidFill>
            </a:endParaRPr>
          </a:p>
        </p:txBody>
      </p:sp>
      <p:sp>
        <p:nvSpPr>
          <p:cNvPr id="17" name="Content Placeholder 2">
            <a:extLst>
              <a:ext uri="{FF2B5EF4-FFF2-40B4-BE49-F238E27FC236}">
                <a16:creationId xmlns:a16="http://schemas.microsoft.com/office/drawing/2014/main" id="{AD138F2F-1393-4C1D-88BD-0623B84107A5}"/>
              </a:ext>
            </a:extLst>
          </p:cNvPr>
          <p:cNvSpPr txBox="1">
            <a:spLocks/>
          </p:cNvSpPr>
          <p:nvPr/>
        </p:nvSpPr>
        <p:spPr>
          <a:xfrm>
            <a:off x="983644" y="1415745"/>
            <a:ext cx="7176712" cy="2972743"/>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ka-GE" sz="1400" dirty="0">
                <a:solidFill>
                  <a:srgbClr val="203162"/>
                </a:solidFill>
                <a:latin typeface="Calibi"/>
              </a:rPr>
              <a:t>”ჩვენ</a:t>
            </a:r>
            <a:r>
              <a:rPr lang="en-US" sz="1400" dirty="0">
                <a:solidFill>
                  <a:srgbClr val="203162"/>
                </a:solidFill>
                <a:latin typeface="Calibi"/>
              </a:rPr>
              <a:t>,</a:t>
            </a:r>
            <a:r>
              <a:rPr lang="ka-GE" sz="1400" dirty="0">
                <a:solidFill>
                  <a:srgbClr val="203162"/>
                </a:solidFill>
                <a:latin typeface="Calibi"/>
              </a:rPr>
              <a:t> გლობალურ შეთანხმებას, მიგრანტებთან, სამოქალაქო საზოგადოებასთან, მიგრანტთა და დიასპორის ორგანიზაციებთან, რელიგიურ ორგანიზაციებთან, ადგილობრივ ხელისუფლებასთან და თემებთან, კერძო სექტორთან, პროფკავშირებთან, პარლამენტარებთან, ადამიანის უფლებათა ეროვნულ ინსტიტუტებთან, წითელი ჯვრისა და წითელი ნახევარმთვარის საერთაშორისო მოძრაობასთან, აკადემიასთან, მედიასთან და სხვა დაინტერსებულ მხარესთან თანამშრომლობითა და პარტნიორობით განვახორციელებთ“.</a:t>
            </a:r>
          </a:p>
          <a:p>
            <a:pPr marL="0" indent="0" algn="r">
              <a:lnSpc>
                <a:spcPct val="150000"/>
              </a:lnSpc>
              <a:buNone/>
            </a:pPr>
            <a:r>
              <a:rPr lang="ka-GE" sz="1400" dirty="0">
                <a:solidFill>
                  <a:srgbClr val="203162"/>
                </a:solidFill>
                <a:latin typeface="Calibi"/>
              </a:rPr>
              <a:t>გაეროს გენერალური ასამბლეის რეზოლუცია </a:t>
            </a:r>
            <a:r>
              <a:rPr lang="en-US" sz="1400" dirty="0">
                <a:solidFill>
                  <a:srgbClr val="203162"/>
                </a:solidFill>
                <a:latin typeface="Calibi"/>
              </a:rPr>
              <a:t>73/195, </a:t>
            </a:r>
            <a:r>
              <a:rPr lang="ka-GE" sz="1400" dirty="0">
                <a:solidFill>
                  <a:srgbClr val="203162"/>
                </a:solidFill>
                <a:latin typeface="Calibi"/>
              </a:rPr>
              <a:t>თავი</a:t>
            </a:r>
            <a:r>
              <a:rPr lang="en-US" sz="1400" dirty="0">
                <a:solidFill>
                  <a:srgbClr val="203162"/>
                </a:solidFill>
                <a:latin typeface="Calibi"/>
              </a:rPr>
              <a:t> 44 </a:t>
            </a:r>
          </a:p>
          <a:p>
            <a:pPr>
              <a:lnSpc>
                <a:spcPct val="150000"/>
              </a:lnSpc>
            </a:pPr>
            <a:endParaRPr lang="en-US" sz="1600" dirty="0">
              <a:solidFill>
                <a:srgbClr val="203162"/>
              </a:solidFill>
              <a:latin typeface="Calibi"/>
            </a:endParaRPr>
          </a:p>
        </p:txBody>
      </p:sp>
      <p:sp>
        <p:nvSpPr>
          <p:cNvPr id="11" name="Titre 1">
            <a:extLst>
              <a:ext uri="{FF2B5EF4-FFF2-40B4-BE49-F238E27FC236}">
                <a16:creationId xmlns:a16="http://schemas.microsoft.com/office/drawing/2014/main" id="{8B4A26AC-24A5-4B09-9678-B61ED77C9EE0}"/>
              </a:ext>
            </a:extLst>
          </p:cNvPr>
          <p:cNvSpPr txBox="1">
            <a:spLocks/>
          </p:cNvSpPr>
          <p:nvPr/>
        </p:nvSpPr>
        <p:spPr>
          <a:xfrm>
            <a:off x="1433888" y="588166"/>
            <a:ext cx="6276224" cy="679767"/>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მთელი საზოგადოების (</a:t>
            </a:r>
            <a:r>
              <a:rPr lang="en-GB" sz="2400" b="1" dirty="0">
                <a:solidFill>
                  <a:srgbClr val="203162"/>
                </a:solidFill>
                <a:latin typeface="Calibri" panose="020F0502020204030204" pitchFamily="34" charset="0"/>
                <a:cs typeface="Calibri" panose="020F0502020204030204" pitchFamily="34" charset="0"/>
              </a:rPr>
              <a:t>WHOLE-OF-SOCIETY</a:t>
            </a:r>
            <a:r>
              <a:rPr lang="ka-GE" sz="2400" b="1" dirty="0">
                <a:solidFill>
                  <a:srgbClr val="203162"/>
                </a:solidFill>
                <a:latin typeface="Calibri" panose="020F0502020204030204" pitchFamily="34" charset="0"/>
                <a:cs typeface="Calibri" panose="020F0502020204030204" pitchFamily="34" charset="0"/>
              </a:rPr>
              <a:t>)</a:t>
            </a:r>
            <a:r>
              <a:rPr lang="en-GB" sz="2400" b="1" dirty="0">
                <a:solidFill>
                  <a:srgbClr val="203162"/>
                </a:solidFill>
                <a:latin typeface="Calibri" panose="020F0502020204030204" pitchFamily="34" charset="0"/>
                <a:cs typeface="Calibri" panose="020F0502020204030204" pitchFamily="34" charset="0"/>
              </a:rPr>
              <a:t> </a:t>
            </a:r>
            <a:r>
              <a:rPr lang="ka-GE" sz="2400" b="1" dirty="0">
                <a:solidFill>
                  <a:srgbClr val="203162"/>
                </a:solidFill>
                <a:latin typeface="Calibri" panose="020F0502020204030204" pitchFamily="34" charset="0"/>
                <a:cs typeface="Calibri" panose="020F0502020204030204" pitchFamily="34" charset="0"/>
              </a:rPr>
              <a:t>მიდგომა</a:t>
            </a:r>
            <a:endParaRPr lang="en-GB" sz="2400" b="1" dirty="0">
              <a:solidFill>
                <a:srgbClr val="203162"/>
              </a:solidFill>
              <a:latin typeface="Calibri" panose="020F0502020204030204" pitchFamily="34" charset="0"/>
              <a:cs typeface="Calibri" panose="020F0502020204030204" pitchFamily="34" charset="0"/>
            </a:endParaRPr>
          </a:p>
        </p:txBody>
      </p:sp>
      <p:pic>
        <p:nvPicPr>
          <p:cNvPr id="15" name="Graphic 14">
            <a:extLst>
              <a:ext uri="{FF2B5EF4-FFF2-40B4-BE49-F238E27FC236}">
                <a16:creationId xmlns:a16="http://schemas.microsoft.com/office/drawing/2014/main" id="{325485FC-5659-46BB-A2ED-FBB96AF08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417" y="618487"/>
            <a:ext cx="619125" cy="619125"/>
          </a:xfrm>
          <a:prstGeom prst="rect">
            <a:avLst/>
          </a:prstGeom>
        </p:spPr>
      </p:pic>
      <p:sp>
        <p:nvSpPr>
          <p:cNvPr id="18" name="Rectangle 17">
            <a:extLst>
              <a:ext uri="{FF2B5EF4-FFF2-40B4-BE49-F238E27FC236}">
                <a16:creationId xmlns:a16="http://schemas.microsoft.com/office/drawing/2014/main" id="{6F7CA1ED-3761-468F-B752-7A0A6B52209F}"/>
              </a:ext>
            </a:extLst>
          </p:cNvPr>
          <p:cNvSpPr/>
          <p:nvPr/>
        </p:nvSpPr>
        <p:spPr>
          <a:xfrm>
            <a:off x="0" y="5035550"/>
            <a:ext cx="9144000" cy="107949"/>
          </a:xfrm>
          <a:prstGeom prst="rect">
            <a:avLst/>
          </a:prstGeom>
          <a:solidFill>
            <a:srgbClr val="203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Graphic 3">
            <a:extLst>
              <a:ext uri="{FF2B5EF4-FFF2-40B4-BE49-F238E27FC236}">
                <a16:creationId xmlns:a16="http://schemas.microsoft.com/office/drawing/2014/main" id="{7A3FD7D9-B95E-4E74-92CF-39DE0D9B15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2772" y="1049242"/>
            <a:ext cx="850393" cy="628551"/>
          </a:xfrm>
          <a:prstGeom prst="rect">
            <a:avLst/>
          </a:prstGeom>
        </p:spPr>
      </p:pic>
      <p:pic>
        <p:nvPicPr>
          <p:cNvPr id="19" name="Graphic 18">
            <a:extLst>
              <a:ext uri="{FF2B5EF4-FFF2-40B4-BE49-F238E27FC236}">
                <a16:creationId xmlns:a16="http://schemas.microsoft.com/office/drawing/2014/main" id="{71C301B1-65CB-4995-A677-F899903185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1008691" y="3563531"/>
            <a:ext cx="850393" cy="628551"/>
          </a:xfrm>
          <a:prstGeom prst="rect">
            <a:avLst/>
          </a:prstGeom>
        </p:spPr>
      </p:pic>
    </p:spTree>
    <p:extLst>
      <p:ext uri="{BB962C8B-B14F-4D97-AF65-F5344CB8AC3E}">
        <p14:creationId xmlns:p14="http://schemas.microsoft.com/office/powerpoint/2010/main" val="137872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9958510-BF38-42F8-A1C5-47E9F9E3C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6" name="Title 1">
            <a:extLst>
              <a:ext uri="{FF2B5EF4-FFF2-40B4-BE49-F238E27FC236}">
                <a16:creationId xmlns:a16="http://schemas.microsoft.com/office/drawing/2014/main" id="{F0882F20-B53F-4B28-A2C6-3383E7C7C803}"/>
              </a:ext>
            </a:extLst>
          </p:cNvPr>
          <p:cNvSpPr txBox="1">
            <a:spLocks/>
          </p:cNvSpPr>
          <p:nvPr/>
        </p:nvSpPr>
        <p:spPr>
          <a:xfrm>
            <a:off x="5894577" y="718271"/>
            <a:ext cx="2620772" cy="369768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en-CH" b="1">
              <a:solidFill>
                <a:schemeClr val="accent1"/>
              </a:solidFill>
            </a:endParaRPr>
          </a:p>
        </p:txBody>
      </p:sp>
      <p:sp>
        <p:nvSpPr>
          <p:cNvPr id="17" name="Content Placeholder 2">
            <a:extLst>
              <a:ext uri="{FF2B5EF4-FFF2-40B4-BE49-F238E27FC236}">
                <a16:creationId xmlns:a16="http://schemas.microsoft.com/office/drawing/2014/main" id="{AD138F2F-1393-4C1D-88BD-0623B84107A5}"/>
              </a:ext>
            </a:extLst>
          </p:cNvPr>
          <p:cNvSpPr txBox="1">
            <a:spLocks/>
          </p:cNvSpPr>
          <p:nvPr/>
        </p:nvSpPr>
        <p:spPr>
          <a:xfrm>
            <a:off x="613261" y="1267664"/>
            <a:ext cx="2620772" cy="295185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600" dirty="0">
                <a:solidFill>
                  <a:srgbClr val="203162"/>
                </a:solidFill>
              </a:rPr>
              <a:t>• </a:t>
            </a:r>
            <a:r>
              <a:rPr lang="ka-GE" sz="1600" dirty="0">
                <a:solidFill>
                  <a:srgbClr val="203162"/>
                </a:solidFill>
              </a:rPr>
              <a:t>გამჭვირვალობა </a:t>
            </a:r>
            <a:r>
              <a:rPr lang="en-US" sz="1600" dirty="0">
                <a:solidFill>
                  <a:srgbClr val="203162"/>
                </a:solidFill>
              </a:rPr>
              <a:t> </a:t>
            </a:r>
          </a:p>
          <a:p>
            <a:pPr marL="0" indent="0">
              <a:lnSpc>
                <a:spcPct val="150000"/>
              </a:lnSpc>
              <a:buNone/>
            </a:pPr>
            <a:r>
              <a:rPr lang="en-US" sz="1600" dirty="0">
                <a:solidFill>
                  <a:srgbClr val="203162"/>
                </a:solidFill>
              </a:rPr>
              <a:t>• </a:t>
            </a:r>
            <a:r>
              <a:rPr lang="ka-GE" sz="1600" dirty="0">
                <a:solidFill>
                  <a:srgbClr val="203162"/>
                </a:solidFill>
              </a:rPr>
              <a:t>ინკლუზიურობა </a:t>
            </a:r>
            <a:r>
              <a:rPr lang="en-US" sz="1600" dirty="0">
                <a:solidFill>
                  <a:srgbClr val="203162"/>
                </a:solidFill>
              </a:rPr>
              <a:t> </a:t>
            </a:r>
          </a:p>
          <a:p>
            <a:pPr marL="0" indent="0">
              <a:lnSpc>
                <a:spcPct val="150000"/>
              </a:lnSpc>
              <a:buNone/>
            </a:pPr>
            <a:r>
              <a:rPr lang="en-US" sz="1600" dirty="0">
                <a:solidFill>
                  <a:srgbClr val="203162"/>
                </a:solidFill>
              </a:rPr>
              <a:t>• </a:t>
            </a:r>
            <a:r>
              <a:rPr lang="ka-GE" sz="1600" dirty="0">
                <a:solidFill>
                  <a:srgbClr val="203162"/>
                </a:solidFill>
              </a:rPr>
              <a:t>მრავალფეროვნება </a:t>
            </a:r>
            <a:r>
              <a:rPr lang="en-US" sz="1600" dirty="0">
                <a:solidFill>
                  <a:srgbClr val="203162"/>
                </a:solidFill>
              </a:rPr>
              <a:t> </a:t>
            </a:r>
          </a:p>
          <a:p>
            <a:pPr marL="0" indent="0">
              <a:lnSpc>
                <a:spcPct val="150000"/>
              </a:lnSpc>
              <a:buNone/>
            </a:pPr>
            <a:r>
              <a:rPr lang="en-US" sz="1600" dirty="0">
                <a:solidFill>
                  <a:srgbClr val="203162"/>
                </a:solidFill>
              </a:rPr>
              <a:t>• </a:t>
            </a:r>
            <a:r>
              <a:rPr lang="ka-GE" sz="1600" dirty="0">
                <a:solidFill>
                  <a:srgbClr val="203162"/>
                </a:solidFill>
              </a:rPr>
              <a:t>არსებითი მონაწილეობა</a:t>
            </a:r>
            <a:endParaRPr lang="en-US" sz="1600" dirty="0">
              <a:solidFill>
                <a:srgbClr val="203162"/>
              </a:solidFill>
            </a:endParaRPr>
          </a:p>
        </p:txBody>
      </p:sp>
      <p:pic>
        <p:nvPicPr>
          <p:cNvPr id="8" name="Image 4">
            <a:extLst>
              <a:ext uri="{FF2B5EF4-FFF2-40B4-BE49-F238E27FC236}">
                <a16:creationId xmlns:a16="http://schemas.microsoft.com/office/drawing/2014/main" id="{15A1D809-FBEE-49EA-B0DE-9BE70995F231}"/>
              </a:ext>
            </a:extLst>
          </p:cNvPr>
          <p:cNvPicPr>
            <a:picLocks noChangeAspect="1"/>
          </p:cNvPicPr>
          <p:nvPr/>
        </p:nvPicPr>
        <p:blipFill rotWithShape="1">
          <a:blip r:embed="rId5">
            <a:extLst>
              <a:ext uri="{28A0092B-C50C-407E-A947-70E740481C1C}">
                <a14:useLocalDpi xmlns:a14="http://schemas.microsoft.com/office/drawing/2010/main" val="0"/>
              </a:ext>
            </a:extLst>
          </a:blip>
          <a:srcRect l="1104" t="21486" r="-1104" b="19026"/>
          <a:stretch/>
        </p:blipFill>
        <p:spPr>
          <a:xfrm>
            <a:off x="3234033" y="1237612"/>
            <a:ext cx="5439149" cy="2988870"/>
          </a:xfrm>
          <a:prstGeom prst="rect">
            <a:avLst/>
          </a:prstGeom>
          <a:ln w="3175">
            <a:solidFill>
              <a:srgbClr val="002060"/>
            </a:solidFill>
          </a:ln>
        </p:spPr>
      </p:pic>
      <p:sp>
        <p:nvSpPr>
          <p:cNvPr id="12" name="Titre 1">
            <a:extLst>
              <a:ext uri="{FF2B5EF4-FFF2-40B4-BE49-F238E27FC236}">
                <a16:creationId xmlns:a16="http://schemas.microsoft.com/office/drawing/2014/main" id="{04ABED8F-D051-4FB5-8F14-A15907A558C7}"/>
              </a:ext>
            </a:extLst>
          </p:cNvPr>
          <p:cNvSpPr txBox="1">
            <a:spLocks/>
          </p:cNvSpPr>
          <p:nvPr/>
        </p:nvSpPr>
        <p:spPr>
          <a:xfrm>
            <a:off x="1433888" y="587897"/>
            <a:ext cx="6276224" cy="679767"/>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დაინტერესებული მხარეების ჩართულობა -პრინციპები </a:t>
            </a:r>
            <a:r>
              <a:rPr lang="en-GB" sz="2400" b="1" dirty="0">
                <a:solidFill>
                  <a:srgbClr val="203162"/>
                </a:solidFill>
                <a:latin typeface="Calibri" panose="020F0502020204030204" pitchFamily="34" charset="0"/>
                <a:cs typeface="Calibri" panose="020F0502020204030204" pitchFamily="34" charset="0"/>
              </a:rPr>
              <a:t> </a:t>
            </a:r>
          </a:p>
        </p:txBody>
      </p:sp>
      <p:pic>
        <p:nvPicPr>
          <p:cNvPr id="18" name="Graphic 17">
            <a:extLst>
              <a:ext uri="{FF2B5EF4-FFF2-40B4-BE49-F238E27FC236}">
                <a16:creationId xmlns:a16="http://schemas.microsoft.com/office/drawing/2014/main" id="{6D2B6D1B-53BB-4DC8-8EB2-0959035CFE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763" y="618487"/>
            <a:ext cx="619125" cy="619125"/>
          </a:xfrm>
          <a:prstGeom prst="rect">
            <a:avLst/>
          </a:prstGeom>
        </p:spPr>
      </p:pic>
      <p:sp>
        <p:nvSpPr>
          <p:cNvPr id="19" name="Rectangle 18">
            <a:extLst>
              <a:ext uri="{FF2B5EF4-FFF2-40B4-BE49-F238E27FC236}">
                <a16:creationId xmlns:a16="http://schemas.microsoft.com/office/drawing/2014/main" id="{7EE96CA1-1B77-433D-8B02-B504A805A53E}"/>
              </a:ext>
            </a:extLst>
          </p:cNvPr>
          <p:cNvSpPr/>
          <p:nvPr/>
        </p:nvSpPr>
        <p:spPr>
          <a:xfrm>
            <a:off x="0" y="5035550"/>
            <a:ext cx="9144000" cy="107949"/>
          </a:xfrm>
          <a:prstGeom prst="rect">
            <a:avLst/>
          </a:prstGeom>
          <a:solidFill>
            <a:srgbClr val="F49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3964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31FBED-B97B-43C7-9E24-63339B5728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5143500"/>
          </a:xfrm>
          <a:prstGeom prst="rect">
            <a:avLst/>
          </a:prstGeom>
        </p:spPr>
      </p:pic>
      <p:sp>
        <p:nvSpPr>
          <p:cNvPr id="13" name="Content Placeholder 2">
            <a:extLst>
              <a:ext uri="{FF2B5EF4-FFF2-40B4-BE49-F238E27FC236}">
                <a16:creationId xmlns:a16="http://schemas.microsoft.com/office/drawing/2014/main" id="{0E12742A-B160-4848-AD57-E6CA53227AAA}"/>
              </a:ext>
            </a:extLst>
          </p:cNvPr>
          <p:cNvSpPr>
            <a:spLocks noGrp="1"/>
          </p:cNvSpPr>
          <p:nvPr>
            <p:ph sz="half" idx="1"/>
          </p:nvPr>
        </p:nvSpPr>
        <p:spPr>
          <a:xfrm>
            <a:off x="3427804" y="1176670"/>
            <a:ext cx="5357056" cy="3566780"/>
          </a:xfrm>
        </p:spPr>
        <p:txBody>
          <a:bodyPr numCol="1">
            <a:noAutofit/>
          </a:bodyPr>
          <a:lstStyle/>
          <a:p>
            <a:pPr lvl="1">
              <a:lnSpc>
                <a:spcPct val="160000"/>
              </a:lnSpc>
            </a:pPr>
            <a:r>
              <a:rPr lang="ka-GE" sz="1050" dirty="0">
                <a:solidFill>
                  <a:srgbClr val="203162"/>
                </a:solidFill>
                <a:latin typeface="Calibi"/>
              </a:rPr>
              <a:t>მოქმედებს, როგორც პირველადი დაფინანსების ინსტრუმენტი, ახალი პროექტების დასაწყებად და/ან არსებული ორმხრივი და მრავალმხრივი დაფინანსების ინსტრუმენტების შესავსებად</a:t>
            </a:r>
            <a:endParaRPr lang="en-US" sz="1050" dirty="0">
              <a:solidFill>
                <a:srgbClr val="203162"/>
              </a:solidFill>
              <a:latin typeface="Calibi"/>
            </a:endParaRPr>
          </a:p>
          <a:p>
            <a:pPr lvl="1">
              <a:lnSpc>
                <a:spcPct val="160000"/>
              </a:lnSpc>
            </a:pPr>
            <a:r>
              <a:rPr lang="ka-GE" sz="1050" dirty="0">
                <a:solidFill>
                  <a:srgbClr val="203162"/>
                </a:solidFill>
                <a:latin typeface="Calibi"/>
              </a:rPr>
              <a:t>იცავს უსაფრთხო და მოწესრიგებული მიგრაციის გლობალური შეთანხმების (</a:t>
            </a:r>
            <a:r>
              <a:rPr lang="en-US" sz="1050" dirty="0">
                <a:solidFill>
                  <a:srgbClr val="203162"/>
                </a:solidFill>
                <a:latin typeface="Calibi"/>
              </a:rPr>
              <a:t>GCM ) </a:t>
            </a:r>
            <a:r>
              <a:rPr lang="ka-GE" sz="1050" dirty="0">
                <a:solidFill>
                  <a:srgbClr val="203162"/>
                </a:solidFill>
                <a:latin typeface="Calibi"/>
              </a:rPr>
              <a:t> 10 მთავარ პრინციპს </a:t>
            </a:r>
            <a:r>
              <a:rPr lang="en-US" sz="1050" dirty="0">
                <a:solidFill>
                  <a:srgbClr val="203162"/>
                </a:solidFill>
                <a:latin typeface="Calibi"/>
              </a:rPr>
              <a:t> </a:t>
            </a:r>
          </a:p>
          <a:p>
            <a:pPr lvl="2">
              <a:lnSpc>
                <a:spcPct val="160000"/>
              </a:lnSpc>
            </a:pPr>
            <a:r>
              <a:rPr lang="ka-GE" sz="1050" dirty="0">
                <a:solidFill>
                  <a:srgbClr val="203162"/>
                </a:solidFill>
                <a:latin typeface="Calibi"/>
              </a:rPr>
              <a:t>ადამიანის უფლებები / ადამიანზე ორიენტირებული </a:t>
            </a:r>
            <a:endParaRPr lang="en-US" sz="1050" dirty="0">
              <a:solidFill>
                <a:srgbClr val="203162"/>
              </a:solidFill>
              <a:latin typeface="Calibi"/>
            </a:endParaRPr>
          </a:p>
          <a:p>
            <a:pPr lvl="2">
              <a:lnSpc>
                <a:spcPct val="160000"/>
              </a:lnSpc>
            </a:pPr>
            <a:r>
              <a:rPr lang="ka-GE" sz="1050" dirty="0">
                <a:solidFill>
                  <a:srgbClr val="203162"/>
                </a:solidFill>
                <a:latin typeface="Calibi"/>
              </a:rPr>
              <a:t>თავსებადია მდგრადი განვითარების მიზნებთა (</a:t>
            </a:r>
            <a:r>
              <a:rPr lang="en-US" sz="1050" dirty="0">
                <a:solidFill>
                  <a:srgbClr val="203162"/>
                </a:solidFill>
                <a:latin typeface="Calibi"/>
              </a:rPr>
              <a:t>SDGs</a:t>
            </a:r>
            <a:r>
              <a:rPr lang="ka-GE" sz="1050" dirty="0">
                <a:solidFill>
                  <a:srgbClr val="203162"/>
                </a:solidFill>
                <a:latin typeface="Calibi"/>
              </a:rPr>
              <a:t>) </a:t>
            </a:r>
            <a:endParaRPr lang="en-US" sz="1050" dirty="0">
              <a:solidFill>
                <a:srgbClr val="203162"/>
              </a:solidFill>
              <a:latin typeface="Calibi"/>
            </a:endParaRPr>
          </a:p>
          <a:p>
            <a:pPr lvl="1">
              <a:lnSpc>
                <a:spcPct val="160000"/>
              </a:lnSpc>
            </a:pPr>
            <a:r>
              <a:rPr lang="ka-GE" sz="1050" dirty="0">
                <a:solidFill>
                  <a:srgbClr val="203162"/>
                </a:solidFill>
                <a:latin typeface="Calibi"/>
              </a:rPr>
              <a:t>ეროვნული მფლობელობა, გაეროსთან შეთანხმებულობა, გაეროს რეფორმები</a:t>
            </a:r>
            <a:endParaRPr lang="en-US" sz="1050" dirty="0">
              <a:solidFill>
                <a:srgbClr val="203162"/>
              </a:solidFill>
              <a:latin typeface="Calibi"/>
            </a:endParaRPr>
          </a:p>
          <a:p>
            <a:pPr lvl="1">
              <a:lnSpc>
                <a:spcPct val="160000"/>
              </a:lnSpc>
            </a:pPr>
            <a:r>
              <a:rPr lang="ka-GE" sz="1050" dirty="0">
                <a:solidFill>
                  <a:srgbClr val="203162"/>
                </a:solidFill>
                <a:latin typeface="Calibi"/>
              </a:rPr>
              <a:t>360 მიდგომა- არც ერთი მიზანი არ არის სხვებზე უპირატესი</a:t>
            </a:r>
            <a:endParaRPr lang="en-US" sz="1050" dirty="0">
              <a:solidFill>
                <a:srgbClr val="203162"/>
              </a:solidFill>
              <a:latin typeface="Calibi"/>
            </a:endParaRPr>
          </a:p>
          <a:p>
            <a:pPr lvl="1">
              <a:lnSpc>
                <a:spcPct val="160000"/>
              </a:lnSpc>
            </a:pPr>
            <a:r>
              <a:rPr lang="ka-GE" sz="1050" dirty="0">
                <a:solidFill>
                  <a:srgbClr val="203162"/>
                </a:solidFill>
                <a:latin typeface="Calibi"/>
              </a:rPr>
              <a:t>პროექტებს ერთზე მეტი სუბიექტისგან დასჭირდებათ მოსაზრებების/რჩევების მიღება </a:t>
            </a:r>
          </a:p>
          <a:p>
            <a:pPr lvl="1">
              <a:lnSpc>
                <a:spcPct val="160000"/>
              </a:lnSpc>
            </a:pPr>
            <a:r>
              <a:rPr lang="ka-GE" sz="1050" dirty="0">
                <a:solidFill>
                  <a:srgbClr val="203162"/>
                </a:solidFill>
                <a:latin typeface="Calibi"/>
              </a:rPr>
              <a:t> მოითხოვს მთავრობის და მუდმივი წარმომადგენლების (</a:t>
            </a:r>
            <a:r>
              <a:rPr lang="en-US" sz="1050" dirty="0">
                <a:solidFill>
                  <a:srgbClr val="203162"/>
                </a:solidFill>
                <a:latin typeface="Calibi"/>
              </a:rPr>
              <a:t>RC</a:t>
            </a:r>
            <a:r>
              <a:rPr lang="ka-GE" sz="1050" dirty="0">
                <a:solidFill>
                  <a:srgbClr val="203162"/>
                </a:solidFill>
                <a:latin typeface="Calibi"/>
              </a:rPr>
              <a:t>) მიერ შეჯამების გაკეთებას </a:t>
            </a:r>
            <a:endParaRPr lang="en-US" sz="1050" dirty="0">
              <a:solidFill>
                <a:srgbClr val="203162"/>
              </a:solidFill>
              <a:latin typeface="Calibi"/>
            </a:endParaRPr>
          </a:p>
        </p:txBody>
      </p:sp>
      <p:sp>
        <p:nvSpPr>
          <p:cNvPr id="14" name="Content Placeholder 3">
            <a:extLst>
              <a:ext uri="{FF2B5EF4-FFF2-40B4-BE49-F238E27FC236}">
                <a16:creationId xmlns:a16="http://schemas.microsoft.com/office/drawing/2014/main" id="{64519C74-FF2E-4001-A4D9-D7518BC02778}"/>
              </a:ext>
            </a:extLst>
          </p:cNvPr>
          <p:cNvSpPr txBox="1">
            <a:spLocks/>
          </p:cNvSpPr>
          <p:nvPr/>
        </p:nvSpPr>
        <p:spPr>
          <a:xfrm>
            <a:off x="4961524" y="917018"/>
            <a:ext cx="3823335" cy="31404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a:latin typeface="+mj-lt"/>
            </a:endParaRPr>
          </a:p>
          <a:p>
            <a:endParaRPr lang="en-US" sz="1200">
              <a:latin typeface="+mj-lt"/>
            </a:endParaRPr>
          </a:p>
          <a:p>
            <a:endParaRPr lang="en-US" sz="1200">
              <a:latin typeface="+mj-lt"/>
            </a:endParaRPr>
          </a:p>
        </p:txBody>
      </p:sp>
      <p:sp>
        <p:nvSpPr>
          <p:cNvPr id="15" name="Titre 1">
            <a:extLst>
              <a:ext uri="{FF2B5EF4-FFF2-40B4-BE49-F238E27FC236}">
                <a16:creationId xmlns:a16="http://schemas.microsoft.com/office/drawing/2014/main" id="{E44897FD-BC37-4F77-BF31-3BD8BB057CD1}"/>
              </a:ext>
            </a:extLst>
          </p:cNvPr>
          <p:cNvSpPr txBox="1">
            <a:spLocks/>
          </p:cNvSpPr>
          <p:nvPr/>
        </p:nvSpPr>
        <p:spPr>
          <a:xfrm>
            <a:off x="1431706" y="590703"/>
            <a:ext cx="6276224" cy="679767"/>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600" kern="1200">
                <a:solidFill>
                  <a:srgbClr val="0033A0"/>
                </a:solidFill>
                <a:latin typeface="+mj-lt"/>
                <a:ea typeface="+mj-ea"/>
                <a:cs typeface="+mj-cs"/>
              </a:defRPr>
            </a:lvl1pPr>
          </a:lstStyle>
          <a:p>
            <a:pPr defTabSz="914400"/>
            <a:r>
              <a:rPr lang="ka-GE" sz="2400" b="1" dirty="0">
                <a:solidFill>
                  <a:srgbClr val="203162"/>
                </a:solidFill>
                <a:latin typeface="Calibri" panose="020F0502020204030204" pitchFamily="34" charset="0"/>
                <a:cs typeface="Calibri" panose="020F0502020204030204" pitchFamily="34" charset="0"/>
              </a:rPr>
              <a:t>მიგრაციის მრავალპარტნიორული ნდობის ფონდი</a:t>
            </a:r>
            <a:endParaRPr lang="en-GB" sz="2400" b="1" dirty="0">
              <a:solidFill>
                <a:srgbClr val="203162"/>
              </a:solidFill>
              <a:latin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9327499F-853A-478E-AD35-D6F330B836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763" y="2105466"/>
            <a:ext cx="2615221" cy="903790"/>
          </a:xfrm>
          <a:prstGeom prst="rect">
            <a:avLst/>
          </a:prstGeom>
        </p:spPr>
      </p:pic>
      <p:pic>
        <p:nvPicPr>
          <p:cNvPr id="9" name="Graphic 17">
            <a:extLst>
              <a:ext uri="{FF2B5EF4-FFF2-40B4-BE49-F238E27FC236}">
                <a16:creationId xmlns:a16="http://schemas.microsoft.com/office/drawing/2014/main" id="{6A04D138-78DE-7848-855F-F0144855A9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417" y="618487"/>
            <a:ext cx="619125" cy="619125"/>
          </a:xfrm>
          <a:prstGeom prst="rect">
            <a:avLst/>
          </a:prstGeom>
        </p:spPr>
      </p:pic>
      <p:sp>
        <p:nvSpPr>
          <p:cNvPr id="10" name="Rectangle 9">
            <a:extLst>
              <a:ext uri="{FF2B5EF4-FFF2-40B4-BE49-F238E27FC236}">
                <a16:creationId xmlns:a16="http://schemas.microsoft.com/office/drawing/2014/main" id="{F25347F8-AA29-C542-B5A3-18359FB1D523}"/>
              </a:ext>
            </a:extLst>
          </p:cNvPr>
          <p:cNvSpPr/>
          <p:nvPr/>
        </p:nvSpPr>
        <p:spPr>
          <a:xfrm>
            <a:off x="0" y="5035550"/>
            <a:ext cx="9144000" cy="107949"/>
          </a:xfrm>
          <a:prstGeom prst="rect">
            <a:avLst/>
          </a:prstGeom>
          <a:solidFill>
            <a:srgbClr val="00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5141291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MPTF">
      <a:dk1>
        <a:srgbClr val="1D3262"/>
      </a:dk1>
      <a:lt1>
        <a:srgbClr val="DAE3F9"/>
      </a:lt1>
      <a:dk2>
        <a:srgbClr val="418FDE"/>
      </a:dk2>
      <a:lt2>
        <a:srgbClr val="F2F9FA"/>
      </a:lt2>
      <a:accent1>
        <a:srgbClr val="418FDE"/>
      </a:accent1>
      <a:accent2>
        <a:srgbClr val="FCB714"/>
      </a:accent2>
      <a:accent3>
        <a:srgbClr val="1D3262"/>
      </a:accent3>
      <a:accent4>
        <a:srgbClr val="FFFFFF"/>
      </a:accent4>
      <a:accent5>
        <a:srgbClr val="DAE2F8"/>
      </a:accent5>
      <a:accent6>
        <a:srgbClr val="FEFFFF"/>
      </a:accent6>
      <a:hlink>
        <a:srgbClr val="4289C8"/>
      </a:hlink>
      <a:folHlink>
        <a:srgbClr val="FCB7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NM-Powerpoint-1.4" id="{99AB8DB0-A320-284B-BD22-B6F84A8F9211}" vid="{F3A40BAB-4970-7F44-AB82-0ADF4E8AEE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8221195C7EE64AA2169682579D3D83" ma:contentTypeVersion="1" ma:contentTypeDescription="Create a new document." ma:contentTypeScope="" ma:versionID="22b209378949a72111ee851b4093b36c">
  <xsd:schema xmlns:xsd="http://www.w3.org/2001/XMLSchema" xmlns:xs="http://www.w3.org/2001/XMLSchema" xmlns:p="http://schemas.microsoft.com/office/2006/metadata/properties" xmlns:ns2="82976c8e-1392-4e54-b440-b040f0f72f28" targetNamespace="http://schemas.microsoft.com/office/2006/metadata/properties" ma:root="true" ma:fieldsID="81544fbf70cada336da18dcd980fdfeb" ns2:_="">
    <xsd:import namespace="82976c8e-1392-4e54-b440-b040f0f72f2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76c8e-1392-4e54-b440-b040f0f72f2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796B3-1D30-4E1D-B0F7-77D2A09E8297}">
  <ds:schemaRefs>
    <ds:schemaRef ds:uri="http://schemas.microsoft.com/sharepoint/v3/contenttype/forms"/>
  </ds:schemaRefs>
</ds:datastoreItem>
</file>

<file path=customXml/itemProps2.xml><?xml version="1.0" encoding="utf-8"?>
<ds:datastoreItem xmlns:ds="http://schemas.openxmlformats.org/officeDocument/2006/customXml" ds:itemID="{5BCA9976-C015-4498-8950-FC487F8181C8}">
  <ds:schemaRefs>
    <ds:schemaRef ds:uri="82976c8e-1392-4e54-b440-b040f0f72f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A0B6B52-1080-4C86-B804-116AB1BCD13D}">
  <ds:schemaRefs>
    <ds:schemaRef ds:uri="82976c8e-1392-4e54-b440-b040f0f72f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2295</TotalTime>
  <Words>2656</Words>
  <Application>Microsoft Office PowerPoint</Application>
  <PresentationFormat>On-screen Show (16:9)</PresentationFormat>
  <Paragraphs>272</Paragraphs>
  <Slides>19</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Calibi</vt:lpstr>
      <vt:lpstr>Calibri</vt:lpstr>
      <vt:lpstr>Calibri </vt:lpstr>
      <vt:lpstr>Calibri Light</vt:lpstr>
      <vt:lpstr>Roboto</vt:lpstr>
      <vt:lpstr>Sylfaen</vt:lpstr>
      <vt:lpstr>Symbol,Sans-Serif</vt:lpstr>
      <vt:lpstr>Times New Roman</vt:lpstr>
      <vt:lpstr>Wingdings</vt:lpstr>
      <vt:lpstr>1_Office Theme</vt:lpstr>
      <vt:lpstr>3_Thème Office</vt:lpstr>
      <vt:lpstr>2_Office Theme</vt:lpstr>
      <vt:lpstr>PowerPoint Presentation</vt:lpstr>
      <vt:lpstr>გლობალური შეთანხმება უსაფრთხო, მოწესრიგებული და რეგულარული მიგრაციის შესახებ (GCM)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COMPACT FOR SAFE, ORDERLY AND REGULAR MIGRATION REGIONAL REVIEWS 2020</dc:title>
  <dc:creator>KIM Florence</dc:creator>
  <cp:lastModifiedBy>BUTSKHRIKIDZE Beka</cp:lastModifiedBy>
  <cp:revision>66</cp:revision>
  <dcterms:created xsi:type="dcterms:W3CDTF">2020-10-19T15:40:47Z</dcterms:created>
  <dcterms:modified xsi:type="dcterms:W3CDTF">2021-03-12T10:14:15Z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2020-10-19T15:44:30Z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fde4e871-0188-451a-8792-00007d488e92</vt:lpwstr>
  </property>
  <property fmtid="{D5CDD505-2E9C-101B-9397-08002B2CF9AE}" pid="8" name="MSIP_Label_2059aa38-f392-4105-be92-628035578272_ContentBits">
    <vt:lpwstr>0</vt:lpwstr>
  </property>
</Properties>
</file>