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370" r:id="rId5"/>
    <p:sldId id="271" r:id="rId6"/>
    <p:sldId id="267" r:id="rId7"/>
    <p:sldId id="389" r:id="rId8"/>
    <p:sldId id="321" r:id="rId9"/>
    <p:sldId id="364" r:id="rId10"/>
    <p:sldId id="374" r:id="rId11"/>
    <p:sldId id="365" r:id="rId12"/>
    <p:sldId id="378" r:id="rId13"/>
    <p:sldId id="376" r:id="rId14"/>
    <p:sldId id="380" r:id="rId15"/>
    <p:sldId id="377" r:id="rId16"/>
    <p:sldId id="372" r:id="rId17"/>
    <p:sldId id="381" r:id="rId18"/>
    <p:sldId id="382" r:id="rId19"/>
    <p:sldId id="407" r:id="rId20"/>
    <p:sldId id="331" r:id="rId21"/>
    <p:sldId id="353" r:id="rId22"/>
    <p:sldId id="330" r:id="rId23"/>
    <p:sldId id="339" r:id="rId24"/>
    <p:sldId id="404" r:id="rId25"/>
    <p:sldId id="387" r:id="rId26"/>
    <p:sldId id="397" r:id="rId27"/>
    <p:sldId id="408" r:id="rId28"/>
    <p:sldId id="399" r:id="rId29"/>
    <p:sldId id="398" r:id="rId30"/>
    <p:sldId id="406" r:id="rId31"/>
    <p:sldId id="388" r:id="rId32"/>
    <p:sldId id="25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461C82-8539-66B2-DB31-6DF1A980A514}" name="LAUKEMPER Sonja" initials="SL" userId="S::slaukemper@iom.int::cfdd9b47-6ada-4428-b07c-35d74d2c6a67" providerId="AD"/>
  <p188:author id="{74DCB789-062C-4885-D757-497508CE335A}" name="SCHOEFBERGER Irene" initials="SI" userId="S::schoefberger@iom.int::af593f35-a785-43e0-b3cc-fbdd26ac07f8" providerId="AD"/>
  <p188:author id="{88D3B6BC-50DF-FAFD-256D-676702FE72B7}" name="PORRAS Marcia Elizabeth" initials="PE" userId="S::maporras@iom.int::1dda32c3-a61e-4585-bdbb-37b4a5695a78" providerId="AD"/>
  <p188:author id="{48A31CBD-2847-AB66-2BCA-36A81B71D668}" name="Clare Menozzi" initials="CM" userId="S::menozzi_un.org#ext#@iomint.onmicrosoft.com::71a450d2-3fbe-4daa-a25c-737d679bab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OEFBERGER Irene" initials="SI"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A7D7"/>
    <a:srgbClr val="C9E9F2"/>
    <a:srgbClr val="44BCE0"/>
    <a:srgbClr val="FFFFFF"/>
    <a:srgbClr val="A1DBED"/>
    <a:srgbClr val="5D229C"/>
    <a:srgbClr val="4CD633"/>
    <a:srgbClr val="D66C33"/>
    <a:srgbClr val="DB3089"/>
    <a:srgbClr val="4389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6CAB9-82AC-4B46-B7D1-FBB688F0C729}" v="11" dt="2024-02-05T16:05:43.6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56"/>
      </p:cViewPr>
      <p:guideLst>
        <p:guide orient="horz" pos="2137"/>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RAS Marcia Elizabeth" userId="1dda32c3-a61e-4585-bdbb-37b4a5695a78" providerId="ADAL" clId="{89FFE3F5-FD35-4AFD-B9B4-5EC16B7135BA}"/>
    <pc:docChg chg="">
      <pc:chgData name="PORRAS Marcia Elizabeth" userId="1dda32c3-a61e-4585-bdbb-37b4a5695a78" providerId="ADAL" clId="{89FFE3F5-FD35-4AFD-B9B4-5EC16B7135BA}" dt="2024-02-05T21:02:30.074" v="1"/>
      <pc:docMkLst>
        <pc:docMk/>
      </pc:docMkLst>
      <pc:sldChg chg="delCm">
        <pc:chgData name="PORRAS Marcia Elizabeth" userId="1dda32c3-a61e-4585-bdbb-37b4a5695a78" providerId="ADAL" clId="{89FFE3F5-FD35-4AFD-B9B4-5EC16B7135BA}" dt="2024-02-05T21:02:11.548" v="0"/>
        <pc:sldMkLst>
          <pc:docMk/>
          <pc:sldMk cId="1450864555" sldId="271"/>
        </pc:sldMkLst>
        <pc:extLst>
          <p:ext xmlns:p="http://schemas.openxmlformats.org/presentationml/2006/main" uri="{D6D511B9-2390-475A-947B-AFAB55BFBCF1}">
            <pc226:cmChg xmlns:pc226="http://schemas.microsoft.com/office/powerpoint/2022/06/main/command" chg="del">
              <pc226:chgData name="PORRAS Marcia Elizabeth" userId="1dda32c3-a61e-4585-bdbb-37b4a5695a78" providerId="ADAL" clId="{89FFE3F5-FD35-4AFD-B9B4-5EC16B7135BA}" dt="2024-02-05T21:02:11.548" v="0"/>
              <pc2:cmMkLst xmlns:pc2="http://schemas.microsoft.com/office/powerpoint/2019/9/main/command">
                <pc:docMk/>
                <pc:sldMk cId="1450864555" sldId="271"/>
                <pc2:cmMk id="{11D47279-AAF0-4150-B34C-5841EC2384FE}"/>
              </pc2:cmMkLst>
            </pc226:cmChg>
          </p:ext>
        </pc:extLst>
      </pc:sldChg>
      <pc:sldChg chg="delCm">
        <pc:chgData name="PORRAS Marcia Elizabeth" userId="1dda32c3-a61e-4585-bdbb-37b4a5695a78" providerId="ADAL" clId="{89FFE3F5-FD35-4AFD-B9B4-5EC16B7135BA}" dt="2024-02-05T21:02:30.074" v="1"/>
        <pc:sldMkLst>
          <pc:docMk/>
          <pc:sldMk cId="2936720485" sldId="330"/>
        </pc:sldMkLst>
        <pc:extLst>
          <p:ext xmlns:p="http://schemas.openxmlformats.org/presentationml/2006/main" uri="{D6D511B9-2390-475A-947B-AFAB55BFBCF1}">
            <pc226:cmChg xmlns:pc226="http://schemas.microsoft.com/office/powerpoint/2022/06/main/command" chg="del">
              <pc226:chgData name="PORRAS Marcia Elizabeth" userId="1dda32c3-a61e-4585-bdbb-37b4a5695a78" providerId="ADAL" clId="{89FFE3F5-FD35-4AFD-B9B4-5EC16B7135BA}" dt="2024-02-05T21:02:30.074" v="1"/>
              <pc2:cmMkLst xmlns:pc2="http://schemas.microsoft.com/office/powerpoint/2019/9/main/command">
                <pc:docMk/>
                <pc:sldMk cId="2936720485" sldId="330"/>
                <pc2:cmMk id="{473BB367-DCB6-42B1-9745-EAB335811C80}"/>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7D5F16-F246-E162-5BB9-02409C0B59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C6DB37F-F1D3-0AB4-179E-6ABE666737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E86222-09CE-3E87-646D-9BA175F612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CB1643-102F-4402-BBD2-B7D23488B7B3}" type="slidenum">
              <a:rPr lang="en-US" smtClean="0"/>
              <a:t>‹#›</a:t>
            </a:fld>
            <a:endParaRPr lang="en-US"/>
          </a:p>
        </p:txBody>
      </p:sp>
      <p:sp>
        <p:nvSpPr>
          <p:cNvPr id="6" name="Date Placeholder 5">
            <a:extLst>
              <a:ext uri="{FF2B5EF4-FFF2-40B4-BE49-F238E27FC236}">
                <a16:creationId xmlns:a16="http://schemas.microsoft.com/office/drawing/2014/main" id="{24EFE0DB-36FD-48CF-1EB6-41136880AA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4461CC-63A6-4BD3-9487-3FFF337241F2}" type="datetimeFigureOut">
              <a:rPr lang="en-US" smtClean="0"/>
              <a:t>2/5/2024</a:t>
            </a:fld>
            <a:endParaRPr lang="en-US"/>
          </a:p>
        </p:txBody>
      </p:sp>
    </p:spTree>
    <p:extLst>
      <p:ext uri="{BB962C8B-B14F-4D97-AF65-F5344CB8AC3E}">
        <p14:creationId xmlns:p14="http://schemas.microsoft.com/office/powerpoint/2010/main" val="4060593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9FCCED-C307-5544-AFA1-42E56092A765}"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2EF85-A39C-744A-824E-2148B70091FD}" type="slidenum">
              <a:rPr lang="en-US" smtClean="0"/>
              <a:t>‹#›</a:t>
            </a:fld>
            <a:endParaRPr lang="en-US"/>
          </a:p>
        </p:txBody>
      </p:sp>
    </p:spTree>
    <p:extLst>
      <p:ext uri="{BB962C8B-B14F-4D97-AF65-F5344CB8AC3E}">
        <p14:creationId xmlns:p14="http://schemas.microsoft.com/office/powerpoint/2010/main" val="128719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18A2EF85-A39C-744A-824E-2148B70091FD}" type="slidenum">
              <a:rPr lang="en-US" smtClean="0"/>
              <a:t>1</a:t>
            </a:fld>
            <a:endParaRPr lang="en-US"/>
          </a:p>
        </p:txBody>
      </p:sp>
    </p:spTree>
    <p:extLst>
      <p:ext uri="{BB962C8B-B14F-4D97-AF65-F5344CB8AC3E}">
        <p14:creationId xmlns:p14="http://schemas.microsoft.com/office/powerpoint/2010/main" val="390561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11</a:t>
            </a:fld>
            <a:endParaRPr lang="en-US"/>
          </a:p>
        </p:txBody>
      </p:sp>
    </p:spTree>
    <p:extLst>
      <p:ext uri="{BB962C8B-B14F-4D97-AF65-F5344CB8AC3E}">
        <p14:creationId xmlns:p14="http://schemas.microsoft.com/office/powerpoint/2010/main" val="264625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12</a:t>
            </a:fld>
            <a:endParaRPr lang="en-US"/>
          </a:p>
        </p:txBody>
      </p:sp>
    </p:spTree>
    <p:extLst>
      <p:ext uri="{BB962C8B-B14F-4D97-AF65-F5344CB8AC3E}">
        <p14:creationId xmlns:p14="http://schemas.microsoft.com/office/powerpoint/2010/main" val="1957869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13</a:t>
            </a:fld>
            <a:endParaRPr lang="en-US"/>
          </a:p>
        </p:txBody>
      </p:sp>
    </p:spTree>
    <p:extLst>
      <p:ext uri="{BB962C8B-B14F-4D97-AF65-F5344CB8AC3E}">
        <p14:creationId xmlns:p14="http://schemas.microsoft.com/office/powerpoint/2010/main" val="415452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14</a:t>
            </a:fld>
            <a:endParaRPr lang="en-US"/>
          </a:p>
        </p:txBody>
      </p:sp>
    </p:spTree>
    <p:extLst>
      <p:ext uri="{BB962C8B-B14F-4D97-AF65-F5344CB8AC3E}">
        <p14:creationId xmlns:p14="http://schemas.microsoft.com/office/powerpoint/2010/main" val="1226334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&amp; Here, we could mention consultation mechanisms internal to the workstream (such as survey and roundtables)</a:t>
            </a:r>
          </a:p>
        </p:txBody>
      </p:sp>
      <p:sp>
        <p:nvSpPr>
          <p:cNvPr id="4" name="Slide Number Placeholder 3"/>
          <p:cNvSpPr>
            <a:spLocks noGrp="1"/>
          </p:cNvSpPr>
          <p:nvPr>
            <p:ph type="sldNum" sz="quarter" idx="5"/>
          </p:nvPr>
        </p:nvSpPr>
        <p:spPr/>
        <p:txBody>
          <a:bodyPr/>
          <a:lstStyle/>
          <a:p>
            <a:fld id="{18A2EF85-A39C-744A-824E-2148B70091FD}" type="slidenum">
              <a:rPr lang="en-US" smtClean="0"/>
              <a:t>15</a:t>
            </a:fld>
            <a:endParaRPr lang="en-US"/>
          </a:p>
        </p:txBody>
      </p:sp>
    </p:spTree>
    <p:extLst>
      <p:ext uri="{BB962C8B-B14F-4D97-AF65-F5344CB8AC3E}">
        <p14:creationId xmlns:p14="http://schemas.microsoft.com/office/powerpoint/2010/main" val="327139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16</a:t>
            </a:fld>
            <a:endParaRPr lang="en-US"/>
          </a:p>
        </p:txBody>
      </p:sp>
    </p:spTree>
    <p:extLst>
      <p:ext uri="{BB962C8B-B14F-4D97-AF65-F5344CB8AC3E}">
        <p14:creationId xmlns:p14="http://schemas.microsoft.com/office/powerpoint/2010/main" val="1798053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17</a:t>
            </a:fld>
            <a:endParaRPr lang="en-US"/>
          </a:p>
        </p:txBody>
      </p:sp>
    </p:spTree>
    <p:extLst>
      <p:ext uri="{BB962C8B-B14F-4D97-AF65-F5344CB8AC3E}">
        <p14:creationId xmlns:p14="http://schemas.microsoft.com/office/powerpoint/2010/main" val="69671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18</a:t>
            </a:fld>
            <a:endParaRPr lang="en-US"/>
          </a:p>
        </p:txBody>
      </p:sp>
    </p:spTree>
    <p:extLst>
      <p:ext uri="{BB962C8B-B14F-4D97-AF65-F5344CB8AC3E}">
        <p14:creationId xmlns:p14="http://schemas.microsoft.com/office/powerpoint/2010/main" val="409343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19</a:t>
            </a:fld>
            <a:endParaRPr lang="en-US"/>
          </a:p>
        </p:txBody>
      </p:sp>
    </p:spTree>
    <p:extLst>
      <p:ext uri="{BB962C8B-B14F-4D97-AF65-F5344CB8AC3E}">
        <p14:creationId xmlns:p14="http://schemas.microsoft.com/office/powerpoint/2010/main" val="2556109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20</a:t>
            </a:fld>
            <a:endParaRPr lang="en-US"/>
          </a:p>
        </p:txBody>
      </p:sp>
    </p:spTree>
    <p:extLst>
      <p:ext uri="{BB962C8B-B14F-4D97-AF65-F5344CB8AC3E}">
        <p14:creationId xmlns:p14="http://schemas.microsoft.com/office/powerpoint/2010/main" val="178746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3</a:t>
            </a:fld>
            <a:endParaRPr lang="en-US"/>
          </a:p>
        </p:txBody>
      </p:sp>
    </p:spTree>
    <p:extLst>
      <p:ext uri="{BB962C8B-B14F-4D97-AF65-F5344CB8AC3E}">
        <p14:creationId xmlns:p14="http://schemas.microsoft.com/office/powerpoint/2010/main" val="172324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21</a:t>
            </a:fld>
            <a:endParaRPr lang="en-US"/>
          </a:p>
        </p:txBody>
      </p:sp>
    </p:spTree>
    <p:extLst>
      <p:ext uri="{BB962C8B-B14F-4D97-AF65-F5344CB8AC3E}">
        <p14:creationId xmlns:p14="http://schemas.microsoft.com/office/powerpoint/2010/main" val="257658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22</a:t>
            </a:fld>
            <a:endParaRPr lang="en-US"/>
          </a:p>
        </p:txBody>
      </p:sp>
    </p:spTree>
    <p:extLst>
      <p:ext uri="{BB962C8B-B14F-4D97-AF65-F5344CB8AC3E}">
        <p14:creationId xmlns:p14="http://schemas.microsoft.com/office/powerpoint/2010/main" val="84724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23</a:t>
            </a:fld>
            <a:endParaRPr lang="en-US"/>
          </a:p>
        </p:txBody>
      </p:sp>
    </p:spTree>
    <p:extLst>
      <p:ext uri="{BB962C8B-B14F-4D97-AF65-F5344CB8AC3E}">
        <p14:creationId xmlns:p14="http://schemas.microsoft.com/office/powerpoint/2010/main" val="1305563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24</a:t>
            </a:fld>
            <a:endParaRPr lang="en-US"/>
          </a:p>
        </p:txBody>
      </p:sp>
    </p:spTree>
    <p:extLst>
      <p:ext uri="{BB962C8B-B14F-4D97-AF65-F5344CB8AC3E}">
        <p14:creationId xmlns:p14="http://schemas.microsoft.com/office/powerpoint/2010/main" val="2383031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25</a:t>
            </a:fld>
            <a:endParaRPr lang="en-US"/>
          </a:p>
        </p:txBody>
      </p:sp>
    </p:spTree>
    <p:extLst>
      <p:ext uri="{BB962C8B-B14F-4D97-AF65-F5344CB8AC3E}">
        <p14:creationId xmlns:p14="http://schemas.microsoft.com/office/powerpoint/2010/main" val="1770468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26</a:t>
            </a:fld>
            <a:endParaRPr lang="en-US"/>
          </a:p>
        </p:txBody>
      </p:sp>
    </p:spTree>
    <p:extLst>
      <p:ext uri="{BB962C8B-B14F-4D97-AF65-F5344CB8AC3E}">
        <p14:creationId xmlns:p14="http://schemas.microsoft.com/office/powerpoint/2010/main" val="276475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27</a:t>
            </a:fld>
            <a:endParaRPr lang="en-US"/>
          </a:p>
        </p:txBody>
      </p:sp>
    </p:spTree>
    <p:extLst>
      <p:ext uri="{BB962C8B-B14F-4D97-AF65-F5344CB8AC3E}">
        <p14:creationId xmlns:p14="http://schemas.microsoft.com/office/powerpoint/2010/main" val="1466766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28</a:t>
            </a:fld>
            <a:endParaRPr lang="en-US"/>
          </a:p>
        </p:txBody>
      </p:sp>
    </p:spTree>
    <p:extLst>
      <p:ext uri="{BB962C8B-B14F-4D97-AF65-F5344CB8AC3E}">
        <p14:creationId xmlns:p14="http://schemas.microsoft.com/office/powerpoint/2010/main" val="333766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4</a:t>
            </a:fld>
            <a:endParaRPr lang="en-US"/>
          </a:p>
        </p:txBody>
      </p:sp>
    </p:spTree>
    <p:extLst>
      <p:ext uri="{BB962C8B-B14F-4D97-AF65-F5344CB8AC3E}">
        <p14:creationId xmlns:p14="http://schemas.microsoft.com/office/powerpoint/2010/main" val="263296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could mention consultation mechanisms internal to the workstream (such as survey and roundtables) </a:t>
            </a:r>
          </a:p>
        </p:txBody>
      </p:sp>
      <p:sp>
        <p:nvSpPr>
          <p:cNvPr id="4" name="Slide Number Placeholder 3"/>
          <p:cNvSpPr>
            <a:spLocks noGrp="1"/>
          </p:cNvSpPr>
          <p:nvPr>
            <p:ph type="sldNum" sz="quarter" idx="5"/>
          </p:nvPr>
        </p:nvSpPr>
        <p:spPr/>
        <p:txBody>
          <a:bodyPr/>
          <a:lstStyle/>
          <a:p>
            <a:fld id="{18A2EF85-A39C-744A-824E-2148B70091FD}" type="slidenum">
              <a:rPr lang="en-US" smtClean="0"/>
              <a:t>5</a:t>
            </a:fld>
            <a:endParaRPr lang="en-US"/>
          </a:p>
        </p:txBody>
      </p:sp>
    </p:spTree>
    <p:extLst>
      <p:ext uri="{BB962C8B-B14F-4D97-AF65-F5344CB8AC3E}">
        <p14:creationId xmlns:p14="http://schemas.microsoft.com/office/powerpoint/2010/main" val="33389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6</a:t>
            </a:fld>
            <a:endParaRPr lang="en-US"/>
          </a:p>
        </p:txBody>
      </p:sp>
    </p:spTree>
    <p:extLst>
      <p:ext uri="{BB962C8B-B14F-4D97-AF65-F5344CB8AC3E}">
        <p14:creationId xmlns:p14="http://schemas.microsoft.com/office/powerpoint/2010/main" val="362028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Here, we could mention consultation mechanisms internal to the workstream (such as survey and roundtables) </a:t>
            </a:r>
          </a:p>
        </p:txBody>
      </p:sp>
      <p:sp>
        <p:nvSpPr>
          <p:cNvPr id="4" name="Slide Number Placeholder 3"/>
          <p:cNvSpPr>
            <a:spLocks noGrp="1"/>
          </p:cNvSpPr>
          <p:nvPr>
            <p:ph type="sldNum" sz="quarter" idx="5"/>
          </p:nvPr>
        </p:nvSpPr>
        <p:spPr/>
        <p:txBody>
          <a:bodyPr/>
          <a:lstStyle/>
          <a:p>
            <a:fld id="{18A2EF85-A39C-744A-824E-2148B70091FD}" type="slidenum">
              <a:rPr lang="en-US" smtClean="0"/>
              <a:t>7</a:t>
            </a:fld>
            <a:endParaRPr lang="en-US"/>
          </a:p>
        </p:txBody>
      </p:sp>
    </p:spTree>
    <p:extLst>
      <p:ext uri="{BB962C8B-B14F-4D97-AF65-F5344CB8AC3E}">
        <p14:creationId xmlns:p14="http://schemas.microsoft.com/office/powerpoint/2010/main" val="2320016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8</a:t>
            </a:fld>
            <a:endParaRPr lang="en-US"/>
          </a:p>
        </p:txBody>
      </p:sp>
    </p:spTree>
    <p:extLst>
      <p:ext uri="{BB962C8B-B14F-4D97-AF65-F5344CB8AC3E}">
        <p14:creationId xmlns:p14="http://schemas.microsoft.com/office/powerpoint/2010/main" val="312793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9</a:t>
            </a:fld>
            <a:endParaRPr lang="en-US"/>
          </a:p>
        </p:txBody>
      </p:sp>
    </p:spTree>
    <p:extLst>
      <p:ext uri="{BB962C8B-B14F-4D97-AF65-F5344CB8AC3E}">
        <p14:creationId xmlns:p14="http://schemas.microsoft.com/office/powerpoint/2010/main" val="397519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A2EF85-A39C-744A-824E-2148B70091FD}" type="slidenum">
              <a:rPr lang="en-US" smtClean="0"/>
              <a:t>10</a:t>
            </a:fld>
            <a:endParaRPr lang="en-US"/>
          </a:p>
        </p:txBody>
      </p:sp>
    </p:spTree>
    <p:extLst>
      <p:ext uri="{BB962C8B-B14F-4D97-AF65-F5344CB8AC3E}">
        <p14:creationId xmlns:p14="http://schemas.microsoft.com/office/powerpoint/2010/main" val="2150252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p:bg>
      <p:bgPr>
        <a:solidFill>
          <a:srgbClr val="FFFFFF"/>
        </a:solidFill>
        <a:effectLst/>
      </p:bgPr>
    </p:bg>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FC2BF271-3975-7064-7317-4C6C0DBD9C89}"/>
              </a:ext>
            </a:extLst>
          </p:cNvPr>
          <p:cNvPicPr>
            <a:picLocks noChangeAspect="1"/>
          </p:cNvPicPr>
          <p:nvPr userDrawn="1"/>
        </p:nvPicPr>
        <p:blipFill>
          <a:blip r:embed="rId2"/>
          <a:stretch>
            <a:fillRect/>
          </a:stretch>
        </p:blipFill>
        <p:spPr>
          <a:xfrm>
            <a:off x="2470" y="0"/>
            <a:ext cx="12187067" cy="6858000"/>
          </a:xfrm>
          <a:prstGeom prst="rect">
            <a:avLst/>
          </a:prstGeom>
        </p:spPr>
      </p:pic>
      <p:sp>
        <p:nvSpPr>
          <p:cNvPr id="20" name="Content Placeholder 3">
            <a:extLst>
              <a:ext uri="{FF2B5EF4-FFF2-40B4-BE49-F238E27FC236}">
                <a16:creationId xmlns:a16="http://schemas.microsoft.com/office/drawing/2014/main" id="{9A4DAE8D-A286-A140-B97F-368C5333BD22}"/>
              </a:ext>
            </a:extLst>
          </p:cNvPr>
          <p:cNvSpPr>
            <a:spLocks noGrp="1"/>
          </p:cNvSpPr>
          <p:nvPr>
            <p:ph sz="half" idx="16" hasCustomPrompt="1"/>
          </p:nvPr>
        </p:nvSpPr>
        <p:spPr>
          <a:xfrm>
            <a:off x="1797844" y="5657772"/>
            <a:ext cx="5148000" cy="356551"/>
          </a:xfrm>
          <a:prstGeom prst="rect">
            <a:avLst/>
          </a:prstGeom>
        </p:spPr>
        <p:txBody>
          <a:bodyPr>
            <a:noAutofit/>
          </a:bodyPr>
          <a:lstStyle>
            <a:lvl1pPr marL="473087" indent="-342909">
              <a:lnSpc>
                <a:spcPct val="100000"/>
              </a:lnSpc>
              <a:spcBef>
                <a:spcPts val="1600"/>
              </a:spcBef>
              <a:buFont typeface="Arial" panose="020B0604020202020204" pitchFamily="34" charset="0"/>
              <a:buChar char="•"/>
              <a:tabLst/>
              <a:defRPr sz="2000" b="1">
                <a:solidFill>
                  <a:srgbClr val="1D3262"/>
                </a:solidFill>
                <a:latin typeface="+mn-lt"/>
              </a:defRPr>
            </a:lvl1pPr>
          </a:lstStyle>
          <a:p>
            <a:pPr lvl="0"/>
            <a:r>
              <a:rPr lang="en-US"/>
              <a:t>Name</a:t>
            </a:r>
          </a:p>
        </p:txBody>
      </p:sp>
      <p:sp>
        <p:nvSpPr>
          <p:cNvPr id="21" name="Content Placeholder 3">
            <a:extLst>
              <a:ext uri="{FF2B5EF4-FFF2-40B4-BE49-F238E27FC236}">
                <a16:creationId xmlns:a16="http://schemas.microsoft.com/office/drawing/2014/main" id="{C6B47405-4B20-E040-99FB-31D5683814DE}"/>
              </a:ext>
            </a:extLst>
          </p:cNvPr>
          <p:cNvSpPr>
            <a:spLocks noGrp="1"/>
          </p:cNvSpPr>
          <p:nvPr>
            <p:ph sz="half" idx="17" hasCustomPrompt="1"/>
          </p:nvPr>
        </p:nvSpPr>
        <p:spPr>
          <a:xfrm>
            <a:off x="1797844" y="6057165"/>
            <a:ext cx="5148000" cy="356551"/>
          </a:xfrm>
          <a:prstGeom prst="rect">
            <a:avLst/>
          </a:prstGeom>
        </p:spPr>
        <p:txBody>
          <a:bodyPr>
            <a:noAutofit/>
          </a:bodyPr>
          <a:lstStyle>
            <a:lvl1pPr marL="473087" indent="-342909">
              <a:lnSpc>
                <a:spcPct val="100000"/>
              </a:lnSpc>
              <a:spcBef>
                <a:spcPts val="1600"/>
              </a:spcBef>
              <a:buFont typeface="Arial" panose="020B0604020202020204" pitchFamily="34" charset="0"/>
              <a:buChar char="•"/>
              <a:tabLst/>
              <a:defRPr sz="2000" b="0">
                <a:solidFill>
                  <a:srgbClr val="1D3262"/>
                </a:solidFill>
                <a:latin typeface="+mn-lt"/>
              </a:defRPr>
            </a:lvl1pPr>
          </a:lstStyle>
          <a:p>
            <a:pPr lvl="0"/>
            <a:r>
              <a:rPr lang="en-US"/>
              <a:t>Position</a:t>
            </a:r>
          </a:p>
        </p:txBody>
      </p:sp>
      <p:sp>
        <p:nvSpPr>
          <p:cNvPr id="2" name="Title 1">
            <a:extLst>
              <a:ext uri="{FF2B5EF4-FFF2-40B4-BE49-F238E27FC236}">
                <a16:creationId xmlns:a16="http://schemas.microsoft.com/office/drawing/2014/main" id="{79966D86-D9D8-FC43-81FF-B3D32F605A67}"/>
              </a:ext>
            </a:extLst>
          </p:cNvPr>
          <p:cNvSpPr>
            <a:spLocks noGrp="1"/>
          </p:cNvSpPr>
          <p:nvPr>
            <p:ph type="ctrTitle" hasCustomPrompt="1"/>
          </p:nvPr>
        </p:nvSpPr>
        <p:spPr>
          <a:xfrm>
            <a:off x="1797844" y="1196115"/>
            <a:ext cx="9144000" cy="3604068"/>
          </a:xfrm>
          <a:prstGeom prst="rect">
            <a:avLst/>
          </a:prstGeom>
        </p:spPr>
        <p:txBody>
          <a:bodyPr anchor="ctr">
            <a:normAutofit/>
          </a:bodyPr>
          <a:lstStyle>
            <a:lvl1pPr algn="l">
              <a:defRPr lang="en-US" sz="5600" b="1" smtClean="0">
                <a:solidFill>
                  <a:srgbClr val="1A3668"/>
                </a:solidFill>
                <a:latin typeface="Roboto" panose="02000000000000000000" pitchFamily="2" charset="0"/>
                <a:ea typeface="Roboto" panose="02000000000000000000" pitchFamily="2" charset="0"/>
              </a:defRPr>
            </a:lvl1pPr>
          </a:lstStyle>
          <a:p>
            <a:r>
              <a:rPr lang="en-US" sz="5600" b="1">
                <a:solidFill>
                  <a:srgbClr val="1A3668"/>
                </a:solidFill>
                <a:latin typeface="+mn-lt"/>
                <a:ea typeface="Roboto Medium" panose="02000000000000000000" pitchFamily="2" charset="0"/>
              </a:rPr>
              <a:t>Title</a:t>
            </a:r>
            <a:endParaRPr lang="en-US"/>
          </a:p>
        </p:txBody>
      </p:sp>
    </p:spTree>
    <p:extLst>
      <p:ext uri="{BB962C8B-B14F-4D97-AF65-F5344CB8AC3E}">
        <p14:creationId xmlns:p14="http://schemas.microsoft.com/office/powerpoint/2010/main" val="2120600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page">
    <p:bg>
      <p:bgPr>
        <a:solidFill>
          <a:srgbClr val="FFFFFF"/>
        </a:solidFill>
        <a:effectLst/>
      </p:bgPr>
    </p:bg>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408576EB-F5C9-7F4F-9C03-7DEC9F37B7C7}"/>
              </a:ext>
            </a:extLst>
          </p:cNvPr>
          <p:cNvSpPr>
            <a:spLocks noGrp="1"/>
          </p:cNvSpPr>
          <p:nvPr>
            <p:ph sz="half" idx="13" hasCustomPrompt="1"/>
          </p:nvPr>
        </p:nvSpPr>
        <p:spPr>
          <a:xfrm>
            <a:off x="839669" y="2682242"/>
            <a:ext cx="7755691" cy="3494723"/>
          </a:xfrm>
          <a:prstGeom prst="rect">
            <a:avLst/>
          </a:prstGeom>
        </p:spPr>
        <p:txBody>
          <a:bodyPr>
            <a:normAutofit/>
          </a:bodyPr>
          <a:lstStyle>
            <a:lvl1pPr marL="492138" indent="-361960">
              <a:lnSpc>
                <a:spcPct val="100000"/>
              </a:lnSpc>
              <a:spcBef>
                <a:spcPts val="1001"/>
              </a:spcBef>
              <a:buFont typeface="Wingdings" pitchFamily="2" charset="2"/>
              <a:buChar char="§"/>
              <a:tabLst/>
              <a:defRPr sz="1801">
                <a:solidFill>
                  <a:srgbClr val="11C2F4"/>
                </a:solidFill>
                <a:latin typeface="Roboto" panose="02000000000000000000" pitchFamily="2" charset="0"/>
                <a:ea typeface="Roboto" panose="02000000000000000000" pitchFamily="2" charset="0"/>
              </a:defRPr>
            </a:lvl1pPr>
          </a:lstStyle>
          <a:p>
            <a:pPr lvl="0"/>
            <a:r>
              <a:rPr lang="en-US"/>
              <a:t>Content</a:t>
            </a:r>
          </a:p>
        </p:txBody>
      </p:sp>
      <p:sp>
        <p:nvSpPr>
          <p:cNvPr id="11" name="Text Placeholder 2">
            <a:extLst>
              <a:ext uri="{FF2B5EF4-FFF2-40B4-BE49-F238E27FC236}">
                <a16:creationId xmlns:a16="http://schemas.microsoft.com/office/drawing/2014/main" id="{D771A545-94A1-884F-9CFF-AB143CA8C0E1}"/>
              </a:ext>
            </a:extLst>
          </p:cNvPr>
          <p:cNvSpPr>
            <a:spLocks noGrp="1"/>
          </p:cNvSpPr>
          <p:nvPr>
            <p:ph type="body" idx="1" hasCustomPrompt="1"/>
          </p:nvPr>
        </p:nvSpPr>
        <p:spPr>
          <a:xfrm>
            <a:off x="829883" y="988497"/>
            <a:ext cx="7768608" cy="1519572"/>
          </a:xfrm>
          <a:prstGeom prst="rect">
            <a:avLst/>
          </a:prstGeom>
        </p:spPr>
        <p:txBody>
          <a:bodyPr anchor="t">
            <a:noAutofit/>
          </a:bodyPr>
          <a:lstStyle>
            <a:lvl1pPr marL="0" indent="0">
              <a:lnSpc>
                <a:spcPct val="100000"/>
              </a:lnSpc>
              <a:spcBef>
                <a:spcPts val="0"/>
              </a:spcBef>
              <a:buNone/>
              <a:defRPr sz="3600" b="1">
                <a:solidFill>
                  <a:schemeClr val="tx1"/>
                </a:solidFill>
                <a:latin typeface="Roboto" panose="02000000000000000000" pitchFamily="2" charset="0"/>
                <a:ea typeface="Roboto" panose="02000000000000000000" pitchFamily="2" charset="0"/>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Title</a:t>
            </a:r>
          </a:p>
        </p:txBody>
      </p:sp>
      <p:sp>
        <p:nvSpPr>
          <p:cNvPr id="12" name="Content Placeholder 3">
            <a:extLst>
              <a:ext uri="{FF2B5EF4-FFF2-40B4-BE49-F238E27FC236}">
                <a16:creationId xmlns:a16="http://schemas.microsoft.com/office/drawing/2014/main" id="{9AB9EB29-E798-754F-AAAA-744BCEE7B24B}"/>
              </a:ext>
            </a:extLst>
          </p:cNvPr>
          <p:cNvSpPr>
            <a:spLocks noGrp="1"/>
          </p:cNvSpPr>
          <p:nvPr>
            <p:ph sz="half" idx="19" hasCustomPrompt="1"/>
          </p:nvPr>
        </p:nvSpPr>
        <p:spPr>
          <a:xfrm>
            <a:off x="829882" y="572571"/>
            <a:ext cx="7846020" cy="365125"/>
          </a:xfrm>
          <a:prstGeom prst="rect">
            <a:avLst/>
          </a:prstGeom>
        </p:spPr>
        <p:txBody>
          <a:bodyPr lIns="0" anchor="ctr">
            <a:normAutofit/>
          </a:bodyPr>
          <a:lstStyle>
            <a:lvl1pPr marL="130178" indent="0">
              <a:lnSpc>
                <a:spcPct val="100000"/>
              </a:lnSpc>
              <a:spcBef>
                <a:spcPts val="1600"/>
              </a:spcBef>
              <a:buFont typeface="Wingdings" pitchFamily="2" charset="2"/>
              <a:buNone/>
              <a:tabLst/>
              <a:defRPr sz="1600">
                <a:solidFill>
                  <a:srgbClr val="11C2F4"/>
                </a:solidFill>
                <a:latin typeface="Roboto" panose="02000000000000000000" pitchFamily="2" charset="0"/>
                <a:ea typeface="Roboto" panose="02000000000000000000" pitchFamily="2" charset="0"/>
              </a:defRPr>
            </a:lvl1pPr>
          </a:lstStyle>
          <a:p>
            <a:pPr lvl="0"/>
            <a:r>
              <a:rPr lang="en-US"/>
              <a:t>Preamble</a:t>
            </a:r>
          </a:p>
        </p:txBody>
      </p:sp>
    </p:spTree>
    <p:extLst>
      <p:ext uri="{BB962C8B-B14F-4D97-AF65-F5344CB8AC3E}">
        <p14:creationId xmlns:p14="http://schemas.microsoft.com/office/powerpoint/2010/main" val="259910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pic>
        <p:nvPicPr>
          <p:cNvPr id="4" name="Picture 3" descr="Shape&#10;&#10;Description automatically generated with low confidence">
            <a:extLst>
              <a:ext uri="{FF2B5EF4-FFF2-40B4-BE49-F238E27FC236}">
                <a16:creationId xmlns:a16="http://schemas.microsoft.com/office/drawing/2014/main" id="{CF497737-2013-0432-D669-7E8572BA8B4B}"/>
              </a:ext>
            </a:extLst>
          </p:cNvPr>
          <p:cNvPicPr>
            <a:picLocks noChangeAspect="1"/>
          </p:cNvPicPr>
          <p:nvPr userDrawn="1"/>
        </p:nvPicPr>
        <p:blipFill>
          <a:blip r:embed="rId2"/>
          <a:stretch>
            <a:fillRect/>
          </a:stretch>
        </p:blipFill>
        <p:spPr>
          <a:xfrm>
            <a:off x="2470" y="0"/>
            <a:ext cx="12187067" cy="6858000"/>
          </a:xfrm>
          <a:prstGeom prst="rect">
            <a:avLst/>
          </a:prstGeom>
        </p:spPr>
      </p:pic>
      <p:sp>
        <p:nvSpPr>
          <p:cNvPr id="2" name="Title 1">
            <a:extLst>
              <a:ext uri="{FF2B5EF4-FFF2-40B4-BE49-F238E27FC236}">
                <a16:creationId xmlns:a16="http://schemas.microsoft.com/office/drawing/2014/main" id="{FA246C2D-B641-C241-8B70-7F0A32BB60D9}"/>
              </a:ext>
            </a:extLst>
          </p:cNvPr>
          <p:cNvSpPr>
            <a:spLocks noGrp="1"/>
          </p:cNvSpPr>
          <p:nvPr>
            <p:ph type="title" hasCustomPrompt="1"/>
          </p:nvPr>
        </p:nvSpPr>
        <p:spPr>
          <a:xfrm>
            <a:off x="1397001" y="988497"/>
            <a:ext cx="7987225" cy="1299108"/>
          </a:xfrm>
          <a:prstGeom prst="rect">
            <a:avLst/>
          </a:prstGeom>
        </p:spPr>
        <p:txBody>
          <a:bodyPr anchor="t"/>
          <a:lstStyle>
            <a:lvl1pPr>
              <a:lnSpc>
                <a:spcPct val="100000"/>
              </a:lnSpc>
              <a:defRPr lang="en-US" sz="4400" b="1" smtClean="0">
                <a:solidFill>
                  <a:srgbClr val="1A3668"/>
                </a:solidFill>
                <a:latin typeface="Roboto" panose="02000000000000000000" pitchFamily="2" charset="0"/>
                <a:ea typeface="Roboto" panose="02000000000000000000" pitchFamily="2" charset="0"/>
              </a:defRPr>
            </a:lvl1pPr>
          </a:lstStyle>
          <a:p>
            <a:r>
              <a:rPr lang="en-US" sz="4400" b="1">
                <a:solidFill>
                  <a:srgbClr val="1A3668"/>
                </a:solidFill>
                <a:latin typeface="+mn-lt"/>
                <a:ea typeface="Roboto Medium" panose="02000000000000000000" pitchFamily="2" charset="0"/>
              </a:rPr>
              <a:t>Title</a:t>
            </a:r>
            <a:endParaRPr lang="en-US"/>
          </a:p>
        </p:txBody>
      </p:sp>
      <p:sp>
        <p:nvSpPr>
          <p:cNvPr id="20" name="Content Placeholder 3">
            <a:extLst>
              <a:ext uri="{FF2B5EF4-FFF2-40B4-BE49-F238E27FC236}">
                <a16:creationId xmlns:a16="http://schemas.microsoft.com/office/drawing/2014/main" id="{41A1519D-BF82-1A4F-9969-AEE904B74BCB}"/>
              </a:ext>
            </a:extLst>
          </p:cNvPr>
          <p:cNvSpPr>
            <a:spLocks noGrp="1"/>
          </p:cNvSpPr>
          <p:nvPr>
            <p:ph sz="half" idx="2" hasCustomPrompt="1"/>
          </p:nvPr>
        </p:nvSpPr>
        <p:spPr>
          <a:xfrm>
            <a:off x="6204332" y="2396691"/>
            <a:ext cx="5148000" cy="3780272"/>
          </a:xfrm>
          <a:prstGeom prst="rect">
            <a:avLst/>
          </a:prstGeom>
        </p:spPr>
        <p:txBody>
          <a:bodyPr>
            <a:normAutofit/>
          </a:bodyPr>
          <a:lstStyle>
            <a:lvl1pPr marL="492138" indent="-361960">
              <a:lnSpc>
                <a:spcPct val="120000"/>
              </a:lnSpc>
              <a:spcBef>
                <a:spcPts val="1001"/>
              </a:spcBef>
              <a:buFont typeface="Wingdings" pitchFamily="2" charset="2"/>
              <a:buChar char="§"/>
              <a:tabLst/>
              <a:defRPr sz="1801">
                <a:solidFill>
                  <a:srgbClr val="11C2F4"/>
                </a:solidFill>
                <a:latin typeface="Roboto" panose="02000000000000000000" pitchFamily="2" charset="0"/>
                <a:ea typeface="Roboto" panose="02000000000000000000" pitchFamily="2" charset="0"/>
              </a:defRPr>
            </a:lvl1pPr>
          </a:lstStyle>
          <a:p>
            <a:pPr lvl="0"/>
            <a:r>
              <a:rPr lang="en-US"/>
              <a:t>Details</a:t>
            </a:r>
          </a:p>
        </p:txBody>
      </p:sp>
      <p:sp>
        <p:nvSpPr>
          <p:cNvPr id="21" name="Content Placeholder 3">
            <a:extLst>
              <a:ext uri="{FF2B5EF4-FFF2-40B4-BE49-F238E27FC236}">
                <a16:creationId xmlns:a16="http://schemas.microsoft.com/office/drawing/2014/main" id="{338FA52C-5ADC-424C-9DE7-D7CAD92EA452}"/>
              </a:ext>
            </a:extLst>
          </p:cNvPr>
          <p:cNvSpPr>
            <a:spLocks noGrp="1"/>
          </p:cNvSpPr>
          <p:nvPr>
            <p:ph sz="half" idx="13" hasCustomPrompt="1"/>
          </p:nvPr>
        </p:nvSpPr>
        <p:spPr>
          <a:xfrm>
            <a:off x="1397001" y="2396691"/>
            <a:ext cx="5148000" cy="3780272"/>
          </a:xfrm>
          <a:prstGeom prst="rect">
            <a:avLst/>
          </a:prstGeom>
        </p:spPr>
        <p:txBody>
          <a:bodyPr>
            <a:normAutofit/>
          </a:bodyPr>
          <a:lstStyle>
            <a:lvl1pPr marL="492138" indent="-361960">
              <a:lnSpc>
                <a:spcPct val="120000"/>
              </a:lnSpc>
              <a:spcBef>
                <a:spcPts val="1001"/>
              </a:spcBef>
              <a:buFont typeface="Wingdings" pitchFamily="2" charset="2"/>
              <a:buChar char="§"/>
              <a:tabLst/>
              <a:defRPr sz="1801">
                <a:solidFill>
                  <a:srgbClr val="11C2F4"/>
                </a:solidFill>
                <a:latin typeface="Roboto" panose="02000000000000000000" pitchFamily="2" charset="0"/>
                <a:ea typeface="Roboto" panose="02000000000000000000" pitchFamily="2" charset="0"/>
              </a:defRPr>
            </a:lvl1pPr>
          </a:lstStyle>
          <a:p>
            <a:pPr lvl="0"/>
            <a:r>
              <a:rPr lang="en-US"/>
              <a:t>Introduction paragraph</a:t>
            </a:r>
          </a:p>
        </p:txBody>
      </p:sp>
    </p:spTree>
    <p:extLst>
      <p:ext uri="{BB962C8B-B14F-4D97-AF65-F5344CB8AC3E}">
        <p14:creationId xmlns:p14="http://schemas.microsoft.com/office/powerpoint/2010/main" val="41927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3F47-A164-544E-B9DC-108C7F7CD469}"/>
              </a:ext>
            </a:extLst>
          </p:cNvPr>
          <p:cNvSpPr>
            <a:spLocks noGrp="1"/>
          </p:cNvSpPr>
          <p:nvPr>
            <p:ph type="title" hasCustomPrompt="1"/>
          </p:nvPr>
        </p:nvSpPr>
        <p:spPr>
          <a:xfrm>
            <a:off x="845699" y="5166375"/>
            <a:ext cx="6284306" cy="1121674"/>
          </a:xfrm>
          <a:prstGeom prst="rect">
            <a:avLst/>
          </a:prstGeom>
        </p:spPr>
        <p:txBody>
          <a:bodyPr anchor="t">
            <a:normAutofit/>
          </a:bodyPr>
          <a:lstStyle>
            <a:lvl1pPr>
              <a:defRPr sz="4400" b="1">
                <a:solidFill>
                  <a:srgbClr val="1D3262"/>
                </a:solidFill>
                <a:latin typeface="Roboto" panose="02000000000000000000" pitchFamily="2" charset="0"/>
                <a:ea typeface="Roboto" panose="02000000000000000000" pitchFamily="2" charset="0"/>
              </a:defRPr>
            </a:lvl1pPr>
          </a:lstStyle>
          <a:p>
            <a:r>
              <a:rPr lang="en-US"/>
              <a:t>Title</a:t>
            </a:r>
          </a:p>
        </p:txBody>
      </p:sp>
      <p:sp>
        <p:nvSpPr>
          <p:cNvPr id="16" name="Picture Placeholder 2">
            <a:extLst>
              <a:ext uri="{FF2B5EF4-FFF2-40B4-BE49-F238E27FC236}">
                <a16:creationId xmlns:a16="http://schemas.microsoft.com/office/drawing/2014/main" id="{2F04E404-EFD1-0244-8E8B-D684484D225C}"/>
              </a:ext>
            </a:extLst>
          </p:cNvPr>
          <p:cNvSpPr>
            <a:spLocks noGrp="1"/>
          </p:cNvSpPr>
          <p:nvPr>
            <p:ph type="pic" idx="1"/>
          </p:nvPr>
        </p:nvSpPr>
        <p:spPr>
          <a:xfrm>
            <a:off x="-17545" y="-3076"/>
            <a:ext cx="4068000" cy="4734000"/>
          </a:xfrm>
          <a:prstGeom prst="rect">
            <a:avLst/>
          </a:prstGeom>
        </p:spPr>
        <p:txBody>
          <a:bodyPr/>
          <a:lstStyle>
            <a:lvl1pPr marL="0" indent="0">
              <a:buNone/>
              <a:defRPr sz="3200">
                <a:solidFill>
                  <a:srgbClr val="1D3262"/>
                </a:solidFill>
                <a:latin typeface="Roboto" panose="02000000000000000000" pitchFamily="2" charset="0"/>
                <a:ea typeface="Roboto" panose="02000000000000000000" pitchFamily="2" charset="0"/>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9452CEE2-3143-9E41-BEEA-0FA8B5AB2B70}"/>
              </a:ext>
            </a:extLst>
          </p:cNvPr>
          <p:cNvSpPr>
            <a:spLocks noGrp="1"/>
          </p:cNvSpPr>
          <p:nvPr>
            <p:ph type="pic" idx="10"/>
          </p:nvPr>
        </p:nvSpPr>
        <p:spPr>
          <a:xfrm>
            <a:off x="4049008" y="-3076"/>
            <a:ext cx="4068000" cy="4734000"/>
          </a:xfrm>
          <a:prstGeom prst="rect">
            <a:avLst/>
          </a:prstGeom>
        </p:spPr>
        <p:txBody>
          <a:bodyPr/>
          <a:lstStyle>
            <a:lvl1pPr marL="0" indent="0">
              <a:buNone/>
              <a:defRPr sz="3200">
                <a:solidFill>
                  <a:srgbClr val="1D3262"/>
                </a:solidFill>
                <a:latin typeface="Roboto" panose="02000000000000000000" pitchFamily="2" charset="0"/>
                <a:ea typeface="Roboto" panose="02000000000000000000" pitchFamily="2" charset="0"/>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A6A022FD-A82B-3443-B79E-B82ED585578A}"/>
              </a:ext>
            </a:extLst>
          </p:cNvPr>
          <p:cNvSpPr>
            <a:spLocks noGrp="1"/>
          </p:cNvSpPr>
          <p:nvPr>
            <p:ph type="pic" idx="11"/>
          </p:nvPr>
        </p:nvSpPr>
        <p:spPr>
          <a:xfrm>
            <a:off x="8115561" y="-3076"/>
            <a:ext cx="4068000" cy="4734000"/>
          </a:xfrm>
          <a:prstGeom prst="rect">
            <a:avLst/>
          </a:prstGeom>
        </p:spPr>
        <p:txBody>
          <a:bodyPr/>
          <a:lstStyle>
            <a:lvl1pPr marL="0" indent="0">
              <a:buNone/>
              <a:defRPr sz="3200">
                <a:solidFill>
                  <a:srgbClr val="1D3262"/>
                </a:solidFill>
                <a:latin typeface="Roboto" panose="02000000000000000000" pitchFamily="2" charset="0"/>
                <a:ea typeface="Roboto" panose="02000000000000000000" pitchFamily="2" charset="0"/>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pic>
        <p:nvPicPr>
          <p:cNvPr id="12" name="Graphic 11">
            <a:extLst>
              <a:ext uri="{FF2B5EF4-FFF2-40B4-BE49-F238E27FC236}">
                <a16:creationId xmlns:a16="http://schemas.microsoft.com/office/drawing/2014/main" id="{C694099C-FE76-1EC9-A5A3-90C34C2B79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06686" y="6369524"/>
            <a:ext cx="5476875" cy="1657350"/>
          </a:xfrm>
          <a:prstGeom prst="rect">
            <a:avLst/>
          </a:prstGeom>
        </p:spPr>
      </p:pic>
    </p:spTree>
    <p:extLst>
      <p:ext uri="{BB962C8B-B14F-4D97-AF65-F5344CB8AC3E}">
        <p14:creationId xmlns:p14="http://schemas.microsoft.com/office/powerpoint/2010/main" val="378345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rgbClr val="FFFFFF"/>
        </a:solidFill>
        <a:effectLst/>
      </p:bgPr>
    </p:bg>
    <p:spTree>
      <p:nvGrpSpPr>
        <p:cNvPr id="1" name=""/>
        <p:cNvGrpSpPr/>
        <p:nvPr/>
      </p:nvGrpSpPr>
      <p:grpSpPr>
        <a:xfrm>
          <a:off x="0" y="0"/>
          <a:ext cx="0" cy="0"/>
          <a:chOff x="0" y="0"/>
          <a:chExt cx="0" cy="0"/>
        </a:xfrm>
      </p:grpSpPr>
      <p:pic>
        <p:nvPicPr>
          <p:cNvPr id="12" name="Picture 11" descr="Shape&#10;&#10;Description automatically generated with low confidence">
            <a:extLst>
              <a:ext uri="{FF2B5EF4-FFF2-40B4-BE49-F238E27FC236}">
                <a16:creationId xmlns:a16="http://schemas.microsoft.com/office/drawing/2014/main" id="{277990BD-2C44-467F-19B9-105D10F28AEF}"/>
              </a:ext>
            </a:extLst>
          </p:cNvPr>
          <p:cNvPicPr>
            <a:picLocks noChangeAspect="1"/>
          </p:cNvPicPr>
          <p:nvPr userDrawn="1"/>
        </p:nvPicPr>
        <p:blipFill>
          <a:blip r:embed="rId2"/>
          <a:stretch>
            <a:fillRect/>
          </a:stretch>
        </p:blipFill>
        <p:spPr>
          <a:xfrm>
            <a:off x="2470" y="0"/>
            <a:ext cx="12187067" cy="6858000"/>
          </a:xfrm>
          <a:prstGeom prst="rect">
            <a:avLst/>
          </a:prstGeom>
        </p:spPr>
      </p:pic>
      <p:sp>
        <p:nvSpPr>
          <p:cNvPr id="2" name="Title 1">
            <a:extLst>
              <a:ext uri="{FF2B5EF4-FFF2-40B4-BE49-F238E27FC236}">
                <a16:creationId xmlns:a16="http://schemas.microsoft.com/office/drawing/2014/main" id="{FA246C2D-B641-C241-8B70-7F0A32BB60D9}"/>
              </a:ext>
            </a:extLst>
          </p:cNvPr>
          <p:cNvSpPr>
            <a:spLocks noGrp="1"/>
          </p:cNvSpPr>
          <p:nvPr>
            <p:ph type="title" hasCustomPrompt="1"/>
          </p:nvPr>
        </p:nvSpPr>
        <p:spPr>
          <a:xfrm>
            <a:off x="1397001" y="1049458"/>
            <a:ext cx="6937703" cy="1299108"/>
          </a:xfrm>
          <a:prstGeom prst="rect">
            <a:avLst/>
          </a:prstGeom>
        </p:spPr>
        <p:txBody>
          <a:bodyPr anchor="t"/>
          <a:lstStyle>
            <a:lvl1pPr>
              <a:lnSpc>
                <a:spcPct val="100000"/>
              </a:lnSpc>
              <a:defRPr lang="en-US" sz="4400" b="1" smtClean="0">
                <a:solidFill>
                  <a:srgbClr val="1A3668"/>
                </a:solidFill>
                <a:latin typeface="Roboto" panose="02000000000000000000" pitchFamily="2" charset="0"/>
                <a:ea typeface="Roboto" panose="02000000000000000000" pitchFamily="2" charset="0"/>
              </a:defRPr>
            </a:lvl1pPr>
          </a:lstStyle>
          <a:p>
            <a:r>
              <a:rPr lang="en-US" sz="4400" b="1">
                <a:solidFill>
                  <a:srgbClr val="1A3668"/>
                </a:solidFill>
                <a:latin typeface="+mn-lt"/>
                <a:ea typeface="Roboto Medium" panose="02000000000000000000" pitchFamily="2" charset="0"/>
              </a:rPr>
              <a:t>Title</a:t>
            </a:r>
            <a:endParaRPr lang="en-US"/>
          </a:p>
        </p:txBody>
      </p:sp>
      <p:sp>
        <p:nvSpPr>
          <p:cNvPr id="16" name="Content Placeholder 3">
            <a:extLst>
              <a:ext uri="{FF2B5EF4-FFF2-40B4-BE49-F238E27FC236}">
                <a16:creationId xmlns:a16="http://schemas.microsoft.com/office/drawing/2014/main" id="{15B86E7D-41EF-5540-AD6B-0D782DB825A7}"/>
              </a:ext>
            </a:extLst>
          </p:cNvPr>
          <p:cNvSpPr>
            <a:spLocks noGrp="1"/>
          </p:cNvSpPr>
          <p:nvPr>
            <p:ph sz="half" idx="2" hasCustomPrompt="1"/>
          </p:nvPr>
        </p:nvSpPr>
        <p:spPr>
          <a:xfrm>
            <a:off x="6761661" y="2554014"/>
            <a:ext cx="4590670" cy="3622949"/>
          </a:xfrm>
          <a:prstGeom prst="rect">
            <a:avLst/>
          </a:prstGeom>
        </p:spPr>
        <p:txBody>
          <a:bodyPr>
            <a:normAutofit/>
          </a:bodyPr>
          <a:lstStyle>
            <a:lvl1pPr marL="492138" indent="-361960">
              <a:lnSpc>
                <a:spcPct val="130000"/>
              </a:lnSpc>
              <a:spcBef>
                <a:spcPts val="1001"/>
              </a:spcBef>
              <a:buFont typeface="Wingdings" pitchFamily="2" charset="2"/>
              <a:buChar char="§"/>
              <a:tabLst/>
              <a:defRPr sz="1801">
                <a:solidFill>
                  <a:srgbClr val="1D3262"/>
                </a:solidFill>
                <a:latin typeface="Roboto" panose="02000000000000000000" pitchFamily="2" charset="0"/>
                <a:ea typeface="Roboto" panose="02000000000000000000" pitchFamily="2" charset="0"/>
              </a:defRPr>
            </a:lvl1pPr>
          </a:lstStyle>
          <a:p>
            <a:pPr lvl="0"/>
            <a:r>
              <a:rPr lang="en-US"/>
              <a:t>Content</a:t>
            </a:r>
          </a:p>
        </p:txBody>
      </p:sp>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1396999" y="2554014"/>
            <a:ext cx="4590670" cy="3622949"/>
          </a:xfrm>
          <a:prstGeom prst="rect">
            <a:avLst/>
          </a:prstGeom>
        </p:spPr>
        <p:txBody>
          <a:bodyPr>
            <a:normAutofit/>
          </a:bodyPr>
          <a:lstStyle>
            <a:lvl1pPr marL="492138" indent="-361960">
              <a:lnSpc>
                <a:spcPct val="130000"/>
              </a:lnSpc>
              <a:spcBef>
                <a:spcPts val="1001"/>
              </a:spcBef>
              <a:buFont typeface="Wingdings" pitchFamily="2" charset="2"/>
              <a:buChar char="§"/>
              <a:tabLst/>
              <a:defRPr sz="1801">
                <a:solidFill>
                  <a:srgbClr val="1D3262"/>
                </a:solidFill>
                <a:latin typeface="Roboto" panose="02000000000000000000" pitchFamily="2" charset="0"/>
                <a:ea typeface="Roboto" panose="02000000000000000000" pitchFamily="2" charset="0"/>
              </a:defRPr>
            </a:lvl1pPr>
          </a:lstStyle>
          <a:p>
            <a:pPr lvl="0"/>
            <a:r>
              <a:rPr lang="en-US"/>
              <a:t>Content</a:t>
            </a:r>
          </a:p>
        </p:txBody>
      </p:sp>
    </p:spTree>
    <p:extLst>
      <p:ext uri="{BB962C8B-B14F-4D97-AF65-F5344CB8AC3E}">
        <p14:creationId xmlns:p14="http://schemas.microsoft.com/office/powerpoint/2010/main" val="128215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2x2 images">
    <p:bg>
      <p:bgPr>
        <a:solidFill>
          <a:srgbClr val="FFFFFF"/>
        </a:solid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639A52F1-33E1-527C-03E5-27420EB48F7A}"/>
              </a:ext>
            </a:extLst>
          </p:cNvPr>
          <p:cNvPicPr>
            <a:picLocks noChangeAspect="1"/>
          </p:cNvPicPr>
          <p:nvPr userDrawn="1"/>
        </p:nvPicPr>
        <p:blipFill>
          <a:blip r:embed="rId2"/>
          <a:stretch>
            <a:fillRect/>
          </a:stretch>
        </p:blipFill>
        <p:spPr>
          <a:xfrm>
            <a:off x="2470" y="0"/>
            <a:ext cx="12187067" cy="6858000"/>
          </a:xfrm>
          <a:prstGeom prst="rect">
            <a:avLst/>
          </a:prstGeom>
        </p:spPr>
      </p:pic>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839672" y="3087975"/>
            <a:ext cx="5875924" cy="3088988"/>
          </a:xfrm>
          <a:prstGeom prst="rect">
            <a:avLst/>
          </a:prstGeom>
        </p:spPr>
        <p:txBody>
          <a:bodyPr>
            <a:normAutofit/>
          </a:bodyPr>
          <a:lstStyle>
            <a:lvl1pPr marL="492138" indent="-361960">
              <a:lnSpc>
                <a:spcPct val="120000"/>
              </a:lnSpc>
              <a:spcBef>
                <a:spcPts val="800"/>
              </a:spcBef>
              <a:buFont typeface="Wingdings" pitchFamily="2" charset="2"/>
              <a:buChar char="§"/>
              <a:tabLst/>
              <a:defRPr sz="1801">
                <a:solidFill>
                  <a:srgbClr val="11C2F4"/>
                </a:solidFill>
                <a:latin typeface="+mn-lt"/>
              </a:defRPr>
            </a:lvl1pPr>
          </a:lstStyle>
          <a:p>
            <a:pPr lvl="0"/>
            <a:r>
              <a:rPr lang="en-US"/>
              <a:t>Content</a:t>
            </a:r>
          </a:p>
        </p:txBody>
      </p:sp>
      <p:sp>
        <p:nvSpPr>
          <p:cNvPr id="11" name="Picture Placeholder 2">
            <a:extLst>
              <a:ext uri="{FF2B5EF4-FFF2-40B4-BE49-F238E27FC236}">
                <a16:creationId xmlns:a16="http://schemas.microsoft.com/office/drawing/2014/main" id="{10CD28B0-03A9-4F4F-B51C-2B34D734E30E}"/>
              </a:ext>
            </a:extLst>
          </p:cNvPr>
          <p:cNvSpPr>
            <a:spLocks noGrp="1"/>
          </p:cNvSpPr>
          <p:nvPr>
            <p:ph type="pic" idx="14"/>
          </p:nvPr>
        </p:nvSpPr>
        <p:spPr>
          <a:xfrm>
            <a:off x="9880800" y="0"/>
            <a:ext cx="2311200" cy="3412800"/>
          </a:xfrm>
          <a:prstGeom prst="rect">
            <a:avLst/>
          </a:prstGeom>
        </p:spPr>
        <p:txBody>
          <a:bodyPr/>
          <a:lstStyle>
            <a:lvl1pPr marL="0" indent="0">
              <a:buNone/>
              <a:defRPr sz="3200">
                <a:solidFill>
                  <a:srgbClr val="1D3262"/>
                </a:solidFill>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12" name="Text Placeholder 2">
            <a:extLst>
              <a:ext uri="{FF2B5EF4-FFF2-40B4-BE49-F238E27FC236}">
                <a16:creationId xmlns:a16="http://schemas.microsoft.com/office/drawing/2014/main" id="{3172C07C-B7C5-CC43-A774-7F130039363B}"/>
              </a:ext>
            </a:extLst>
          </p:cNvPr>
          <p:cNvSpPr>
            <a:spLocks noGrp="1"/>
          </p:cNvSpPr>
          <p:nvPr>
            <p:ph type="body" idx="1" hasCustomPrompt="1"/>
          </p:nvPr>
        </p:nvSpPr>
        <p:spPr>
          <a:xfrm>
            <a:off x="829887" y="988497"/>
            <a:ext cx="5885708" cy="1519572"/>
          </a:xfrm>
          <a:prstGeom prst="rect">
            <a:avLst/>
          </a:prstGeom>
        </p:spPr>
        <p:txBody>
          <a:bodyPr anchor="t">
            <a:noAutofit/>
          </a:bodyPr>
          <a:lstStyle>
            <a:lvl1pPr marL="0" indent="0">
              <a:lnSpc>
                <a:spcPct val="100000"/>
              </a:lnSpc>
              <a:spcBef>
                <a:spcPts val="0"/>
              </a:spcBef>
              <a:buNone/>
              <a:defRPr sz="3600" b="1">
                <a:solidFill>
                  <a:srgbClr val="1D3262"/>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Title</a:t>
            </a:r>
          </a:p>
        </p:txBody>
      </p:sp>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7547828" y="0"/>
            <a:ext cx="2311200" cy="3412800"/>
          </a:xfrm>
          <a:prstGeom prst="rect">
            <a:avLst/>
          </a:prstGeom>
        </p:spPr>
        <p:txBody>
          <a:bodyPr/>
          <a:lstStyle>
            <a:lvl1pPr marL="0" indent="0">
              <a:buNone/>
              <a:defRPr sz="3200">
                <a:solidFill>
                  <a:srgbClr val="1D3262"/>
                </a:solidFill>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19" name="Picture Placeholder 2">
            <a:extLst>
              <a:ext uri="{FF2B5EF4-FFF2-40B4-BE49-F238E27FC236}">
                <a16:creationId xmlns:a16="http://schemas.microsoft.com/office/drawing/2014/main" id="{6EBD6635-7A52-FF4C-9AC6-3594D4CE65A4}"/>
              </a:ext>
            </a:extLst>
          </p:cNvPr>
          <p:cNvSpPr>
            <a:spLocks noGrp="1"/>
          </p:cNvSpPr>
          <p:nvPr>
            <p:ph type="pic" idx="16"/>
          </p:nvPr>
        </p:nvSpPr>
        <p:spPr>
          <a:xfrm>
            <a:off x="9880800" y="3445200"/>
            <a:ext cx="2311200" cy="3412800"/>
          </a:xfrm>
          <a:prstGeom prst="rect">
            <a:avLst/>
          </a:prstGeom>
        </p:spPr>
        <p:txBody>
          <a:bodyPr/>
          <a:lstStyle>
            <a:lvl1pPr marL="0" indent="0">
              <a:buNone/>
              <a:defRPr sz="3200">
                <a:solidFill>
                  <a:srgbClr val="1D3262"/>
                </a:solidFill>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20" name="Picture Placeholder 2">
            <a:extLst>
              <a:ext uri="{FF2B5EF4-FFF2-40B4-BE49-F238E27FC236}">
                <a16:creationId xmlns:a16="http://schemas.microsoft.com/office/drawing/2014/main" id="{4CBE7A99-5422-424F-A9ED-4949CCB58270}"/>
              </a:ext>
            </a:extLst>
          </p:cNvPr>
          <p:cNvSpPr>
            <a:spLocks noGrp="1"/>
          </p:cNvSpPr>
          <p:nvPr>
            <p:ph type="pic" idx="17"/>
          </p:nvPr>
        </p:nvSpPr>
        <p:spPr>
          <a:xfrm>
            <a:off x="7547828" y="3445200"/>
            <a:ext cx="2311200" cy="3412800"/>
          </a:xfrm>
          <a:prstGeom prst="rect">
            <a:avLst/>
          </a:prstGeom>
        </p:spPr>
        <p:txBody>
          <a:bodyPr/>
          <a:lstStyle>
            <a:lvl1pPr marL="0" indent="0">
              <a:buNone/>
              <a:defRPr sz="3200">
                <a:solidFill>
                  <a:srgbClr val="1D3262"/>
                </a:solidFill>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23" name="Content Placeholder 3">
            <a:extLst>
              <a:ext uri="{FF2B5EF4-FFF2-40B4-BE49-F238E27FC236}">
                <a16:creationId xmlns:a16="http://schemas.microsoft.com/office/drawing/2014/main" id="{D942A8EB-CFFC-AB49-8FDB-3869A11C3269}"/>
              </a:ext>
            </a:extLst>
          </p:cNvPr>
          <p:cNvSpPr>
            <a:spLocks noGrp="1"/>
          </p:cNvSpPr>
          <p:nvPr>
            <p:ph sz="half" idx="19" hasCustomPrompt="1"/>
          </p:nvPr>
        </p:nvSpPr>
        <p:spPr>
          <a:xfrm>
            <a:off x="839669" y="572571"/>
            <a:ext cx="5906404" cy="365125"/>
          </a:xfrm>
          <a:prstGeom prst="rect">
            <a:avLst/>
          </a:prstGeom>
        </p:spPr>
        <p:txBody>
          <a:bodyPr lIns="36000" anchor="ctr">
            <a:normAutofit/>
          </a:bodyPr>
          <a:lstStyle>
            <a:lvl1pPr marL="130178" indent="0">
              <a:lnSpc>
                <a:spcPct val="100000"/>
              </a:lnSpc>
              <a:spcBef>
                <a:spcPts val="1600"/>
              </a:spcBef>
              <a:buFont typeface="Wingdings" pitchFamily="2" charset="2"/>
              <a:buNone/>
              <a:tabLst/>
              <a:defRPr sz="1600">
                <a:solidFill>
                  <a:srgbClr val="11C2F4"/>
                </a:solidFill>
                <a:latin typeface="+mn-lt"/>
              </a:defRPr>
            </a:lvl1pPr>
          </a:lstStyle>
          <a:p>
            <a:pPr lvl="0"/>
            <a:r>
              <a:rPr lang="en-US"/>
              <a:t>Preamble</a:t>
            </a:r>
          </a:p>
        </p:txBody>
      </p:sp>
    </p:spTree>
    <p:extLst>
      <p:ext uri="{BB962C8B-B14F-4D97-AF65-F5344CB8AC3E}">
        <p14:creationId xmlns:p14="http://schemas.microsoft.com/office/powerpoint/2010/main" val="260979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3x2 images">
    <p:bg>
      <p:bgPr>
        <a:solidFill>
          <a:srgbClr val="FFFFFF"/>
        </a:solid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DED7678B-0B8B-2883-62F1-AAAE76FCABE0}"/>
              </a:ext>
            </a:extLst>
          </p:cNvPr>
          <p:cNvPicPr>
            <a:picLocks noChangeAspect="1"/>
          </p:cNvPicPr>
          <p:nvPr userDrawn="1"/>
        </p:nvPicPr>
        <p:blipFill>
          <a:blip r:embed="rId2"/>
          <a:stretch>
            <a:fillRect/>
          </a:stretch>
        </p:blipFill>
        <p:spPr>
          <a:xfrm>
            <a:off x="2470" y="0"/>
            <a:ext cx="12187067" cy="6858000"/>
          </a:xfrm>
          <a:prstGeom prst="rect">
            <a:avLst/>
          </a:prstGeom>
        </p:spPr>
      </p:pic>
      <p:sp>
        <p:nvSpPr>
          <p:cNvPr id="10" name="Content Placeholder 3">
            <a:extLst>
              <a:ext uri="{FF2B5EF4-FFF2-40B4-BE49-F238E27FC236}">
                <a16:creationId xmlns:a16="http://schemas.microsoft.com/office/drawing/2014/main" id="{6561EB07-952F-0249-B26B-5C8F135B113B}"/>
              </a:ext>
            </a:extLst>
          </p:cNvPr>
          <p:cNvSpPr>
            <a:spLocks noGrp="1"/>
          </p:cNvSpPr>
          <p:nvPr>
            <p:ph sz="half" idx="13" hasCustomPrompt="1"/>
          </p:nvPr>
        </p:nvSpPr>
        <p:spPr>
          <a:xfrm>
            <a:off x="839672" y="3087975"/>
            <a:ext cx="5875924" cy="3088988"/>
          </a:xfrm>
          <a:prstGeom prst="rect">
            <a:avLst/>
          </a:prstGeom>
        </p:spPr>
        <p:txBody>
          <a:bodyPr>
            <a:normAutofit/>
          </a:bodyPr>
          <a:lstStyle>
            <a:lvl1pPr marL="492138" indent="-361960">
              <a:lnSpc>
                <a:spcPct val="120000"/>
              </a:lnSpc>
              <a:spcBef>
                <a:spcPts val="800"/>
              </a:spcBef>
              <a:buFont typeface="Wingdings" pitchFamily="2" charset="2"/>
              <a:buChar char="§"/>
              <a:tabLst/>
              <a:defRPr sz="1801">
                <a:solidFill>
                  <a:srgbClr val="1D3262"/>
                </a:solidFill>
                <a:latin typeface="+mn-lt"/>
              </a:defRPr>
            </a:lvl1pPr>
          </a:lstStyle>
          <a:p>
            <a:pPr lvl="0"/>
            <a:r>
              <a:rPr lang="en-US"/>
              <a:t>Content</a:t>
            </a:r>
          </a:p>
        </p:txBody>
      </p:sp>
      <p:sp>
        <p:nvSpPr>
          <p:cNvPr id="12" name="Text Placeholder 2">
            <a:extLst>
              <a:ext uri="{FF2B5EF4-FFF2-40B4-BE49-F238E27FC236}">
                <a16:creationId xmlns:a16="http://schemas.microsoft.com/office/drawing/2014/main" id="{3172C07C-B7C5-CC43-A774-7F130039363B}"/>
              </a:ext>
            </a:extLst>
          </p:cNvPr>
          <p:cNvSpPr>
            <a:spLocks noGrp="1"/>
          </p:cNvSpPr>
          <p:nvPr>
            <p:ph type="body" idx="1" hasCustomPrompt="1"/>
          </p:nvPr>
        </p:nvSpPr>
        <p:spPr>
          <a:xfrm>
            <a:off x="829883" y="988497"/>
            <a:ext cx="5875924" cy="1519572"/>
          </a:xfrm>
          <a:prstGeom prst="rect">
            <a:avLst/>
          </a:prstGeom>
        </p:spPr>
        <p:txBody>
          <a:bodyPr anchor="t">
            <a:noAutofit/>
          </a:bodyPr>
          <a:lstStyle>
            <a:lvl1pPr marL="0" indent="0">
              <a:lnSpc>
                <a:spcPct val="100000"/>
              </a:lnSpc>
              <a:buNone/>
              <a:defRPr sz="3600" b="1">
                <a:solidFill>
                  <a:srgbClr val="1D3262"/>
                </a:solidFill>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Title</a:t>
            </a:r>
          </a:p>
        </p:txBody>
      </p:sp>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7503972" y="10886"/>
            <a:ext cx="2333198" cy="2268086"/>
          </a:xfrm>
          <a:prstGeom prst="rect">
            <a:avLst/>
          </a:prstGeom>
        </p:spPr>
        <p:txBody>
          <a:bodyPr/>
          <a:lstStyle>
            <a:lvl1pPr marL="0" indent="0">
              <a:buNone/>
              <a:defRPr sz="3200">
                <a:solidFill>
                  <a:srgbClr val="11C2F4"/>
                </a:solidFill>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E6A90ED8-478E-604F-AFBA-97E0F56479DA}"/>
              </a:ext>
            </a:extLst>
          </p:cNvPr>
          <p:cNvSpPr>
            <a:spLocks noGrp="1"/>
          </p:cNvSpPr>
          <p:nvPr>
            <p:ph type="pic" idx="16"/>
          </p:nvPr>
        </p:nvSpPr>
        <p:spPr>
          <a:xfrm>
            <a:off x="9866173" y="10886"/>
            <a:ext cx="2333198" cy="2268086"/>
          </a:xfrm>
          <a:prstGeom prst="rect">
            <a:avLst/>
          </a:prstGeom>
        </p:spPr>
        <p:txBody>
          <a:bodyPr/>
          <a:lstStyle>
            <a:lvl1pPr marL="0" indent="0">
              <a:buNone/>
              <a:defRPr sz="3200">
                <a:solidFill>
                  <a:srgbClr val="11C2F4"/>
                </a:solidFill>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15" name="Picture Placeholder 2">
            <a:extLst>
              <a:ext uri="{FF2B5EF4-FFF2-40B4-BE49-F238E27FC236}">
                <a16:creationId xmlns:a16="http://schemas.microsoft.com/office/drawing/2014/main" id="{17DD9434-B558-3B45-B9EE-9D7967C3F4E0}"/>
              </a:ext>
            </a:extLst>
          </p:cNvPr>
          <p:cNvSpPr>
            <a:spLocks noGrp="1"/>
          </p:cNvSpPr>
          <p:nvPr>
            <p:ph type="pic" idx="17"/>
          </p:nvPr>
        </p:nvSpPr>
        <p:spPr>
          <a:xfrm>
            <a:off x="7503972" y="2300400"/>
            <a:ext cx="2333198" cy="2268086"/>
          </a:xfrm>
          <a:prstGeom prst="rect">
            <a:avLst/>
          </a:prstGeom>
        </p:spPr>
        <p:txBody>
          <a:bodyPr/>
          <a:lstStyle>
            <a:lvl1pPr marL="0" indent="0">
              <a:buNone/>
              <a:defRPr sz="3200">
                <a:solidFill>
                  <a:srgbClr val="11C2F4"/>
                </a:solidFill>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16" name="Picture Placeholder 2">
            <a:extLst>
              <a:ext uri="{FF2B5EF4-FFF2-40B4-BE49-F238E27FC236}">
                <a16:creationId xmlns:a16="http://schemas.microsoft.com/office/drawing/2014/main" id="{5BC60E6A-34A2-2846-A517-41C379802054}"/>
              </a:ext>
            </a:extLst>
          </p:cNvPr>
          <p:cNvSpPr>
            <a:spLocks noGrp="1"/>
          </p:cNvSpPr>
          <p:nvPr>
            <p:ph type="pic" idx="18"/>
          </p:nvPr>
        </p:nvSpPr>
        <p:spPr>
          <a:xfrm>
            <a:off x="9866173" y="2300400"/>
            <a:ext cx="2333198" cy="2268086"/>
          </a:xfrm>
          <a:prstGeom prst="rect">
            <a:avLst/>
          </a:prstGeom>
        </p:spPr>
        <p:txBody>
          <a:bodyPr/>
          <a:lstStyle>
            <a:lvl1pPr marL="0" indent="0">
              <a:buNone/>
              <a:defRPr sz="3200">
                <a:solidFill>
                  <a:srgbClr val="11C2F4"/>
                </a:solidFill>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21" name="Picture Placeholder 2">
            <a:extLst>
              <a:ext uri="{FF2B5EF4-FFF2-40B4-BE49-F238E27FC236}">
                <a16:creationId xmlns:a16="http://schemas.microsoft.com/office/drawing/2014/main" id="{0D8B7B6E-71CC-CC4C-9268-098F712F3A9A}"/>
              </a:ext>
            </a:extLst>
          </p:cNvPr>
          <p:cNvSpPr>
            <a:spLocks noGrp="1"/>
          </p:cNvSpPr>
          <p:nvPr>
            <p:ph type="pic" idx="19"/>
          </p:nvPr>
        </p:nvSpPr>
        <p:spPr>
          <a:xfrm>
            <a:off x="7507486" y="4589914"/>
            <a:ext cx="2333198" cy="2268086"/>
          </a:xfrm>
          <a:prstGeom prst="rect">
            <a:avLst/>
          </a:prstGeom>
        </p:spPr>
        <p:txBody>
          <a:bodyPr/>
          <a:lstStyle>
            <a:lvl1pPr marL="0" indent="0">
              <a:buNone/>
              <a:defRPr sz="3200">
                <a:solidFill>
                  <a:srgbClr val="11C2F4"/>
                </a:solidFill>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22" name="Picture Placeholder 2">
            <a:extLst>
              <a:ext uri="{FF2B5EF4-FFF2-40B4-BE49-F238E27FC236}">
                <a16:creationId xmlns:a16="http://schemas.microsoft.com/office/drawing/2014/main" id="{9EB99ACE-7A5D-0946-B107-7EC495A7F3ED}"/>
              </a:ext>
            </a:extLst>
          </p:cNvPr>
          <p:cNvSpPr>
            <a:spLocks noGrp="1"/>
          </p:cNvSpPr>
          <p:nvPr>
            <p:ph type="pic" idx="20"/>
          </p:nvPr>
        </p:nvSpPr>
        <p:spPr>
          <a:xfrm>
            <a:off x="9859177" y="4589914"/>
            <a:ext cx="2333198" cy="2268086"/>
          </a:xfrm>
          <a:prstGeom prst="rect">
            <a:avLst/>
          </a:prstGeom>
        </p:spPr>
        <p:txBody>
          <a:bodyPr/>
          <a:lstStyle>
            <a:lvl1pPr marL="0" indent="0">
              <a:buNone/>
              <a:defRPr sz="3200">
                <a:solidFill>
                  <a:srgbClr val="11C2F4"/>
                </a:solidFill>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25" name="Content Placeholder 3">
            <a:extLst>
              <a:ext uri="{FF2B5EF4-FFF2-40B4-BE49-F238E27FC236}">
                <a16:creationId xmlns:a16="http://schemas.microsoft.com/office/drawing/2014/main" id="{ADA83DD5-91EE-0A47-ACEE-E8A8869A1A2C}"/>
              </a:ext>
            </a:extLst>
          </p:cNvPr>
          <p:cNvSpPr>
            <a:spLocks noGrp="1"/>
          </p:cNvSpPr>
          <p:nvPr>
            <p:ph sz="half" idx="21" hasCustomPrompt="1"/>
          </p:nvPr>
        </p:nvSpPr>
        <p:spPr>
          <a:xfrm>
            <a:off x="829885" y="572571"/>
            <a:ext cx="5916188" cy="365125"/>
          </a:xfrm>
          <a:prstGeom prst="rect">
            <a:avLst/>
          </a:prstGeom>
        </p:spPr>
        <p:txBody>
          <a:bodyPr lIns="0" anchor="ctr">
            <a:normAutofit/>
          </a:bodyPr>
          <a:lstStyle>
            <a:lvl1pPr marL="130178" indent="0">
              <a:lnSpc>
                <a:spcPct val="100000"/>
              </a:lnSpc>
              <a:spcBef>
                <a:spcPts val="1600"/>
              </a:spcBef>
              <a:buFont typeface="Wingdings" pitchFamily="2" charset="2"/>
              <a:buNone/>
              <a:tabLst/>
              <a:defRPr sz="1600">
                <a:solidFill>
                  <a:srgbClr val="11C2F4"/>
                </a:solidFill>
                <a:latin typeface="+mn-lt"/>
              </a:defRPr>
            </a:lvl1pPr>
          </a:lstStyle>
          <a:p>
            <a:pPr lvl="0"/>
            <a:r>
              <a:rPr lang="en-US"/>
              <a:t>Preamble</a:t>
            </a:r>
          </a:p>
        </p:txBody>
      </p:sp>
    </p:spTree>
    <p:extLst>
      <p:ext uri="{BB962C8B-B14F-4D97-AF65-F5344CB8AC3E}">
        <p14:creationId xmlns:p14="http://schemas.microsoft.com/office/powerpoint/2010/main" val="26177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p:bg>
      <p:bgPr>
        <a:solidFill>
          <a:srgbClr val="FFFFFF"/>
        </a:solidFill>
        <a:effectLst/>
      </p:bgPr>
    </p:bg>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C224BCCC-3F35-3F46-A6E4-01EF9D338502}"/>
              </a:ext>
            </a:extLst>
          </p:cNvPr>
          <p:cNvSpPr>
            <a:spLocks noGrp="1"/>
          </p:cNvSpPr>
          <p:nvPr>
            <p:ph type="pic" idx="15"/>
          </p:nvPr>
        </p:nvSpPr>
        <p:spPr>
          <a:xfrm>
            <a:off x="0" y="0"/>
            <a:ext cx="4651200" cy="6858000"/>
          </a:xfrm>
          <a:prstGeom prst="rect">
            <a:avLst/>
          </a:prstGeom>
        </p:spPr>
        <p:txBody>
          <a:bodyPr/>
          <a:lstStyle>
            <a:lvl1pPr marL="0" indent="0">
              <a:buNone/>
              <a:defRPr sz="3200">
                <a:latin typeface="Roboto" panose="02000000000000000000" pitchFamily="2" charset="0"/>
                <a:ea typeface="Roboto" panose="02000000000000000000" pitchFamily="2" charset="0"/>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Click icon to add picture</a:t>
            </a:r>
          </a:p>
        </p:txBody>
      </p:sp>
      <p:sp>
        <p:nvSpPr>
          <p:cNvPr id="24" name="Content Placeholder 3">
            <a:extLst>
              <a:ext uri="{FF2B5EF4-FFF2-40B4-BE49-F238E27FC236}">
                <a16:creationId xmlns:a16="http://schemas.microsoft.com/office/drawing/2014/main" id="{9BBB31CF-E939-624D-B1A4-4C49D4AC3F52}"/>
              </a:ext>
            </a:extLst>
          </p:cNvPr>
          <p:cNvSpPr>
            <a:spLocks noGrp="1"/>
          </p:cNvSpPr>
          <p:nvPr>
            <p:ph sz="half" idx="13" hasCustomPrompt="1"/>
          </p:nvPr>
        </p:nvSpPr>
        <p:spPr>
          <a:xfrm>
            <a:off x="5544889" y="2270759"/>
            <a:ext cx="6144192" cy="4014672"/>
          </a:xfrm>
          <a:prstGeom prst="rect">
            <a:avLst/>
          </a:prstGeom>
        </p:spPr>
        <p:txBody>
          <a:bodyPr>
            <a:normAutofit/>
          </a:bodyPr>
          <a:lstStyle>
            <a:lvl1pPr marL="492138" indent="-361960">
              <a:lnSpc>
                <a:spcPct val="130000"/>
              </a:lnSpc>
              <a:spcBef>
                <a:spcPts val="1001"/>
              </a:spcBef>
              <a:buFont typeface="Wingdings" pitchFamily="2" charset="2"/>
              <a:buChar char="§"/>
              <a:tabLst/>
              <a:defRPr sz="1801">
                <a:solidFill>
                  <a:srgbClr val="4389C8"/>
                </a:solidFill>
                <a:latin typeface="Roboto" panose="02000000000000000000" pitchFamily="2" charset="0"/>
                <a:ea typeface="Roboto" panose="02000000000000000000" pitchFamily="2" charset="0"/>
              </a:defRPr>
            </a:lvl1pPr>
          </a:lstStyle>
          <a:p>
            <a:pPr lvl="0"/>
            <a:r>
              <a:rPr lang="en-US"/>
              <a:t>Content</a:t>
            </a:r>
          </a:p>
        </p:txBody>
      </p:sp>
      <p:sp>
        <p:nvSpPr>
          <p:cNvPr id="25" name="Text Placeholder 2">
            <a:extLst>
              <a:ext uri="{FF2B5EF4-FFF2-40B4-BE49-F238E27FC236}">
                <a16:creationId xmlns:a16="http://schemas.microsoft.com/office/drawing/2014/main" id="{AECC256C-7977-8B43-B9CB-61516A4D5558}"/>
              </a:ext>
            </a:extLst>
          </p:cNvPr>
          <p:cNvSpPr>
            <a:spLocks noGrp="1"/>
          </p:cNvSpPr>
          <p:nvPr>
            <p:ph type="body" idx="1" hasCustomPrompt="1"/>
          </p:nvPr>
        </p:nvSpPr>
        <p:spPr>
          <a:xfrm>
            <a:off x="5571011" y="974422"/>
            <a:ext cx="6119362" cy="1174418"/>
          </a:xfrm>
          <a:prstGeom prst="rect">
            <a:avLst/>
          </a:prstGeom>
        </p:spPr>
        <p:txBody>
          <a:bodyPr anchor="t">
            <a:noAutofit/>
          </a:bodyPr>
          <a:lstStyle>
            <a:lvl1pPr marL="0" indent="0">
              <a:lnSpc>
                <a:spcPct val="100000"/>
              </a:lnSpc>
              <a:spcBef>
                <a:spcPts val="0"/>
              </a:spcBef>
              <a:buNone/>
              <a:defRPr sz="4400" b="1">
                <a:solidFill>
                  <a:schemeClr val="tx1"/>
                </a:solidFill>
                <a:latin typeface="Roboto" panose="02000000000000000000" pitchFamily="2" charset="0"/>
                <a:ea typeface="Roboto" panose="02000000000000000000" pitchFamily="2" charset="0"/>
              </a:defRPr>
            </a:lvl1pPr>
            <a:lvl2pPr marL="457211" indent="0">
              <a:buNone/>
              <a:defRPr sz="2000" b="1"/>
            </a:lvl2pPr>
            <a:lvl3pPr marL="914422" indent="0">
              <a:buNone/>
              <a:defRPr sz="1801" b="1"/>
            </a:lvl3pPr>
            <a:lvl4pPr marL="1371635" indent="0">
              <a:buNone/>
              <a:defRPr sz="1600" b="1"/>
            </a:lvl4pPr>
            <a:lvl5pPr marL="1828846" indent="0">
              <a:buNone/>
              <a:defRPr sz="1600" b="1"/>
            </a:lvl5pPr>
            <a:lvl6pPr marL="2286057" indent="0">
              <a:buNone/>
              <a:defRPr sz="1600" b="1"/>
            </a:lvl6pPr>
            <a:lvl7pPr marL="2743268" indent="0">
              <a:buNone/>
              <a:defRPr sz="1600" b="1"/>
            </a:lvl7pPr>
            <a:lvl8pPr marL="3200481" indent="0">
              <a:buNone/>
              <a:defRPr sz="1600" b="1"/>
            </a:lvl8pPr>
            <a:lvl9pPr marL="3657692" indent="0">
              <a:buNone/>
              <a:defRPr sz="1600" b="1"/>
            </a:lvl9pPr>
          </a:lstStyle>
          <a:p>
            <a:pPr lvl="0"/>
            <a:r>
              <a:rPr lang="en-US"/>
              <a:t>Title</a:t>
            </a:r>
          </a:p>
        </p:txBody>
      </p:sp>
      <p:sp>
        <p:nvSpPr>
          <p:cNvPr id="26" name="Content Placeholder 3">
            <a:extLst>
              <a:ext uri="{FF2B5EF4-FFF2-40B4-BE49-F238E27FC236}">
                <a16:creationId xmlns:a16="http://schemas.microsoft.com/office/drawing/2014/main" id="{E580CDD6-F483-1149-BDA0-19D679D7A36F}"/>
              </a:ext>
            </a:extLst>
          </p:cNvPr>
          <p:cNvSpPr>
            <a:spLocks noGrp="1"/>
          </p:cNvSpPr>
          <p:nvPr>
            <p:ph sz="half" idx="21" hasCustomPrompt="1"/>
          </p:nvPr>
        </p:nvSpPr>
        <p:spPr>
          <a:xfrm>
            <a:off x="5571012" y="572571"/>
            <a:ext cx="6112066" cy="365125"/>
          </a:xfrm>
          <a:prstGeom prst="rect">
            <a:avLst/>
          </a:prstGeom>
        </p:spPr>
        <p:txBody>
          <a:bodyPr lIns="0" rIns="108000" anchor="ctr">
            <a:normAutofit/>
          </a:bodyPr>
          <a:lstStyle>
            <a:lvl1pPr marL="130178" indent="0">
              <a:lnSpc>
                <a:spcPct val="100000"/>
              </a:lnSpc>
              <a:spcBef>
                <a:spcPts val="1600"/>
              </a:spcBef>
              <a:buFont typeface="Wingdings" pitchFamily="2" charset="2"/>
              <a:buNone/>
              <a:tabLst/>
              <a:defRPr sz="1600">
                <a:solidFill>
                  <a:schemeClr val="tx2"/>
                </a:solidFill>
                <a:latin typeface="Roboto" panose="02000000000000000000" pitchFamily="2" charset="0"/>
                <a:ea typeface="Roboto" panose="02000000000000000000" pitchFamily="2" charset="0"/>
              </a:defRPr>
            </a:lvl1pPr>
          </a:lstStyle>
          <a:p>
            <a:pPr lvl="0"/>
            <a:r>
              <a:rPr lang="en-US"/>
              <a:t>Preamble</a:t>
            </a:r>
          </a:p>
        </p:txBody>
      </p:sp>
    </p:spTree>
    <p:extLst>
      <p:ext uri="{BB962C8B-B14F-4D97-AF65-F5344CB8AC3E}">
        <p14:creationId xmlns:p14="http://schemas.microsoft.com/office/powerpoint/2010/main" val="1355766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and Company information">
    <p:bg>
      <p:bgPr>
        <a:solidFill>
          <a:schemeClr val="accent6"/>
        </a:solidFill>
        <a:effectLst/>
      </p:bgPr>
    </p:bg>
    <p:spTree>
      <p:nvGrpSpPr>
        <p:cNvPr id="1" name=""/>
        <p:cNvGrpSpPr/>
        <p:nvPr/>
      </p:nvGrpSpPr>
      <p:grpSpPr>
        <a:xfrm>
          <a:off x="0" y="0"/>
          <a:ext cx="0" cy="0"/>
          <a:chOff x="0" y="0"/>
          <a:chExt cx="0" cy="0"/>
        </a:xfrm>
      </p:grpSpPr>
      <p:pic>
        <p:nvPicPr>
          <p:cNvPr id="2" name="Picture 1" descr="Shape&#10;&#10;Description automatically generated with low confidence">
            <a:extLst>
              <a:ext uri="{FF2B5EF4-FFF2-40B4-BE49-F238E27FC236}">
                <a16:creationId xmlns:a16="http://schemas.microsoft.com/office/drawing/2014/main" id="{DE85C603-E73E-E834-644E-6845B4D4D546}"/>
              </a:ext>
            </a:extLst>
          </p:cNvPr>
          <p:cNvPicPr>
            <a:picLocks noChangeAspect="1"/>
          </p:cNvPicPr>
          <p:nvPr userDrawn="1"/>
        </p:nvPicPr>
        <p:blipFill>
          <a:blip r:embed="rId2"/>
          <a:stretch>
            <a:fillRect/>
          </a:stretch>
        </p:blipFill>
        <p:spPr>
          <a:xfrm>
            <a:off x="2470" y="0"/>
            <a:ext cx="12187067" cy="6858000"/>
          </a:xfrm>
          <a:prstGeom prst="rect">
            <a:avLst/>
          </a:prstGeom>
        </p:spPr>
      </p:pic>
      <p:sp>
        <p:nvSpPr>
          <p:cNvPr id="3" name="Picture Placeholder 2">
            <a:extLst>
              <a:ext uri="{FF2B5EF4-FFF2-40B4-BE49-F238E27FC236}">
                <a16:creationId xmlns:a16="http://schemas.microsoft.com/office/drawing/2014/main" id="{5CCAA5CE-1EED-FF49-B38B-3B984A8910DA}"/>
              </a:ext>
            </a:extLst>
          </p:cNvPr>
          <p:cNvSpPr>
            <a:spLocks noGrp="1"/>
          </p:cNvSpPr>
          <p:nvPr>
            <p:ph type="pic" idx="1" hasCustomPrompt="1"/>
          </p:nvPr>
        </p:nvSpPr>
        <p:spPr>
          <a:xfrm>
            <a:off x="1929735" y="2408757"/>
            <a:ext cx="3511893" cy="2098708"/>
          </a:xfrm>
          <a:prstGeom prst="rect">
            <a:avLst/>
          </a:prstGeom>
        </p:spPr>
        <p:txBody>
          <a:bodyPr/>
          <a:lstStyle>
            <a:lvl1pPr marL="0" indent="0">
              <a:buNone/>
              <a:defRPr sz="3200">
                <a:solidFill>
                  <a:srgbClr val="1D3262"/>
                </a:solidFill>
                <a:latin typeface="Roboto" panose="02000000000000000000" pitchFamily="2" charset="0"/>
                <a:ea typeface="Roboto" panose="02000000000000000000" pitchFamily="2" charset="0"/>
              </a:defRPr>
            </a:lvl1pPr>
            <a:lvl2pPr marL="457211" indent="0">
              <a:buNone/>
              <a:defRPr sz="2800"/>
            </a:lvl2pPr>
            <a:lvl3pPr marL="914422" indent="0">
              <a:buNone/>
              <a:defRPr sz="2400"/>
            </a:lvl3pPr>
            <a:lvl4pPr marL="1371635" indent="0">
              <a:buNone/>
              <a:defRPr sz="2000"/>
            </a:lvl4pPr>
            <a:lvl5pPr marL="1828846" indent="0">
              <a:buNone/>
              <a:defRPr sz="2000"/>
            </a:lvl5pPr>
            <a:lvl6pPr marL="2286057" indent="0">
              <a:buNone/>
              <a:defRPr sz="2000"/>
            </a:lvl6pPr>
            <a:lvl7pPr marL="2743268" indent="0">
              <a:buNone/>
              <a:defRPr sz="2000"/>
            </a:lvl7pPr>
            <a:lvl8pPr marL="3200481" indent="0">
              <a:buNone/>
              <a:defRPr sz="2000"/>
            </a:lvl8pPr>
            <a:lvl9pPr marL="3657692" indent="0">
              <a:buNone/>
              <a:defRPr sz="2000"/>
            </a:lvl9pPr>
          </a:lstStyle>
          <a:p>
            <a:r>
              <a:rPr lang="en-US"/>
              <a:t>Insert Logo</a:t>
            </a:r>
          </a:p>
        </p:txBody>
      </p:sp>
      <p:sp>
        <p:nvSpPr>
          <p:cNvPr id="4" name="Text Placeholder 3">
            <a:extLst>
              <a:ext uri="{FF2B5EF4-FFF2-40B4-BE49-F238E27FC236}">
                <a16:creationId xmlns:a16="http://schemas.microsoft.com/office/drawing/2014/main" id="{A507297A-BCF1-534A-A44E-EBA7CB4B8E27}"/>
              </a:ext>
            </a:extLst>
          </p:cNvPr>
          <p:cNvSpPr>
            <a:spLocks noGrp="1"/>
          </p:cNvSpPr>
          <p:nvPr>
            <p:ph type="body" sz="half" idx="2" hasCustomPrompt="1"/>
          </p:nvPr>
        </p:nvSpPr>
        <p:spPr>
          <a:xfrm>
            <a:off x="6838710" y="2408757"/>
            <a:ext cx="3932236" cy="2481898"/>
          </a:xfrm>
          <a:prstGeom prst="rect">
            <a:avLst/>
          </a:prstGeom>
        </p:spPr>
        <p:txBody>
          <a:bodyPr/>
          <a:lstStyle>
            <a:lvl1pPr marL="0" indent="0">
              <a:lnSpc>
                <a:spcPct val="130000"/>
              </a:lnSpc>
              <a:spcBef>
                <a:spcPts val="1001"/>
              </a:spcBef>
              <a:buNone/>
              <a:defRPr sz="1600">
                <a:solidFill>
                  <a:srgbClr val="1D3262"/>
                </a:solidFill>
                <a:latin typeface="Roboto" panose="02000000000000000000" pitchFamily="2" charset="0"/>
                <a:ea typeface="Roboto" panose="02000000000000000000" pitchFamily="2" charset="0"/>
              </a:defRPr>
            </a:lvl1pPr>
            <a:lvl2pPr marL="457211" indent="0">
              <a:buNone/>
              <a:defRPr sz="1401"/>
            </a:lvl2pPr>
            <a:lvl3pPr marL="914422" indent="0">
              <a:buNone/>
              <a:defRPr sz="1200"/>
            </a:lvl3pPr>
            <a:lvl4pPr marL="1371635" indent="0">
              <a:buNone/>
              <a:defRPr sz="1001"/>
            </a:lvl4pPr>
            <a:lvl5pPr marL="1828846" indent="0">
              <a:buNone/>
              <a:defRPr sz="1001"/>
            </a:lvl5pPr>
            <a:lvl6pPr marL="2286057" indent="0">
              <a:buNone/>
              <a:defRPr sz="1001"/>
            </a:lvl6pPr>
            <a:lvl7pPr marL="2743268" indent="0">
              <a:buNone/>
              <a:defRPr sz="1001"/>
            </a:lvl7pPr>
            <a:lvl8pPr marL="3200481" indent="0">
              <a:buNone/>
              <a:defRPr sz="1001"/>
            </a:lvl8pPr>
            <a:lvl9pPr marL="3657692" indent="0">
              <a:buNone/>
              <a:defRPr sz="1001"/>
            </a:lvl9pPr>
          </a:lstStyle>
          <a:p>
            <a:pPr lvl="0"/>
            <a:r>
              <a:rPr lang="en-US"/>
              <a:t>United Nations Network on Migration</a:t>
            </a:r>
          </a:p>
          <a:p>
            <a:pPr lvl="0"/>
            <a:r>
              <a:rPr lang="en-US"/>
              <a:t>17 Route des </a:t>
            </a:r>
            <a:r>
              <a:rPr lang="en-US" err="1"/>
              <a:t>Morillons</a:t>
            </a:r>
            <a:r>
              <a:rPr lang="en-US"/>
              <a:t>, P.O. Box 17</a:t>
            </a:r>
            <a:br>
              <a:rPr lang="en-US"/>
            </a:br>
            <a:r>
              <a:rPr lang="en-US"/>
              <a:t>1218 Grand-</a:t>
            </a:r>
            <a:r>
              <a:rPr lang="en-US" err="1"/>
              <a:t>Saconnex</a:t>
            </a:r>
            <a:r>
              <a:rPr lang="en-US"/>
              <a:t>, Switzerland </a:t>
            </a:r>
          </a:p>
          <a:p>
            <a:pPr lvl="0"/>
            <a:r>
              <a:rPr lang="en-US"/>
              <a:t>+41 22 717 91 11</a:t>
            </a:r>
            <a:br>
              <a:rPr lang="en-US"/>
            </a:br>
            <a:r>
              <a:rPr lang="en-US" err="1"/>
              <a:t>unmignet@iom.int</a:t>
            </a:r>
            <a:endParaRPr lang="en-US"/>
          </a:p>
          <a:p>
            <a:pPr lvl="0"/>
            <a:r>
              <a:rPr lang="en-US" err="1"/>
              <a:t>www.migrationnetwork.un.org</a:t>
            </a:r>
            <a:endParaRPr lang="en-US"/>
          </a:p>
        </p:txBody>
      </p:sp>
      <p:cxnSp>
        <p:nvCxnSpPr>
          <p:cNvPr id="11" name="Straight Connector 10">
            <a:extLst>
              <a:ext uri="{FF2B5EF4-FFF2-40B4-BE49-F238E27FC236}">
                <a16:creationId xmlns:a16="http://schemas.microsoft.com/office/drawing/2014/main" id="{6D8306A3-818C-6E44-B745-E560526542AB}"/>
              </a:ext>
            </a:extLst>
          </p:cNvPr>
          <p:cNvCxnSpPr>
            <a:cxnSpLocks/>
          </p:cNvCxnSpPr>
          <p:nvPr userDrawn="1"/>
        </p:nvCxnSpPr>
        <p:spPr>
          <a:xfrm>
            <a:off x="6138514" y="2447171"/>
            <a:ext cx="0" cy="2443484"/>
          </a:xfrm>
          <a:prstGeom prst="line">
            <a:avLst/>
          </a:prstGeom>
          <a:ln w="9525">
            <a:solidFill>
              <a:srgbClr val="1D3262">
                <a:alpha val="30000"/>
              </a:srgbClr>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902E5014-AB94-DA33-D8F7-9E5FB4BE8D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138517" y="5272790"/>
            <a:ext cx="6045047" cy="1829284"/>
          </a:xfrm>
          <a:prstGeom prst="rect">
            <a:avLst/>
          </a:prstGeom>
        </p:spPr>
      </p:pic>
    </p:spTree>
    <p:extLst>
      <p:ext uri="{BB962C8B-B14F-4D97-AF65-F5344CB8AC3E}">
        <p14:creationId xmlns:p14="http://schemas.microsoft.com/office/powerpoint/2010/main" val="198722256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Title">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60D2-EC63-CA48-BD81-F670CD04D8ED}"/>
              </a:ext>
            </a:extLst>
          </p:cNvPr>
          <p:cNvSpPr>
            <a:spLocks noGrp="1"/>
          </p:cNvSpPr>
          <p:nvPr>
            <p:ph type="title"/>
          </p:nvPr>
        </p:nvSpPr>
        <p:spPr>
          <a:xfrm>
            <a:off x="831853" y="1709738"/>
            <a:ext cx="10515600" cy="2852737"/>
          </a:xfrm>
          <a:prstGeom prst="rect">
            <a:avLst/>
          </a:prstGeom>
        </p:spPr>
        <p:txBody>
          <a:bodyPr anchor="b"/>
          <a:lstStyle>
            <a:lvl1pPr>
              <a:defRPr sz="6000" b="1">
                <a:latin typeface="Roboto" panose="02000000000000000000" pitchFamily="2" charset="0"/>
                <a:ea typeface="Roboto" panose="020000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A89BF180-F6C0-834E-B3D8-D1FFD3C25B15}"/>
              </a:ext>
            </a:extLst>
          </p:cNvPr>
          <p:cNvSpPr>
            <a:spLocks noGrp="1"/>
          </p:cNvSpPr>
          <p:nvPr>
            <p:ph type="body" idx="1"/>
          </p:nvPr>
        </p:nvSpPr>
        <p:spPr>
          <a:xfrm>
            <a:off x="831853" y="4589465"/>
            <a:ext cx="10515600" cy="1500187"/>
          </a:xfrm>
          <a:prstGeom prst="rect">
            <a:avLst/>
          </a:prstGeom>
        </p:spPr>
        <p:txBody>
          <a:bodyPr/>
          <a:lstStyle>
            <a:lvl1pPr marL="0" indent="0">
              <a:buNone/>
              <a:defRPr sz="2400">
                <a:solidFill>
                  <a:srgbClr val="1D3262"/>
                </a:solidFill>
                <a:latin typeface="Roboto" panose="02000000000000000000" pitchFamily="2" charset="0"/>
                <a:ea typeface="Roboto" panose="02000000000000000000" pitchFamily="2" charset="0"/>
              </a:defRPr>
            </a:lvl1pPr>
            <a:lvl2pPr marL="457211" indent="0">
              <a:buNone/>
              <a:defRPr sz="2000">
                <a:solidFill>
                  <a:schemeClr val="tx1">
                    <a:tint val="75000"/>
                  </a:schemeClr>
                </a:solidFill>
              </a:defRPr>
            </a:lvl2pPr>
            <a:lvl3pPr marL="914422" indent="0">
              <a:buNone/>
              <a:defRPr sz="1801">
                <a:solidFill>
                  <a:schemeClr val="tx1">
                    <a:tint val="75000"/>
                  </a:schemeClr>
                </a:solidFill>
              </a:defRPr>
            </a:lvl3pPr>
            <a:lvl4pPr marL="1371635"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8" indent="0">
              <a:buNone/>
              <a:defRPr sz="1600">
                <a:solidFill>
                  <a:schemeClr val="tx1">
                    <a:tint val="75000"/>
                  </a:schemeClr>
                </a:solidFill>
              </a:defRPr>
            </a:lvl7pPr>
            <a:lvl8pPr marL="3200481" indent="0">
              <a:buNone/>
              <a:defRPr sz="1600">
                <a:solidFill>
                  <a:schemeClr val="tx1">
                    <a:tint val="75000"/>
                  </a:schemeClr>
                </a:solidFill>
              </a:defRPr>
            </a:lvl8pPr>
            <a:lvl9pPr marL="3657692" indent="0">
              <a:buNone/>
              <a:defRPr sz="1600">
                <a:solidFill>
                  <a:schemeClr val="tx1">
                    <a:tint val="75000"/>
                  </a:schemeClr>
                </a:solidFill>
              </a:defRPr>
            </a:lvl9pPr>
          </a:lstStyle>
          <a:p>
            <a:pPr lvl="0"/>
            <a:r>
              <a:rPr lang="en-US"/>
              <a:t>Click to edit Master text styles</a:t>
            </a:r>
          </a:p>
        </p:txBody>
      </p:sp>
      <p:sp>
        <p:nvSpPr>
          <p:cNvPr id="10" name="Footer Placeholder 4">
            <a:extLst>
              <a:ext uri="{FF2B5EF4-FFF2-40B4-BE49-F238E27FC236}">
                <a16:creationId xmlns:a16="http://schemas.microsoft.com/office/drawing/2014/main" id="{B5913DDB-A3D4-092A-E840-754D4BF840CA}"/>
              </a:ext>
            </a:extLst>
          </p:cNvPr>
          <p:cNvSpPr txBox="1">
            <a:spLocks/>
          </p:cNvSpPr>
          <p:nvPr userDrawn="1"/>
        </p:nvSpPr>
        <p:spPr>
          <a:xfrm>
            <a:off x="814828" y="6395112"/>
            <a:ext cx="2761508" cy="365125"/>
          </a:xfrm>
          <a:prstGeom prst="rect">
            <a:avLst/>
          </a:prstGeom>
        </p:spPr>
        <p:txBody>
          <a:bodyPr vert="horz" lIns="91440" tIns="45721" rIns="91440" bIns="45721" rtlCol="0" anchor="ctr"/>
          <a:lstStyle>
            <a:defPPr>
              <a:defRPr lang="en-US"/>
            </a:defPPr>
            <a:lvl1pPr marL="0" algn="l"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11C2F4"/>
                </a:solidFill>
                <a:latin typeface="Roboto" panose="02000000000000000000" pitchFamily="2" charset="0"/>
                <a:ea typeface="Roboto" panose="02000000000000000000" pitchFamily="2" charset="0"/>
              </a:rPr>
              <a:t>United Nations Network on Migration</a:t>
            </a:r>
          </a:p>
        </p:txBody>
      </p:sp>
      <p:sp>
        <p:nvSpPr>
          <p:cNvPr id="11" name="Content Placeholder 3">
            <a:extLst>
              <a:ext uri="{FF2B5EF4-FFF2-40B4-BE49-F238E27FC236}">
                <a16:creationId xmlns:a16="http://schemas.microsoft.com/office/drawing/2014/main" id="{1CE39A84-0FD6-D644-9790-A0987AD4EDC0}"/>
              </a:ext>
            </a:extLst>
          </p:cNvPr>
          <p:cNvSpPr>
            <a:spLocks noGrp="1"/>
          </p:cNvSpPr>
          <p:nvPr>
            <p:ph sz="half" idx="14" hasCustomPrompt="1"/>
          </p:nvPr>
        </p:nvSpPr>
        <p:spPr>
          <a:xfrm>
            <a:off x="3522000" y="6408139"/>
            <a:ext cx="3893212" cy="339065"/>
          </a:xfrm>
          <a:prstGeom prst="rect">
            <a:avLst/>
          </a:prstGeom>
        </p:spPr>
        <p:txBody>
          <a:bodyPr anchor="ctr">
            <a:normAutofit/>
          </a:bodyPr>
          <a:lstStyle>
            <a:lvl1pPr marL="130178" indent="0">
              <a:lnSpc>
                <a:spcPct val="100000"/>
              </a:lnSpc>
              <a:spcBef>
                <a:spcPts val="1600"/>
              </a:spcBef>
              <a:buFont typeface="Wingdings" pitchFamily="2" charset="2"/>
              <a:buNone/>
              <a:tabLst/>
              <a:defRPr sz="1200">
                <a:solidFill>
                  <a:srgbClr val="11C2F4"/>
                </a:solidFill>
                <a:latin typeface="Roboto" panose="02000000000000000000" pitchFamily="2" charset="0"/>
                <a:ea typeface="Roboto" panose="02000000000000000000" pitchFamily="2" charset="0"/>
              </a:defRPr>
            </a:lvl1pPr>
          </a:lstStyle>
          <a:p>
            <a:pPr lvl="0"/>
            <a:r>
              <a:rPr lang="en-US"/>
              <a:t>Name</a:t>
            </a:r>
          </a:p>
        </p:txBody>
      </p:sp>
    </p:spTree>
    <p:extLst>
      <p:ext uri="{BB962C8B-B14F-4D97-AF65-F5344CB8AC3E}">
        <p14:creationId xmlns:p14="http://schemas.microsoft.com/office/powerpoint/2010/main" val="189223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22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1" r:id="rId4"/>
    <p:sldLayoutId id="2147483662" r:id="rId5"/>
    <p:sldLayoutId id="2147483663" r:id="rId6"/>
    <p:sldLayoutId id="2147483664" r:id="rId7"/>
    <p:sldLayoutId id="2147483660" r:id="rId8"/>
    <p:sldLayoutId id="2147483651" r:id="rId9"/>
    <p:sldLayoutId id="2147483654" r:id="rId10"/>
  </p:sldLayoutIdLst>
  <p:txStyles>
    <p:titleStyle>
      <a:lvl1pPr algn="l" defTabSz="914422"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7" indent="-228607" algn="l" defTabSz="914422" rtl="0" eaLnBrk="1" latinLnBrk="0" hangingPunct="1">
        <a:lnSpc>
          <a:spcPct val="90000"/>
        </a:lnSpc>
        <a:spcBef>
          <a:spcPts val="1001"/>
        </a:spcBef>
        <a:buFont typeface="Arial" panose="020B0604020202020204" pitchFamily="34" charset="0"/>
        <a:buChar char="•"/>
        <a:defRPr sz="2800" kern="1200">
          <a:solidFill>
            <a:srgbClr val="1D3262"/>
          </a:solidFill>
          <a:latin typeface="Roboto" panose="02000000000000000000" pitchFamily="2" charset="0"/>
          <a:ea typeface="Roboto" panose="02000000000000000000" pitchFamily="2" charset="0"/>
          <a:cs typeface="+mn-cs"/>
        </a:defRPr>
      </a:lvl1pPr>
      <a:lvl2pPr marL="685818" indent="-228607" algn="l" defTabSz="914422"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29" indent="-228607" algn="l" defTabSz="914422"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40"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Roboto" panose="02000000000000000000" pitchFamily="2" charset="0"/>
          <a:ea typeface="Roboto" panose="02000000000000000000" pitchFamily="2" charset="0"/>
          <a:cs typeface="+mn-cs"/>
        </a:defRPr>
      </a:lvl4pPr>
      <a:lvl5pPr marL="2057453"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Roboto" panose="02000000000000000000" pitchFamily="2" charset="0"/>
          <a:ea typeface="Roboto" panose="02000000000000000000" pitchFamily="2" charset="0"/>
          <a:cs typeface="+mn-cs"/>
        </a:defRPr>
      </a:lvl5pPr>
      <a:lvl6pPr marL="2514664"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7" indent="-228607" algn="l" defTabSz="914422"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13" Type="http://schemas.microsoft.com/office/2007/relationships/hdphoto" Target="../media/hdphoto5.wdp"/><Relationship Id="rId3" Type="http://schemas.openxmlformats.org/officeDocument/2006/relationships/image" Target="../media/image13.png"/><Relationship Id="rId7" Type="http://schemas.microsoft.com/office/2007/relationships/hdphoto" Target="../media/hdphoto2.wdp"/><Relationship Id="rId12"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7.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29.png"/><Relationship Id="rId4" Type="http://schemas.openxmlformats.org/officeDocument/2006/relationships/image" Target="../media/image26.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10.wdp"/><Relationship Id="rId3" Type="http://schemas.openxmlformats.org/officeDocument/2006/relationships/image" Target="../media/image13.png"/><Relationship Id="rId7" Type="http://schemas.microsoft.com/office/2007/relationships/hdphoto" Target="../media/hdphoto7.wdp"/><Relationship Id="rId12" Type="http://schemas.openxmlformats.org/officeDocument/2006/relationships/image" Target="../media/image35.png"/><Relationship Id="rId17" Type="http://schemas.microsoft.com/office/2007/relationships/hdphoto" Target="../media/hdphoto12.wdp"/><Relationship Id="rId2" Type="http://schemas.openxmlformats.org/officeDocument/2006/relationships/notesSlide" Target="../notesSlides/notesSlide20.xml"/><Relationship Id="rId16"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32.png"/><Relationship Id="rId11" Type="http://schemas.microsoft.com/office/2007/relationships/hdphoto" Target="../media/hdphoto9.wdp"/><Relationship Id="rId5" Type="http://schemas.microsoft.com/office/2007/relationships/hdphoto" Target="../media/hdphoto6.wdp"/><Relationship Id="rId15" Type="http://schemas.microsoft.com/office/2007/relationships/hdphoto" Target="../media/hdphoto11.wdp"/><Relationship Id="rId10" Type="http://schemas.openxmlformats.org/officeDocument/2006/relationships/image" Target="../media/image34.png"/><Relationship Id="rId4" Type="http://schemas.openxmlformats.org/officeDocument/2006/relationships/image" Target="../media/image31.png"/><Relationship Id="rId9" Type="http://schemas.microsoft.com/office/2007/relationships/hdphoto" Target="../media/hdphoto8.wdp"/><Relationship Id="rId1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13" Type="http://schemas.microsoft.com/office/2007/relationships/hdphoto" Target="../media/hdphoto17.wdp"/><Relationship Id="rId3" Type="http://schemas.openxmlformats.org/officeDocument/2006/relationships/image" Target="../media/image13.png"/><Relationship Id="rId7" Type="http://schemas.microsoft.com/office/2007/relationships/hdphoto" Target="../media/hdphoto14.wdp"/><Relationship Id="rId12"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9.png"/><Relationship Id="rId11" Type="http://schemas.microsoft.com/office/2007/relationships/hdphoto" Target="../media/hdphoto16.wdp"/><Relationship Id="rId5" Type="http://schemas.microsoft.com/office/2007/relationships/hdphoto" Target="../media/hdphoto13.wdp"/><Relationship Id="rId15" Type="http://schemas.microsoft.com/office/2007/relationships/hdphoto" Target="../media/hdphoto18.wdp"/><Relationship Id="rId10" Type="http://schemas.openxmlformats.org/officeDocument/2006/relationships/image" Target="../media/image41.png"/><Relationship Id="rId4" Type="http://schemas.openxmlformats.org/officeDocument/2006/relationships/image" Target="../media/image38.png"/><Relationship Id="rId9" Type="http://schemas.microsoft.com/office/2007/relationships/hdphoto" Target="../media/hdphoto15.wdp"/><Relationship Id="rId1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13" Type="http://schemas.microsoft.com/office/2007/relationships/hdphoto" Target="../media/hdphoto23.wdp"/><Relationship Id="rId3" Type="http://schemas.openxmlformats.org/officeDocument/2006/relationships/image" Target="../media/image13.png"/><Relationship Id="rId7" Type="http://schemas.microsoft.com/office/2007/relationships/hdphoto" Target="../media/hdphoto20.wdp"/><Relationship Id="rId12"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5.png"/><Relationship Id="rId11" Type="http://schemas.microsoft.com/office/2007/relationships/hdphoto" Target="../media/hdphoto22.wdp"/><Relationship Id="rId5" Type="http://schemas.microsoft.com/office/2007/relationships/hdphoto" Target="../media/hdphoto19.wdp"/><Relationship Id="rId10" Type="http://schemas.openxmlformats.org/officeDocument/2006/relationships/image" Target="../media/image47.png"/><Relationship Id="rId4" Type="http://schemas.openxmlformats.org/officeDocument/2006/relationships/image" Target="../media/image44.png"/><Relationship Id="rId9" Type="http://schemas.microsoft.com/office/2007/relationships/hdphoto" Target="../media/hdphoto21.wdp"/></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migrationnetwork.un.org" TargetMode="External"/><Relationship Id="rId2" Type="http://schemas.openxmlformats.org/officeDocument/2006/relationships/hyperlink" Target="mailto:unmignet@iom.int"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Chart, sunburst chart&#10;&#10;Description automatically generated">
            <a:extLst>
              <a:ext uri="{FF2B5EF4-FFF2-40B4-BE49-F238E27FC236}">
                <a16:creationId xmlns:a16="http://schemas.microsoft.com/office/drawing/2014/main" id="{0CFBC97E-D128-86B8-83BA-CC624E65B622}"/>
              </a:ext>
            </a:extLst>
          </p:cNvPr>
          <p:cNvPicPr>
            <a:picLocks noChangeAspect="1"/>
          </p:cNvPicPr>
          <p:nvPr/>
        </p:nvPicPr>
        <p:blipFill>
          <a:blip r:embed="rId3"/>
          <a:stretch>
            <a:fillRect/>
          </a:stretch>
        </p:blipFill>
        <p:spPr>
          <a:xfrm rot="10800000">
            <a:off x="2470" y="4"/>
            <a:ext cx="12187067" cy="6858000"/>
          </a:xfrm>
          <a:prstGeom prst="rect">
            <a:avLst/>
          </a:prstGeom>
        </p:spPr>
      </p:pic>
      <p:sp>
        <p:nvSpPr>
          <p:cNvPr id="8" name="Subtitle 2">
            <a:extLst>
              <a:ext uri="{FF2B5EF4-FFF2-40B4-BE49-F238E27FC236}">
                <a16:creationId xmlns:a16="http://schemas.microsoft.com/office/drawing/2014/main" id="{B651CA3E-5399-F2F4-053D-C1D893751DB8}"/>
              </a:ext>
            </a:extLst>
          </p:cNvPr>
          <p:cNvSpPr txBox="1">
            <a:spLocks/>
          </p:cNvSpPr>
          <p:nvPr/>
        </p:nvSpPr>
        <p:spPr>
          <a:xfrm>
            <a:off x="801325" y="5934747"/>
            <a:ext cx="5137975" cy="310583"/>
          </a:xfrm>
          <a:prstGeom prst="rect">
            <a:avLst/>
          </a:prstGeom>
        </p:spPr>
        <p:txBody>
          <a:bodyPr vert="horz" lIns="91440" tIns="45721" rIns="91440" bIns="45721"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5000"/>
              </a:lnSpc>
            </a:pPr>
            <a:endParaRPr lang="en-US" sz="1401">
              <a:solidFill>
                <a:schemeClr val="tx1">
                  <a:lumMod val="50000"/>
                  <a:lumOff val="50000"/>
                </a:schemeClr>
              </a:solidFill>
              <a:ea typeface="Roboto" panose="02000000000000000000" pitchFamily="2" charset="0"/>
            </a:endParaRPr>
          </a:p>
        </p:txBody>
      </p:sp>
      <p:sp>
        <p:nvSpPr>
          <p:cNvPr id="9" name="TextBox 8">
            <a:extLst>
              <a:ext uri="{FF2B5EF4-FFF2-40B4-BE49-F238E27FC236}">
                <a16:creationId xmlns:a16="http://schemas.microsoft.com/office/drawing/2014/main" id="{F3AEAD3F-5A31-FDD8-5371-6C632CD589DD}"/>
              </a:ext>
            </a:extLst>
          </p:cNvPr>
          <p:cNvSpPr txBox="1"/>
          <p:nvPr/>
        </p:nvSpPr>
        <p:spPr>
          <a:xfrm>
            <a:off x="355677" y="1048759"/>
            <a:ext cx="2892916" cy="646331"/>
          </a:xfrm>
          <a:prstGeom prst="rect">
            <a:avLst/>
          </a:prstGeom>
          <a:noFill/>
        </p:spPr>
        <p:txBody>
          <a:bodyPr wrap="square">
            <a:spAutoFit/>
          </a:bodyPr>
          <a:lstStyle/>
          <a:p>
            <a:r>
              <a:rPr lang="en-GB" sz="3600" b="1">
                <a:solidFill>
                  <a:srgbClr val="159FDA"/>
                </a:solidFill>
                <a:latin typeface="Roboto" panose="02000000000000000000" pitchFamily="2" charset="0"/>
                <a:ea typeface="Roboto" panose="02000000000000000000" pitchFamily="2" charset="0"/>
              </a:rPr>
              <a:t>WELCOME</a:t>
            </a:r>
            <a:endParaRPr lang="x-none" sz="3600">
              <a:solidFill>
                <a:srgbClr val="159FDA"/>
              </a:solidFill>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E432E04F-6295-3F6B-B53C-EAF4124DA2DE}"/>
              </a:ext>
            </a:extLst>
          </p:cNvPr>
          <p:cNvSpPr txBox="1"/>
          <p:nvPr/>
        </p:nvSpPr>
        <p:spPr>
          <a:xfrm>
            <a:off x="143782" y="4543591"/>
            <a:ext cx="3179356" cy="707888"/>
          </a:xfrm>
          <a:prstGeom prst="rect">
            <a:avLst/>
          </a:prstGeom>
          <a:noFill/>
        </p:spPr>
        <p:txBody>
          <a:bodyPr wrap="square" lIns="91440" tIns="45721" rIns="91440" bIns="45721" anchor="t">
            <a:spAutoFit/>
          </a:bodyPr>
          <a:lstStyle/>
          <a:p>
            <a:pPr algn="ctr"/>
            <a:r>
              <a:rPr lang="en-GB" sz="2000">
                <a:solidFill>
                  <a:srgbClr val="159FDA"/>
                </a:solidFill>
                <a:latin typeface="Roboto" panose="02000000000000000000" pitchFamily="2" charset="0"/>
                <a:ea typeface="Roboto" panose="02000000000000000000" pitchFamily="2" charset="0"/>
                <a:cs typeface="Raleway Medium"/>
                <a:sym typeface="Raleway Medium"/>
              </a:rPr>
              <a:t>This session will start </a:t>
            </a:r>
          </a:p>
          <a:p>
            <a:pPr algn="ctr"/>
            <a:r>
              <a:rPr lang="en-GB" sz="2000">
                <a:solidFill>
                  <a:srgbClr val="159FDA"/>
                </a:solidFill>
                <a:latin typeface="Roboto"/>
                <a:ea typeface="Roboto"/>
                <a:cs typeface="Raleway Medium"/>
                <a:sym typeface="Raleway Medium"/>
              </a:rPr>
              <a:t>at 2:30 PM CET</a:t>
            </a:r>
            <a:endParaRPr lang="x-none" sz="2000">
              <a:solidFill>
                <a:srgbClr val="159FDA"/>
              </a:solidFill>
              <a:latin typeface="Roboto"/>
              <a:ea typeface="Roboto"/>
            </a:endParaRPr>
          </a:p>
        </p:txBody>
      </p:sp>
      <p:pic>
        <p:nvPicPr>
          <p:cNvPr id="11" name="Graphic 10">
            <a:extLst>
              <a:ext uri="{FF2B5EF4-FFF2-40B4-BE49-F238E27FC236}">
                <a16:creationId xmlns:a16="http://schemas.microsoft.com/office/drawing/2014/main" id="{C39E072A-9448-4226-AA7E-F036D8D8FC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1027" y="1946141"/>
            <a:ext cx="904875" cy="466725"/>
          </a:xfrm>
          <a:prstGeom prst="rect">
            <a:avLst/>
          </a:prstGeom>
        </p:spPr>
      </p:pic>
      <p:pic>
        <p:nvPicPr>
          <p:cNvPr id="12" name="Graphic 11">
            <a:extLst>
              <a:ext uri="{FF2B5EF4-FFF2-40B4-BE49-F238E27FC236}">
                <a16:creationId xmlns:a16="http://schemas.microsoft.com/office/drawing/2014/main" id="{0151C5CC-481E-8445-75C0-7D0558D955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42102" y="2752034"/>
            <a:ext cx="466725" cy="647700"/>
          </a:xfrm>
          <a:prstGeom prst="rect">
            <a:avLst/>
          </a:prstGeom>
        </p:spPr>
      </p:pic>
      <p:pic>
        <p:nvPicPr>
          <p:cNvPr id="13" name="Graphic 12">
            <a:extLst>
              <a:ext uri="{FF2B5EF4-FFF2-40B4-BE49-F238E27FC236}">
                <a16:creationId xmlns:a16="http://schemas.microsoft.com/office/drawing/2014/main" id="{66203017-AE0E-B475-0FF3-29CC5B0CBF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93911" y="4712134"/>
            <a:ext cx="219076" cy="390524"/>
          </a:xfrm>
          <a:prstGeom prst="rect">
            <a:avLst/>
          </a:prstGeom>
        </p:spPr>
      </p:pic>
      <p:pic>
        <p:nvPicPr>
          <p:cNvPr id="14" name="Graphic 13">
            <a:extLst>
              <a:ext uri="{FF2B5EF4-FFF2-40B4-BE49-F238E27FC236}">
                <a16:creationId xmlns:a16="http://schemas.microsoft.com/office/drawing/2014/main" id="{D22D41C6-5F37-5782-602C-171C1CD673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32001" y="3709722"/>
            <a:ext cx="342900" cy="676276"/>
          </a:xfrm>
          <a:prstGeom prst="rect">
            <a:avLst/>
          </a:prstGeom>
        </p:spPr>
      </p:pic>
      <p:cxnSp>
        <p:nvCxnSpPr>
          <p:cNvPr id="15" name="Straight Connector 14">
            <a:extLst>
              <a:ext uri="{FF2B5EF4-FFF2-40B4-BE49-F238E27FC236}">
                <a16:creationId xmlns:a16="http://schemas.microsoft.com/office/drawing/2014/main" id="{734695FE-4704-E0EE-59F5-7DB136188BA9}"/>
              </a:ext>
            </a:extLst>
          </p:cNvPr>
          <p:cNvCxnSpPr>
            <a:cxnSpLocks/>
          </p:cNvCxnSpPr>
          <p:nvPr/>
        </p:nvCxnSpPr>
        <p:spPr>
          <a:xfrm>
            <a:off x="3616082" y="2679192"/>
            <a:ext cx="7807956" cy="0"/>
          </a:xfrm>
          <a:prstGeom prst="line">
            <a:avLst/>
          </a:prstGeom>
          <a:ln w="9525">
            <a:solidFill>
              <a:srgbClr val="F5F9F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DEFF659-EB55-7B18-81E2-61711F492CFE}"/>
              </a:ext>
            </a:extLst>
          </p:cNvPr>
          <p:cNvCxnSpPr>
            <a:cxnSpLocks/>
          </p:cNvCxnSpPr>
          <p:nvPr/>
        </p:nvCxnSpPr>
        <p:spPr>
          <a:xfrm>
            <a:off x="3616082" y="3471412"/>
            <a:ext cx="7807956" cy="0"/>
          </a:xfrm>
          <a:prstGeom prst="line">
            <a:avLst/>
          </a:prstGeom>
          <a:ln w="9525">
            <a:solidFill>
              <a:srgbClr val="F5F9F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EC124D-68F4-4E5C-B326-5B23EC2808C5}"/>
              </a:ext>
            </a:extLst>
          </p:cNvPr>
          <p:cNvCxnSpPr>
            <a:cxnSpLocks/>
          </p:cNvCxnSpPr>
          <p:nvPr/>
        </p:nvCxnSpPr>
        <p:spPr>
          <a:xfrm>
            <a:off x="3616082" y="4577837"/>
            <a:ext cx="7807956" cy="0"/>
          </a:xfrm>
          <a:prstGeom prst="line">
            <a:avLst/>
          </a:prstGeom>
          <a:ln w="9525">
            <a:solidFill>
              <a:srgbClr val="F5F9F8"/>
            </a:solidFill>
          </a:ln>
        </p:spPr>
        <p:style>
          <a:lnRef idx="1">
            <a:schemeClr val="accent1"/>
          </a:lnRef>
          <a:fillRef idx="0">
            <a:schemeClr val="accent1"/>
          </a:fillRef>
          <a:effectRef idx="0">
            <a:schemeClr val="accent1"/>
          </a:effectRef>
          <a:fontRef idx="minor">
            <a:schemeClr val="tx1"/>
          </a:fontRef>
        </p:style>
      </p:cxnSp>
      <p:sp>
        <p:nvSpPr>
          <p:cNvPr id="20" name="Ellipse 15">
            <a:extLst>
              <a:ext uri="{FF2B5EF4-FFF2-40B4-BE49-F238E27FC236}">
                <a16:creationId xmlns:a16="http://schemas.microsoft.com/office/drawing/2014/main" id="{9ADE199A-8547-5241-0674-424DD00790C4}"/>
              </a:ext>
            </a:extLst>
          </p:cNvPr>
          <p:cNvSpPr/>
          <p:nvPr/>
        </p:nvSpPr>
        <p:spPr>
          <a:xfrm>
            <a:off x="555664" y="1896467"/>
            <a:ext cx="2292452" cy="2256436"/>
          </a:xfrm>
          <a:prstGeom prst="ellipse">
            <a:avLst/>
          </a:prstGeom>
          <a:solidFill>
            <a:schemeClr val="accent6"/>
          </a:solidFill>
          <a:ln w="28575">
            <a:solidFill>
              <a:srgbClr val="15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b="1"/>
          </a:p>
        </p:txBody>
      </p:sp>
      <p:cxnSp>
        <p:nvCxnSpPr>
          <p:cNvPr id="21" name="Connecteur droit 22">
            <a:extLst>
              <a:ext uri="{FF2B5EF4-FFF2-40B4-BE49-F238E27FC236}">
                <a16:creationId xmlns:a16="http://schemas.microsoft.com/office/drawing/2014/main" id="{83C08CF2-F1E4-1E6D-AB63-CAEFB3234C90}"/>
              </a:ext>
            </a:extLst>
          </p:cNvPr>
          <p:cNvCxnSpPr>
            <a:cxnSpLocks/>
          </p:cNvCxnSpPr>
          <p:nvPr/>
        </p:nvCxnSpPr>
        <p:spPr>
          <a:xfrm flipV="1">
            <a:off x="1679829" y="3007233"/>
            <a:ext cx="0" cy="1029746"/>
          </a:xfrm>
          <a:prstGeom prst="line">
            <a:avLst/>
          </a:prstGeom>
          <a:ln w="38100">
            <a:solidFill>
              <a:srgbClr val="159FDA"/>
            </a:solidFill>
          </a:ln>
        </p:spPr>
        <p:style>
          <a:lnRef idx="1">
            <a:schemeClr val="accent1"/>
          </a:lnRef>
          <a:fillRef idx="0">
            <a:schemeClr val="accent1"/>
          </a:fillRef>
          <a:effectRef idx="0">
            <a:schemeClr val="accent1"/>
          </a:effectRef>
          <a:fontRef idx="minor">
            <a:schemeClr val="tx1"/>
          </a:fontRef>
        </p:style>
      </p:cxnSp>
      <p:cxnSp>
        <p:nvCxnSpPr>
          <p:cNvPr id="22" name="Connecteur droit 28">
            <a:extLst>
              <a:ext uri="{FF2B5EF4-FFF2-40B4-BE49-F238E27FC236}">
                <a16:creationId xmlns:a16="http://schemas.microsoft.com/office/drawing/2014/main" id="{F0C3CFC1-3C23-C269-CCA4-12ED538895FD}"/>
              </a:ext>
            </a:extLst>
          </p:cNvPr>
          <p:cNvCxnSpPr>
            <a:cxnSpLocks/>
          </p:cNvCxnSpPr>
          <p:nvPr/>
        </p:nvCxnSpPr>
        <p:spPr>
          <a:xfrm flipH="1">
            <a:off x="1687339" y="2679192"/>
            <a:ext cx="734850" cy="345490"/>
          </a:xfrm>
          <a:prstGeom prst="line">
            <a:avLst/>
          </a:prstGeom>
          <a:ln w="50800">
            <a:solidFill>
              <a:srgbClr val="159FDA"/>
            </a:solidFill>
          </a:ln>
        </p:spPr>
        <p:style>
          <a:lnRef idx="1">
            <a:schemeClr val="accent1"/>
          </a:lnRef>
          <a:fillRef idx="0">
            <a:schemeClr val="accent1"/>
          </a:fillRef>
          <a:effectRef idx="0">
            <a:schemeClr val="accent1"/>
          </a:effectRef>
          <a:fontRef idx="minor">
            <a:schemeClr val="tx1"/>
          </a:fontRef>
        </p:style>
      </p:cxnSp>
      <p:cxnSp>
        <p:nvCxnSpPr>
          <p:cNvPr id="23" name="Straight Connector 33">
            <a:extLst>
              <a:ext uri="{FF2B5EF4-FFF2-40B4-BE49-F238E27FC236}">
                <a16:creationId xmlns:a16="http://schemas.microsoft.com/office/drawing/2014/main" id="{E090CA16-1ED4-9DB1-31CD-FBB0D511F7CB}"/>
              </a:ext>
            </a:extLst>
          </p:cNvPr>
          <p:cNvCxnSpPr>
            <a:cxnSpLocks/>
          </p:cNvCxnSpPr>
          <p:nvPr/>
        </p:nvCxnSpPr>
        <p:spPr>
          <a:xfrm>
            <a:off x="3616082" y="5251475"/>
            <a:ext cx="7807956" cy="0"/>
          </a:xfrm>
          <a:prstGeom prst="line">
            <a:avLst/>
          </a:prstGeom>
          <a:ln w="9525">
            <a:solidFill>
              <a:srgbClr val="F5F9F8"/>
            </a:solidFill>
          </a:ln>
        </p:spPr>
        <p:style>
          <a:lnRef idx="1">
            <a:schemeClr val="accent1"/>
          </a:lnRef>
          <a:fillRef idx="0">
            <a:schemeClr val="accent1"/>
          </a:fillRef>
          <a:effectRef idx="0">
            <a:schemeClr val="accent1"/>
          </a:effectRef>
          <a:fontRef idx="minor">
            <a:schemeClr val="tx1"/>
          </a:fontRef>
        </p:style>
      </p:cxnSp>
      <p:sp>
        <p:nvSpPr>
          <p:cNvPr id="24" name="ZoneTexte 7">
            <a:extLst>
              <a:ext uri="{FF2B5EF4-FFF2-40B4-BE49-F238E27FC236}">
                <a16:creationId xmlns:a16="http://schemas.microsoft.com/office/drawing/2014/main" id="{FED27326-7094-DE63-1EC4-37DA0A3DB6B5}"/>
              </a:ext>
            </a:extLst>
          </p:cNvPr>
          <p:cNvSpPr txBox="1"/>
          <p:nvPr/>
        </p:nvSpPr>
        <p:spPr>
          <a:xfrm>
            <a:off x="5489106" y="1764104"/>
            <a:ext cx="5934932" cy="1108124"/>
          </a:xfrm>
          <a:prstGeom prst="rect">
            <a:avLst/>
          </a:prstGeom>
          <a:noFill/>
        </p:spPr>
        <p:txBody>
          <a:bodyPr wrap="square" rtlCol="0">
            <a:spAutoFit/>
          </a:bodyPr>
          <a:lstStyle/>
          <a:p>
            <a:pPr algn="just"/>
            <a:r>
              <a:rPr lang="en-GB" sz="1600">
                <a:solidFill>
                  <a:srgbClr val="F5F9F8"/>
                </a:solidFill>
                <a:latin typeface="Roboto" panose="02000000000000000000" pitchFamily="2" charset="0"/>
                <a:ea typeface="Roboto" panose="02000000000000000000" pitchFamily="2" charset="0"/>
              </a:rPr>
              <a:t>To facilitate a structured discussion, please note that all participants, with the exception of panellists, are automatically muted. </a:t>
            </a:r>
          </a:p>
          <a:p>
            <a:endParaRPr lang="es-ES_tradnl" sz="1801">
              <a:latin typeface="Roboto" panose="02000000000000000000" pitchFamily="2" charset="0"/>
              <a:ea typeface="Roboto" panose="02000000000000000000" pitchFamily="2" charset="0"/>
            </a:endParaRPr>
          </a:p>
        </p:txBody>
      </p:sp>
      <p:sp>
        <p:nvSpPr>
          <p:cNvPr id="25" name="ZoneTexte 10">
            <a:extLst>
              <a:ext uri="{FF2B5EF4-FFF2-40B4-BE49-F238E27FC236}">
                <a16:creationId xmlns:a16="http://schemas.microsoft.com/office/drawing/2014/main" id="{D438BCCC-D3BA-288B-3929-F1632B60901B}"/>
              </a:ext>
            </a:extLst>
          </p:cNvPr>
          <p:cNvSpPr txBox="1"/>
          <p:nvPr/>
        </p:nvSpPr>
        <p:spPr>
          <a:xfrm>
            <a:off x="5489106" y="2747551"/>
            <a:ext cx="5934932" cy="861903"/>
          </a:xfrm>
          <a:prstGeom prst="rect">
            <a:avLst/>
          </a:prstGeom>
          <a:noFill/>
        </p:spPr>
        <p:txBody>
          <a:bodyPr wrap="square" rtlCol="0">
            <a:spAutoFit/>
          </a:bodyPr>
          <a:lstStyle/>
          <a:p>
            <a:pPr algn="just"/>
            <a:r>
              <a:rPr lang="en-GB" sz="1600">
                <a:solidFill>
                  <a:srgbClr val="F5F9F8"/>
                </a:solidFill>
                <a:latin typeface="Roboto" panose="02000000000000000000" pitchFamily="2" charset="0"/>
                <a:ea typeface="Roboto" panose="02000000000000000000" pitchFamily="2" charset="0"/>
              </a:rPr>
              <a:t>If you wish to speak from the floor, please click on the ”raise hand” button.</a:t>
            </a:r>
          </a:p>
          <a:p>
            <a:endParaRPr lang="es-ES_tradnl" sz="1801">
              <a:latin typeface="Roboto" panose="02000000000000000000" pitchFamily="2" charset="0"/>
              <a:ea typeface="Roboto" panose="02000000000000000000" pitchFamily="2" charset="0"/>
            </a:endParaRPr>
          </a:p>
        </p:txBody>
      </p:sp>
      <p:sp>
        <p:nvSpPr>
          <p:cNvPr id="26" name="ZoneTexte 11">
            <a:extLst>
              <a:ext uri="{FF2B5EF4-FFF2-40B4-BE49-F238E27FC236}">
                <a16:creationId xmlns:a16="http://schemas.microsoft.com/office/drawing/2014/main" id="{BBDFD8CC-8C8D-BAC5-1802-1A39B3F3C153}"/>
              </a:ext>
            </a:extLst>
          </p:cNvPr>
          <p:cNvSpPr txBox="1"/>
          <p:nvPr/>
        </p:nvSpPr>
        <p:spPr>
          <a:xfrm>
            <a:off x="5495926" y="3604136"/>
            <a:ext cx="6000990" cy="1108124"/>
          </a:xfrm>
          <a:prstGeom prst="rect">
            <a:avLst/>
          </a:prstGeom>
          <a:noFill/>
        </p:spPr>
        <p:txBody>
          <a:bodyPr wrap="square" rtlCol="0">
            <a:spAutoFit/>
          </a:bodyPr>
          <a:lstStyle/>
          <a:p>
            <a:r>
              <a:rPr lang="en-GB" sz="1600">
                <a:solidFill>
                  <a:srgbClr val="F5F9F8"/>
                </a:solidFill>
                <a:latin typeface="Roboto" panose="02000000000000000000" pitchFamily="2" charset="0"/>
                <a:ea typeface="Roboto" panose="02000000000000000000" pitchFamily="2" charset="0"/>
              </a:rPr>
              <a:t>Once approved by the moderator, you are able to unmute yourself and turn on your video by clicking on the microphone and camera buttons (bottom left of the screen). </a:t>
            </a:r>
          </a:p>
          <a:p>
            <a:endParaRPr lang="es-ES_tradnl" sz="1801">
              <a:latin typeface="Roboto" panose="02000000000000000000" pitchFamily="2" charset="0"/>
              <a:ea typeface="Roboto" panose="02000000000000000000" pitchFamily="2" charset="0"/>
            </a:endParaRPr>
          </a:p>
        </p:txBody>
      </p:sp>
      <p:sp>
        <p:nvSpPr>
          <p:cNvPr id="27" name="ZoneTexte 12">
            <a:extLst>
              <a:ext uri="{FF2B5EF4-FFF2-40B4-BE49-F238E27FC236}">
                <a16:creationId xmlns:a16="http://schemas.microsoft.com/office/drawing/2014/main" id="{C3FCCE90-5820-1F08-9438-0FE49D031BBC}"/>
              </a:ext>
            </a:extLst>
          </p:cNvPr>
          <p:cNvSpPr txBox="1"/>
          <p:nvPr/>
        </p:nvSpPr>
        <p:spPr>
          <a:xfrm>
            <a:off x="5489106" y="4628642"/>
            <a:ext cx="5934932" cy="861903"/>
          </a:xfrm>
          <a:prstGeom prst="rect">
            <a:avLst/>
          </a:prstGeom>
          <a:noFill/>
        </p:spPr>
        <p:txBody>
          <a:bodyPr wrap="square" rtlCol="0">
            <a:spAutoFit/>
          </a:bodyPr>
          <a:lstStyle/>
          <a:p>
            <a:pPr algn="just"/>
            <a:r>
              <a:rPr lang="en-GB" sz="1600">
                <a:solidFill>
                  <a:srgbClr val="F5F9F8"/>
                </a:solidFill>
                <a:latin typeface="Roboto" panose="02000000000000000000" pitchFamily="2" charset="0"/>
                <a:ea typeface="Roboto" panose="02000000000000000000" pitchFamily="2" charset="0"/>
              </a:rPr>
              <a:t>If you face any technical difficulty, please reach out directly to the technical support operator in the chat.</a:t>
            </a:r>
          </a:p>
          <a:p>
            <a:endParaRPr lang="es-ES_tradnl" sz="1801">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4BB0EAAD-1AFE-DE1A-D327-B08358CCCC06}"/>
              </a:ext>
            </a:extLst>
          </p:cNvPr>
          <p:cNvSpPr txBox="1">
            <a:spLocks/>
          </p:cNvSpPr>
          <p:nvPr/>
        </p:nvSpPr>
        <p:spPr>
          <a:xfrm>
            <a:off x="6132969" y="537625"/>
            <a:ext cx="5764846" cy="840581"/>
          </a:xfrm>
          <a:prstGeom prst="rect">
            <a:avLst/>
          </a:prstGeom>
        </p:spPr>
        <p:txBody>
          <a:bodyPr anchor="t">
            <a:normAutofit/>
          </a:bodyPr>
          <a:lstStyle>
            <a:lvl1pPr algn="l" defTabSz="914400" rtl="0" eaLnBrk="1" latinLnBrk="0" hangingPunct="1">
              <a:lnSpc>
                <a:spcPct val="100000"/>
              </a:lnSpc>
              <a:spcBef>
                <a:spcPct val="0"/>
              </a:spcBef>
              <a:buNone/>
              <a:defRPr lang="en-US" sz="4400" b="1" kern="1200" smtClean="0">
                <a:solidFill>
                  <a:srgbClr val="1A3668"/>
                </a:solidFill>
                <a:latin typeface="Roboto" panose="02000000000000000000" pitchFamily="2" charset="0"/>
                <a:ea typeface="Roboto" panose="02000000000000000000" pitchFamily="2" charset="0"/>
                <a:cs typeface="+mj-cs"/>
              </a:defRPr>
            </a:lvl1pPr>
          </a:lstStyle>
          <a:p>
            <a:r>
              <a:rPr lang="en-US" sz="2400">
                <a:solidFill>
                  <a:schemeClr val="accent6"/>
                </a:solidFill>
              </a:rPr>
              <a:t>Measuring progress: </a:t>
            </a:r>
            <a:br>
              <a:rPr lang="en-US" sz="2400">
                <a:solidFill>
                  <a:schemeClr val="accent6"/>
                </a:solidFill>
              </a:rPr>
            </a:br>
            <a:r>
              <a:rPr lang="en-US" sz="2400">
                <a:solidFill>
                  <a:schemeClr val="accent6"/>
                </a:solidFill>
              </a:rPr>
              <a:t>GCM indicators</a:t>
            </a:r>
          </a:p>
        </p:txBody>
      </p:sp>
      <p:sp>
        <p:nvSpPr>
          <p:cNvPr id="3" name="TextBox 2">
            <a:extLst>
              <a:ext uri="{FF2B5EF4-FFF2-40B4-BE49-F238E27FC236}">
                <a16:creationId xmlns:a16="http://schemas.microsoft.com/office/drawing/2014/main" id="{ECF3493B-9ED7-6BB5-84D1-92AC459227AF}"/>
              </a:ext>
            </a:extLst>
          </p:cNvPr>
          <p:cNvSpPr txBox="1"/>
          <p:nvPr/>
        </p:nvSpPr>
        <p:spPr>
          <a:xfrm>
            <a:off x="4579247" y="-193864"/>
            <a:ext cx="2428876" cy="1862176"/>
          </a:xfrm>
          <a:prstGeom prst="rect">
            <a:avLst/>
          </a:prstGeom>
          <a:noFill/>
        </p:spPr>
        <p:txBody>
          <a:bodyPr wrap="square" rtlCol="0">
            <a:spAutoFit/>
          </a:bodyPr>
          <a:lstStyle/>
          <a:p>
            <a:pPr algn="ctr"/>
            <a:r>
              <a:rPr lang="en-US" sz="11501" b="1">
                <a:gradFill flip="none" rotWithShape="1">
                  <a:gsLst>
                    <a:gs pos="90000">
                      <a:schemeClr val="bg1">
                        <a:alpha val="0"/>
                      </a:schemeClr>
                    </a:gs>
                    <a:gs pos="0">
                      <a:schemeClr val="accent6"/>
                    </a:gs>
                  </a:gsLst>
                  <a:lin ang="5400000" scaled="0"/>
                  <a:tileRect/>
                </a:gradFill>
                <a:latin typeface="Roboto" panose="02000000000000000000" pitchFamily="2" charset="0"/>
                <a:ea typeface="Roboto" panose="02000000000000000000" pitchFamily="2" charset="0"/>
              </a:rPr>
              <a:t>1</a:t>
            </a:r>
          </a:p>
        </p:txBody>
      </p:sp>
      <p:sp>
        <p:nvSpPr>
          <p:cNvPr id="4" name="Title 1">
            <a:extLst>
              <a:ext uri="{FF2B5EF4-FFF2-40B4-BE49-F238E27FC236}">
                <a16:creationId xmlns:a16="http://schemas.microsoft.com/office/drawing/2014/main" id="{0CB55790-2936-BD78-592C-D43696ACB832}"/>
              </a:ext>
            </a:extLst>
          </p:cNvPr>
          <p:cNvSpPr txBox="1">
            <a:spLocks/>
          </p:cNvSpPr>
          <p:nvPr/>
        </p:nvSpPr>
        <p:spPr>
          <a:xfrm>
            <a:off x="4035351" y="238378"/>
            <a:ext cx="3083289" cy="111442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2400">
                <a:solidFill>
                  <a:schemeClr val="accent6"/>
                </a:solidFill>
              </a:rPr>
              <a:t>Workstream</a:t>
            </a:r>
          </a:p>
        </p:txBody>
      </p:sp>
    </p:spTree>
    <p:extLst>
      <p:ext uri="{BB962C8B-B14F-4D97-AF65-F5344CB8AC3E}">
        <p14:creationId xmlns:p14="http://schemas.microsoft.com/office/powerpoint/2010/main" val="1429500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3" name="Title 2">
            <a:extLst>
              <a:ext uri="{FF2B5EF4-FFF2-40B4-BE49-F238E27FC236}">
                <a16:creationId xmlns:a16="http://schemas.microsoft.com/office/drawing/2014/main" id="{89CDA67A-C4A3-4977-A5AC-3B848A0E3529}"/>
              </a:ext>
            </a:extLst>
          </p:cNvPr>
          <p:cNvSpPr>
            <a:spLocks noGrp="1"/>
          </p:cNvSpPr>
          <p:nvPr>
            <p:ph type="title"/>
          </p:nvPr>
        </p:nvSpPr>
        <p:spPr>
          <a:xfrm>
            <a:off x="1215034" y="1072204"/>
            <a:ext cx="10365893" cy="830997"/>
          </a:xfrm>
        </p:spPr>
        <p:txBody>
          <a:bodyPr lIns="91440" tIns="45721" rIns="91440" bIns="45721" anchor="t"/>
          <a:lstStyle/>
          <a:p>
            <a:r>
              <a:rPr lang="en-US">
                <a:latin typeface="Roboto"/>
                <a:ea typeface="Roboto"/>
                <a:cs typeface="Roboto"/>
              </a:rPr>
              <a:t>Progress on deliverable 2: </a:t>
            </a:r>
            <a:br>
              <a:rPr lang="en-US">
                <a:latin typeface="Roboto"/>
                <a:ea typeface="Roboto"/>
                <a:cs typeface="Roboto"/>
              </a:rPr>
            </a:br>
            <a:r>
              <a:rPr lang="en-US" sz="3200">
                <a:solidFill>
                  <a:srgbClr val="0FA7D7"/>
                </a:solidFill>
                <a:latin typeface="Roboto"/>
                <a:ea typeface="Roboto"/>
                <a:cs typeface="Roboto"/>
              </a:rPr>
              <a:t>Revised proposal of a limited set of indicators</a:t>
            </a:r>
          </a:p>
        </p:txBody>
      </p:sp>
      <p:sp>
        <p:nvSpPr>
          <p:cNvPr id="4" name="Content Placeholder 3">
            <a:extLst>
              <a:ext uri="{FF2B5EF4-FFF2-40B4-BE49-F238E27FC236}">
                <a16:creationId xmlns:a16="http://schemas.microsoft.com/office/drawing/2014/main" id="{E8A52809-0DC9-131D-53A1-4D8B9F98C638}"/>
              </a:ext>
            </a:extLst>
          </p:cNvPr>
          <p:cNvSpPr txBox="1">
            <a:spLocks/>
          </p:cNvSpPr>
          <p:nvPr/>
        </p:nvSpPr>
        <p:spPr>
          <a:xfrm>
            <a:off x="1381708" y="2699717"/>
            <a:ext cx="9558597" cy="3330676"/>
          </a:xfrm>
          <a:prstGeom prst="rect">
            <a:avLst/>
          </a:prstGeom>
        </p:spPr>
        <p:txBody>
          <a:bodyPr lIns="91440" tIns="45721" rIns="91440" bIns="45721" anchor="t">
            <a:normAutofit/>
          </a:bodyPr>
          <a:lstStyle>
            <a:lvl1pPr marL="492125" indent="-361950" algn="l" defTabSz="914400" rtl="0" eaLnBrk="1" latinLnBrk="0" hangingPunct="1">
              <a:lnSpc>
                <a:spcPct val="130000"/>
              </a:lnSpc>
              <a:spcBef>
                <a:spcPts val="1000"/>
              </a:spcBef>
              <a:buFont typeface="Wingdings" pitchFamily="2" charset="2"/>
              <a:buChar char="§"/>
              <a:tabLst/>
              <a:defRPr sz="1800" kern="1200">
                <a:solidFill>
                  <a:srgbClr val="1D326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1">
                <a:solidFill>
                  <a:srgbClr val="0FA7D7"/>
                </a:solidFill>
                <a:latin typeface="Roboto"/>
                <a:ea typeface="Roboto"/>
                <a:cs typeface="Roboto"/>
              </a:rPr>
              <a:t>Finalized in </a:t>
            </a:r>
            <a:r>
              <a:rPr lang="en-US" sz="1801" b="1">
                <a:solidFill>
                  <a:srgbClr val="1A3668"/>
                </a:solidFill>
                <a:latin typeface="Roboto"/>
                <a:ea typeface="Roboto"/>
                <a:cs typeface="Roboto"/>
              </a:rPr>
              <a:t>December 2023</a:t>
            </a:r>
            <a:endParaRPr lang="en-US" sz="1801">
              <a:solidFill>
                <a:srgbClr val="0FA7D7"/>
              </a:solidFill>
              <a:latin typeface="Roboto"/>
              <a:ea typeface="Roboto"/>
              <a:cs typeface="Roboto"/>
            </a:endParaRPr>
          </a:p>
          <a:p>
            <a:r>
              <a:rPr lang="en-US" sz="1801" b="1">
                <a:solidFill>
                  <a:srgbClr val="1A3668"/>
                </a:solidFill>
                <a:latin typeface="Roboto"/>
                <a:ea typeface="Roboto"/>
                <a:cs typeface="Roboto"/>
              </a:rPr>
              <a:t>26 core </a:t>
            </a:r>
            <a:r>
              <a:rPr lang="en-US" sz="1801">
                <a:solidFill>
                  <a:srgbClr val="0FA7D7"/>
                </a:solidFill>
                <a:latin typeface="Roboto"/>
                <a:ea typeface="Roboto"/>
                <a:cs typeface="Roboto"/>
              </a:rPr>
              <a:t>and</a:t>
            </a:r>
            <a:r>
              <a:rPr lang="en-US" sz="1801" b="1">
                <a:solidFill>
                  <a:srgbClr val="1A3668"/>
                </a:solidFill>
                <a:latin typeface="Roboto"/>
                <a:ea typeface="Roboto"/>
                <a:cs typeface="Roboto"/>
              </a:rPr>
              <a:t> 76 additional indicators</a:t>
            </a:r>
            <a:endParaRPr lang="en-US" sz="1801">
              <a:solidFill>
                <a:srgbClr val="0FA7D7"/>
              </a:solidFill>
              <a:latin typeface="Roboto"/>
              <a:ea typeface="Roboto"/>
              <a:cs typeface="Roboto"/>
            </a:endParaRPr>
          </a:p>
          <a:p>
            <a:r>
              <a:rPr lang="en-US" sz="1801" b="1">
                <a:solidFill>
                  <a:srgbClr val="1A3668"/>
                </a:solidFill>
                <a:latin typeface="Roboto"/>
                <a:ea typeface="Roboto"/>
                <a:cs typeface="Roboto"/>
              </a:rPr>
              <a:t>Key background information and statistics </a:t>
            </a:r>
            <a:r>
              <a:rPr lang="en-US" sz="1801">
                <a:solidFill>
                  <a:srgbClr val="0FA7D7"/>
                </a:solidFill>
                <a:latin typeface="Roboto"/>
                <a:ea typeface="Roboto"/>
                <a:cs typeface="Roboto"/>
              </a:rPr>
              <a:t>were added to the proposal </a:t>
            </a:r>
            <a:r>
              <a:rPr lang="en-US" sz="1801" b="1">
                <a:solidFill>
                  <a:srgbClr val="1A3668"/>
                </a:solidFill>
                <a:latin typeface="Roboto"/>
                <a:ea typeface="Roboto"/>
                <a:cs typeface="Roboto"/>
              </a:rPr>
              <a:t>(NEW)</a:t>
            </a:r>
          </a:p>
          <a:p>
            <a:r>
              <a:rPr lang="en-US" sz="1801" b="1">
                <a:solidFill>
                  <a:srgbClr val="1A3668"/>
                </a:solidFill>
                <a:latin typeface="Roboto"/>
                <a:ea typeface="Roboto"/>
                <a:cs typeface="Roboto"/>
              </a:rPr>
              <a:t>Extensive consultations </a:t>
            </a:r>
            <a:r>
              <a:rPr lang="en-US" sz="1801">
                <a:solidFill>
                  <a:srgbClr val="0FA7D7"/>
                </a:solidFill>
                <a:latin typeface="Roboto"/>
                <a:ea typeface="Roboto"/>
                <a:cs typeface="Roboto"/>
              </a:rPr>
              <a:t>with members of the workstream to develop the proposal </a:t>
            </a:r>
          </a:p>
          <a:p>
            <a:pPr lvl="1"/>
            <a:endParaRPr lang="en-US" sz="1801">
              <a:solidFill>
                <a:srgbClr val="0FA7D7"/>
              </a:solidFill>
              <a:cs typeface="Roboto" panose="02000000000000000000" pitchFamily="2"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066" y="5027165"/>
            <a:ext cx="10693401"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Qr code with a logo on it&#10;&#10;Description automatically generated">
            <a:extLst>
              <a:ext uri="{FF2B5EF4-FFF2-40B4-BE49-F238E27FC236}">
                <a16:creationId xmlns:a16="http://schemas.microsoft.com/office/drawing/2014/main" id="{C6FA72CB-B665-4AF1-DB1D-12123416BA5B}"/>
              </a:ext>
            </a:extLst>
          </p:cNvPr>
          <p:cNvPicPr>
            <a:picLocks noChangeAspect="1"/>
          </p:cNvPicPr>
          <p:nvPr/>
        </p:nvPicPr>
        <p:blipFill>
          <a:blip r:embed="rId5"/>
          <a:stretch>
            <a:fillRect/>
          </a:stretch>
        </p:blipFill>
        <p:spPr>
          <a:xfrm>
            <a:off x="10765507" y="4083665"/>
            <a:ext cx="1071486" cy="1066802"/>
          </a:xfrm>
          <a:prstGeom prst="rect">
            <a:avLst/>
          </a:prstGeom>
        </p:spPr>
      </p:pic>
    </p:spTree>
    <p:extLst>
      <p:ext uri="{BB962C8B-B14F-4D97-AF65-F5344CB8AC3E}">
        <p14:creationId xmlns:p14="http://schemas.microsoft.com/office/powerpoint/2010/main" val="260540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6531-F56F-1E2B-88C3-EE7186C796E5}"/>
              </a:ext>
            </a:extLst>
          </p:cNvPr>
          <p:cNvSpPr>
            <a:spLocks noGrp="1"/>
          </p:cNvSpPr>
          <p:nvPr>
            <p:ph type="title"/>
          </p:nvPr>
        </p:nvSpPr>
        <p:spPr>
          <a:xfrm>
            <a:off x="1116853" y="1139105"/>
            <a:ext cx="11072672" cy="1299108"/>
          </a:xfrm>
        </p:spPr>
        <p:txBody>
          <a:bodyPr lIns="91440" tIns="45721" rIns="91440" bIns="45721" anchor="t"/>
          <a:lstStyle/>
          <a:p>
            <a:r>
              <a:rPr lang="en-US" sz="3200">
                <a:latin typeface="Roboto"/>
                <a:ea typeface="Roboto"/>
                <a:cs typeface="Roboto"/>
              </a:rPr>
              <a:t>Core and additional indicators in the revised proposal </a:t>
            </a:r>
            <a:br>
              <a:rPr lang="en-US" sz="3200">
                <a:latin typeface="Roboto"/>
                <a:ea typeface="Roboto"/>
                <a:cs typeface="Roboto"/>
              </a:rPr>
            </a:br>
            <a:r>
              <a:rPr lang="en-US" sz="2800">
                <a:solidFill>
                  <a:srgbClr val="0FA7D7"/>
                </a:solidFill>
                <a:latin typeface="Roboto"/>
                <a:ea typeface="Roboto"/>
                <a:cs typeface="Roboto"/>
              </a:rPr>
              <a:t>(December 2023)</a:t>
            </a:r>
            <a:endParaRPr lang="en-US" sz="2800" b="0">
              <a:solidFill>
                <a:srgbClr val="0FA7D7"/>
              </a:solidFill>
              <a:latin typeface="Roboto"/>
              <a:ea typeface="Roboto"/>
              <a:cs typeface="Roboto"/>
            </a:endParaRPr>
          </a:p>
          <a:p>
            <a:endParaRPr lang="en-US" sz="3200">
              <a:latin typeface="Roboto"/>
              <a:ea typeface="Roboto"/>
              <a:cs typeface="Roboto"/>
            </a:endParaRPr>
          </a:p>
        </p:txBody>
      </p:sp>
      <p:pic>
        <p:nvPicPr>
          <p:cNvPr id="7" name="Picture 6" descr="Graphical user interface&#10;&#10;Description automatically generated with medium confidence">
            <a:extLst>
              <a:ext uri="{FF2B5EF4-FFF2-40B4-BE49-F238E27FC236}">
                <a16:creationId xmlns:a16="http://schemas.microsoft.com/office/drawing/2014/main" id="{CF976DBD-6CAB-2E62-D941-E9D70B505B47}"/>
              </a:ext>
            </a:extLst>
          </p:cNvPr>
          <p:cNvPicPr>
            <a:picLocks noChangeAspect="1"/>
          </p:cNvPicPr>
          <p:nvPr/>
        </p:nvPicPr>
        <p:blipFill>
          <a:blip r:embed="rId3"/>
          <a:stretch>
            <a:fillRect/>
          </a:stretch>
        </p:blipFill>
        <p:spPr>
          <a:xfrm>
            <a:off x="9239253" y="459358"/>
            <a:ext cx="2648588" cy="373212"/>
          </a:xfrm>
          <a:prstGeom prst="rect">
            <a:avLst/>
          </a:prstGeom>
        </p:spPr>
      </p:pic>
      <p:sp>
        <p:nvSpPr>
          <p:cNvPr id="12" name="Content Placeholder 3">
            <a:extLst>
              <a:ext uri="{FF2B5EF4-FFF2-40B4-BE49-F238E27FC236}">
                <a16:creationId xmlns:a16="http://schemas.microsoft.com/office/drawing/2014/main" id="{DB042109-E308-151F-E4D5-B972E5A253FC}"/>
              </a:ext>
            </a:extLst>
          </p:cNvPr>
          <p:cNvSpPr txBox="1">
            <a:spLocks/>
          </p:cNvSpPr>
          <p:nvPr/>
        </p:nvSpPr>
        <p:spPr>
          <a:xfrm>
            <a:off x="8510364" y="4947650"/>
            <a:ext cx="3522128" cy="1544740"/>
          </a:xfrm>
          <a:prstGeom prst="rect">
            <a:avLst/>
          </a:prstGeom>
        </p:spPr>
        <p:txBody>
          <a:bodyPr lIns="91440" tIns="45721" rIns="91440" bIns="45721" anchor="t">
            <a:normAutofit/>
          </a:bodyPr>
          <a:lstStyle>
            <a:lvl1pPr marL="492125" indent="-361950" algn="l" defTabSz="914400" rtl="0" eaLnBrk="1" latinLnBrk="0" hangingPunct="1">
              <a:lnSpc>
                <a:spcPct val="130000"/>
              </a:lnSpc>
              <a:spcBef>
                <a:spcPts val="1000"/>
              </a:spcBef>
              <a:buFont typeface="Wingdings" pitchFamily="2" charset="2"/>
              <a:buChar char="§"/>
              <a:tabLst/>
              <a:defRPr sz="1800" kern="1200">
                <a:solidFill>
                  <a:srgbClr val="1D326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8" indent="0">
              <a:lnSpc>
                <a:spcPct val="120000"/>
              </a:lnSpc>
              <a:spcBef>
                <a:spcPts val="0"/>
              </a:spcBef>
              <a:buNone/>
            </a:pPr>
            <a:r>
              <a:rPr lang="en-US" sz="1600" b="1">
                <a:solidFill>
                  <a:srgbClr val="1A3668"/>
                </a:solidFill>
                <a:latin typeface="Roboto"/>
                <a:ea typeface="Roboto"/>
                <a:cs typeface="Roboto"/>
              </a:rPr>
              <a:t>Additional indicators:</a:t>
            </a:r>
          </a:p>
          <a:p>
            <a:pPr>
              <a:lnSpc>
                <a:spcPct val="120000"/>
              </a:lnSpc>
              <a:spcBef>
                <a:spcPts val="0"/>
              </a:spcBef>
            </a:pPr>
            <a:r>
              <a:rPr lang="en-US" sz="1600" b="1">
                <a:solidFill>
                  <a:srgbClr val="1A3668"/>
                </a:solidFill>
                <a:latin typeface="Roboto"/>
                <a:ea typeface="Roboto"/>
                <a:cs typeface="Roboto"/>
              </a:rPr>
              <a:t>2 to 12 </a:t>
            </a:r>
            <a:r>
              <a:rPr lang="en-US" sz="1600">
                <a:solidFill>
                  <a:srgbClr val="0FA7D7"/>
                </a:solidFill>
                <a:latin typeface="Roboto"/>
                <a:ea typeface="Roboto"/>
                <a:cs typeface="Roboto"/>
              </a:rPr>
              <a:t>per GCM objective</a:t>
            </a:r>
            <a:endParaRPr lang="en-US" sz="1600">
              <a:solidFill>
                <a:srgbClr val="0FA7D7"/>
              </a:solidFill>
              <a:cs typeface="Roboto" panose="02000000000000000000" pitchFamily="2" charset="0"/>
            </a:endParaRPr>
          </a:p>
          <a:p>
            <a:pPr>
              <a:lnSpc>
                <a:spcPct val="120000"/>
              </a:lnSpc>
              <a:spcBef>
                <a:spcPts val="0"/>
              </a:spcBef>
            </a:pPr>
            <a:r>
              <a:rPr lang="en-US" sz="1600">
                <a:solidFill>
                  <a:srgbClr val="0FA7D7"/>
                </a:solidFill>
                <a:latin typeface="Roboto"/>
                <a:ea typeface="Roboto"/>
                <a:cs typeface="Roboto"/>
              </a:rPr>
              <a:t>Many are</a:t>
            </a:r>
            <a:r>
              <a:rPr lang="en-US" sz="1600" b="1">
                <a:solidFill>
                  <a:srgbClr val="1A3668"/>
                </a:solidFill>
                <a:latin typeface="Roboto"/>
                <a:ea typeface="Roboto"/>
                <a:cs typeface="Roboto"/>
              </a:rPr>
              <a:t> multipurpose</a:t>
            </a:r>
            <a:r>
              <a:rPr lang="en-US" sz="1600">
                <a:solidFill>
                  <a:srgbClr val="0FA7D7"/>
                </a:solidFill>
                <a:latin typeface="Roboto"/>
                <a:ea typeface="Roboto"/>
                <a:cs typeface="Roboto"/>
              </a:rPr>
              <a:t> </a:t>
            </a:r>
            <a:endParaRPr lang="en-US" sz="1600">
              <a:cs typeface="Roboto" panose="02000000000000000000" pitchFamily="2" charset="0"/>
            </a:endParaRPr>
          </a:p>
          <a:p>
            <a:pPr>
              <a:lnSpc>
                <a:spcPct val="120000"/>
              </a:lnSpc>
              <a:spcBef>
                <a:spcPts val="0"/>
              </a:spcBef>
            </a:pPr>
            <a:r>
              <a:rPr lang="en-US" sz="1600" b="1">
                <a:solidFill>
                  <a:srgbClr val="1A3668"/>
                </a:solidFill>
                <a:latin typeface="Roboto"/>
                <a:ea typeface="Roboto"/>
                <a:cs typeface="Roboto"/>
              </a:rPr>
              <a:t>18 are new </a:t>
            </a:r>
            <a:r>
              <a:rPr lang="en-US" sz="1600">
                <a:solidFill>
                  <a:srgbClr val="0FA7D7"/>
                </a:solidFill>
                <a:latin typeface="Roboto"/>
                <a:ea typeface="Roboto"/>
                <a:cs typeface="Roboto"/>
              </a:rPr>
              <a:t>and do not have an agreed methodology</a:t>
            </a:r>
            <a:endParaRPr lang="en-US" sz="1600">
              <a:cs typeface="Roboto" panose="02000000000000000000" pitchFamily="2" charset="0"/>
            </a:endParaRPr>
          </a:p>
        </p:txBody>
      </p:sp>
      <p:pic>
        <p:nvPicPr>
          <p:cNvPr id="3" name="Picture 2">
            <a:extLst>
              <a:ext uri="{FF2B5EF4-FFF2-40B4-BE49-F238E27FC236}">
                <a16:creationId xmlns:a16="http://schemas.microsoft.com/office/drawing/2014/main" id="{4F2F8C79-871F-F199-E932-B0D5A0C53911}"/>
              </a:ext>
            </a:extLst>
          </p:cNvPr>
          <p:cNvPicPr>
            <a:picLocks noChangeAspect="1"/>
          </p:cNvPicPr>
          <p:nvPr/>
        </p:nvPicPr>
        <p:blipFill>
          <a:blip r:embed="rId4"/>
          <a:stretch>
            <a:fillRect/>
          </a:stretch>
        </p:blipFill>
        <p:spPr>
          <a:xfrm>
            <a:off x="3083987" y="2853159"/>
            <a:ext cx="6913033" cy="2876773"/>
          </a:xfrm>
          <a:prstGeom prst="rect">
            <a:avLst/>
          </a:prstGeom>
        </p:spPr>
      </p:pic>
      <p:sp>
        <p:nvSpPr>
          <p:cNvPr id="9" name="Content Placeholder 3">
            <a:extLst>
              <a:ext uri="{FF2B5EF4-FFF2-40B4-BE49-F238E27FC236}">
                <a16:creationId xmlns:a16="http://schemas.microsoft.com/office/drawing/2014/main" id="{8ABDB3F9-5D2D-C6F7-3B81-7382E5CBE92A}"/>
              </a:ext>
            </a:extLst>
          </p:cNvPr>
          <p:cNvSpPr txBox="1">
            <a:spLocks/>
          </p:cNvSpPr>
          <p:nvPr/>
        </p:nvSpPr>
        <p:spPr>
          <a:xfrm>
            <a:off x="687958" y="2637838"/>
            <a:ext cx="3331628" cy="1008958"/>
          </a:xfrm>
          <a:prstGeom prst="rect">
            <a:avLst/>
          </a:prstGeom>
        </p:spPr>
        <p:txBody>
          <a:bodyPr lIns="91440" tIns="45721" rIns="91440" bIns="45721" anchor="t">
            <a:normAutofit fontScale="92500" lnSpcReduction="20000"/>
          </a:bodyPr>
          <a:lstStyle>
            <a:lvl1pPr marL="492125" indent="-361950" algn="l" defTabSz="914400" rtl="0" eaLnBrk="1" latinLnBrk="0" hangingPunct="1">
              <a:lnSpc>
                <a:spcPct val="130000"/>
              </a:lnSpc>
              <a:spcBef>
                <a:spcPts val="1000"/>
              </a:spcBef>
              <a:buFont typeface="Wingdings" pitchFamily="2" charset="2"/>
              <a:buChar char="§"/>
              <a:tabLst/>
              <a:defRPr sz="1800" kern="1200">
                <a:solidFill>
                  <a:srgbClr val="1D326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8" indent="0">
              <a:lnSpc>
                <a:spcPct val="110000"/>
              </a:lnSpc>
              <a:spcBef>
                <a:spcPts val="0"/>
              </a:spcBef>
              <a:buNone/>
            </a:pPr>
            <a:r>
              <a:rPr lang="en-US" sz="1600" b="1">
                <a:solidFill>
                  <a:srgbClr val="1A3668"/>
                </a:solidFill>
                <a:latin typeface="Roboto"/>
                <a:ea typeface="Roboto"/>
                <a:cs typeface="Roboto"/>
              </a:rPr>
              <a:t>Core indicators:</a:t>
            </a:r>
            <a:endParaRPr lang="en-US" sz="1801">
              <a:cs typeface="Roboto" panose="02000000000000000000" pitchFamily="2" charset="0"/>
            </a:endParaRPr>
          </a:p>
          <a:p>
            <a:pPr>
              <a:lnSpc>
                <a:spcPct val="110000"/>
              </a:lnSpc>
              <a:spcBef>
                <a:spcPts val="0"/>
              </a:spcBef>
            </a:pPr>
            <a:r>
              <a:rPr lang="en-US" sz="1600" b="1">
                <a:solidFill>
                  <a:srgbClr val="1A3668"/>
                </a:solidFill>
                <a:latin typeface="Arial"/>
                <a:ea typeface="Roboto"/>
                <a:cs typeface="Arial"/>
              </a:rPr>
              <a:t>2</a:t>
            </a:r>
            <a:r>
              <a:rPr lang="en-US" sz="1600">
                <a:solidFill>
                  <a:srgbClr val="0FA7D7"/>
                </a:solidFill>
                <a:latin typeface="Arial"/>
                <a:ea typeface="Roboto"/>
                <a:cs typeface="Arial"/>
              </a:rPr>
              <a:t> per GCM objective</a:t>
            </a:r>
            <a:endParaRPr lang="en-US" sz="1801">
              <a:cs typeface="Roboto"/>
            </a:endParaRPr>
          </a:p>
          <a:p>
            <a:pPr>
              <a:spcBef>
                <a:spcPts val="0"/>
              </a:spcBef>
            </a:pPr>
            <a:r>
              <a:rPr lang="en-US" sz="1600" b="1">
                <a:solidFill>
                  <a:srgbClr val="1A3668"/>
                </a:solidFill>
                <a:latin typeface="Roboto"/>
                <a:ea typeface="Roboto"/>
                <a:cs typeface="Roboto"/>
              </a:rPr>
              <a:t>10 </a:t>
            </a:r>
            <a:r>
              <a:rPr lang="en-US" sz="1600">
                <a:solidFill>
                  <a:srgbClr val="0FA7D7"/>
                </a:solidFill>
                <a:latin typeface="Roboto"/>
                <a:ea typeface="Roboto"/>
                <a:cs typeface="Arial"/>
              </a:rPr>
              <a:t>are</a:t>
            </a:r>
            <a:r>
              <a:rPr lang="en-US" sz="1600" b="1">
                <a:solidFill>
                  <a:srgbClr val="1A3668"/>
                </a:solidFill>
                <a:latin typeface="Roboto"/>
                <a:ea typeface="Roboto"/>
                <a:cs typeface="Roboto"/>
              </a:rPr>
              <a:t> SDG</a:t>
            </a:r>
            <a:r>
              <a:rPr lang="en-US" sz="1600">
                <a:solidFill>
                  <a:srgbClr val="0FA7D7"/>
                </a:solidFill>
                <a:latin typeface="Roboto"/>
                <a:ea typeface="Roboto"/>
                <a:cs typeface="Roboto"/>
              </a:rPr>
              <a:t>, 15</a:t>
            </a:r>
            <a:r>
              <a:rPr lang="en-US" sz="1600" b="1">
                <a:solidFill>
                  <a:srgbClr val="1A3668"/>
                </a:solidFill>
                <a:latin typeface="Roboto"/>
                <a:ea typeface="Roboto"/>
                <a:cs typeface="Roboto"/>
              </a:rPr>
              <a:t> MGI </a:t>
            </a:r>
            <a:r>
              <a:rPr lang="en-US" sz="1600">
                <a:solidFill>
                  <a:srgbClr val="0FA7D7"/>
                </a:solidFill>
                <a:latin typeface="Roboto"/>
                <a:ea typeface="Roboto"/>
                <a:cs typeface="Roboto"/>
              </a:rPr>
              <a:t>and</a:t>
            </a:r>
            <a:r>
              <a:rPr lang="en-US" sz="1600">
                <a:solidFill>
                  <a:srgbClr val="1A3668"/>
                </a:solidFill>
                <a:latin typeface="Roboto"/>
                <a:ea typeface="Roboto"/>
                <a:cs typeface="Roboto"/>
              </a:rPr>
              <a:t> </a:t>
            </a:r>
            <a:r>
              <a:rPr lang="en-US" sz="1600" b="1">
                <a:solidFill>
                  <a:srgbClr val="1A3668"/>
                </a:solidFill>
                <a:latin typeface="Roboto"/>
                <a:ea typeface="Roboto"/>
                <a:cs typeface="Roboto"/>
              </a:rPr>
              <a:t>1 </a:t>
            </a:r>
            <a:r>
              <a:rPr lang="en-US" sz="1600">
                <a:solidFill>
                  <a:srgbClr val="0FA7D7"/>
                </a:solidFill>
                <a:latin typeface="Roboto"/>
                <a:ea typeface="Roboto"/>
                <a:cs typeface="Roboto"/>
              </a:rPr>
              <a:t> </a:t>
            </a:r>
            <a:r>
              <a:rPr lang="en-US" sz="1600" b="1">
                <a:solidFill>
                  <a:srgbClr val="1A3668"/>
                </a:solidFill>
                <a:latin typeface="Roboto"/>
                <a:ea typeface="Roboto"/>
                <a:cs typeface="Roboto"/>
              </a:rPr>
              <a:t>IDAC</a:t>
            </a:r>
            <a:endParaRPr lang="en-US" sz="1600">
              <a:cs typeface="Roboto" panose="02000000000000000000" pitchFamily="2" charset="0"/>
            </a:endParaRPr>
          </a:p>
        </p:txBody>
      </p:sp>
    </p:spTree>
    <p:extLst>
      <p:ext uri="{BB962C8B-B14F-4D97-AF65-F5344CB8AC3E}">
        <p14:creationId xmlns:p14="http://schemas.microsoft.com/office/powerpoint/2010/main" val="46216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circle with white text&#10;&#10;Description automatically generated">
            <a:extLst>
              <a:ext uri="{FF2B5EF4-FFF2-40B4-BE49-F238E27FC236}">
                <a16:creationId xmlns:a16="http://schemas.microsoft.com/office/drawing/2014/main" id="{66EB980A-BFA6-88EC-8A45-DE8A31773FC6}"/>
              </a:ext>
            </a:extLst>
          </p:cNvPr>
          <p:cNvPicPr>
            <a:picLocks noChangeAspect="1"/>
          </p:cNvPicPr>
          <p:nvPr/>
        </p:nvPicPr>
        <p:blipFill rotWithShape="1">
          <a:blip r:embed="rId3"/>
          <a:srcRect l="10494"/>
          <a:stretch/>
        </p:blipFill>
        <p:spPr>
          <a:xfrm>
            <a:off x="1314637" y="2787220"/>
            <a:ext cx="5650199" cy="3510000"/>
          </a:xfrm>
          <a:prstGeom prst="rect">
            <a:avLst/>
          </a:prstGeom>
        </p:spPr>
      </p:pic>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4"/>
          <a:stretch>
            <a:fillRect/>
          </a:stretch>
        </p:blipFill>
        <p:spPr>
          <a:xfrm>
            <a:off x="9239253" y="459358"/>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1314637" y="1281733"/>
            <a:ext cx="9966960" cy="689870"/>
          </a:xfrm>
        </p:spPr>
        <p:txBody>
          <a:bodyPr lIns="91440" tIns="45721" rIns="91440" bIns="45721" anchor="t">
            <a:normAutofit fontScale="90000"/>
          </a:bodyPr>
          <a:lstStyle/>
          <a:p>
            <a:r>
              <a:rPr lang="en-US" sz="3600">
                <a:latin typeface="Roboto"/>
                <a:ea typeface="Roboto"/>
                <a:cs typeface="Roboto"/>
              </a:rPr>
              <a:t>Number of core and additional indicators by GCM objective (preliminary vs. revised proposal)</a:t>
            </a:r>
          </a:p>
        </p:txBody>
      </p:sp>
      <p:sp>
        <p:nvSpPr>
          <p:cNvPr id="17" name="TextBox 16">
            <a:extLst>
              <a:ext uri="{FF2B5EF4-FFF2-40B4-BE49-F238E27FC236}">
                <a16:creationId xmlns:a16="http://schemas.microsoft.com/office/drawing/2014/main" id="{4E2EF0AC-0E8F-168C-6868-89063E7CFBDF}"/>
              </a:ext>
            </a:extLst>
          </p:cNvPr>
          <p:cNvSpPr txBox="1"/>
          <p:nvPr/>
        </p:nvSpPr>
        <p:spPr>
          <a:xfrm>
            <a:off x="2709554" y="2417886"/>
            <a:ext cx="2124807" cy="36946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algn="ctr"/>
            <a:r>
              <a:rPr lang="en-US" sz="1801" b="1">
                <a:ea typeface="Calibri"/>
                <a:cs typeface="Calibri"/>
              </a:rPr>
              <a:t>Core</a:t>
            </a:r>
          </a:p>
        </p:txBody>
      </p:sp>
      <p:sp>
        <p:nvSpPr>
          <p:cNvPr id="19" name="TextBox 18">
            <a:extLst>
              <a:ext uri="{FF2B5EF4-FFF2-40B4-BE49-F238E27FC236}">
                <a16:creationId xmlns:a16="http://schemas.microsoft.com/office/drawing/2014/main" id="{3F4FF497-F1F6-CDEF-4B8F-F1827A7A513F}"/>
              </a:ext>
            </a:extLst>
          </p:cNvPr>
          <p:cNvSpPr txBox="1"/>
          <p:nvPr/>
        </p:nvSpPr>
        <p:spPr>
          <a:xfrm>
            <a:off x="7880837" y="2335824"/>
            <a:ext cx="2124807" cy="369462"/>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algn="ctr"/>
            <a:r>
              <a:rPr lang="en-US" sz="1801" b="1">
                <a:ea typeface="Calibri"/>
                <a:cs typeface="Calibri"/>
              </a:rPr>
              <a:t>Additional</a:t>
            </a:r>
          </a:p>
        </p:txBody>
      </p:sp>
      <p:pic>
        <p:nvPicPr>
          <p:cNvPr id="3" name="Picture 2">
            <a:extLst>
              <a:ext uri="{FF2B5EF4-FFF2-40B4-BE49-F238E27FC236}">
                <a16:creationId xmlns:a16="http://schemas.microsoft.com/office/drawing/2014/main" id="{73154059-47CF-C057-9D73-8920D75D8CE3}"/>
              </a:ext>
            </a:extLst>
          </p:cNvPr>
          <p:cNvPicPr>
            <a:picLocks noChangeAspect="1"/>
          </p:cNvPicPr>
          <p:nvPr/>
        </p:nvPicPr>
        <p:blipFill rotWithShape="1">
          <a:blip r:embed="rId5"/>
          <a:srcRect l="5258"/>
          <a:stretch/>
        </p:blipFill>
        <p:spPr>
          <a:xfrm>
            <a:off x="5928711" y="2787220"/>
            <a:ext cx="6029060" cy="3510000"/>
          </a:xfrm>
          <a:prstGeom prst="rect">
            <a:avLst/>
          </a:prstGeom>
        </p:spPr>
      </p:pic>
    </p:spTree>
    <p:extLst>
      <p:ext uri="{BB962C8B-B14F-4D97-AF65-F5344CB8AC3E}">
        <p14:creationId xmlns:p14="http://schemas.microsoft.com/office/powerpoint/2010/main" val="131249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46442" y="-98434"/>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4404" y="129208"/>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6" name="Title 1">
            <a:extLst>
              <a:ext uri="{FF2B5EF4-FFF2-40B4-BE49-F238E27FC236}">
                <a16:creationId xmlns:a16="http://schemas.microsoft.com/office/drawing/2014/main" id="{D12A1716-8D73-D319-094A-36A5487B10A3}"/>
              </a:ext>
            </a:extLst>
          </p:cNvPr>
          <p:cNvSpPr>
            <a:spLocks noGrp="1"/>
          </p:cNvSpPr>
          <p:nvPr>
            <p:ph type="title"/>
          </p:nvPr>
        </p:nvSpPr>
        <p:spPr>
          <a:xfrm>
            <a:off x="1549869" y="833187"/>
            <a:ext cx="9966960" cy="689870"/>
          </a:xfrm>
        </p:spPr>
        <p:txBody>
          <a:bodyPr lIns="91440" tIns="45721" rIns="91440" bIns="45721" anchor="t">
            <a:normAutofit/>
          </a:bodyPr>
          <a:lstStyle/>
          <a:p>
            <a:r>
              <a:rPr lang="en-US" sz="3200">
                <a:latin typeface="Roboto"/>
                <a:ea typeface="Roboto"/>
                <a:cs typeface="Roboto"/>
              </a:rPr>
              <a:t>Key background information and statistics</a:t>
            </a:r>
            <a:endParaRPr lang="en-US" sz="3200" i="1">
              <a:latin typeface="Roboto"/>
              <a:ea typeface="Roboto"/>
              <a:cs typeface="Roboto"/>
            </a:endParaRPr>
          </a:p>
        </p:txBody>
      </p:sp>
      <p:graphicFrame>
        <p:nvGraphicFramePr>
          <p:cNvPr id="11" name="Table 10">
            <a:extLst>
              <a:ext uri="{FF2B5EF4-FFF2-40B4-BE49-F238E27FC236}">
                <a16:creationId xmlns:a16="http://schemas.microsoft.com/office/drawing/2014/main" id="{4E96CD93-5381-E7FB-22A0-5CCD97F1CC97}"/>
              </a:ext>
            </a:extLst>
          </p:cNvPr>
          <p:cNvGraphicFramePr>
            <a:graphicFrameLocks noGrp="1"/>
          </p:cNvGraphicFramePr>
          <p:nvPr/>
        </p:nvGraphicFramePr>
        <p:xfrm>
          <a:off x="1638299" y="1522106"/>
          <a:ext cx="9875520" cy="4826763"/>
        </p:xfrm>
        <a:graphic>
          <a:graphicData uri="http://schemas.openxmlformats.org/drawingml/2006/table">
            <a:tbl>
              <a:tblPr firstRow="1" bandRow="1">
                <a:tableStyleId>{5C22544A-7EE6-4342-B048-85BDC9FD1C3A}</a:tableStyleId>
              </a:tblPr>
              <a:tblGrid>
                <a:gridCol w="9875520">
                  <a:extLst>
                    <a:ext uri="{9D8B030D-6E8A-4147-A177-3AD203B41FA5}">
                      <a16:colId xmlns:a16="http://schemas.microsoft.com/office/drawing/2014/main" val="2286486024"/>
                    </a:ext>
                  </a:extLst>
                </a:gridCol>
              </a:tblGrid>
              <a:tr h="579122">
                <a:tc>
                  <a:txBody>
                    <a:bodyPr/>
                    <a:lstStyle/>
                    <a:p>
                      <a:pPr lvl="0">
                        <a:buNone/>
                      </a:pPr>
                      <a:endParaRPr lang="en-US" sz="1600">
                        <a:effectLst/>
                        <a:latin typeface="Roboto "/>
                      </a:endParaRPr>
                    </a:p>
                    <a:p>
                      <a:pPr lvl="0" rtl="0">
                        <a:buNone/>
                      </a:pPr>
                      <a:r>
                        <a:rPr lang="en-US" sz="1600" b="1">
                          <a:solidFill>
                            <a:srgbClr val="00ADD8"/>
                          </a:solidFill>
                          <a:effectLst/>
                          <a:latin typeface="Roboto "/>
                        </a:rPr>
                        <a:t>Key background statistics:</a:t>
                      </a:r>
                      <a:r>
                        <a:rPr lang="en-US" sz="1600">
                          <a:solidFill>
                            <a:srgbClr val="00ADD8"/>
                          </a:solidFill>
                          <a:effectLst/>
                          <a:latin typeface="Roboto "/>
                        </a:rPr>
                        <a:t> </a:t>
                      </a:r>
                      <a:endParaRPr lang="en-US" sz="1600">
                        <a:effectLst/>
                        <a:latin typeface="Roboto "/>
                      </a:endParaRPr>
                    </a:p>
                  </a:txBody>
                  <a:tcPr marR="0" marT="45721" marB="45721">
                    <a:lnL w="0">
                      <a:noFill/>
                    </a:lnL>
                    <a:lnR w="0">
                      <a:noFill/>
                    </a:lnR>
                    <a:lnT w="28575">
                      <a:solidFill>
                        <a:srgbClr val="FFFFFF"/>
                      </a:solidFill>
                    </a:lnT>
                    <a:lnB w="28575">
                      <a:solidFill>
                        <a:srgbClr val="00ADD8"/>
                      </a:solidFill>
                    </a:lnB>
                    <a:noFill/>
                  </a:tcPr>
                </a:tc>
                <a:extLst>
                  <a:ext uri="{0D108BD9-81ED-4DB2-BD59-A6C34878D82A}">
                    <a16:rowId xmlns:a16="http://schemas.microsoft.com/office/drawing/2014/main" val="4129511470"/>
                  </a:ext>
                </a:extLst>
              </a:tr>
              <a:tr h="461404">
                <a:tc>
                  <a:txBody>
                    <a:bodyPr/>
                    <a:lstStyle/>
                    <a:p>
                      <a:pPr marL="0" lvl="0" indent="0">
                        <a:buNone/>
                      </a:pPr>
                      <a:r>
                        <a:rPr lang="en-US" sz="1400" b="0" i="0" u="none" strike="noStrike" kern="1200" noProof="0">
                          <a:solidFill>
                            <a:srgbClr val="1D3262"/>
                          </a:solidFill>
                          <a:effectLst/>
                        </a:rPr>
                        <a:t>1. </a:t>
                      </a:r>
                      <a:r>
                        <a:rPr lang="en-US" sz="1400" kern="1200">
                          <a:solidFill>
                            <a:schemeClr val="dk1"/>
                          </a:solidFill>
                          <a:effectLst/>
                          <a:latin typeface="Roboto "/>
                          <a:ea typeface="+mn-ea"/>
                          <a:cs typeface="+mn-cs"/>
                        </a:rPr>
                        <a:t>Number/proportion of international migrants in the total resident population, by sex and age </a:t>
                      </a:r>
                    </a:p>
                  </a:txBody>
                  <a:tcPr marR="0" marT="45721" marB="45721">
                    <a:lnL>
                      <a:noFill/>
                    </a:lnL>
                    <a:lnR>
                      <a:noFill/>
                    </a:lnR>
                    <a:lnT w="28575" cap="flat" cmpd="sng" algn="ctr">
                      <a:solidFill>
                        <a:srgbClr val="00ADD8"/>
                      </a:solidFill>
                      <a:prstDash val="solid"/>
                      <a:round/>
                      <a:headEnd type="none" w="med" len="med"/>
                      <a:tailEnd type="none" w="med" len="med"/>
                    </a:lnT>
                    <a:lnB>
                      <a:noFill/>
                    </a:lnB>
                    <a:solidFill>
                      <a:srgbClr val="EBF9FF"/>
                    </a:solidFill>
                  </a:tcPr>
                </a:tc>
                <a:extLst>
                  <a:ext uri="{0D108BD9-81ED-4DB2-BD59-A6C34878D82A}">
                    <a16:rowId xmlns:a16="http://schemas.microsoft.com/office/drawing/2014/main" val="1946847564"/>
                  </a:ext>
                </a:extLst>
              </a:tr>
              <a:tr h="420693">
                <a:tc>
                  <a:txBody>
                    <a:bodyPr/>
                    <a:lstStyle/>
                    <a:p>
                      <a:pPr marL="0" indent="0" fontAlgn="t">
                        <a:buNone/>
                      </a:pPr>
                      <a:r>
                        <a:rPr lang="en-US" sz="1400">
                          <a:effectLst/>
                          <a:latin typeface="Roboto "/>
                        </a:rPr>
                        <a:t>2. Number of international migrants in the total population by country or area of origin, by sex </a:t>
                      </a:r>
                    </a:p>
                  </a:txBody>
                  <a:tcPr marR="0" marT="45721" marB="45721">
                    <a:lnL>
                      <a:noFill/>
                    </a:lnL>
                    <a:lnR>
                      <a:noFill/>
                    </a:lnR>
                    <a:lnT>
                      <a:noFill/>
                    </a:lnT>
                    <a:lnB>
                      <a:noFill/>
                    </a:lnB>
                    <a:solidFill>
                      <a:srgbClr val="EBF9FF"/>
                    </a:solidFill>
                  </a:tcPr>
                </a:tc>
                <a:extLst>
                  <a:ext uri="{0D108BD9-81ED-4DB2-BD59-A6C34878D82A}">
                    <a16:rowId xmlns:a16="http://schemas.microsoft.com/office/drawing/2014/main" val="3171977688"/>
                  </a:ext>
                </a:extLst>
              </a:tr>
              <a:tr h="420693">
                <a:tc>
                  <a:txBody>
                    <a:bodyPr/>
                    <a:lstStyle/>
                    <a:p>
                      <a:pPr marL="0" indent="0" fontAlgn="t">
                        <a:buNone/>
                      </a:pPr>
                      <a:r>
                        <a:rPr lang="en-US" sz="1400">
                          <a:effectLst/>
                          <a:latin typeface="Roboto "/>
                        </a:rPr>
                        <a:t>3. Annual number of immigrants, by sex </a:t>
                      </a:r>
                    </a:p>
                  </a:txBody>
                  <a:tcPr marR="0" marT="45721" marB="45721">
                    <a:lnL>
                      <a:noFill/>
                    </a:lnL>
                    <a:lnR>
                      <a:noFill/>
                    </a:lnR>
                    <a:lnT>
                      <a:noFill/>
                    </a:lnT>
                    <a:lnB>
                      <a:noFill/>
                    </a:lnB>
                    <a:solidFill>
                      <a:srgbClr val="EBF9FF"/>
                    </a:solidFill>
                  </a:tcPr>
                </a:tc>
                <a:extLst>
                  <a:ext uri="{0D108BD9-81ED-4DB2-BD59-A6C34878D82A}">
                    <a16:rowId xmlns:a16="http://schemas.microsoft.com/office/drawing/2014/main" val="1946952431"/>
                  </a:ext>
                </a:extLst>
              </a:tr>
              <a:tr h="420693">
                <a:tc>
                  <a:txBody>
                    <a:bodyPr/>
                    <a:lstStyle/>
                    <a:p>
                      <a:pPr marL="0" indent="0" fontAlgn="t">
                        <a:buNone/>
                      </a:pPr>
                      <a:r>
                        <a:rPr lang="en-US" sz="1400">
                          <a:effectLst/>
                          <a:latin typeface="Roboto "/>
                        </a:rPr>
                        <a:t>4. Annual number of emigrants, by sex </a:t>
                      </a:r>
                    </a:p>
                  </a:txBody>
                  <a:tcPr marR="0" marT="45721" marB="45721">
                    <a:lnL>
                      <a:noFill/>
                    </a:lnL>
                    <a:lnR>
                      <a:noFill/>
                    </a:lnR>
                    <a:lnT>
                      <a:noFill/>
                    </a:lnT>
                    <a:lnB>
                      <a:noFill/>
                    </a:lnB>
                    <a:solidFill>
                      <a:srgbClr val="EBF9FF"/>
                    </a:solidFill>
                  </a:tcPr>
                </a:tc>
                <a:extLst>
                  <a:ext uri="{0D108BD9-81ED-4DB2-BD59-A6C34878D82A}">
                    <a16:rowId xmlns:a16="http://schemas.microsoft.com/office/drawing/2014/main" val="3637798437"/>
                  </a:ext>
                </a:extLst>
              </a:tr>
              <a:tr h="420693">
                <a:tc>
                  <a:txBody>
                    <a:bodyPr/>
                    <a:lstStyle/>
                    <a:p>
                      <a:pPr marL="0" indent="0" fontAlgn="t">
                        <a:buNone/>
                      </a:pPr>
                      <a:r>
                        <a:rPr lang="en-US" sz="1400">
                          <a:effectLst/>
                          <a:latin typeface="Roboto "/>
                        </a:rPr>
                        <a:t>5. Total net migration over a given year   </a:t>
                      </a:r>
                    </a:p>
                  </a:txBody>
                  <a:tcPr marR="0" marT="45721" marB="45721">
                    <a:lnL>
                      <a:noFill/>
                    </a:lnL>
                    <a:lnR>
                      <a:noFill/>
                    </a:lnR>
                    <a:lnT>
                      <a:noFill/>
                    </a:lnT>
                    <a:lnB>
                      <a:noFill/>
                    </a:lnB>
                    <a:solidFill>
                      <a:srgbClr val="EBF9FF"/>
                    </a:solidFill>
                  </a:tcPr>
                </a:tc>
                <a:extLst>
                  <a:ext uri="{0D108BD9-81ED-4DB2-BD59-A6C34878D82A}">
                    <a16:rowId xmlns:a16="http://schemas.microsoft.com/office/drawing/2014/main" val="2642009731"/>
                  </a:ext>
                </a:extLst>
              </a:tr>
              <a:tr h="420693">
                <a:tc>
                  <a:txBody>
                    <a:bodyPr/>
                    <a:lstStyle/>
                    <a:p>
                      <a:pPr marL="0" indent="0" fontAlgn="t">
                        <a:buNone/>
                      </a:pPr>
                      <a:r>
                        <a:rPr lang="en-US" sz="1400">
                          <a:effectLst/>
                          <a:latin typeface="Roboto "/>
                        </a:rPr>
                        <a:t>6. Number of international migrant workers, by sex </a:t>
                      </a:r>
                    </a:p>
                  </a:txBody>
                  <a:tcPr marR="0" marT="45721" marB="45721">
                    <a:lnL>
                      <a:noFill/>
                    </a:lnL>
                    <a:lnR>
                      <a:noFill/>
                    </a:lnR>
                    <a:lnT>
                      <a:noFill/>
                    </a:lnT>
                    <a:lnB>
                      <a:noFill/>
                    </a:lnB>
                    <a:solidFill>
                      <a:srgbClr val="EBF9FF"/>
                    </a:solidFill>
                  </a:tcPr>
                </a:tc>
                <a:extLst>
                  <a:ext uri="{0D108BD9-81ED-4DB2-BD59-A6C34878D82A}">
                    <a16:rowId xmlns:a16="http://schemas.microsoft.com/office/drawing/2014/main" val="1163609998"/>
                  </a:ext>
                </a:extLst>
              </a:tr>
              <a:tr h="420693">
                <a:tc>
                  <a:txBody>
                    <a:bodyPr/>
                    <a:lstStyle/>
                    <a:p>
                      <a:pPr marL="0" indent="0" fontAlgn="t">
                        <a:buNone/>
                      </a:pPr>
                      <a:r>
                        <a:rPr lang="en-US" sz="1400">
                          <a:effectLst/>
                          <a:latin typeface="Roboto "/>
                        </a:rPr>
                        <a:t>7. Annual number of internationally mobile tertiary-level students </a:t>
                      </a:r>
                    </a:p>
                  </a:txBody>
                  <a:tcPr marR="0" marT="45721" marB="45721">
                    <a:lnL>
                      <a:noFill/>
                    </a:lnL>
                    <a:lnR>
                      <a:noFill/>
                    </a:lnR>
                    <a:lnT>
                      <a:noFill/>
                    </a:lnT>
                    <a:lnB>
                      <a:noFill/>
                    </a:lnB>
                    <a:solidFill>
                      <a:srgbClr val="EBF9FF"/>
                    </a:solidFill>
                  </a:tcPr>
                </a:tc>
                <a:extLst>
                  <a:ext uri="{0D108BD9-81ED-4DB2-BD59-A6C34878D82A}">
                    <a16:rowId xmlns:a16="http://schemas.microsoft.com/office/drawing/2014/main" val="1126058069"/>
                  </a:ext>
                </a:extLst>
              </a:tr>
              <a:tr h="420693">
                <a:tc>
                  <a:txBody>
                    <a:bodyPr/>
                    <a:lstStyle/>
                    <a:p>
                      <a:pPr marL="0" indent="0" fontAlgn="t">
                        <a:buNone/>
                      </a:pPr>
                      <a:r>
                        <a:rPr lang="en-US" sz="1400">
                          <a:effectLst/>
                          <a:latin typeface="Roboto "/>
                        </a:rPr>
                        <a:t>8. Volume of remittance (in United States dollars) inflows </a:t>
                      </a:r>
                    </a:p>
                  </a:txBody>
                  <a:tcPr marR="0" marT="45721" marB="45721">
                    <a:lnL>
                      <a:noFill/>
                    </a:lnL>
                    <a:lnR>
                      <a:noFill/>
                    </a:lnR>
                    <a:lnT>
                      <a:noFill/>
                    </a:lnT>
                    <a:lnB>
                      <a:noFill/>
                    </a:lnB>
                    <a:solidFill>
                      <a:srgbClr val="EBF9FF"/>
                    </a:solidFill>
                  </a:tcPr>
                </a:tc>
                <a:extLst>
                  <a:ext uri="{0D108BD9-81ED-4DB2-BD59-A6C34878D82A}">
                    <a16:rowId xmlns:a16="http://schemas.microsoft.com/office/drawing/2014/main" val="225627437"/>
                  </a:ext>
                </a:extLst>
              </a:tr>
              <a:tr h="420693">
                <a:tc>
                  <a:txBody>
                    <a:bodyPr/>
                    <a:lstStyle/>
                    <a:p>
                      <a:pPr marL="0" indent="0" fontAlgn="t">
                        <a:buNone/>
                      </a:pPr>
                      <a:r>
                        <a:rPr lang="en-US" sz="1400">
                          <a:effectLst/>
                          <a:latin typeface="Roboto "/>
                        </a:rPr>
                        <a:t>9. Volume of remittance (in United States dollars) outflows </a:t>
                      </a:r>
                    </a:p>
                  </a:txBody>
                  <a:tcPr marR="0" marT="45721" marB="45721">
                    <a:lnL>
                      <a:noFill/>
                    </a:lnL>
                    <a:lnR>
                      <a:noFill/>
                    </a:lnR>
                    <a:lnT>
                      <a:noFill/>
                    </a:lnT>
                    <a:lnB>
                      <a:noFill/>
                    </a:lnB>
                    <a:solidFill>
                      <a:srgbClr val="EBF9FF"/>
                    </a:solidFill>
                  </a:tcPr>
                </a:tc>
                <a:extLst>
                  <a:ext uri="{0D108BD9-81ED-4DB2-BD59-A6C34878D82A}">
                    <a16:rowId xmlns:a16="http://schemas.microsoft.com/office/drawing/2014/main" val="1603534147"/>
                  </a:ext>
                </a:extLst>
              </a:tr>
              <a:tr h="420693">
                <a:tc>
                  <a:txBody>
                    <a:bodyPr/>
                    <a:lstStyle/>
                    <a:p>
                      <a:pPr marL="0" indent="0" fontAlgn="t">
                        <a:buNone/>
                      </a:pPr>
                      <a:r>
                        <a:rPr lang="en-US" sz="1400">
                          <a:effectLst/>
                          <a:latin typeface="Roboto "/>
                        </a:rPr>
                        <a:t>10. Volume of remittances (in United States dollars) as a proportion of total GDP  </a:t>
                      </a:r>
                    </a:p>
                  </a:txBody>
                  <a:tcPr marR="0" marT="45721" marB="45721">
                    <a:lnL>
                      <a:noFill/>
                    </a:lnL>
                    <a:lnR>
                      <a:noFill/>
                    </a:lnR>
                    <a:lnT>
                      <a:noFill/>
                    </a:lnT>
                    <a:lnB>
                      <a:noFill/>
                    </a:lnB>
                    <a:solidFill>
                      <a:srgbClr val="EBF9FF"/>
                    </a:solidFill>
                  </a:tcPr>
                </a:tc>
                <a:extLst>
                  <a:ext uri="{0D108BD9-81ED-4DB2-BD59-A6C34878D82A}">
                    <a16:rowId xmlns:a16="http://schemas.microsoft.com/office/drawing/2014/main" val="325315633"/>
                  </a:ext>
                </a:extLst>
              </a:tr>
            </a:tbl>
          </a:graphicData>
        </a:graphic>
      </p:graphicFrame>
    </p:spTree>
    <p:extLst>
      <p:ext uri="{BB962C8B-B14F-4D97-AF65-F5344CB8AC3E}">
        <p14:creationId xmlns:p14="http://schemas.microsoft.com/office/powerpoint/2010/main" val="1649264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46438" y="-9843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4403" y="129208"/>
            <a:ext cx="1969576"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0" b="1">
                <a:solidFill>
                  <a:srgbClr val="203261"/>
                </a:solidFill>
                <a:latin typeface="Roboto" panose="02000000000000000000" pitchFamily="2" charset="0"/>
                <a:ea typeface="Roboto" panose="02000000000000000000" pitchFamily="2" charset="0"/>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0" y="459357"/>
            <a:ext cx="2648588" cy="373213"/>
          </a:xfrm>
          <a:prstGeom prst="rect">
            <a:avLst/>
          </a:prstGeom>
        </p:spPr>
      </p:pic>
      <p:graphicFrame>
        <p:nvGraphicFramePr>
          <p:cNvPr id="3" name="Table 2">
            <a:extLst>
              <a:ext uri="{FF2B5EF4-FFF2-40B4-BE49-F238E27FC236}">
                <a16:creationId xmlns:a16="http://schemas.microsoft.com/office/drawing/2014/main" id="{2623089F-B8C0-DB00-6C6C-D7954B338E50}"/>
              </a:ext>
            </a:extLst>
          </p:cNvPr>
          <p:cNvGraphicFramePr>
            <a:graphicFrameLocks noGrp="1"/>
          </p:cNvGraphicFramePr>
          <p:nvPr/>
        </p:nvGraphicFramePr>
        <p:xfrm>
          <a:off x="1549866" y="1267597"/>
          <a:ext cx="10337972" cy="5461195"/>
        </p:xfrm>
        <a:graphic>
          <a:graphicData uri="http://schemas.openxmlformats.org/drawingml/2006/table">
            <a:tbl>
              <a:tblPr firstRow="1" bandRow="1">
                <a:tableStyleId>{5C22544A-7EE6-4342-B048-85BDC9FD1C3A}</a:tableStyleId>
              </a:tblPr>
              <a:tblGrid>
                <a:gridCol w="10337972">
                  <a:extLst>
                    <a:ext uri="{9D8B030D-6E8A-4147-A177-3AD203B41FA5}">
                      <a16:colId xmlns:a16="http://schemas.microsoft.com/office/drawing/2014/main" val="4189876534"/>
                    </a:ext>
                  </a:extLst>
                </a:gridCol>
              </a:tblGrid>
              <a:tr h="630115">
                <a:tc>
                  <a:txBody>
                    <a:bodyPr/>
                    <a:lstStyle/>
                    <a:p>
                      <a:pPr fontAlgn="t"/>
                      <a:endParaRPr lang="en-US" sz="1400">
                        <a:effectLst/>
                        <a:latin typeface="Roboto"/>
                      </a:endParaRPr>
                    </a:p>
                    <a:p>
                      <a:pPr rtl="0" fontAlgn="base"/>
                      <a:r>
                        <a:rPr lang="en-US" sz="1600" b="1">
                          <a:solidFill>
                            <a:srgbClr val="00ADD8"/>
                          </a:solidFill>
                          <a:effectLst/>
                          <a:latin typeface="Roboto"/>
                        </a:rPr>
                        <a:t>Conventions and international legal instruments:</a:t>
                      </a:r>
                      <a:r>
                        <a:rPr lang="en-US" sz="1600">
                          <a:solidFill>
                            <a:srgbClr val="00ADD8"/>
                          </a:solidFill>
                          <a:effectLst/>
                          <a:latin typeface="Roboto"/>
                        </a:rPr>
                        <a:t> </a:t>
                      </a:r>
                      <a:endParaRPr lang="en-US" sz="1600">
                        <a:effectLst/>
                        <a:latin typeface="Roboto"/>
                      </a:endParaRPr>
                    </a:p>
                  </a:txBody>
                  <a:tcPr>
                    <a:lnL>
                      <a:noFill/>
                    </a:lnL>
                    <a:lnR>
                      <a:noFill/>
                    </a:lnR>
                    <a:lnT w="28575" cap="flat" cmpd="sng" algn="ctr">
                      <a:solidFill>
                        <a:srgbClr val="FFFFFF"/>
                      </a:solidFill>
                      <a:prstDash val="solid"/>
                      <a:round/>
                      <a:headEnd type="none" w="med" len="med"/>
                      <a:tailEnd type="none" w="med" len="med"/>
                    </a:lnT>
                    <a:lnB w="28575" cap="flat" cmpd="sng" algn="ctr">
                      <a:solidFill>
                        <a:srgbClr val="00ADD8"/>
                      </a:solidFill>
                      <a:prstDash val="solid"/>
                      <a:round/>
                      <a:headEnd type="none" w="med" len="med"/>
                      <a:tailEnd type="none" w="med" len="med"/>
                    </a:lnB>
                    <a:solidFill>
                      <a:srgbClr val="FFFFFF"/>
                    </a:solidFill>
                  </a:tcPr>
                </a:tc>
                <a:extLst>
                  <a:ext uri="{0D108BD9-81ED-4DB2-BD59-A6C34878D82A}">
                    <a16:rowId xmlns:a16="http://schemas.microsoft.com/office/drawing/2014/main" val="3202463685"/>
                  </a:ext>
                </a:extLst>
              </a:tr>
              <a:tr h="257175">
                <a:tc>
                  <a:txBody>
                    <a:bodyPr/>
                    <a:lstStyle/>
                    <a:p>
                      <a:pPr marL="171450" indent="-171450" fontAlgn="t">
                        <a:buFont typeface="Arial"/>
                        <a:buChar char="•"/>
                      </a:pPr>
                      <a:r>
                        <a:rPr lang="en-US" sz="1300">
                          <a:effectLst/>
                          <a:latin typeface="Roboto"/>
                        </a:rPr>
                        <a:t>1949 ILO Convention concerning Migration for Employment (Revised 1949) (No. 97) </a:t>
                      </a:r>
                    </a:p>
                  </a:txBody>
                  <a:tcPr>
                    <a:lnL>
                      <a:noFill/>
                    </a:lnL>
                    <a:lnR>
                      <a:noFill/>
                    </a:lnR>
                    <a:lnT w="28575" cap="flat" cmpd="sng" algn="ctr">
                      <a:solidFill>
                        <a:srgbClr val="00ADD8"/>
                      </a:solidFill>
                      <a:prstDash val="solid"/>
                      <a:round/>
                      <a:headEnd type="none" w="med" len="med"/>
                      <a:tailEnd type="none" w="med" len="med"/>
                    </a:lnT>
                    <a:lnB>
                      <a:noFill/>
                    </a:lnB>
                    <a:solidFill>
                      <a:srgbClr val="EBF9FF"/>
                    </a:solidFill>
                  </a:tcPr>
                </a:tc>
                <a:extLst>
                  <a:ext uri="{0D108BD9-81ED-4DB2-BD59-A6C34878D82A}">
                    <a16:rowId xmlns:a16="http://schemas.microsoft.com/office/drawing/2014/main" val="3376099835"/>
                  </a:ext>
                </a:extLst>
              </a:tr>
              <a:tr h="228600">
                <a:tc>
                  <a:txBody>
                    <a:bodyPr/>
                    <a:lstStyle/>
                    <a:p>
                      <a:pPr marL="171450" indent="-171450" fontAlgn="t">
                        <a:buFont typeface="Arial"/>
                        <a:buChar char="•"/>
                      </a:pPr>
                      <a:r>
                        <a:rPr lang="en-US" sz="1300" kern="1200">
                          <a:solidFill>
                            <a:schemeClr val="dk1"/>
                          </a:solidFill>
                          <a:effectLst/>
                          <a:latin typeface="Roboto"/>
                          <a:ea typeface="+mn-ea"/>
                          <a:cs typeface="+mn-cs"/>
                        </a:rPr>
                        <a:t>1954 Convention relating to the Status of Stateless Persons </a:t>
                      </a:r>
                    </a:p>
                  </a:txBody>
                  <a:tcPr>
                    <a:lnL>
                      <a:noFill/>
                    </a:lnL>
                    <a:lnR>
                      <a:noFill/>
                    </a:lnR>
                    <a:lnT>
                      <a:noFill/>
                    </a:lnT>
                    <a:lnB>
                      <a:noFill/>
                    </a:lnB>
                    <a:solidFill>
                      <a:srgbClr val="EBF9FF"/>
                    </a:solidFill>
                  </a:tcPr>
                </a:tc>
                <a:extLst>
                  <a:ext uri="{0D108BD9-81ED-4DB2-BD59-A6C34878D82A}">
                    <a16:rowId xmlns:a16="http://schemas.microsoft.com/office/drawing/2014/main" val="1212861124"/>
                  </a:ext>
                </a:extLst>
              </a:tr>
              <a:tr h="228600">
                <a:tc>
                  <a:txBody>
                    <a:bodyPr/>
                    <a:lstStyle/>
                    <a:p>
                      <a:pPr marL="171450" indent="-171450" fontAlgn="t">
                        <a:buFont typeface="Arial"/>
                        <a:buChar char="•"/>
                      </a:pPr>
                      <a:r>
                        <a:rPr lang="en-US" sz="1300">
                          <a:effectLst/>
                          <a:latin typeface="Roboto"/>
                        </a:rPr>
                        <a:t>1965 Convention on the Elimination of All Forms of Racial Discrimination </a:t>
                      </a:r>
                    </a:p>
                  </a:txBody>
                  <a:tcPr>
                    <a:lnL>
                      <a:noFill/>
                    </a:lnL>
                    <a:lnR>
                      <a:noFill/>
                    </a:lnR>
                    <a:lnT>
                      <a:noFill/>
                    </a:lnT>
                    <a:lnB>
                      <a:noFill/>
                    </a:lnB>
                    <a:solidFill>
                      <a:srgbClr val="EBF9FF"/>
                    </a:solidFill>
                  </a:tcPr>
                </a:tc>
                <a:extLst>
                  <a:ext uri="{0D108BD9-81ED-4DB2-BD59-A6C34878D82A}">
                    <a16:rowId xmlns:a16="http://schemas.microsoft.com/office/drawing/2014/main" val="4199014708"/>
                  </a:ext>
                </a:extLst>
              </a:tr>
              <a:tr h="228600">
                <a:tc>
                  <a:txBody>
                    <a:bodyPr/>
                    <a:lstStyle/>
                    <a:p>
                      <a:pPr marL="171450" indent="-171450" fontAlgn="t">
                        <a:buFont typeface="Arial"/>
                        <a:buChar char="•"/>
                      </a:pPr>
                      <a:r>
                        <a:rPr lang="en-US" sz="1300">
                          <a:effectLst/>
                          <a:latin typeface="Roboto"/>
                        </a:rPr>
                        <a:t>1966 International Covenant on Civil and Political Rights </a:t>
                      </a:r>
                    </a:p>
                  </a:txBody>
                  <a:tcPr>
                    <a:lnL>
                      <a:noFill/>
                    </a:lnL>
                    <a:lnR>
                      <a:noFill/>
                    </a:lnR>
                    <a:lnT>
                      <a:noFill/>
                    </a:lnT>
                    <a:lnB>
                      <a:noFill/>
                    </a:lnB>
                    <a:solidFill>
                      <a:srgbClr val="EBF9FF"/>
                    </a:solidFill>
                  </a:tcPr>
                </a:tc>
                <a:extLst>
                  <a:ext uri="{0D108BD9-81ED-4DB2-BD59-A6C34878D82A}">
                    <a16:rowId xmlns:a16="http://schemas.microsoft.com/office/drawing/2014/main" val="817587051"/>
                  </a:ext>
                </a:extLst>
              </a:tr>
              <a:tr h="228600">
                <a:tc>
                  <a:txBody>
                    <a:bodyPr/>
                    <a:lstStyle/>
                    <a:p>
                      <a:pPr marL="171450" indent="-171450" fontAlgn="t">
                        <a:buFont typeface="Arial"/>
                        <a:buChar char="•"/>
                      </a:pPr>
                      <a:r>
                        <a:rPr lang="en-US" sz="1300">
                          <a:effectLst/>
                          <a:latin typeface="Roboto"/>
                        </a:rPr>
                        <a:t>1966 International Covenant on Economic, Social and Cultural Rights </a:t>
                      </a:r>
                    </a:p>
                  </a:txBody>
                  <a:tcPr>
                    <a:lnL>
                      <a:noFill/>
                    </a:lnL>
                    <a:lnR>
                      <a:noFill/>
                    </a:lnR>
                    <a:lnT>
                      <a:noFill/>
                    </a:lnT>
                    <a:lnB>
                      <a:noFill/>
                    </a:lnB>
                    <a:solidFill>
                      <a:srgbClr val="EBF9FF"/>
                    </a:solidFill>
                  </a:tcPr>
                </a:tc>
                <a:extLst>
                  <a:ext uri="{0D108BD9-81ED-4DB2-BD59-A6C34878D82A}">
                    <a16:rowId xmlns:a16="http://schemas.microsoft.com/office/drawing/2014/main" val="3775418166"/>
                  </a:ext>
                </a:extLst>
              </a:tr>
              <a:tr h="228600">
                <a:tc>
                  <a:txBody>
                    <a:bodyPr/>
                    <a:lstStyle/>
                    <a:p>
                      <a:pPr marL="171450" indent="-171450" fontAlgn="t">
                        <a:buFont typeface="Arial"/>
                        <a:buChar char="•"/>
                      </a:pPr>
                      <a:r>
                        <a:rPr lang="en-US" sz="1300">
                          <a:effectLst/>
                          <a:latin typeface="Roboto"/>
                        </a:rPr>
                        <a:t>1975 ILO Convention concerning Migrations in Abusive Conditions and the Promotion of Equality of Opportunity and Treatment of </a:t>
                      </a:r>
                      <a:br>
                        <a:rPr lang="en-US" sz="1300">
                          <a:effectLst/>
                          <a:latin typeface="Roboto"/>
                        </a:rPr>
                      </a:br>
                      <a:r>
                        <a:rPr lang="en-US" sz="1300">
                          <a:effectLst/>
                          <a:latin typeface="Roboto"/>
                        </a:rPr>
                        <a:t>Migrant Workers (Supplementary Provisions) (No. 143) </a:t>
                      </a:r>
                    </a:p>
                  </a:txBody>
                  <a:tcPr>
                    <a:lnL>
                      <a:noFill/>
                    </a:lnL>
                    <a:lnR>
                      <a:noFill/>
                    </a:lnR>
                    <a:lnT>
                      <a:noFill/>
                    </a:lnT>
                    <a:lnB>
                      <a:noFill/>
                    </a:lnB>
                    <a:solidFill>
                      <a:srgbClr val="EBF9FF"/>
                    </a:solidFill>
                  </a:tcPr>
                </a:tc>
                <a:extLst>
                  <a:ext uri="{0D108BD9-81ED-4DB2-BD59-A6C34878D82A}">
                    <a16:rowId xmlns:a16="http://schemas.microsoft.com/office/drawing/2014/main" val="2631605799"/>
                  </a:ext>
                </a:extLst>
              </a:tr>
              <a:tr h="228600">
                <a:tc>
                  <a:txBody>
                    <a:bodyPr/>
                    <a:lstStyle/>
                    <a:p>
                      <a:pPr marL="171450" indent="-171450" fontAlgn="t">
                        <a:buFont typeface="Arial"/>
                        <a:buChar char="•"/>
                      </a:pPr>
                      <a:r>
                        <a:rPr lang="en-US" sz="1300">
                          <a:effectLst/>
                          <a:latin typeface="Roboto"/>
                        </a:rPr>
                        <a:t>1979 Convention on the Elimination of All Forms of Discrimination against Women </a:t>
                      </a:r>
                    </a:p>
                  </a:txBody>
                  <a:tcPr>
                    <a:lnL>
                      <a:noFill/>
                    </a:lnL>
                    <a:lnR>
                      <a:noFill/>
                    </a:lnR>
                    <a:lnT>
                      <a:noFill/>
                    </a:lnT>
                    <a:lnB>
                      <a:noFill/>
                    </a:lnB>
                    <a:solidFill>
                      <a:srgbClr val="EBF9FF"/>
                    </a:solidFill>
                  </a:tcPr>
                </a:tc>
                <a:extLst>
                  <a:ext uri="{0D108BD9-81ED-4DB2-BD59-A6C34878D82A}">
                    <a16:rowId xmlns:a16="http://schemas.microsoft.com/office/drawing/2014/main" val="2408247501"/>
                  </a:ext>
                </a:extLst>
              </a:tr>
              <a:tr h="228600">
                <a:tc>
                  <a:txBody>
                    <a:bodyPr/>
                    <a:lstStyle/>
                    <a:p>
                      <a:pPr marL="171450" indent="-171450" fontAlgn="t">
                        <a:buFont typeface="Arial"/>
                        <a:buChar char="•"/>
                      </a:pPr>
                      <a:r>
                        <a:rPr lang="en-US" sz="1300">
                          <a:effectLst/>
                          <a:latin typeface="Roboto"/>
                        </a:rPr>
                        <a:t>1984 Convention against Torture and Other Cruel, Inhuman or Degrading Treatment or Punishment </a:t>
                      </a:r>
                    </a:p>
                  </a:txBody>
                  <a:tcPr>
                    <a:lnL>
                      <a:noFill/>
                    </a:lnL>
                    <a:lnR>
                      <a:noFill/>
                    </a:lnR>
                    <a:lnT>
                      <a:noFill/>
                    </a:lnT>
                    <a:lnB>
                      <a:noFill/>
                    </a:lnB>
                    <a:solidFill>
                      <a:srgbClr val="EBF9FF"/>
                    </a:solidFill>
                  </a:tcPr>
                </a:tc>
                <a:extLst>
                  <a:ext uri="{0D108BD9-81ED-4DB2-BD59-A6C34878D82A}">
                    <a16:rowId xmlns:a16="http://schemas.microsoft.com/office/drawing/2014/main" val="3460132277"/>
                  </a:ext>
                </a:extLst>
              </a:tr>
              <a:tr h="228600">
                <a:tc>
                  <a:txBody>
                    <a:bodyPr/>
                    <a:lstStyle/>
                    <a:p>
                      <a:pPr marL="171450" indent="-171450" fontAlgn="t">
                        <a:buFont typeface="Arial"/>
                        <a:buChar char="•"/>
                      </a:pPr>
                      <a:r>
                        <a:rPr lang="en-US" sz="1300">
                          <a:effectLst/>
                          <a:latin typeface="Roboto"/>
                        </a:rPr>
                        <a:t>1989 Convention on the Rights of the Child </a:t>
                      </a:r>
                    </a:p>
                  </a:txBody>
                  <a:tcPr>
                    <a:lnL>
                      <a:noFill/>
                    </a:lnL>
                    <a:lnR>
                      <a:noFill/>
                    </a:lnR>
                    <a:lnT>
                      <a:noFill/>
                    </a:lnT>
                    <a:lnB>
                      <a:noFill/>
                    </a:lnB>
                    <a:solidFill>
                      <a:srgbClr val="EBF9FF"/>
                    </a:solidFill>
                  </a:tcPr>
                </a:tc>
                <a:extLst>
                  <a:ext uri="{0D108BD9-81ED-4DB2-BD59-A6C34878D82A}">
                    <a16:rowId xmlns:a16="http://schemas.microsoft.com/office/drawing/2014/main" val="2280949808"/>
                  </a:ext>
                </a:extLst>
              </a:tr>
              <a:tr h="190500">
                <a:tc>
                  <a:txBody>
                    <a:bodyPr/>
                    <a:lstStyle/>
                    <a:p>
                      <a:pPr marL="171450" indent="-171450" fontAlgn="t">
                        <a:buFont typeface="Arial"/>
                        <a:buChar char="•"/>
                      </a:pPr>
                      <a:r>
                        <a:rPr lang="en-US" sz="1300">
                          <a:effectLst/>
                          <a:latin typeface="Roboto"/>
                        </a:rPr>
                        <a:t>1990 International Convention on the Protection of the Rights of All Migrant Workers and Members of Their Families </a:t>
                      </a:r>
                    </a:p>
                  </a:txBody>
                  <a:tcPr>
                    <a:lnL>
                      <a:noFill/>
                    </a:lnL>
                    <a:lnR>
                      <a:noFill/>
                    </a:lnR>
                    <a:lnT>
                      <a:noFill/>
                    </a:lnT>
                    <a:lnB>
                      <a:noFill/>
                    </a:lnB>
                    <a:solidFill>
                      <a:srgbClr val="EBF9FF"/>
                    </a:solidFill>
                  </a:tcPr>
                </a:tc>
                <a:extLst>
                  <a:ext uri="{0D108BD9-81ED-4DB2-BD59-A6C34878D82A}">
                    <a16:rowId xmlns:a16="http://schemas.microsoft.com/office/drawing/2014/main" val="2877548937"/>
                  </a:ext>
                </a:extLst>
              </a:tr>
              <a:tr h="190500">
                <a:tc>
                  <a:txBody>
                    <a:bodyPr/>
                    <a:lstStyle/>
                    <a:p>
                      <a:pPr marL="171450" indent="-171450" fontAlgn="t">
                        <a:buFont typeface="Arial"/>
                        <a:buChar char="•"/>
                      </a:pPr>
                      <a:r>
                        <a:rPr lang="en-US" sz="1300">
                          <a:effectLst/>
                          <a:latin typeface="Roboto"/>
                        </a:rPr>
                        <a:t>2000 Protocol to Prevent, Suppress and Punish Trafficking in Persons, Especially Women and Children </a:t>
                      </a:r>
                    </a:p>
                  </a:txBody>
                  <a:tcPr>
                    <a:lnL>
                      <a:noFill/>
                    </a:lnL>
                    <a:lnR>
                      <a:noFill/>
                    </a:lnR>
                    <a:lnT>
                      <a:noFill/>
                    </a:lnT>
                    <a:lnB>
                      <a:noFill/>
                    </a:lnB>
                    <a:solidFill>
                      <a:srgbClr val="EBF9FF"/>
                    </a:solidFill>
                  </a:tcPr>
                </a:tc>
                <a:extLst>
                  <a:ext uri="{0D108BD9-81ED-4DB2-BD59-A6C34878D82A}">
                    <a16:rowId xmlns:a16="http://schemas.microsoft.com/office/drawing/2014/main" val="2481070178"/>
                  </a:ext>
                </a:extLst>
              </a:tr>
              <a:tr h="190500">
                <a:tc>
                  <a:txBody>
                    <a:bodyPr/>
                    <a:lstStyle/>
                    <a:p>
                      <a:pPr marL="171450" indent="-171450" fontAlgn="t">
                        <a:buFont typeface="Arial"/>
                        <a:buChar char="•"/>
                      </a:pPr>
                      <a:r>
                        <a:rPr lang="en-US" sz="1300">
                          <a:effectLst/>
                          <a:latin typeface="Roboto"/>
                        </a:rPr>
                        <a:t>2000 Protocol against the Smuggling of Migrants by Land, Sea and Air </a:t>
                      </a:r>
                    </a:p>
                  </a:txBody>
                  <a:tcPr>
                    <a:lnL>
                      <a:noFill/>
                    </a:lnL>
                    <a:lnR>
                      <a:noFill/>
                    </a:lnR>
                    <a:lnT>
                      <a:noFill/>
                    </a:lnT>
                    <a:lnB>
                      <a:noFill/>
                    </a:lnB>
                    <a:solidFill>
                      <a:srgbClr val="EBF9FF"/>
                    </a:solidFill>
                  </a:tcPr>
                </a:tc>
                <a:extLst>
                  <a:ext uri="{0D108BD9-81ED-4DB2-BD59-A6C34878D82A}">
                    <a16:rowId xmlns:a16="http://schemas.microsoft.com/office/drawing/2014/main" val="3923969248"/>
                  </a:ext>
                </a:extLst>
              </a:tr>
              <a:tr h="190500">
                <a:tc>
                  <a:txBody>
                    <a:bodyPr/>
                    <a:lstStyle/>
                    <a:p>
                      <a:pPr marL="171450" indent="-171450" fontAlgn="t">
                        <a:buFont typeface="Arial"/>
                        <a:buChar char="•"/>
                      </a:pPr>
                      <a:r>
                        <a:rPr lang="en-US" sz="1300">
                          <a:effectLst/>
                          <a:latin typeface="Roboto"/>
                        </a:rPr>
                        <a:t>2006 International Convention for the Protection of All Persons from Enforced Disappearance </a:t>
                      </a:r>
                    </a:p>
                  </a:txBody>
                  <a:tcPr>
                    <a:lnL>
                      <a:noFill/>
                    </a:lnL>
                    <a:lnR>
                      <a:noFill/>
                    </a:lnR>
                    <a:lnT>
                      <a:noFill/>
                    </a:lnT>
                    <a:lnB>
                      <a:noFill/>
                    </a:lnB>
                    <a:solidFill>
                      <a:srgbClr val="EBF9FF"/>
                    </a:solidFill>
                  </a:tcPr>
                </a:tc>
                <a:extLst>
                  <a:ext uri="{0D108BD9-81ED-4DB2-BD59-A6C34878D82A}">
                    <a16:rowId xmlns:a16="http://schemas.microsoft.com/office/drawing/2014/main" val="835659309"/>
                  </a:ext>
                </a:extLst>
              </a:tr>
              <a:tr h="190500">
                <a:tc>
                  <a:txBody>
                    <a:bodyPr/>
                    <a:lstStyle/>
                    <a:p>
                      <a:pPr marL="171450" indent="-171450" fontAlgn="t">
                        <a:buFont typeface="Arial"/>
                        <a:buChar char="•"/>
                      </a:pPr>
                      <a:r>
                        <a:rPr lang="en-US" sz="1300">
                          <a:effectLst/>
                          <a:latin typeface="Roboto"/>
                        </a:rPr>
                        <a:t>2007 Convention on the Rights of Persons with Disabilities </a:t>
                      </a:r>
                    </a:p>
                  </a:txBody>
                  <a:tcPr>
                    <a:lnL>
                      <a:noFill/>
                    </a:lnL>
                    <a:lnR>
                      <a:noFill/>
                    </a:lnR>
                    <a:lnT>
                      <a:noFill/>
                    </a:lnT>
                    <a:lnB>
                      <a:noFill/>
                    </a:lnB>
                    <a:solidFill>
                      <a:srgbClr val="EBF9FF"/>
                    </a:solidFill>
                  </a:tcPr>
                </a:tc>
                <a:extLst>
                  <a:ext uri="{0D108BD9-81ED-4DB2-BD59-A6C34878D82A}">
                    <a16:rowId xmlns:a16="http://schemas.microsoft.com/office/drawing/2014/main" val="2332149570"/>
                  </a:ext>
                </a:extLst>
              </a:tr>
              <a:tr h="190500">
                <a:tc>
                  <a:txBody>
                    <a:bodyPr/>
                    <a:lstStyle/>
                    <a:p>
                      <a:pPr marL="171450" indent="-171450" fontAlgn="t">
                        <a:buFont typeface="Arial"/>
                        <a:buChar char="•"/>
                      </a:pPr>
                      <a:r>
                        <a:rPr lang="en-US" sz="1300">
                          <a:effectLst/>
                          <a:latin typeface="Roboto"/>
                        </a:rPr>
                        <a:t>2011 ILO Convention concerning Decent Work for Domestic Workers (No. 189) </a:t>
                      </a:r>
                    </a:p>
                  </a:txBody>
                  <a:tcPr>
                    <a:lnL>
                      <a:noFill/>
                    </a:lnL>
                    <a:lnR>
                      <a:noFill/>
                    </a:lnR>
                    <a:lnT>
                      <a:noFill/>
                    </a:lnT>
                    <a:lnB>
                      <a:noFill/>
                    </a:lnB>
                    <a:solidFill>
                      <a:srgbClr val="EBF9FF"/>
                    </a:solidFill>
                  </a:tcPr>
                </a:tc>
                <a:extLst>
                  <a:ext uri="{0D108BD9-81ED-4DB2-BD59-A6C34878D82A}">
                    <a16:rowId xmlns:a16="http://schemas.microsoft.com/office/drawing/2014/main" val="118496943"/>
                  </a:ext>
                </a:extLst>
              </a:tr>
              <a:tr h="190500">
                <a:tc>
                  <a:txBody>
                    <a:bodyPr/>
                    <a:lstStyle/>
                    <a:p>
                      <a:pPr marL="171450" indent="-171450" fontAlgn="t">
                        <a:buFont typeface="Arial"/>
                        <a:buChar char="•"/>
                      </a:pPr>
                      <a:r>
                        <a:rPr lang="en-US" sz="1300">
                          <a:effectLst/>
                          <a:latin typeface="Roboto"/>
                        </a:rPr>
                        <a:t>2019 ILO Violence and Harassment Convention, 2019 (No. 190) </a:t>
                      </a:r>
                    </a:p>
                  </a:txBody>
                  <a:tcPr>
                    <a:lnL>
                      <a:noFill/>
                    </a:lnL>
                    <a:lnR>
                      <a:noFill/>
                    </a:lnR>
                    <a:lnT>
                      <a:noFill/>
                    </a:lnT>
                    <a:lnB>
                      <a:noFill/>
                    </a:lnB>
                    <a:solidFill>
                      <a:srgbClr val="EBF9FF"/>
                    </a:solidFill>
                  </a:tcPr>
                </a:tc>
                <a:extLst>
                  <a:ext uri="{0D108BD9-81ED-4DB2-BD59-A6C34878D82A}">
                    <a16:rowId xmlns:a16="http://schemas.microsoft.com/office/drawing/2014/main" val="486645702"/>
                  </a:ext>
                </a:extLst>
              </a:tr>
            </a:tbl>
          </a:graphicData>
        </a:graphic>
      </p:graphicFrame>
      <p:sp>
        <p:nvSpPr>
          <p:cNvPr id="6" name="Title 1">
            <a:extLst>
              <a:ext uri="{FF2B5EF4-FFF2-40B4-BE49-F238E27FC236}">
                <a16:creationId xmlns:a16="http://schemas.microsoft.com/office/drawing/2014/main" id="{D12A1716-8D73-D319-094A-36A5487B10A3}"/>
              </a:ext>
            </a:extLst>
          </p:cNvPr>
          <p:cNvSpPr>
            <a:spLocks noGrp="1"/>
          </p:cNvSpPr>
          <p:nvPr>
            <p:ph type="title"/>
          </p:nvPr>
        </p:nvSpPr>
        <p:spPr>
          <a:xfrm>
            <a:off x="1549866" y="833185"/>
            <a:ext cx="9966960" cy="689871"/>
          </a:xfrm>
        </p:spPr>
        <p:txBody>
          <a:bodyPr lIns="91440" tIns="45720" rIns="91440" bIns="45720" anchor="t">
            <a:normAutofit/>
          </a:bodyPr>
          <a:lstStyle/>
          <a:p>
            <a:r>
              <a:rPr lang="en-US" sz="3200">
                <a:latin typeface="Roboto"/>
                <a:ea typeface="Roboto"/>
                <a:cs typeface="Roboto"/>
              </a:rPr>
              <a:t>Key background information and statistics </a:t>
            </a:r>
            <a:r>
              <a:rPr lang="en-US" sz="3200" i="1">
                <a:latin typeface="Roboto"/>
                <a:ea typeface="Roboto"/>
                <a:cs typeface="Roboto"/>
              </a:rPr>
              <a:t>(cont.)</a:t>
            </a:r>
            <a:endParaRPr lang="en-US" sz="3200" b="0">
              <a:latin typeface="Roboto"/>
              <a:ea typeface="Roboto"/>
              <a:cs typeface="Roboto"/>
            </a:endParaRPr>
          </a:p>
          <a:p>
            <a:endParaRPr lang="en-US" sz="3200">
              <a:latin typeface="Roboto"/>
              <a:ea typeface="Roboto"/>
              <a:cs typeface="Roboto"/>
            </a:endParaRPr>
          </a:p>
        </p:txBody>
      </p:sp>
    </p:spTree>
    <p:extLst>
      <p:ext uri="{BB962C8B-B14F-4D97-AF65-F5344CB8AC3E}">
        <p14:creationId xmlns:p14="http://schemas.microsoft.com/office/powerpoint/2010/main" val="278242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12" name="Title 1">
            <a:extLst>
              <a:ext uri="{FF2B5EF4-FFF2-40B4-BE49-F238E27FC236}">
                <a16:creationId xmlns:a16="http://schemas.microsoft.com/office/drawing/2014/main" id="{946F0881-36BF-4564-9AC7-2D917090760A}"/>
              </a:ext>
            </a:extLst>
          </p:cNvPr>
          <p:cNvSpPr>
            <a:spLocks noGrp="1"/>
          </p:cNvSpPr>
          <p:nvPr>
            <p:ph type="title"/>
          </p:nvPr>
        </p:nvSpPr>
        <p:spPr>
          <a:xfrm>
            <a:off x="1674055" y="1332840"/>
            <a:ext cx="10213785" cy="1337273"/>
          </a:xfrm>
        </p:spPr>
        <p:txBody>
          <a:bodyPr lIns="91440" tIns="45721" rIns="91440" bIns="45721" anchor="t">
            <a:noAutofit/>
          </a:bodyPr>
          <a:lstStyle/>
          <a:p>
            <a:r>
              <a:rPr lang="en-US" sz="2800">
                <a:solidFill>
                  <a:srgbClr val="203261"/>
                </a:solidFill>
                <a:latin typeface="Roboto"/>
                <a:ea typeface="Roboto"/>
              </a:rPr>
              <a:t>Overview of the process for identifying the </a:t>
            </a:r>
            <a:r>
              <a:rPr lang="en-US" sz="2800" u="sng">
                <a:solidFill>
                  <a:srgbClr val="203261"/>
                </a:solidFill>
                <a:latin typeface="Roboto"/>
                <a:ea typeface="Roboto"/>
              </a:rPr>
              <a:t>final </a:t>
            </a:r>
            <a:r>
              <a:rPr lang="en-US" sz="2800">
                <a:solidFill>
                  <a:srgbClr val="203261"/>
                </a:solidFill>
                <a:latin typeface="Roboto"/>
                <a:ea typeface="Roboto"/>
              </a:rPr>
              <a:t>proposal of the limited set of indicators </a:t>
            </a:r>
            <a:r>
              <a:rPr lang="en-US" sz="2800">
                <a:solidFill>
                  <a:srgbClr val="0FA7D7"/>
                </a:solidFill>
                <a:latin typeface="Roboto"/>
                <a:ea typeface="Roboto"/>
              </a:rPr>
              <a:t>(December 2023-March 2024)</a:t>
            </a:r>
            <a:endParaRPr lang="en-US" sz="2800" b="0">
              <a:solidFill>
                <a:srgbClr val="0FA7D7"/>
              </a:solidFill>
              <a:latin typeface="Roboto"/>
              <a:ea typeface="Roboto"/>
            </a:endParaRPr>
          </a:p>
          <a:p>
            <a:endParaRPr lang="en-US" sz="2800">
              <a:solidFill>
                <a:srgbClr val="203261"/>
              </a:solidFill>
              <a:ea typeface="Roboto"/>
              <a:cs typeface="Roboto"/>
            </a:endParaRPr>
          </a:p>
        </p:txBody>
      </p:sp>
      <p:grpSp>
        <p:nvGrpSpPr>
          <p:cNvPr id="2" name="Group 1">
            <a:extLst>
              <a:ext uri="{FF2B5EF4-FFF2-40B4-BE49-F238E27FC236}">
                <a16:creationId xmlns:a16="http://schemas.microsoft.com/office/drawing/2014/main" id="{93B3AFF6-4231-2B9E-5828-8748F38543E1}"/>
              </a:ext>
            </a:extLst>
          </p:cNvPr>
          <p:cNvGrpSpPr/>
          <p:nvPr/>
        </p:nvGrpSpPr>
        <p:grpSpPr>
          <a:xfrm>
            <a:off x="1939928" y="2823129"/>
            <a:ext cx="9033755" cy="2491818"/>
            <a:chOff x="1914988" y="2702200"/>
            <a:chExt cx="9033755" cy="2491818"/>
          </a:xfrm>
        </p:grpSpPr>
        <p:grpSp>
          <p:nvGrpSpPr>
            <p:cNvPr id="5" name="Group 4">
              <a:extLst>
                <a:ext uri="{FF2B5EF4-FFF2-40B4-BE49-F238E27FC236}">
                  <a16:creationId xmlns:a16="http://schemas.microsoft.com/office/drawing/2014/main" id="{8E63A078-7280-490B-A968-4E6872CFA0EF}"/>
                </a:ext>
              </a:extLst>
            </p:cNvPr>
            <p:cNvGrpSpPr/>
            <p:nvPr/>
          </p:nvGrpSpPr>
          <p:grpSpPr>
            <a:xfrm>
              <a:off x="1914988" y="2702200"/>
              <a:ext cx="2237878" cy="2491818"/>
              <a:chOff x="6096000" y="2798699"/>
              <a:chExt cx="1900596" cy="2032593"/>
            </a:xfrm>
          </p:grpSpPr>
          <p:grpSp>
            <p:nvGrpSpPr>
              <p:cNvPr id="19" name="Group 18">
                <a:extLst>
                  <a:ext uri="{FF2B5EF4-FFF2-40B4-BE49-F238E27FC236}">
                    <a16:creationId xmlns:a16="http://schemas.microsoft.com/office/drawing/2014/main" id="{B0EE8BF2-9B2A-B445-2840-441245F60C0E}"/>
                  </a:ext>
                </a:extLst>
              </p:cNvPr>
              <p:cNvGrpSpPr/>
              <p:nvPr/>
            </p:nvGrpSpPr>
            <p:grpSpPr>
              <a:xfrm rot="10800000">
                <a:off x="6096000" y="2798699"/>
                <a:ext cx="1894398" cy="2032593"/>
                <a:chOff x="1584354" y="1798147"/>
                <a:chExt cx="2444438" cy="1321378"/>
              </a:xfrm>
            </p:grpSpPr>
            <p:sp>
              <p:nvSpPr>
                <p:cNvPr id="21" name="Rectangle: Rounded Corners 20">
                  <a:extLst>
                    <a:ext uri="{FF2B5EF4-FFF2-40B4-BE49-F238E27FC236}">
                      <a16:creationId xmlns:a16="http://schemas.microsoft.com/office/drawing/2014/main" id="{92FA4417-6E68-448F-A67E-B0D130043ECF}"/>
                    </a:ext>
                  </a:extLst>
                </p:cNvPr>
                <p:cNvSpPr/>
                <p:nvPr/>
              </p:nvSpPr>
              <p:spPr>
                <a:xfrm>
                  <a:off x="1584354" y="1798147"/>
                  <a:ext cx="2444438" cy="1321378"/>
                </a:xfrm>
                <a:prstGeom prst="roundRect">
                  <a:avLst>
                    <a:gd name="adj" fmla="val 5845"/>
                  </a:avLst>
                </a:prstGeom>
                <a:solidFill>
                  <a:srgbClr val="FFFFFF"/>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Rectangle: Top Corners Rounded 21">
                  <a:extLst>
                    <a:ext uri="{FF2B5EF4-FFF2-40B4-BE49-F238E27FC236}">
                      <a16:creationId xmlns:a16="http://schemas.microsoft.com/office/drawing/2014/main" id="{8AB41B3A-BB5B-7744-C584-7D6341BAB589}"/>
                    </a:ext>
                  </a:extLst>
                </p:cNvPr>
                <p:cNvSpPr/>
                <p:nvPr/>
              </p:nvSpPr>
              <p:spPr>
                <a:xfrm rot="10800000">
                  <a:off x="1584355" y="2754702"/>
                  <a:ext cx="2444437" cy="364821"/>
                </a:xfrm>
                <a:prstGeom prst="round2SameRect">
                  <a:avLst/>
                </a:prstGeom>
                <a:solidFill>
                  <a:srgbClr val="0FA7D7"/>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1">
                      <a:solidFill>
                        <a:srgbClr val="FFFFFF"/>
                      </a:solidFill>
                      <a:latin typeface="Roboto" panose="02000000000000000000" pitchFamily="2" charset="0"/>
                      <a:ea typeface="Roboto" panose="02000000000000000000" pitchFamily="2" charset="0"/>
                      <a:cs typeface="Roboto" panose="02000000000000000000" pitchFamily="2" charset="0"/>
                    </a:rPr>
                    <a:t>STEP 1</a:t>
                  </a:r>
                </a:p>
              </p:txBody>
            </p:sp>
          </p:grpSp>
          <p:sp>
            <p:nvSpPr>
              <p:cNvPr id="20" name="TextBox 19">
                <a:extLst>
                  <a:ext uri="{FF2B5EF4-FFF2-40B4-BE49-F238E27FC236}">
                    <a16:creationId xmlns:a16="http://schemas.microsoft.com/office/drawing/2014/main" id="{3F428FD9-F7E9-E425-9146-B825053A4859}"/>
                  </a:ext>
                </a:extLst>
              </p:cNvPr>
              <p:cNvSpPr txBox="1"/>
              <p:nvPr/>
            </p:nvSpPr>
            <p:spPr>
              <a:xfrm>
                <a:off x="6102193" y="3428266"/>
                <a:ext cx="1894403" cy="1305593"/>
              </a:xfrm>
              <a:prstGeom prst="rect">
                <a:avLst/>
              </a:prstGeom>
              <a:noFill/>
              <a:ln>
                <a:noFill/>
              </a:ln>
            </p:spPr>
            <p:txBody>
              <a:bodyPr wrap="square" lIns="91440" tIns="45720" rIns="91440" bIns="45720" rtlCol="0" anchor="t">
                <a:spAutoFit/>
              </a:bodyPr>
              <a:lstStyle/>
              <a:p>
                <a:r>
                  <a:rPr lang="en-US" altLang="ko-KR" sz="1400">
                    <a:solidFill>
                      <a:schemeClr val="tx1">
                        <a:lumMod val="85000"/>
                        <a:lumOff val="15000"/>
                      </a:schemeClr>
                    </a:solidFill>
                    <a:latin typeface="Roboto"/>
                    <a:ea typeface="Roboto"/>
                    <a:cs typeface="Roboto"/>
                  </a:rPr>
                  <a:t>Survey on the revised proposal</a:t>
                </a:r>
              </a:p>
              <a:p>
                <a:endParaRPr lang="en-US" altLang="ko-KR" sz="1401">
                  <a:solidFill>
                    <a:srgbClr val="0FA7D7"/>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endParaRPr lang="en-US" altLang="ko-KR" sz="1400">
                  <a:solidFill>
                    <a:srgbClr val="0FA7D7"/>
                  </a:solidFill>
                  <a:latin typeface="Roboto" panose="02000000000000000000" pitchFamily="2" charset="0"/>
                  <a:ea typeface="Roboto" panose="02000000000000000000" pitchFamily="2" charset="0"/>
                  <a:cs typeface="Roboto" panose="02000000000000000000" pitchFamily="2" charset="0"/>
                </a:endParaRPr>
              </a:p>
              <a:p>
                <a:endParaRPr lang="en-US" altLang="ko-KR" sz="1400">
                  <a:solidFill>
                    <a:srgbClr val="0FA7D7"/>
                  </a:solidFill>
                  <a:latin typeface="Roboto" panose="02000000000000000000" pitchFamily="2" charset="0"/>
                  <a:ea typeface="Roboto" panose="02000000000000000000" pitchFamily="2" charset="0"/>
                  <a:cs typeface="Roboto" panose="02000000000000000000" pitchFamily="2" charset="0"/>
                </a:endParaRPr>
              </a:p>
              <a:p>
                <a:r>
                  <a:rPr lang="en-US" sz="1400">
                    <a:solidFill>
                      <a:srgbClr val="0FA7D7"/>
                    </a:solidFill>
                    <a:latin typeface="Roboto"/>
                    <a:ea typeface="Roboto"/>
                    <a:cs typeface="Roboto"/>
                  </a:rPr>
                  <a:t>In Progress</a:t>
                </a:r>
                <a:endParaRPr lang="en-US">
                  <a:latin typeface="Roboto"/>
                  <a:ea typeface="Roboto"/>
                  <a:cs typeface="Roboto"/>
                </a:endParaRPr>
              </a:p>
              <a:p>
                <a:endParaRPr lang="en-US" altLang="ko-KR" sz="1400">
                  <a:solidFill>
                    <a:srgbClr val="0FA7D7"/>
                  </a:solidFill>
                  <a:latin typeface="Roboto" panose="02000000000000000000" pitchFamily="2" charset="0"/>
                  <a:ea typeface="Roboto"/>
                  <a:cs typeface="Roboto" panose="02000000000000000000" pitchFamily="2" charset="0"/>
                  <a:sym typeface="Wingdings" panose="05000000000000000000" pitchFamily="2" charset="2"/>
                </a:endParaRPr>
              </a:p>
            </p:txBody>
          </p:sp>
        </p:grpSp>
        <p:cxnSp>
          <p:nvCxnSpPr>
            <p:cNvPr id="9" name="Straight Arrow Connector 8">
              <a:extLst>
                <a:ext uri="{FF2B5EF4-FFF2-40B4-BE49-F238E27FC236}">
                  <a16:creationId xmlns:a16="http://schemas.microsoft.com/office/drawing/2014/main" id="{33C1516C-6CDB-7285-2312-D6FF40378ED9}"/>
                </a:ext>
              </a:extLst>
            </p:cNvPr>
            <p:cNvCxnSpPr>
              <a:cxnSpLocks/>
            </p:cNvCxnSpPr>
            <p:nvPr/>
          </p:nvCxnSpPr>
          <p:spPr>
            <a:xfrm>
              <a:off x="4413781" y="3948109"/>
              <a:ext cx="641878" cy="0"/>
            </a:xfrm>
            <a:prstGeom prst="straightConnector1">
              <a:avLst/>
            </a:prstGeom>
            <a:ln w="28575" cap="flat" cmpd="sng">
              <a:solidFill>
                <a:srgbClr val="44BCE0"/>
              </a:solidFill>
              <a:miter lim="800000"/>
              <a:tailEnd type="arrow" w="lg" len="lg"/>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E220DD81-F15A-273C-26C6-A6CA25A8EBEB}"/>
                </a:ext>
              </a:extLst>
            </p:cNvPr>
            <p:cNvCxnSpPr>
              <a:cxnSpLocks/>
            </p:cNvCxnSpPr>
            <p:nvPr/>
          </p:nvCxnSpPr>
          <p:spPr>
            <a:xfrm>
              <a:off x="7808075" y="3948109"/>
              <a:ext cx="641878" cy="0"/>
            </a:xfrm>
            <a:prstGeom prst="straightConnector1">
              <a:avLst/>
            </a:prstGeom>
            <a:ln w="28575" cap="flat" cmpd="sng">
              <a:solidFill>
                <a:srgbClr val="44BCE0"/>
              </a:solidFill>
              <a:miter lim="800000"/>
              <a:tailEnd type="arrow" w="lg" len="lg"/>
            </a:ln>
          </p:spPr>
          <p:style>
            <a:lnRef idx="3">
              <a:schemeClr val="accent1"/>
            </a:lnRef>
            <a:fillRef idx="0">
              <a:schemeClr val="accent1"/>
            </a:fillRef>
            <a:effectRef idx="2">
              <a:schemeClr val="accent1"/>
            </a:effectRef>
            <a:fontRef idx="minor">
              <a:schemeClr val="tx1"/>
            </a:fontRef>
          </p:style>
        </p:cxnSp>
        <p:grpSp>
          <p:nvGrpSpPr>
            <p:cNvPr id="39" name="Group 38">
              <a:extLst>
                <a:ext uri="{FF2B5EF4-FFF2-40B4-BE49-F238E27FC236}">
                  <a16:creationId xmlns:a16="http://schemas.microsoft.com/office/drawing/2014/main" id="{8CEC5FBB-20B2-EEFB-61AF-BEF29E5A4EC1}"/>
                </a:ext>
              </a:extLst>
            </p:cNvPr>
            <p:cNvGrpSpPr/>
            <p:nvPr/>
          </p:nvGrpSpPr>
          <p:grpSpPr>
            <a:xfrm>
              <a:off x="8710868" y="2702200"/>
              <a:ext cx="2237875" cy="2491818"/>
              <a:chOff x="6096000" y="2798699"/>
              <a:chExt cx="1900593" cy="2032593"/>
            </a:xfrm>
          </p:grpSpPr>
          <p:grpSp>
            <p:nvGrpSpPr>
              <p:cNvPr id="40" name="Group 39">
                <a:extLst>
                  <a:ext uri="{FF2B5EF4-FFF2-40B4-BE49-F238E27FC236}">
                    <a16:creationId xmlns:a16="http://schemas.microsoft.com/office/drawing/2014/main" id="{8772CE20-0CA4-E644-BB27-CD99C80CE680}"/>
                  </a:ext>
                </a:extLst>
              </p:cNvPr>
              <p:cNvGrpSpPr/>
              <p:nvPr/>
            </p:nvGrpSpPr>
            <p:grpSpPr>
              <a:xfrm rot="10800000">
                <a:off x="6096000" y="2798699"/>
                <a:ext cx="1894398" cy="2032593"/>
                <a:chOff x="1584354" y="1798147"/>
                <a:chExt cx="2444438" cy="1321378"/>
              </a:xfrm>
            </p:grpSpPr>
            <p:sp>
              <p:nvSpPr>
                <p:cNvPr id="42" name="Rectangle: Rounded Corners 41">
                  <a:extLst>
                    <a:ext uri="{FF2B5EF4-FFF2-40B4-BE49-F238E27FC236}">
                      <a16:creationId xmlns:a16="http://schemas.microsoft.com/office/drawing/2014/main" id="{7F4DDA1C-F9B8-AFF4-F9CB-7DF4612B3325}"/>
                    </a:ext>
                  </a:extLst>
                </p:cNvPr>
                <p:cNvSpPr/>
                <p:nvPr/>
              </p:nvSpPr>
              <p:spPr>
                <a:xfrm>
                  <a:off x="1584354" y="1798147"/>
                  <a:ext cx="2444438" cy="1321378"/>
                </a:xfrm>
                <a:prstGeom prst="roundRect">
                  <a:avLst>
                    <a:gd name="adj" fmla="val 5845"/>
                  </a:avLst>
                </a:prstGeom>
                <a:solidFill>
                  <a:srgbClr val="FFFFFF"/>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3" name="Rectangle: Top Corners Rounded 42">
                  <a:extLst>
                    <a:ext uri="{FF2B5EF4-FFF2-40B4-BE49-F238E27FC236}">
                      <a16:creationId xmlns:a16="http://schemas.microsoft.com/office/drawing/2014/main" id="{3EC3CDFF-ABA5-2328-6E94-1E0EE2E978D3}"/>
                    </a:ext>
                  </a:extLst>
                </p:cNvPr>
                <p:cNvSpPr/>
                <p:nvPr/>
              </p:nvSpPr>
              <p:spPr>
                <a:xfrm rot="10800000">
                  <a:off x="1584355" y="2754702"/>
                  <a:ext cx="2444437" cy="364821"/>
                </a:xfrm>
                <a:prstGeom prst="round2SameRect">
                  <a:avLst/>
                </a:prstGeom>
                <a:solidFill>
                  <a:srgbClr val="0FA7D7"/>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1">
                      <a:solidFill>
                        <a:srgbClr val="FFFFFF"/>
                      </a:solidFill>
                      <a:latin typeface="Roboto" panose="02000000000000000000" pitchFamily="2" charset="0"/>
                      <a:ea typeface="Roboto" panose="02000000000000000000" pitchFamily="2" charset="0"/>
                      <a:cs typeface="Roboto" panose="02000000000000000000" pitchFamily="2" charset="0"/>
                    </a:rPr>
                    <a:t>STEP 3</a:t>
                  </a:r>
                </a:p>
              </p:txBody>
            </p:sp>
          </p:grpSp>
          <p:sp>
            <p:nvSpPr>
              <p:cNvPr id="41" name="TextBox 40">
                <a:extLst>
                  <a:ext uri="{FF2B5EF4-FFF2-40B4-BE49-F238E27FC236}">
                    <a16:creationId xmlns:a16="http://schemas.microsoft.com/office/drawing/2014/main" id="{0F3EFA45-1FC3-314A-B117-BEB0BAB89ADB}"/>
                  </a:ext>
                </a:extLst>
              </p:cNvPr>
              <p:cNvSpPr txBox="1"/>
              <p:nvPr/>
            </p:nvSpPr>
            <p:spPr>
              <a:xfrm>
                <a:off x="6102190" y="3428266"/>
                <a:ext cx="1894403" cy="872593"/>
              </a:xfrm>
              <a:prstGeom prst="rect">
                <a:avLst/>
              </a:prstGeom>
              <a:noFill/>
              <a:ln>
                <a:noFill/>
              </a:ln>
            </p:spPr>
            <p:txBody>
              <a:bodyPr wrap="square" rtlCol="0">
                <a:spAutoFit/>
              </a:bodyPr>
              <a:lstStyle/>
              <a:p>
                <a:r>
                  <a:rPr lang="en-US" altLang="ko-KR"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Final proposal for a limited set of indicators submitted</a:t>
                </a:r>
                <a:r>
                  <a:rPr lang="en-US"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 for the consideration of the Executive Committee of the UN Migration Network</a:t>
                </a:r>
                <a:endParaRPr lang="ko-KR" altLang="en-US" sz="1401">
                  <a:solidFill>
                    <a:schemeClr val="tx1">
                      <a:lumMod val="85000"/>
                      <a:lumOff val="15000"/>
                    </a:schemeClr>
                  </a:solidFill>
                  <a:latin typeface="Roboto" panose="02000000000000000000" pitchFamily="2" charset="0"/>
                  <a:cs typeface="Roboto" panose="02000000000000000000" pitchFamily="2" charset="0"/>
                </a:endParaRPr>
              </a:p>
            </p:txBody>
          </p:sp>
        </p:grpSp>
        <p:grpSp>
          <p:nvGrpSpPr>
            <p:cNvPr id="44" name="Group 43">
              <a:extLst>
                <a:ext uri="{FF2B5EF4-FFF2-40B4-BE49-F238E27FC236}">
                  <a16:creationId xmlns:a16="http://schemas.microsoft.com/office/drawing/2014/main" id="{4274FBD2-168F-68F9-8784-FCB536A826AA}"/>
                </a:ext>
              </a:extLst>
            </p:cNvPr>
            <p:cNvGrpSpPr/>
            <p:nvPr/>
          </p:nvGrpSpPr>
          <p:grpSpPr>
            <a:xfrm>
              <a:off x="5316574" y="2702200"/>
              <a:ext cx="2230586" cy="2491818"/>
              <a:chOff x="6095996" y="2798699"/>
              <a:chExt cx="1894403" cy="2032593"/>
            </a:xfrm>
          </p:grpSpPr>
          <p:grpSp>
            <p:nvGrpSpPr>
              <p:cNvPr id="45" name="Group 44">
                <a:extLst>
                  <a:ext uri="{FF2B5EF4-FFF2-40B4-BE49-F238E27FC236}">
                    <a16:creationId xmlns:a16="http://schemas.microsoft.com/office/drawing/2014/main" id="{DD0E4BF7-8974-1C6C-4779-52B4A7DDC485}"/>
                  </a:ext>
                </a:extLst>
              </p:cNvPr>
              <p:cNvGrpSpPr/>
              <p:nvPr/>
            </p:nvGrpSpPr>
            <p:grpSpPr>
              <a:xfrm rot="10800000">
                <a:off x="6096000" y="2798699"/>
                <a:ext cx="1894398" cy="2032593"/>
                <a:chOff x="1584354" y="1798147"/>
                <a:chExt cx="2444438" cy="1321378"/>
              </a:xfrm>
            </p:grpSpPr>
            <p:sp>
              <p:nvSpPr>
                <p:cNvPr id="47" name="Rectangle: Rounded Corners 46">
                  <a:extLst>
                    <a:ext uri="{FF2B5EF4-FFF2-40B4-BE49-F238E27FC236}">
                      <a16:creationId xmlns:a16="http://schemas.microsoft.com/office/drawing/2014/main" id="{544484CC-A36C-9816-13AE-F7700D10A0F4}"/>
                    </a:ext>
                  </a:extLst>
                </p:cNvPr>
                <p:cNvSpPr/>
                <p:nvPr/>
              </p:nvSpPr>
              <p:spPr>
                <a:xfrm>
                  <a:off x="1584354" y="1798147"/>
                  <a:ext cx="2444438" cy="1321378"/>
                </a:xfrm>
                <a:prstGeom prst="roundRect">
                  <a:avLst>
                    <a:gd name="adj" fmla="val 5845"/>
                  </a:avLst>
                </a:prstGeom>
                <a:solidFill>
                  <a:srgbClr val="FFFFFF"/>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8" name="Rectangle: Top Corners Rounded 47">
                  <a:extLst>
                    <a:ext uri="{FF2B5EF4-FFF2-40B4-BE49-F238E27FC236}">
                      <a16:creationId xmlns:a16="http://schemas.microsoft.com/office/drawing/2014/main" id="{3034D666-1496-CB9B-5704-E4108910FCBC}"/>
                    </a:ext>
                  </a:extLst>
                </p:cNvPr>
                <p:cNvSpPr/>
                <p:nvPr/>
              </p:nvSpPr>
              <p:spPr>
                <a:xfrm rot="10800000">
                  <a:off x="1584355" y="2754702"/>
                  <a:ext cx="2444437" cy="364821"/>
                </a:xfrm>
                <a:prstGeom prst="round2SameRect">
                  <a:avLst/>
                </a:prstGeom>
                <a:solidFill>
                  <a:srgbClr val="0FA7D7"/>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1">
                      <a:solidFill>
                        <a:srgbClr val="FFFFFF"/>
                      </a:solidFill>
                      <a:latin typeface="Roboto" panose="02000000000000000000" pitchFamily="2" charset="0"/>
                      <a:ea typeface="Roboto" panose="02000000000000000000" pitchFamily="2" charset="0"/>
                      <a:cs typeface="Roboto" panose="02000000000000000000" pitchFamily="2" charset="0"/>
                    </a:rPr>
                    <a:t>STEP 2</a:t>
                  </a:r>
                </a:p>
              </p:txBody>
            </p:sp>
          </p:grpSp>
          <p:sp>
            <p:nvSpPr>
              <p:cNvPr id="46" name="TextBox 45">
                <a:extLst>
                  <a:ext uri="{FF2B5EF4-FFF2-40B4-BE49-F238E27FC236}">
                    <a16:creationId xmlns:a16="http://schemas.microsoft.com/office/drawing/2014/main" id="{70991A22-5D92-105C-6695-FA0DA88A8199}"/>
                  </a:ext>
                </a:extLst>
              </p:cNvPr>
              <p:cNvSpPr txBox="1"/>
              <p:nvPr/>
            </p:nvSpPr>
            <p:spPr>
              <a:xfrm>
                <a:off x="6095996" y="3430927"/>
                <a:ext cx="1894403" cy="1306011"/>
              </a:xfrm>
              <a:prstGeom prst="rect">
                <a:avLst/>
              </a:prstGeom>
              <a:noFill/>
              <a:ln>
                <a:noFill/>
              </a:ln>
            </p:spPr>
            <p:txBody>
              <a:bodyPr wrap="square" rtlCol="0">
                <a:spAutoFit/>
              </a:bodyPr>
              <a:lstStyle/>
              <a:p>
                <a:r>
                  <a:rPr lang="en-US" altLang="ko-KR"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2 global consultations</a:t>
                </a:r>
              </a:p>
              <a:p>
                <a:endParaRPr lang="en-US" altLang="ko-KR"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endParaRPr>
              </a:p>
              <a:p>
                <a:r>
                  <a:rPr lang="en-US" altLang="ko-KR"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(Member States &amp; Stakeholders)</a:t>
                </a:r>
                <a:endParaRPr lang="en-US" altLang="ko-KR" sz="1400">
                  <a:solidFill>
                    <a:srgbClr val="0FA7D7"/>
                  </a:solidFill>
                  <a:latin typeface="Roboto" panose="02000000000000000000" pitchFamily="2" charset="0"/>
                  <a:ea typeface="Roboto" panose="02000000000000000000" pitchFamily="2" charset="0"/>
                  <a:cs typeface="Roboto" panose="02000000000000000000" pitchFamily="2" charset="0"/>
                </a:endParaRPr>
              </a:p>
              <a:p>
                <a:endParaRPr lang="en-US" altLang="ko-KR" sz="1400">
                  <a:solidFill>
                    <a:srgbClr val="0FA7D7"/>
                  </a:solidFill>
                  <a:latin typeface="Roboto" panose="02000000000000000000" pitchFamily="2" charset="0"/>
                  <a:ea typeface="Roboto" panose="02000000000000000000" pitchFamily="2" charset="0"/>
                  <a:cs typeface="Roboto" panose="02000000000000000000" pitchFamily="2" charset="0"/>
                </a:endParaRPr>
              </a:p>
              <a:p>
                <a:r>
                  <a:rPr lang="en-US" altLang="ko-KR" sz="1400">
                    <a:solidFill>
                      <a:srgbClr val="0FA7D7"/>
                    </a:solidFill>
                    <a:latin typeface="Roboto" panose="02000000000000000000" pitchFamily="2" charset="0"/>
                    <a:ea typeface="Roboto" panose="02000000000000000000" pitchFamily="2" charset="0"/>
                    <a:cs typeface="Roboto" panose="02000000000000000000" pitchFamily="2" charset="0"/>
                  </a:rPr>
                  <a:t>In Progress</a:t>
                </a:r>
                <a:endParaRPr lang="ko-KR" altLang="en-US" sz="1400">
                  <a:solidFill>
                    <a:srgbClr val="0FA7D7"/>
                  </a:solidFill>
                  <a:latin typeface="Roboto" panose="02000000000000000000" pitchFamily="2" charset="0"/>
                  <a:cs typeface="Roboto" panose="02000000000000000000" pitchFamily="2" charset="0"/>
                </a:endParaRPr>
              </a:p>
              <a:p>
                <a:endParaRPr lang="en-US" altLang="ko-KR"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endParaRPr>
              </a:p>
            </p:txBody>
          </p:sp>
        </p:grpSp>
      </p:grpSp>
    </p:spTree>
    <p:extLst>
      <p:ext uri="{BB962C8B-B14F-4D97-AF65-F5344CB8AC3E}">
        <p14:creationId xmlns:p14="http://schemas.microsoft.com/office/powerpoint/2010/main" val="148898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0" y="348824"/>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5" y="587512"/>
            <a:ext cx="1969576"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0" b="1">
                <a:solidFill>
                  <a:srgbClr val="203261"/>
                </a:solidFill>
                <a:latin typeface="Roboto" panose="02000000000000000000" pitchFamily="2" charset="0"/>
                <a:ea typeface="Roboto" panose="02000000000000000000" pitchFamily="2" charset="0"/>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0" y="459357"/>
            <a:ext cx="2648588" cy="373213"/>
          </a:xfrm>
          <a:prstGeom prst="rect">
            <a:avLst/>
          </a:prstGeom>
        </p:spPr>
      </p:pic>
      <p:sp>
        <p:nvSpPr>
          <p:cNvPr id="3" name="Title 2">
            <a:extLst>
              <a:ext uri="{FF2B5EF4-FFF2-40B4-BE49-F238E27FC236}">
                <a16:creationId xmlns:a16="http://schemas.microsoft.com/office/drawing/2014/main" id="{89CDA67A-C4A3-4977-A5AC-3B848A0E3529}"/>
              </a:ext>
            </a:extLst>
          </p:cNvPr>
          <p:cNvSpPr>
            <a:spLocks noGrp="1"/>
          </p:cNvSpPr>
          <p:nvPr>
            <p:ph type="title"/>
          </p:nvPr>
        </p:nvSpPr>
        <p:spPr>
          <a:xfrm>
            <a:off x="1215030" y="1072204"/>
            <a:ext cx="10365893" cy="830997"/>
          </a:xfrm>
        </p:spPr>
        <p:txBody>
          <a:bodyPr lIns="91440" tIns="45720" rIns="91440" bIns="45720" anchor="t"/>
          <a:lstStyle/>
          <a:p>
            <a:r>
              <a:rPr lang="en-US">
                <a:latin typeface="Roboto"/>
                <a:ea typeface="Roboto"/>
                <a:cs typeface="Roboto"/>
              </a:rPr>
              <a:t>Progress on deliverable 3: </a:t>
            </a:r>
            <a:br>
              <a:rPr lang="en-US">
                <a:latin typeface="Roboto"/>
                <a:ea typeface="Roboto"/>
                <a:cs typeface="Roboto"/>
              </a:rPr>
            </a:br>
            <a:r>
              <a:rPr lang="en-US" sz="3200">
                <a:solidFill>
                  <a:srgbClr val="0FA7D7"/>
                </a:solidFill>
                <a:latin typeface="Roboto"/>
                <a:ea typeface="Roboto"/>
                <a:cs typeface="Roboto"/>
              </a:rPr>
              <a:t>Survey on the revised proposal for a limited set of indicators</a:t>
            </a:r>
          </a:p>
        </p:txBody>
      </p:sp>
      <p:sp>
        <p:nvSpPr>
          <p:cNvPr id="4" name="Content Placeholder 3">
            <a:extLst>
              <a:ext uri="{FF2B5EF4-FFF2-40B4-BE49-F238E27FC236}">
                <a16:creationId xmlns:a16="http://schemas.microsoft.com/office/drawing/2014/main" id="{88AC247D-BFB5-04B4-0203-4B79EAA8BB40}"/>
              </a:ext>
            </a:extLst>
          </p:cNvPr>
          <p:cNvSpPr txBox="1">
            <a:spLocks/>
          </p:cNvSpPr>
          <p:nvPr/>
        </p:nvSpPr>
        <p:spPr>
          <a:xfrm>
            <a:off x="1664102" y="2898370"/>
            <a:ext cx="10368221" cy="3201888"/>
          </a:xfrm>
          <a:prstGeom prst="rect">
            <a:avLst/>
          </a:prstGeom>
        </p:spPr>
        <p:txBody>
          <a:bodyPr lIns="91440" tIns="45720" rIns="91440" bIns="45720" anchor="t">
            <a:normAutofit/>
          </a:bodyPr>
          <a:lstStyle>
            <a:lvl1pPr marL="492125" indent="-361950" algn="l" defTabSz="914400" rtl="0" eaLnBrk="1" latinLnBrk="0" hangingPunct="1">
              <a:lnSpc>
                <a:spcPct val="130000"/>
              </a:lnSpc>
              <a:spcBef>
                <a:spcPts val="1000"/>
              </a:spcBef>
              <a:buFont typeface="Wingdings" pitchFamily="2" charset="2"/>
              <a:buChar char="§"/>
              <a:tabLst/>
              <a:defRPr sz="1800" kern="1200">
                <a:solidFill>
                  <a:srgbClr val="1D326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FA7D7"/>
                </a:solidFill>
                <a:latin typeface="Roboto"/>
                <a:ea typeface="Roboto"/>
                <a:cs typeface="Roboto"/>
              </a:rPr>
              <a:t>Open to</a:t>
            </a:r>
            <a:r>
              <a:rPr lang="en-US" sz="1600">
                <a:solidFill>
                  <a:srgbClr val="0FA7D7"/>
                </a:solidFill>
                <a:latin typeface="Roboto"/>
                <a:ea typeface="Roboto"/>
                <a:cs typeface="Roboto"/>
              </a:rPr>
              <a:t> </a:t>
            </a:r>
            <a:r>
              <a:rPr lang="en-US" b="1">
                <a:solidFill>
                  <a:srgbClr val="1A3668"/>
                </a:solidFill>
                <a:latin typeface="Roboto"/>
                <a:ea typeface="Roboto"/>
                <a:cs typeface="Roboto"/>
              </a:rPr>
              <a:t>Member States </a:t>
            </a:r>
            <a:r>
              <a:rPr lang="en-US">
                <a:solidFill>
                  <a:srgbClr val="0FA7D7"/>
                </a:solidFill>
                <a:latin typeface="Roboto"/>
                <a:ea typeface="Roboto"/>
                <a:cs typeface="Roboto"/>
              </a:rPr>
              <a:t>and</a:t>
            </a:r>
            <a:r>
              <a:rPr lang="en-US" b="1">
                <a:solidFill>
                  <a:srgbClr val="1A3668"/>
                </a:solidFill>
                <a:latin typeface="Roboto"/>
                <a:ea typeface="Roboto"/>
                <a:cs typeface="Roboto"/>
              </a:rPr>
              <a:t> stakeholders</a:t>
            </a:r>
          </a:p>
          <a:p>
            <a:r>
              <a:rPr lang="en-US">
                <a:solidFill>
                  <a:srgbClr val="0FA7D7"/>
                </a:solidFill>
                <a:latin typeface="Roboto"/>
                <a:ea typeface="Roboto"/>
                <a:cs typeface="Roboto"/>
              </a:rPr>
              <a:t>Deadline</a:t>
            </a:r>
            <a:r>
              <a:rPr lang="en-US" b="1">
                <a:solidFill>
                  <a:srgbClr val="1A3668"/>
                </a:solidFill>
                <a:latin typeface="Roboto"/>
                <a:ea typeface="Roboto"/>
                <a:cs typeface="Roboto"/>
              </a:rPr>
              <a:t> 11 February 2024</a:t>
            </a:r>
            <a:endParaRPr lang="en-US">
              <a:cs typeface="Roboto"/>
            </a:endParaRPr>
          </a:p>
          <a:p>
            <a:r>
              <a:rPr lang="en-US">
                <a:solidFill>
                  <a:srgbClr val="0FA7D7"/>
                </a:solidFill>
                <a:latin typeface="Roboto"/>
                <a:ea typeface="Roboto"/>
                <a:cs typeface="Roboto"/>
              </a:rPr>
              <a:t>Password: </a:t>
            </a:r>
            <a:r>
              <a:rPr lang="en-US" sz="2400" b="1">
                <a:solidFill>
                  <a:srgbClr val="1A3668"/>
                </a:solidFill>
                <a:latin typeface="Roboto"/>
                <a:ea typeface="Roboto"/>
                <a:cs typeface="Roboto"/>
              </a:rPr>
              <a:t>GCM23HubNetwork!</a:t>
            </a:r>
          </a:p>
          <a:p>
            <a:pPr marL="130175" indent="0">
              <a:buNone/>
            </a:pPr>
            <a:endParaRPr lang="en-US">
              <a:solidFill>
                <a:srgbClr val="0FA7D7"/>
              </a:solidFill>
              <a:latin typeface="Roboto"/>
              <a:ea typeface="Roboto"/>
              <a:cs typeface="Roboto"/>
            </a:endParaRPr>
          </a:p>
        </p:txBody>
      </p:sp>
      <p:pic>
        <p:nvPicPr>
          <p:cNvPr id="5" name="Picture 4" descr="Qr code with a logo on it&#10;&#10;Description automatically generated">
            <a:extLst>
              <a:ext uri="{FF2B5EF4-FFF2-40B4-BE49-F238E27FC236}">
                <a16:creationId xmlns:a16="http://schemas.microsoft.com/office/drawing/2014/main" id="{364594F1-6C72-9B96-0F8A-E014D255468F}"/>
              </a:ext>
            </a:extLst>
          </p:cNvPr>
          <p:cNvPicPr>
            <a:picLocks noChangeAspect="1"/>
          </p:cNvPicPr>
          <p:nvPr/>
        </p:nvPicPr>
        <p:blipFill>
          <a:blip r:embed="rId4"/>
          <a:stretch>
            <a:fillRect/>
          </a:stretch>
        </p:blipFill>
        <p:spPr>
          <a:xfrm>
            <a:off x="7275052" y="2477729"/>
            <a:ext cx="4114800" cy="4114800"/>
          </a:xfrm>
          <a:prstGeom prst="rect">
            <a:avLst/>
          </a:prstGeom>
        </p:spPr>
      </p:pic>
    </p:spTree>
    <p:extLst>
      <p:ext uri="{BB962C8B-B14F-4D97-AF65-F5344CB8AC3E}">
        <p14:creationId xmlns:p14="http://schemas.microsoft.com/office/powerpoint/2010/main" val="2464865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1431868" y="3187043"/>
            <a:ext cx="9966960" cy="689870"/>
          </a:xfrm>
        </p:spPr>
        <p:txBody>
          <a:bodyPr>
            <a:normAutofit fontScale="90000"/>
          </a:bodyPr>
          <a:lstStyle/>
          <a:p>
            <a:r>
              <a:rPr lang="en-US" sz="3600">
                <a:latin typeface="Roboto"/>
                <a:ea typeface="Roboto"/>
                <a:cs typeface="Roboto"/>
              </a:rPr>
              <a:t>Presentation of the revised indicators and interactive discussions</a:t>
            </a:r>
          </a:p>
        </p:txBody>
      </p:sp>
    </p:spTree>
    <p:extLst>
      <p:ext uri="{BB962C8B-B14F-4D97-AF65-F5344CB8AC3E}">
        <p14:creationId xmlns:p14="http://schemas.microsoft.com/office/powerpoint/2010/main" val="569575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1262051" y="1418509"/>
            <a:ext cx="9966960" cy="689870"/>
          </a:xfrm>
        </p:spPr>
        <p:txBody>
          <a:bodyPr>
            <a:normAutofit/>
          </a:bodyPr>
          <a:lstStyle/>
          <a:p>
            <a:r>
              <a:rPr lang="en-US" sz="3600">
                <a:latin typeface="Roboto"/>
                <a:ea typeface="Roboto"/>
                <a:cs typeface="Roboto"/>
              </a:rPr>
              <a:t>Guiding questions</a:t>
            </a:r>
          </a:p>
        </p:txBody>
      </p:sp>
      <p:sp>
        <p:nvSpPr>
          <p:cNvPr id="6" name="Content Placeholder 4">
            <a:extLst>
              <a:ext uri="{FF2B5EF4-FFF2-40B4-BE49-F238E27FC236}">
                <a16:creationId xmlns:a16="http://schemas.microsoft.com/office/drawing/2014/main" id="{F5BD0305-71B0-4847-8FAC-B41984C70A16}"/>
              </a:ext>
            </a:extLst>
          </p:cNvPr>
          <p:cNvSpPr txBox="1">
            <a:spLocks/>
          </p:cNvSpPr>
          <p:nvPr/>
        </p:nvSpPr>
        <p:spPr>
          <a:xfrm>
            <a:off x="1655301" y="2256051"/>
            <a:ext cx="9432876" cy="3409070"/>
          </a:xfrm>
          <a:prstGeom prst="rect">
            <a:avLst/>
          </a:prstGeom>
        </p:spPr>
        <p:txBody>
          <a:bodyPr vert="horz" lIns="91440" tIns="45721" rIns="91440" bIns="45721" rtlCol="0" anchor="t">
            <a:noAutofit/>
          </a:bodyPr>
          <a:lstStyle>
            <a:lvl1pPr marL="492125" indent="-361950" algn="l" defTabSz="914400" rtl="0" eaLnBrk="1" latinLnBrk="0" hangingPunct="1">
              <a:lnSpc>
                <a:spcPct val="130000"/>
              </a:lnSpc>
              <a:spcBef>
                <a:spcPts val="1000"/>
              </a:spcBef>
              <a:buFont typeface="Wingdings" pitchFamily="2" charset="2"/>
              <a:buChar char="§"/>
              <a:tabLst/>
              <a:defRPr sz="1800" kern="1200">
                <a:solidFill>
                  <a:srgbClr val="1D326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89" indent="-457211">
              <a:buFont typeface="+mj-lt"/>
              <a:buAutoNum type="arabicPeriod"/>
            </a:pPr>
            <a:r>
              <a:rPr lang="en-US">
                <a:solidFill>
                  <a:srgbClr val="0FA7D7"/>
                </a:solidFill>
                <a:latin typeface="Roboto"/>
                <a:ea typeface="Roboto"/>
                <a:cs typeface="Arial"/>
              </a:rPr>
              <a:t>Is the proposed limited set of indicators for the GCM suitable in terms of its relevance, scope, coverage, balance and ability to compare progress over time and across different countries and regions? </a:t>
            </a:r>
          </a:p>
          <a:p>
            <a:pPr marL="587389" indent="-457211">
              <a:buFont typeface="+mj-lt"/>
              <a:buAutoNum type="arabicPeriod"/>
            </a:pPr>
            <a:r>
              <a:rPr lang="en-US">
                <a:solidFill>
                  <a:srgbClr val="0FA7D7"/>
                </a:solidFill>
                <a:latin typeface="Roboto"/>
                <a:ea typeface="Roboto"/>
                <a:cs typeface="Arial"/>
              </a:rPr>
              <a:t>Does the proposal align well with other global frameworks, such as the SDGs, while also reflecting migration dynamics? </a:t>
            </a:r>
          </a:p>
          <a:p>
            <a:pPr marL="587389" indent="-457211">
              <a:buFont typeface="+mj-lt"/>
              <a:buAutoNum type="arabicPeriod"/>
            </a:pPr>
            <a:r>
              <a:rPr lang="en-US">
                <a:solidFill>
                  <a:srgbClr val="0FA7D7"/>
                </a:solidFill>
                <a:latin typeface="Roboto"/>
                <a:ea typeface="Roboto"/>
                <a:cs typeface="Arial"/>
              </a:rPr>
              <a:t>Among the suggested indicators, which ones should be retained as core and additional for effective monitoring of the GCM? </a:t>
            </a:r>
          </a:p>
          <a:p>
            <a:pPr marL="587389" indent="-457211">
              <a:buFont typeface="+mj-lt"/>
              <a:buAutoNum type="arabicPeriod"/>
            </a:pPr>
            <a:r>
              <a:rPr lang="en-US">
                <a:solidFill>
                  <a:srgbClr val="0FA7D7"/>
                </a:solidFill>
                <a:latin typeface="Roboto"/>
                <a:ea typeface="Roboto"/>
                <a:cs typeface="Arial"/>
              </a:rPr>
              <a:t>How do these proposed indicators compare against the indicators currently in use in countries? </a:t>
            </a:r>
          </a:p>
          <a:p>
            <a:endParaRPr lang="en-US">
              <a:latin typeface="Roboto"/>
              <a:ea typeface="Roboto"/>
              <a:cs typeface="Arial"/>
            </a:endParaRPr>
          </a:p>
          <a:p>
            <a:endParaRPr lang="en-US">
              <a:solidFill>
                <a:srgbClr val="000000"/>
              </a:solidFill>
              <a:latin typeface="Roboto"/>
              <a:ea typeface="Roboto"/>
              <a:cs typeface="Arial"/>
            </a:endParaRPr>
          </a:p>
          <a:p>
            <a:endParaRPr lang="en-US">
              <a:solidFill>
                <a:srgbClr val="000000"/>
              </a:solidFill>
              <a:latin typeface="Roboto"/>
              <a:ea typeface="Roboto"/>
              <a:cs typeface="Arial"/>
            </a:endParaRPr>
          </a:p>
          <a:p>
            <a:pPr marL="130178" indent="0">
              <a:buNone/>
            </a:pPr>
            <a:endParaRPr lang="en-US">
              <a:solidFill>
                <a:srgbClr val="000000"/>
              </a:solidFill>
              <a:latin typeface="Roboto"/>
              <a:ea typeface="Roboto"/>
              <a:cs typeface="Arial"/>
            </a:endParaRPr>
          </a:p>
          <a:p>
            <a:pPr marL="130178" indent="0">
              <a:buNone/>
            </a:pPr>
            <a:endParaRPr lang="en-US">
              <a:latin typeface="Roboto"/>
              <a:cs typeface="Roboto"/>
            </a:endParaRPr>
          </a:p>
          <a:p>
            <a:pPr>
              <a:buFont typeface="Wingdings" panose="020B0604020202020204" pitchFamily="34" charset="0"/>
              <a:buChar char="§"/>
            </a:pPr>
            <a:endParaRPr lang="en-US">
              <a:latin typeface="Roboto"/>
              <a:cs typeface="Roboto"/>
            </a:endParaRPr>
          </a:p>
          <a:p>
            <a:endParaRPr lang="en-US">
              <a:latin typeface="Roboto"/>
              <a:cs typeface="Roboto"/>
            </a:endParaRPr>
          </a:p>
        </p:txBody>
      </p:sp>
    </p:spTree>
    <p:extLst>
      <p:ext uri="{BB962C8B-B14F-4D97-AF65-F5344CB8AC3E}">
        <p14:creationId xmlns:p14="http://schemas.microsoft.com/office/powerpoint/2010/main" val="2522171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1141133" y="1184741"/>
            <a:ext cx="9966960" cy="689870"/>
          </a:xfrm>
        </p:spPr>
        <p:txBody>
          <a:bodyPr>
            <a:normAutofit/>
          </a:bodyPr>
          <a:lstStyle/>
          <a:p>
            <a:r>
              <a:rPr lang="en-US" sz="3600">
                <a:latin typeface="Roboto"/>
                <a:ea typeface="Roboto"/>
                <a:cs typeface="Roboto"/>
              </a:rPr>
              <a:t>Panel 1</a:t>
            </a:r>
          </a:p>
        </p:txBody>
      </p:sp>
      <p:grpSp>
        <p:nvGrpSpPr>
          <p:cNvPr id="21" name="Group 20">
            <a:extLst>
              <a:ext uri="{FF2B5EF4-FFF2-40B4-BE49-F238E27FC236}">
                <a16:creationId xmlns:a16="http://schemas.microsoft.com/office/drawing/2014/main" id="{79F3158B-1CCC-8AA9-FAFB-45EDFC3944D6}"/>
              </a:ext>
            </a:extLst>
          </p:cNvPr>
          <p:cNvGrpSpPr/>
          <p:nvPr/>
        </p:nvGrpSpPr>
        <p:grpSpPr>
          <a:xfrm>
            <a:off x="-187357" y="1089000"/>
            <a:ext cx="12989304" cy="4680000"/>
            <a:chOff x="-85757" y="608556"/>
            <a:chExt cx="12989304" cy="4680000"/>
          </a:xfrm>
        </p:grpSpPr>
        <p:pic>
          <p:nvPicPr>
            <p:cNvPr id="10" name="Picture 9" descr="A blue and yellow square with white text&#10;&#10;Description automatically generated">
              <a:extLst>
                <a:ext uri="{FF2B5EF4-FFF2-40B4-BE49-F238E27FC236}">
                  <a16:creationId xmlns:a16="http://schemas.microsoft.com/office/drawing/2014/main" id="{BA27E9A9-1D69-56F7-2866-B24E0F55561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146221" y="608556"/>
              <a:ext cx="4680000" cy="4680000"/>
            </a:xfrm>
            <a:prstGeom prst="rect">
              <a:avLst/>
            </a:prstGeom>
          </p:spPr>
        </p:pic>
        <p:pic>
          <p:nvPicPr>
            <p:cNvPr id="12" name="Picture 11" descr="A blue square with white text and a person holding a wrench&#10;&#10;Description automatically generated">
              <a:extLst>
                <a:ext uri="{FF2B5EF4-FFF2-40B4-BE49-F238E27FC236}">
                  <a16:creationId xmlns:a16="http://schemas.microsoft.com/office/drawing/2014/main" id="{11219D8D-1F33-C7F4-452B-36CEE4B7E77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8223547" y="608556"/>
              <a:ext cx="4680000" cy="4680000"/>
            </a:xfrm>
            <a:prstGeom prst="rect">
              <a:avLst/>
            </a:prstGeom>
          </p:spPr>
        </p:pic>
        <p:pic>
          <p:nvPicPr>
            <p:cNvPr id="16" name="Picture 15" descr="A blue square with white text and a tree&#10;&#10;Description automatically generated">
              <a:extLst>
                <a:ext uri="{FF2B5EF4-FFF2-40B4-BE49-F238E27FC236}">
                  <a16:creationId xmlns:a16="http://schemas.microsoft.com/office/drawing/2014/main" id="{4DC3FE6F-5C5D-3B6D-4974-B534DA3B53E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34167" y1="66296" x2="37500" y2="60741"/>
                        </a14:backgroundRemoval>
                      </a14:imgEffect>
                    </a14:imgLayer>
                  </a14:imgProps>
                </a:ext>
              </a:extLst>
            </a:blip>
            <a:stretch>
              <a:fillRect/>
            </a:stretch>
          </p:blipFill>
          <p:spPr>
            <a:xfrm>
              <a:off x="-85757" y="608556"/>
              <a:ext cx="4680000" cy="4680000"/>
            </a:xfrm>
            <a:prstGeom prst="rect">
              <a:avLst/>
            </a:prstGeom>
          </p:spPr>
        </p:pic>
        <p:pic>
          <p:nvPicPr>
            <p:cNvPr id="18" name="Picture 17" descr="A blue square with a red and white sign&#10;&#10;Description automatically generated">
              <a:extLst>
                <a:ext uri="{FF2B5EF4-FFF2-40B4-BE49-F238E27FC236}">
                  <a16:creationId xmlns:a16="http://schemas.microsoft.com/office/drawing/2014/main" id="{82DF99FE-CF4A-49F7-D1D1-BB9B7DA09871}"/>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33241" y1="66481" x2="41204" y2="56204"/>
                          <a14:foregroundMark x1="37870" y1="67315" x2="34259" y2="62407"/>
                          <a14:foregroundMark x1="37037" y1="62870" x2="36481" y2="65648"/>
                        </a14:backgroundRemoval>
                      </a14:imgEffect>
                    </a14:imgLayer>
                  </a14:imgProps>
                </a:ext>
              </a:extLst>
            </a:blip>
            <a:stretch>
              <a:fillRect/>
            </a:stretch>
          </p:blipFill>
          <p:spPr>
            <a:xfrm>
              <a:off x="4068895" y="608556"/>
              <a:ext cx="4680000" cy="4680000"/>
            </a:xfrm>
            <a:prstGeom prst="rect">
              <a:avLst/>
            </a:prstGeom>
          </p:spPr>
        </p:pic>
        <p:pic>
          <p:nvPicPr>
            <p:cNvPr id="20" name="Picture 19" descr="A blue and red square with arrows&#10;&#10;Description automatically generated">
              <a:extLst>
                <a:ext uri="{FF2B5EF4-FFF2-40B4-BE49-F238E27FC236}">
                  <a16:creationId xmlns:a16="http://schemas.microsoft.com/office/drawing/2014/main" id="{0FE8CA45-D016-AA1E-D972-1D68A61D7802}"/>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1991569" y="608556"/>
              <a:ext cx="4680000" cy="4680000"/>
            </a:xfrm>
            <a:prstGeom prst="rect">
              <a:avLst/>
            </a:prstGeom>
          </p:spPr>
        </p:pic>
      </p:grpSp>
    </p:spTree>
    <p:extLst>
      <p:ext uri="{BB962C8B-B14F-4D97-AF65-F5344CB8AC3E}">
        <p14:creationId xmlns:p14="http://schemas.microsoft.com/office/powerpoint/2010/main" val="293672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D726-A7DE-474F-85F3-0D09636E3F83}"/>
              </a:ext>
            </a:extLst>
          </p:cNvPr>
          <p:cNvSpPr>
            <a:spLocks noGrp="1"/>
          </p:cNvSpPr>
          <p:nvPr>
            <p:ph type="ctrTitle"/>
          </p:nvPr>
        </p:nvSpPr>
        <p:spPr>
          <a:xfrm>
            <a:off x="3886292" y="2366133"/>
            <a:ext cx="7550965" cy="2163476"/>
          </a:xfrm>
        </p:spPr>
        <p:txBody>
          <a:bodyPr>
            <a:normAutofit/>
          </a:bodyPr>
          <a:lstStyle/>
          <a:p>
            <a:r>
              <a:rPr lang="en-US" sz="4400">
                <a:solidFill>
                  <a:srgbClr val="0FA7D7"/>
                </a:solidFill>
              </a:rPr>
              <a:t>Measuring progress: </a:t>
            </a:r>
            <a:br>
              <a:rPr lang="en-US" sz="4400">
                <a:solidFill>
                  <a:srgbClr val="0FA7D7"/>
                </a:solidFill>
              </a:rPr>
            </a:br>
            <a:r>
              <a:rPr lang="en-US" sz="4400">
                <a:solidFill>
                  <a:srgbClr val="0FA7D7"/>
                </a:solidFill>
              </a:rPr>
              <a:t>GCM indicators</a:t>
            </a:r>
          </a:p>
        </p:txBody>
      </p:sp>
      <p:sp>
        <p:nvSpPr>
          <p:cNvPr id="8" name="TextBox 7">
            <a:extLst>
              <a:ext uri="{FF2B5EF4-FFF2-40B4-BE49-F238E27FC236}">
                <a16:creationId xmlns:a16="http://schemas.microsoft.com/office/drawing/2014/main" id="{EA033185-5AC8-6776-192D-821FB43A1D23}"/>
              </a:ext>
            </a:extLst>
          </p:cNvPr>
          <p:cNvSpPr txBox="1"/>
          <p:nvPr/>
        </p:nvSpPr>
        <p:spPr>
          <a:xfrm>
            <a:off x="5811702" y="894296"/>
            <a:ext cx="2428876" cy="1862176"/>
          </a:xfrm>
          <a:prstGeom prst="rect">
            <a:avLst/>
          </a:prstGeom>
          <a:noFill/>
        </p:spPr>
        <p:txBody>
          <a:bodyPr wrap="square" rtlCol="0">
            <a:spAutoFit/>
          </a:bodyPr>
          <a:lstStyle/>
          <a:p>
            <a:pPr algn="ctr"/>
            <a:r>
              <a:rPr lang="en-US" sz="11501"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9" name="Title 1">
            <a:extLst>
              <a:ext uri="{FF2B5EF4-FFF2-40B4-BE49-F238E27FC236}">
                <a16:creationId xmlns:a16="http://schemas.microsoft.com/office/drawing/2014/main" id="{5FD48820-59C0-0AA8-68AA-71A05A7C7139}"/>
              </a:ext>
            </a:extLst>
          </p:cNvPr>
          <p:cNvSpPr txBox="1">
            <a:spLocks/>
          </p:cNvSpPr>
          <p:nvPr/>
        </p:nvSpPr>
        <p:spPr>
          <a:xfrm>
            <a:off x="3886290" y="1641919"/>
            <a:ext cx="3083289" cy="111442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4000">
                <a:solidFill>
                  <a:srgbClr val="203261"/>
                </a:solidFill>
              </a:rPr>
              <a:t>Workstream</a:t>
            </a:r>
          </a:p>
        </p:txBody>
      </p:sp>
      <p:cxnSp>
        <p:nvCxnSpPr>
          <p:cNvPr id="11" name="Straight Connector 10">
            <a:extLst>
              <a:ext uri="{FF2B5EF4-FFF2-40B4-BE49-F238E27FC236}">
                <a16:creationId xmlns:a16="http://schemas.microsoft.com/office/drawing/2014/main" id="{114F7A58-68C8-341F-54EC-B03CBFA0ACCF}"/>
              </a:ext>
            </a:extLst>
          </p:cNvPr>
          <p:cNvCxnSpPr>
            <a:cxnSpLocks/>
          </p:cNvCxnSpPr>
          <p:nvPr/>
        </p:nvCxnSpPr>
        <p:spPr>
          <a:xfrm>
            <a:off x="3371851" y="2019300"/>
            <a:ext cx="0" cy="2510308"/>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Picture 13" descr="Graphical user interface&#10;&#10;Description automatically generated with medium confidence">
            <a:extLst>
              <a:ext uri="{FF2B5EF4-FFF2-40B4-BE49-F238E27FC236}">
                <a16:creationId xmlns:a16="http://schemas.microsoft.com/office/drawing/2014/main" id="{DB5C153A-06BD-2CDE-F832-4DB45F8CF062}"/>
              </a:ext>
            </a:extLst>
          </p:cNvPr>
          <p:cNvPicPr>
            <a:picLocks noChangeAspect="1"/>
          </p:cNvPicPr>
          <p:nvPr/>
        </p:nvPicPr>
        <p:blipFill>
          <a:blip r:embed="rId2"/>
          <a:stretch>
            <a:fillRect/>
          </a:stretch>
        </p:blipFill>
        <p:spPr>
          <a:xfrm>
            <a:off x="8240578" y="459358"/>
            <a:ext cx="3647260" cy="513936"/>
          </a:xfrm>
          <a:prstGeom prst="rect">
            <a:avLst/>
          </a:prstGeom>
        </p:spPr>
      </p:pic>
      <p:sp>
        <p:nvSpPr>
          <p:cNvPr id="15" name="Title 1">
            <a:extLst>
              <a:ext uri="{FF2B5EF4-FFF2-40B4-BE49-F238E27FC236}">
                <a16:creationId xmlns:a16="http://schemas.microsoft.com/office/drawing/2014/main" id="{1A006AE0-7612-494B-9DE1-3802A216C0A6}"/>
              </a:ext>
            </a:extLst>
          </p:cNvPr>
          <p:cNvSpPr txBox="1">
            <a:spLocks/>
          </p:cNvSpPr>
          <p:nvPr/>
        </p:nvSpPr>
        <p:spPr>
          <a:xfrm>
            <a:off x="3886292" y="4689567"/>
            <a:ext cx="7550965" cy="1709077"/>
          </a:xfrm>
          <a:prstGeom prst="rect">
            <a:avLst/>
          </a:prstGeom>
        </p:spPr>
        <p:txBody>
          <a:bodyPr vert="horz" lIns="91440" tIns="45721" rIns="91440" bIns="45721" rtlCol="0" anchor="ctr">
            <a:no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0FA7D7"/>
                </a:solidFill>
                <a:latin typeface="Roboto"/>
                <a:ea typeface="Roboto"/>
                <a:cs typeface="Roboto"/>
              </a:rPr>
              <a:t>UN DESA</a:t>
            </a:r>
          </a:p>
          <a:p>
            <a:r>
              <a:rPr lang="en-US" sz="1801">
                <a:solidFill>
                  <a:srgbClr val="0FA7D7"/>
                </a:solidFill>
                <a:latin typeface="Roboto"/>
                <a:ea typeface="Roboto"/>
                <a:cs typeface="Roboto"/>
              </a:rPr>
              <a:t>IOM GMDAC</a:t>
            </a:r>
          </a:p>
          <a:p>
            <a:endParaRPr lang="en-US" sz="1801">
              <a:solidFill>
                <a:srgbClr val="0FA7D7"/>
              </a:solidFill>
              <a:latin typeface="Roboto"/>
              <a:ea typeface="Roboto"/>
              <a:cs typeface="Roboto"/>
            </a:endParaRPr>
          </a:p>
          <a:p>
            <a:endParaRPr lang="en-US" sz="1801">
              <a:solidFill>
                <a:srgbClr val="0FA7D7"/>
              </a:solidFill>
              <a:latin typeface="Roboto"/>
              <a:ea typeface="Roboto"/>
              <a:cs typeface="Roboto"/>
            </a:endParaRPr>
          </a:p>
          <a:p>
            <a:r>
              <a:rPr lang="en-US" sz="1801">
                <a:solidFill>
                  <a:srgbClr val="0FA7D7"/>
                </a:solidFill>
                <a:latin typeface="Roboto"/>
                <a:ea typeface="Roboto"/>
                <a:cs typeface="Roboto"/>
              </a:rPr>
              <a:t>Global Consultation for Member States</a:t>
            </a:r>
            <a:endParaRPr lang="en-US" sz="1801">
              <a:solidFill>
                <a:srgbClr val="0FA7D7"/>
              </a:solidFill>
              <a:latin typeface="Roboto"/>
              <a:ea typeface="Roboto"/>
            </a:endParaRPr>
          </a:p>
          <a:p>
            <a:pPr algn="r"/>
            <a:r>
              <a:rPr lang="en-US" sz="1801">
                <a:solidFill>
                  <a:srgbClr val="0FA7D7"/>
                </a:solidFill>
                <a:latin typeface="Roboto"/>
                <a:ea typeface="Roboto Light"/>
              </a:rPr>
              <a:t>6 February 2024, Online</a:t>
            </a:r>
            <a:endParaRPr lang="en-US" sz="1801">
              <a:solidFill>
                <a:srgbClr val="0FA7D7"/>
              </a:solidFill>
              <a:latin typeface="Roboto"/>
              <a:ea typeface="Roboto Light"/>
              <a:cs typeface="Roboto"/>
            </a:endParaRPr>
          </a:p>
        </p:txBody>
      </p:sp>
    </p:spTree>
    <p:extLst>
      <p:ext uri="{BB962C8B-B14F-4D97-AF65-F5344CB8AC3E}">
        <p14:creationId xmlns:p14="http://schemas.microsoft.com/office/powerpoint/2010/main" val="145086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17">
            <a:extLst>
              <a:ext uri="{FF2B5EF4-FFF2-40B4-BE49-F238E27FC236}">
                <a16:creationId xmlns:a16="http://schemas.microsoft.com/office/drawing/2014/main" id="{710C5DFC-B1F3-4010-B0AB-A00C3C400F6E}"/>
              </a:ext>
            </a:extLst>
          </p:cNvPr>
          <p:cNvGraphicFramePr>
            <a:graphicFrameLocks noGrp="1"/>
          </p:cNvGraphicFramePr>
          <p:nvPr>
            <p:extLst>
              <p:ext uri="{D42A27DB-BD31-4B8C-83A1-F6EECF244321}">
                <p14:modId xmlns:p14="http://schemas.microsoft.com/office/powerpoint/2010/main" val="3459911566"/>
              </p:ext>
            </p:extLst>
          </p:nvPr>
        </p:nvGraphicFramePr>
        <p:xfrm>
          <a:off x="1497723" y="956476"/>
          <a:ext cx="10505608" cy="5761206"/>
        </p:xfrm>
        <a:graphic>
          <a:graphicData uri="http://schemas.openxmlformats.org/drawingml/2006/table">
            <a:tbl>
              <a:tblPr firstRow="1" bandRow="1">
                <a:tableStyleId>{5C22544A-7EE6-4342-B048-85BDC9FD1C3A}</a:tableStyleId>
              </a:tblPr>
              <a:tblGrid>
                <a:gridCol w="955623">
                  <a:extLst>
                    <a:ext uri="{9D8B030D-6E8A-4147-A177-3AD203B41FA5}">
                      <a16:colId xmlns:a16="http://schemas.microsoft.com/office/drawing/2014/main" val="3133710255"/>
                    </a:ext>
                  </a:extLst>
                </a:gridCol>
                <a:gridCol w="7353985">
                  <a:extLst>
                    <a:ext uri="{9D8B030D-6E8A-4147-A177-3AD203B41FA5}">
                      <a16:colId xmlns:a16="http://schemas.microsoft.com/office/drawing/2014/main" val="2909583303"/>
                    </a:ext>
                  </a:extLst>
                </a:gridCol>
                <a:gridCol w="2196000">
                  <a:extLst>
                    <a:ext uri="{9D8B030D-6E8A-4147-A177-3AD203B41FA5}">
                      <a16:colId xmlns:a16="http://schemas.microsoft.com/office/drawing/2014/main" val="253444769"/>
                    </a:ext>
                  </a:extLst>
                </a:gridCol>
              </a:tblGrid>
              <a:tr h="523746">
                <a:tc>
                  <a:txBody>
                    <a:bodyPr/>
                    <a:lstStyle/>
                    <a:p>
                      <a:r>
                        <a:rPr lang="en-US" sz="1400">
                          <a:latin typeface="Roboto"/>
                          <a:ea typeface="Roboto"/>
                        </a:rPr>
                        <a:t>GCM objective</a:t>
                      </a:r>
                    </a:p>
                  </a:txBody>
                  <a:tcPr anchor="ctr">
                    <a:solidFill>
                      <a:srgbClr val="0FA7D7"/>
                    </a:solidFill>
                  </a:tcPr>
                </a:tc>
                <a:tc>
                  <a:txBody>
                    <a:bodyPr/>
                    <a:lstStyle/>
                    <a:p>
                      <a:r>
                        <a:rPr lang="en-US" sz="1400">
                          <a:latin typeface="Roboto"/>
                          <a:ea typeface="Roboto"/>
                        </a:rPr>
                        <a:t>Core Indicators</a:t>
                      </a:r>
                    </a:p>
                  </a:txBody>
                  <a:tcPr anchor="ctr">
                    <a:solidFill>
                      <a:srgbClr val="0FA7D7"/>
                    </a:solidFill>
                  </a:tcPr>
                </a:tc>
                <a:tc>
                  <a:txBody>
                    <a:bodyPr/>
                    <a:lstStyle/>
                    <a:p>
                      <a:r>
                        <a:rPr lang="en-US" sz="1400">
                          <a:latin typeface="Roboto"/>
                          <a:ea typeface="Roboto"/>
                        </a:rPr>
                        <a:t>Framework</a:t>
                      </a:r>
                    </a:p>
                  </a:txBody>
                  <a:tcPr anchor="ctr">
                    <a:solidFill>
                      <a:srgbClr val="0FA7D7"/>
                    </a:solidFill>
                  </a:tcPr>
                </a:tc>
                <a:extLst>
                  <a:ext uri="{0D108BD9-81ED-4DB2-BD59-A6C34878D82A}">
                    <a16:rowId xmlns:a16="http://schemas.microsoft.com/office/drawing/2014/main" val="2027552509"/>
                  </a:ext>
                </a:extLst>
              </a:tr>
              <a:tr h="523746">
                <a:tc>
                  <a:txBody>
                    <a:bodyPr/>
                    <a:lstStyle/>
                    <a:p>
                      <a:r>
                        <a:rPr lang="en-US" sz="1400" b="1">
                          <a:latin typeface="Roboto" panose="02000000000000000000" pitchFamily="2" charset="0"/>
                          <a:ea typeface="Roboto" panose="02000000000000000000" pitchFamily="2" charset="0"/>
                          <a:cs typeface="Roboto" panose="02000000000000000000" pitchFamily="2" charset="0"/>
                        </a:rPr>
                        <a:t>2</a:t>
                      </a:r>
                    </a:p>
                  </a:txBody>
                  <a:tcPr anchor="ctr">
                    <a:noFill/>
                  </a:tcPr>
                </a:tc>
                <a:tc>
                  <a:txBody>
                    <a:bodyPr/>
                    <a:lstStyle/>
                    <a:p>
                      <a:pPr marL="0" lvl="0" indent="0">
                        <a:lnSpc>
                          <a:spcPct val="107000"/>
                        </a:lnSpc>
                        <a:spcBef>
                          <a:spcPts val="480"/>
                        </a:spcBef>
                        <a:spcAft>
                          <a:spcPts val="480"/>
                        </a:spcAft>
                        <a:buClr>
                          <a:srgbClr val="00ADD8"/>
                        </a:buClr>
                        <a:buFont typeface="+mj-lt"/>
                        <a:buNone/>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has a national disaster risk reduction strategy with specific provisions for addressing the displacement impacts of disasters</a:t>
                      </a:r>
                    </a:p>
                  </a:txBody>
                  <a:tcPr anchor="ctr">
                    <a:noFill/>
                  </a:tcPr>
                </a:tc>
                <a:tc>
                  <a:txBody>
                    <a:bodyPr/>
                    <a:lstStyle/>
                    <a:p>
                      <a:pPr>
                        <a:lnSpc>
                          <a:spcPct val="107000"/>
                        </a:lnSpc>
                        <a:spcBef>
                          <a:spcPts val="480"/>
                        </a:spcBef>
                        <a:spcAft>
                          <a:spcPts val="480"/>
                        </a:spcAft>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SDG 10.7.2 </a:t>
                      </a:r>
                      <a:b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b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(Domain 5, sub-category 4)</a:t>
                      </a:r>
                    </a:p>
                  </a:txBody>
                  <a:tcPr anchor="ctr">
                    <a:noFill/>
                  </a:tcPr>
                </a:tc>
                <a:extLst>
                  <a:ext uri="{0D108BD9-81ED-4DB2-BD59-A6C34878D82A}">
                    <a16:rowId xmlns:a16="http://schemas.microsoft.com/office/drawing/2014/main" val="1542237812"/>
                  </a:ext>
                </a:extLst>
              </a:tr>
              <a:tr h="523746">
                <a:tc>
                  <a:txBody>
                    <a:bodyPr/>
                    <a:lstStyle/>
                    <a:p>
                      <a:r>
                        <a:rPr lang="en-US" sz="1400" b="1">
                          <a:latin typeface="Roboto" panose="02000000000000000000" pitchFamily="2" charset="0"/>
                          <a:ea typeface="Roboto" panose="02000000000000000000" pitchFamily="2" charset="0"/>
                          <a:cs typeface="Roboto" panose="02000000000000000000" pitchFamily="2" charset="0"/>
                        </a:rPr>
                        <a:t>2</a:t>
                      </a:r>
                    </a:p>
                  </a:txBody>
                  <a:tcPr anchor="ctr">
                    <a:noFill/>
                  </a:tcPr>
                </a:tc>
                <a:tc>
                  <a:txBody>
                    <a:bodyPr/>
                    <a:lstStyle/>
                    <a:p>
                      <a:pPr marL="0" lvl="0" indent="0">
                        <a:lnSpc>
                          <a:spcPct val="107000"/>
                        </a:lnSpc>
                        <a:spcBef>
                          <a:spcPts val="480"/>
                        </a:spcBef>
                        <a:spcAft>
                          <a:spcPts val="480"/>
                        </a:spcAft>
                        <a:buClr>
                          <a:srgbClr val="00ADD8"/>
                        </a:buClr>
                        <a:buFont typeface="+mj-lt"/>
                        <a:buNone/>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Proportion of informal employment in total employment, by sector and sex</a:t>
                      </a:r>
                    </a:p>
                  </a:txBody>
                  <a:tcPr anchor="ctr">
                    <a:noFill/>
                  </a:tcPr>
                </a:tc>
                <a:tc>
                  <a:txBody>
                    <a:bodyPr/>
                    <a:lstStyle/>
                    <a:p>
                      <a:pPr marL="0" marR="0" lvl="0" indent="0" algn="l" defTabSz="914400" rtl="0" eaLnBrk="1" fontAlgn="auto" latinLnBrk="0" hangingPunct="1">
                        <a:lnSpc>
                          <a:spcPct val="107000"/>
                        </a:lnSpc>
                        <a:spcBef>
                          <a:spcPts val="480"/>
                        </a:spcBef>
                        <a:spcAft>
                          <a:spcPts val="480"/>
                        </a:spcAft>
                        <a:buClrTx/>
                        <a:buSzTx/>
                        <a:buFontTx/>
                        <a:buNone/>
                        <a:tabLst/>
                        <a:defRPr/>
                      </a:pP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SDG 8.3.1</a:t>
                      </a:r>
                    </a:p>
                  </a:txBody>
                  <a:tcPr anchor="ctr">
                    <a:noFill/>
                  </a:tcPr>
                </a:tc>
                <a:extLst>
                  <a:ext uri="{0D108BD9-81ED-4DB2-BD59-A6C34878D82A}">
                    <a16:rowId xmlns:a16="http://schemas.microsoft.com/office/drawing/2014/main" val="3723912600"/>
                  </a:ext>
                </a:extLst>
              </a:tr>
              <a:tr h="523746">
                <a:tc>
                  <a:txBody>
                    <a:bodyPr/>
                    <a:lstStyle/>
                    <a:p>
                      <a:r>
                        <a:rPr lang="en-US" sz="1400" b="1">
                          <a:latin typeface="Roboto" panose="02000000000000000000" pitchFamily="2" charset="0"/>
                          <a:ea typeface="Roboto" panose="02000000000000000000" pitchFamily="2" charset="0"/>
                          <a:cs typeface="Roboto" panose="02000000000000000000" pitchFamily="2" charset="0"/>
                        </a:rPr>
                        <a:t>5</a:t>
                      </a:r>
                    </a:p>
                  </a:txBody>
                  <a:tcPr anchor="ctr">
                    <a:solidFill>
                      <a:srgbClr val="C9E9F2"/>
                    </a:solidFill>
                  </a:tcPr>
                </a:tc>
                <a:tc>
                  <a:txBody>
                    <a:bodyPr/>
                    <a:lstStyle/>
                    <a:p>
                      <a:pPr marL="0" lvl="0" indent="0">
                        <a:lnSpc>
                          <a:spcPct val="107000"/>
                        </a:lnSpc>
                        <a:spcBef>
                          <a:spcPts val="480"/>
                        </a:spcBef>
                        <a:spcAft>
                          <a:spcPts val="480"/>
                        </a:spcAft>
                        <a:buClr>
                          <a:srgbClr val="00ADD8"/>
                        </a:buClr>
                        <a:buFont typeface="+mj-lt"/>
                        <a:buNone/>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has a national policy or strategy for regular migration pathways, including </a:t>
                      </a:r>
                      <a:r>
                        <a:rPr lang="en-US" sz="1200" err="1">
                          <a:solidFill>
                            <a:srgbClr val="1D3262"/>
                          </a:solidFill>
                          <a:effectLst/>
                          <a:latin typeface="Roboto" panose="02000000000000000000" pitchFamily="2" charset="0"/>
                          <a:ea typeface="Roboto" panose="02000000000000000000" pitchFamily="2" charset="0"/>
                          <a:cs typeface="Roboto" panose="02000000000000000000" pitchFamily="2" charset="0"/>
                        </a:rPr>
                        <a:t>labour</a:t>
                      </a: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 migration</a:t>
                      </a:r>
                    </a:p>
                  </a:txBody>
                  <a:tcPr anchor="ctr">
                    <a:solidFill>
                      <a:srgbClr val="C9E9F2"/>
                    </a:solidFill>
                  </a:tcPr>
                </a:tc>
                <a:tc>
                  <a:txBody>
                    <a:bodyPr/>
                    <a:lstStyle/>
                    <a:p>
                      <a:pPr>
                        <a:lnSpc>
                          <a:spcPct val="107000"/>
                        </a:lnSpc>
                        <a:spcBef>
                          <a:spcPts val="480"/>
                        </a:spcBef>
                        <a:spcAft>
                          <a:spcPts val="480"/>
                        </a:spcAft>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SDG 10.7.2 </a:t>
                      </a:r>
                      <a:b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b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(Domain 2, sub-category 2)</a:t>
                      </a:r>
                    </a:p>
                  </a:txBody>
                  <a:tcPr anchor="ctr">
                    <a:solidFill>
                      <a:srgbClr val="C9E9F2"/>
                    </a:solidFill>
                  </a:tcPr>
                </a:tc>
                <a:extLst>
                  <a:ext uri="{0D108BD9-81ED-4DB2-BD59-A6C34878D82A}">
                    <a16:rowId xmlns:a16="http://schemas.microsoft.com/office/drawing/2014/main" val="51121366"/>
                  </a:ext>
                </a:extLst>
              </a:tr>
              <a:tr h="523746">
                <a:tc>
                  <a:txBody>
                    <a:bodyPr/>
                    <a:lstStyle/>
                    <a:p>
                      <a:r>
                        <a:rPr lang="en-US" sz="1400" b="1">
                          <a:latin typeface="Roboto" panose="02000000000000000000" pitchFamily="2" charset="0"/>
                          <a:ea typeface="Roboto" panose="02000000000000000000" pitchFamily="2" charset="0"/>
                          <a:cs typeface="Roboto" panose="02000000000000000000" pitchFamily="2" charset="0"/>
                        </a:rPr>
                        <a:t>5</a:t>
                      </a:r>
                    </a:p>
                  </a:txBody>
                  <a:tcPr anchor="ctr">
                    <a:solidFill>
                      <a:srgbClr val="C9E9F2"/>
                    </a:solidFill>
                  </a:tcPr>
                </a:tc>
                <a:tc>
                  <a:txBody>
                    <a:bodyPr/>
                    <a:lstStyle/>
                    <a:p>
                      <a:pPr marL="0" lvl="0" indent="0">
                        <a:lnSpc>
                          <a:spcPct val="107000"/>
                        </a:lnSpc>
                        <a:spcBef>
                          <a:spcPts val="480"/>
                        </a:spcBef>
                        <a:spcAft>
                          <a:spcPts val="480"/>
                        </a:spcAft>
                        <a:buClr>
                          <a:srgbClr val="00ADD8"/>
                        </a:buClr>
                        <a:buFont typeface="+mj-lt"/>
                        <a:buNone/>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Visa or residency categories for which family reunification is possible</a:t>
                      </a:r>
                    </a:p>
                  </a:txBody>
                  <a:tcPr anchor="ctr">
                    <a:solidFill>
                      <a:srgbClr val="C9E9F2"/>
                    </a:solidFill>
                  </a:tcPr>
                </a:tc>
                <a:tc>
                  <a:txBody>
                    <a:bodyPr/>
                    <a:lstStyle/>
                    <a:p>
                      <a:pPr>
                        <a:lnSpc>
                          <a:spcPct val="107000"/>
                        </a:lnSpc>
                        <a:spcBef>
                          <a:spcPts val="480"/>
                        </a:spcBef>
                        <a:spcAft>
                          <a:spcPts val="480"/>
                        </a:spcAft>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MGI</a:t>
                      </a:r>
                    </a:p>
                  </a:txBody>
                  <a:tcPr anchor="ctr">
                    <a:solidFill>
                      <a:srgbClr val="C9E9F2"/>
                    </a:solidFill>
                  </a:tcPr>
                </a:tc>
                <a:extLst>
                  <a:ext uri="{0D108BD9-81ED-4DB2-BD59-A6C34878D82A}">
                    <a16:rowId xmlns:a16="http://schemas.microsoft.com/office/drawing/2014/main" val="2701970895"/>
                  </a:ext>
                </a:extLst>
              </a:tr>
              <a:tr h="523746">
                <a:tc>
                  <a:txBody>
                    <a:bodyPr/>
                    <a:lstStyle/>
                    <a:p>
                      <a:r>
                        <a:rPr lang="en-US" sz="1400" b="1">
                          <a:latin typeface="Roboto" panose="02000000000000000000" pitchFamily="2" charset="0"/>
                          <a:ea typeface="Roboto" panose="02000000000000000000" pitchFamily="2" charset="0"/>
                          <a:cs typeface="Roboto" panose="02000000000000000000" pitchFamily="2" charset="0"/>
                        </a:rPr>
                        <a:t>6</a:t>
                      </a:r>
                    </a:p>
                  </a:txBody>
                  <a:tcPr anchor="ctr">
                    <a:noFill/>
                  </a:tcPr>
                </a:tc>
                <a:tc>
                  <a:txBody>
                    <a:bodyPr/>
                    <a:lstStyle/>
                    <a:p>
                      <a:pPr marL="0" lvl="0" indent="0">
                        <a:lnSpc>
                          <a:spcPct val="107000"/>
                        </a:lnSpc>
                        <a:spcBef>
                          <a:spcPts val="480"/>
                        </a:spcBef>
                        <a:spcAft>
                          <a:spcPts val="480"/>
                        </a:spcAft>
                        <a:buClr>
                          <a:srgbClr val="00ADD8"/>
                        </a:buClr>
                        <a:buFont typeface="+mj-lt"/>
                        <a:buNone/>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Level of national compliance with </a:t>
                      </a:r>
                      <a:r>
                        <a:rPr lang="en-US" sz="1200" err="1">
                          <a:solidFill>
                            <a:srgbClr val="1D3262"/>
                          </a:solidFill>
                          <a:effectLst/>
                          <a:latin typeface="Roboto" panose="02000000000000000000" pitchFamily="2" charset="0"/>
                          <a:ea typeface="Roboto" panose="02000000000000000000" pitchFamily="2" charset="0"/>
                          <a:cs typeface="Roboto" panose="02000000000000000000" pitchFamily="2" charset="0"/>
                        </a:rPr>
                        <a:t>labour</a:t>
                      </a: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 rights (freedom of association and collective bargaining) based on ILO textual sources and national legislation, by sex and migrant status</a:t>
                      </a:r>
                    </a:p>
                  </a:txBody>
                  <a:tcPr anchor="ctr">
                    <a:noFill/>
                  </a:tcPr>
                </a:tc>
                <a:tc>
                  <a:txBody>
                    <a:bodyPr/>
                    <a:lstStyle/>
                    <a:p>
                      <a:pPr>
                        <a:lnSpc>
                          <a:spcPct val="107000"/>
                        </a:lnSpc>
                        <a:spcBef>
                          <a:spcPts val="480"/>
                        </a:spcBef>
                        <a:spcAft>
                          <a:spcPts val="480"/>
                        </a:spcAft>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SDG 8.8.2</a:t>
                      </a:r>
                    </a:p>
                  </a:txBody>
                  <a:tcPr anchor="ctr">
                    <a:noFill/>
                  </a:tcPr>
                </a:tc>
                <a:extLst>
                  <a:ext uri="{0D108BD9-81ED-4DB2-BD59-A6C34878D82A}">
                    <a16:rowId xmlns:a16="http://schemas.microsoft.com/office/drawing/2014/main" val="3210416716"/>
                  </a:ext>
                </a:extLst>
              </a:tr>
              <a:tr h="523746">
                <a:tc>
                  <a:txBody>
                    <a:bodyPr/>
                    <a:lstStyle/>
                    <a:p>
                      <a:r>
                        <a:rPr lang="en-US" sz="1400" b="1">
                          <a:latin typeface="Roboto" panose="02000000000000000000" pitchFamily="2" charset="0"/>
                          <a:ea typeface="Roboto" panose="02000000000000000000" pitchFamily="2" charset="0"/>
                          <a:cs typeface="Roboto" panose="02000000000000000000" pitchFamily="2" charset="0"/>
                        </a:rPr>
                        <a:t>6</a:t>
                      </a:r>
                    </a:p>
                  </a:txBody>
                  <a:tcPr anchor="ctr">
                    <a:noFill/>
                  </a:tcPr>
                </a:tc>
                <a:tc>
                  <a:txBody>
                    <a:bodyPr/>
                    <a:lstStyle/>
                    <a:p>
                      <a:pPr marL="0" lvl="0" indent="0">
                        <a:lnSpc>
                          <a:spcPct val="107000"/>
                        </a:lnSpc>
                        <a:spcBef>
                          <a:spcPts val="480"/>
                        </a:spcBef>
                        <a:spcAft>
                          <a:spcPts val="480"/>
                        </a:spcAft>
                        <a:buClr>
                          <a:srgbClr val="00ADD8"/>
                        </a:buClr>
                        <a:buFont typeface="+mj-lt"/>
                        <a:buNone/>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Recruitment cost borne by employee as a proportion of monthly income earned in country of destination</a:t>
                      </a:r>
                    </a:p>
                  </a:txBody>
                  <a:tcPr anchor="ctr">
                    <a:noFill/>
                  </a:tcPr>
                </a:tc>
                <a:tc>
                  <a:txBody>
                    <a:bodyPr/>
                    <a:lstStyle/>
                    <a:p>
                      <a:pPr>
                        <a:lnSpc>
                          <a:spcPct val="107000"/>
                        </a:lnSpc>
                        <a:spcBef>
                          <a:spcPts val="480"/>
                        </a:spcBef>
                        <a:spcAft>
                          <a:spcPts val="480"/>
                        </a:spcAft>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SDG 10.7.1</a:t>
                      </a:r>
                    </a:p>
                  </a:txBody>
                  <a:tcPr anchor="ctr">
                    <a:noFill/>
                  </a:tcPr>
                </a:tc>
                <a:extLst>
                  <a:ext uri="{0D108BD9-81ED-4DB2-BD59-A6C34878D82A}">
                    <a16:rowId xmlns:a16="http://schemas.microsoft.com/office/drawing/2014/main" val="2853023692"/>
                  </a:ext>
                </a:extLst>
              </a:tr>
              <a:tr h="523746">
                <a:tc>
                  <a:txBody>
                    <a:bodyPr/>
                    <a:lstStyle/>
                    <a:p>
                      <a:r>
                        <a:rPr lang="en-US" sz="1400" b="1">
                          <a:latin typeface="Roboto" panose="02000000000000000000" pitchFamily="2" charset="0"/>
                          <a:ea typeface="Roboto" panose="02000000000000000000" pitchFamily="2" charset="0"/>
                          <a:cs typeface="Roboto" panose="02000000000000000000" pitchFamily="2" charset="0"/>
                        </a:rPr>
                        <a:t>12</a:t>
                      </a:r>
                    </a:p>
                  </a:txBody>
                  <a:tcPr anchor="ctr">
                    <a:solidFill>
                      <a:srgbClr val="C9E9F2"/>
                    </a:solidFill>
                  </a:tcPr>
                </a:tc>
                <a:tc>
                  <a:txBody>
                    <a:bodyPr/>
                    <a:lstStyle/>
                    <a:p>
                      <a:pPr marL="0" lvl="0" indent="0">
                        <a:lnSpc>
                          <a:spcPct val="107000"/>
                        </a:lnSpc>
                        <a:spcBef>
                          <a:spcPts val="200"/>
                        </a:spcBef>
                        <a:spcAft>
                          <a:spcPts val="480"/>
                        </a:spcAft>
                        <a:buClr>
                          <a:srgbClr val="00ADD8"/>
                        </a:buClr>
                        <a:buFont typeface="+mj-lt"/>
                        <a:buNone/>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has migration information and awareness-raising campaigns</a:t>
                      </a:r>
                    </a:p>
                  </a:txBody>
                  <a:tcPr anchor="ctr">
                    <a:solidFill>
                      <a:srgbClr val="C9E9F2"/>
                    </a:solidFill>
                  </a:tcPr>
                </a:tc>
                <a:tc>
                  <a:txBody>
                    <a:bodyPr/>
                    <a:lstStyle/>
                    <a:p>
                      <a:pPr>
                        <a:lnSpc>
                          <a:spcPct val="107000"/>
                        </a:lnSpc>
                        <a:spcBef>
                          <a:spcPts val="200"/>
                        </a:spcBef>
                        <a:spcAft>
                          <a:spcPts val="480"/>
                        </a:spcAft>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SDG 10.7.2 </a:t>
                      </a:r>
                      <a:b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b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(Domain 6, sub-category 4)</a:t>
                      </a:r>
                    </a:p>
                  </a:txBody>
                  <a:tcPr anchor="ctr">
                    <a:solidFill>
                      <a:srgbClr val="C9E9F2"/>
                    </a:solidFill>
                  </a:tcPr>
                </a:tc>
                <a:extLst>
                  <a:ext uri="{0D108BD9-81ED-4DB2-BD59-A6C34878D82A}">
                    <a16:rowId xmlns:a16="http://schemas.microsoft.com/office/drawing/2014/main" val="102554883"/>
                  </a:ext>
                </a:extLst>
              </a:tr>
              <a:tr h="523746">
                <a:tc>
                  <a:txBody>
                    <a:bodyPr/>
                    <a:lstStyle/>
                    <a:p>
                      <a:r>
                        <a:rPr lang="en-US" sz="1400" b="1">
                          <a:latin typeface="Roboto" panose="02000000000000000000" pitchFamily="2" charset="0"/>
                          <a:ea typeface="Roboto" panose="02000000000000000000" pitchFamily="2" charset="0"/>
                          <a:cs typeface="Roboto" panose="02000000000000000000" pitchFamily="2" charset="0"/>
                        </a:rPr>
                        <a:t>12</a:t>
                      </a:r>
                    </a:p>
                  </a:txBody>
                  <a:tcPr anchor="ctr">
                    <a:solidFill>
                      <a:srgbClr val="C9E9F2"/>
                    </a:solidFill>
                  </a:tcPr>
                </a:tc>
                <a:tc>
                  <a:txBody>
                    <a:bodyPr/>
                    <a:lstStyle/>
                    <a:p>
                      <a:pPr marL="0" lvl="0" indent="0">
                        <a:lnSpc>
                          <a:spcPct val="107000"/>
                        </a:lnSpc>
                        <a:spcBef>
                          <a:spcPts val="200"/>
                        </a:spcBef>
                        <a:spcAft>
                          <a:spcPts val="480"/>
                        </a:spcAft>
                        <a:buClr>
                          <a:srgbClr val="00ADD8"/>
                        </a:buClr>
                        <a:buFont typeface="+mj-lt"/>
                        <a:buNone/>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country has a clear and transparent set of rules and regulations pertaining to migration (e.g. available to the public, easy to consult, easy to understand)</a:t>
                      </a:r>
                    </a:p>
                  </a:txBody>
                  <a:tcPr anchor="ctr">
                    <a:solidFill>
                      <a:srgbClr val="C9E9F2"/>
                    </a:solidFill>
                  </a:tcPr>
                </a:tc>
                <a:tc>
                  <a:txBody>
                    <a:bodyPr/>
                    <a:lstStyle/>
                    <a:p>
                      <a:pPr>
                        <a:lnSpc>
                          <a:spcPct val="107000"/>
                        </a:lnSpc>
                        <a:spcBef>
                          <a:spcPts val="200"/>
                        </a:spcBef>
                        <a:spcAft>
                          <a:spcPts val="480"/>
                        </a:spcAft>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MGI</a:t>
                      </a:r>
                    </a:p>
                  </a:txBody>
                  <a:tcPr anchor="ctr">
                    <a:solidFill>
                      <a:srgbClr val="C9E9F2"/>
                    </a:solidFill>
                  </a:tcPr>
                </a:tc>
                <a:extLst>
                  <a:ext uri="{0D108BD9-81ED-4DB2-BD59-A6C34878D82A}">
                    <a16:rowId xmlns:a16="http://schemas.microsoft.com/office/drawing/2014/main" val="2131222777"/>
                  </a:ext>
                </a:extLst>
              </a:tr>
              <a:tr h="523746">
                <a:tc>
                  <a:txBody>
                    <a:bodyPr/>
                    <a:lstStyle/>
                    <a:p>
                      <a:r>
                        <a:rPr lang="en-US" sz="1400" b="1">
                          <a:latin typeface="Roboto" panose="02000000000000000000" pitchFamily="2" charset="0"/>
                          <a:ea typeface="Roboto" panose="02000000000000000000" pitchFamily="2" charset="0"/>
                          <a:cs typeface="Roboto" panose="02000000000000000000" pitchFamily="2" charset="0"/>
                        </a:rPr>
                        <a:t>18</a:t>
                      </a:r>
                    </a:p>
                  </a:txBody>
                  <a:tcPr anchor="ctr">
                    <a:noFill/>
                  </a:tcPr>
                </a:tc>
                <a:tc>
                  <a:txBody>
                    <a:bodyPr/>
                    <a:lstStyle/>
                    <a:p>
                      <a:pPr marL="0" lvl="0" indent="0">
                        <a:lnSpc>
                          <a:spcPct val="107000"/>
                        </a:lnSpc>
                        <a:spcBef>
                          <a:spcPts val="200"/>
                        </a:spcBef>
                        <a:spcAft>
                          <a:spcPts val="480"/>
                        </a:spcAft>
                        <a:buClr>
                          <a:srgbClr val="00ADD8"/>
                        </a:buClr>
                        <a:buFont typeface="+mj-lt"/>
                        <a:buNone/>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facilitates the recognition of skills and qualifications acquired abroad</a:t>
                      </a:r>
                    </a:p>
                  </a:txBody>
                  <a:tcPr anchor="ctr">
                    <a:noFill/>
                  </a:tcPr>
                </a:tc>
                <a:tc>
                  <a:txBody>
                    <a:bodyPr/>
                    <a:lstStyle/>
                    <a:p>
                      <a:pPr>
                        <a:lnSpc>
                          <a:spcPct val="107000"/>
                        </a:lnSpc>
                        <a:spcBef>
                          <a:spcPts val="200"/>
                        </a:spcBef>
                        <a:spcAft>
                          <a:spcPts val="480"/>
                        </a:spcAft>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SDG 10.7.2 </a:t>
                      </a:r>
                      <a:b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b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(Domain 4, sub-category 3)</a:t>
                      </a:r>
                    </a:p>
                  </a:txBody>
                  <a:tcPr anchor="ctr">
                    <a:noFill/>
                  </a:tcPr>
                </a:tc>
                <a:extLst>
                  <a:ext uri="{0D108BD9-81ED-4DB2-BD59-A6C34878D82A}">
                    <a16:rowId xmlns:a16="http://schemas.microsoft.com/office/drawing/2014/main" val="2412548101"/>
                  </a:ext>
                </a:extLst>
              </a:tr>
              <a:tr h="5237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Roboto" panose="02000000000000000000" pitchFamily="2" charset="0"/>
                          <a:ea typeface="Roboto" panose="02000000000000000000" pitchFamily="2" charset="0"/>
                          <a:cs typeface="Roboto" panose="02000000000000000000" pitchFamily="2" charset="0"/>
                        </a:rPr>
                        <a:t>18</a:t>
                      </a:r>
                    </a:p>
                  </a:txBody>
                  <a:tcPr anchor="ctr">
                    <a:noFill/>
                  </a:tcPr>
                </a:tc>
                <a:tc>
                  <a:txBody>
                    <a:bodyPr/>
                    <a:lstStyle/>
                    <a:p>
                      <a:pPr marL="0" lvl="0" indent="0">
                        <a:lnSpc>
                          <a:spcPct val="107000"/>
                        </a:lnSpc>
                        <a:spcBef>
                          <a:spcPts val="200"/>
                        </a:spcBef>
                        <a:spcAft>
                          <a:spcPts val="480"/>
                        </a:spcAft>
                        <a:buClr>
                          <a:srgbClr val="00ADD8"/>
                        </a:buClr>
                        <a:buFont typeface="+mj-lt"/>
                        <a:buNone/>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country participates in international schemes with common qualification frameworks (e.g. the European Qualifications Framework)</a:t>
                      </a:r>
                    </a:p>
                  </a:txBody>
                  <a:tcPr anchor="ctr">
                    <a:noFill/>
                  </a:tcPr>
                </a:tc>
                <a:tc>
                  <a:txBody>
                    <a:bodyPr/>
                    <a:lstStyle/>
                    <a:p>
                      <a:pPr>
                        <a:lnSpc>
                          <a:spcPct val="107000"/>
                        </a:lnSpc>
                        <a:spcBef>
                          <a:spcPts val="200"/>
                        </a:spcBef>
                        <a:spcAft>
                          <a:spcPts val="480"/>
                        </a:spcAft>
                      </a:pPr>
                      <a:r>
                        <a:rPr lang="en-US" sz="1200">
                          <a:solidFill>
                            <a:srgbClr val="1D3262"/>
                          </a:solidFill>
                          <a:effectLst/>
                          <a:latin typeface="Roboto" panose="02000000000000000000" pitchFamily="2" charset="0"/>
                          <a:ea typeface="Roboto" panose="02000000000000000000" pitchFamily="2" charset="0"/>
                          <a:cs typeface="Roboto" panose="02000000000000000000" pitchFamily="2" charset="0"/>
                        </a:rPr>
                        <a:t>MGI</a:t>
                      </a:r>
                    </a:p>
                  </a:txBody>
                  <a:tcPr anchor="ctr">
                    <a:noFill/>
                  </a:tcPr>
                </a:tc>
                <a:extLst>
                  <a:ext uri="{0D108BD9-81ED-4DB2-BD59-A6C34878D82A}">
                    <a16:rowId xmlns:a16="http://schemas.microsoft.com/office/drawing/2014/main" val="2731352382"/>
                  </a:ext>
                </a:extLst>
              </a:tr>
            </a:tbl>
          </a:graphicData>
        </a:graphic>
      </p:graphicFrame>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8801754" y="375166"/>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4679686" y="230304"/>
            <a:ext cx="3398780" cy="689870"/>
          </a:xfrm>
        </p:spPr>
        <p:txBody>
          <a:bodyPr>
            <a:normAutofit/>
          </a:bodyPr>
          <a:lstStyle/>
          <a:p>
            <a:pPr algn="ctr"/>
            <a:r>
              <a:rPr lang="en-US" sz="3600">
                <a:latin typeface="Roboto"/>
                <a:ea typeface="Roboto"/>
                <a:cs typeface="Roboto"/>
              </a:rPr>
              <a:t>Core indicators</a:t>
            </a:r>
          </a:p>
        </p:txBody>
      </p:sp>
      <p:grpSp>
        <p:nvGrpSpPr>
          <p:cNvPr id="4" name="Group 3">
            <a:extLst>
              <a:ext uri="{FF2B5EF4-FFF2-40B4-BE49-F238E27FC236}">
                <a16:creationId xmlns:a16="http://schemas.microsoft.com/office/drawing/2014/main" id="{CB2B1558-052D-1EC0-7008-A320C15E4662}"/>
              </a:ext>
            </a:extLst>
          </p:cNvPr>
          <p:cNvGrpSpPr/>
          <p:nvPr/>
        </p:nvGrpSpPr>
        <p:grpSpPr>
          <a:xfrm>
            <a:off x="2101121" y="146273"/>
            <a:ext cx="1969577" cy="830997"/>
            <a:chOff x="1939928" y="348827"/>
            <a:chExt cx="1969577" cy="830997"/>
          </a:xfrm>
        </p:grpSpPr>
        <p:sp>
          <p:nvSpPr>
            <p:cNvPr id="2" name="TextBox 1">
              <a:extLst>
                <a:ext uri="{FF2B5EF4-FFF2-40B4-BE49-F238E27FC236}">
                  <a16:creationId xmlns:a16="http://schemas.microsoft.com/office/drawing/2014/main" id="{D8CD2E84-7EE4-626D-6B64-F0EBEFE26240}"/>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3" name="Title 1">
              <a:extLst>
                <a:ext uri="{FF2B5EF4-FFF2-40B4-BE49-F238E27FC236}">
                  <a16:creationId xmlns:a16="http://schemas.microsoft.com/office/drawing/2014/main" id="{7DE5C4B1-8B31-6067-AC71-5A9453E57091}"/>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grpSp>
    </p:spTree>
    <p:extLst>
      <p:ext uri="{BB962C8B-B14F-4D97-AF65-F5344CB8AC3E}">
        <p14:creationId xmlns:p14="http://schemas.microsoft.com/office/powerpoint/2010/main" val="4034070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1141133" y="1184741"/>
            <a:ext cx="9966960" cy="689870"/>
          </a:xfrm>
        </p:spPr>
        <p:txBody>
          <a:bodyPr>
            <a:normAutofit/>
          </a:bodyPr>
          <a:lstStyle/>
          <a:p>
            <a:r>
              <a:rPr lang="en-US" sz="3600">
                <a:latin typeface="Roboto"/>
                <a:ea typeface="Roboto"/>
                <a:cs typeface="Roboto"/>
              </a:rPr>
              <a:t>Panel 2</a:t>
            </a:r>
          </a:p>
        </p:txBody>
      </p:sp>
      <p:grpSp>
        <p:nvGrpSpPr>
          <p:cNvPr id="16" name="Group 15">
            <a:extLst>
              <a:ext uri="{FF2B5EF4-FFF2-40B4-BE49-F238E27FC236}">
                <a16:creationId xmlns:a16="http://schemas.microsoft.com/office/drawing/2014/main" id="{2F34606F-345C-86F9-6EC1-E3E1A785D408}"/>
              </a:ext>
            </a:extLst>
          </p:cNvPr>
          <p:cNvGrpSpPr/>
          <p:nvPr/>
        </p:nvGrpSpPr>
        <p:grpSpPr>
          <a:xfrm>
            <a:off x="635773" y="645964"/>
            <a:ext cx="10920454" cy="6735878"/>
            <a:chOff x="635773" y="587512"/>
            <a:chExt cx="10920454" cy="6735878"/>
          </a:xfrm>
        </p:grpSpPr>
        <p:grpSp>
          <p:nvGrpSpPr>
            <p:cNvPr id="2" name="Group 1">
              <a:extLst>
                <a:ext uri="{FF2B5EF4-FFF2-40B4-BE49-F238E27FC236}">
                  <a16:creationId xmlns:a16="http://schemas.microsoft.com/office/drawing/2014/main" id="{7FD73ECC-E4C8-A1D7-48D0-A70D9B4CCF6A}"/>
                </a:ext>
              </a:extLst>
            </p:cNvPr>
            <p:cNvGrpSpPr/>
            <p:nvPr/>
          </p:nvGrpSpPr>
          <p:grpSpPr>
            <a:xfrm>
              <a:off x="635773" y="587512"/>
              <a:ext cx="10920454" cy="4680000"/>
              <a:chOff x="-4713" y="2774482"/>
              <a:chExt cx="10920454" cy="4680000"/>
            </a:xfrm>
          </p:grpSpPr>
          <p:pic>
            <p:nvPicPr>
              <p:cNvPr id="3" name="Picture 2" descr="A blue and orange sign with white outline of people on a truck&#10;&#10;Description automatically generated">
                <a:extLst>
                  <a:ext uri="{FF2B5EF4-FFF2-40B4-BE49-F238E27FC236}">
                    <a16:creationId xmlns:a16="http://schemas.microsoft.com/office/drawing/2014/main" id="{B9619F9E-C58D-DA4F-BEEC-2C945C12E63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154652" y="2774482"/>
                <a:ext cx="4680000" cy="4680000"/>
              </a:xfrm>
              <a:prstGeom prst="rect">
                <a:avLst/>
              </a:prstGeom>
            </p:spPr>
          </p:pic>
          <p:pic>
            <p:nvPicPr>
              <p:cNvPr id="4" name="Picture 3" descr="A blue and orange sign with white outline and text&#10;&#10;Description automatically generated">
                <a:extLst>
                  <a:ext uri="{FF2B5EF4-FFF2-40B4-BE49-F238E27FC236}">
                    <a16:creationId xmlns:a16="http://schemas.microsoft.com/office/drawing/2014/main" id="{F4C6A7E7-63A6-9E89-672C-B29B058A910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2500" y1="67685" x2="39537" y2="62315"/>
                          </a14:backgroundRemoval>
                        </a14:imgEffect>
                      </a14:imgLayer>
                    </a14:imgProps>
                  </a:ext>
                </a:extLst>
              </a:blip>
              <a:stretch>
                <a:fillRect/>
              </a:stretch>
            </p:blipFill>
            <p:spPr>
              <a:xfrm>
                <a:off x="6235741" y="2774482"/>
                <a:ext cx="4680000" cy="4680000"/>
              </a:xfrm>
              <a:prstGeom prst="rect">
                <a:avLst/>
              </a:prstGeom>
            </p:spPr>
          </p:pic>
          <p:pic>
            <p:nvPicPr>
              <p:cNvPr id="5" name="Picture 4" descr="A blue square with white hands and text&#10;&#10;Description automatically generated">
                <a:extLst>
                  <a:ext uri="{FF2B5EF4-FFF2-40B4-BE49-F238E27FC236}">
                    <a16:creationId xmlns:a16="http://schemas.microsoft.com/office/drawing/2014/main" id="{A90ED2DE-31BB-BCCB-2BED-99D008E6CD18}"/>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33704" y1="66852" x2="38611" y2="57778"/>
                          </a14:backgroundRemoval>
                        </a14:imgEffect>
                      </a14:imgLayer>
                    </a14:imgProps>
                  </a:ext>
                </a:extLst>
              </a:blip>
              <a:stretch>
                <a:fillRect/>
              </a:stretch>
            </p:blipFill>
            <p:spPr>
              <a:xfrm>
                <a:off x="2072613" y="2774482"/>
                <a:ext cx="4680000" cy="4680000"/>
              </a:xfrm>
              <a:prstGeom prst="rect">
                <a:avLst/>
              </a:prstGeom>
            </p:spPr>
          </p:pic>
          <p:pic>
            <p:nvPicPr>
              <p:cNvPr id="6" name="Picture 5" descr="A blue square with white text and a red square with a red and white logo&#10;&#10;Description automatically generated">
                <a:extLst>
                  <a:ext uri="{FF2B5EF4-FFF2-40B4-BE49-F238E27FC236}">
                    <a16:creationId xmlns:a16="http://schemas.microsoft.com/office/drawing/2014/main" id="{B07D468E-8EF9-0B64-5743-56710AB47FF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4713" y="2774482"/>
                <a:ext cx="4680000" cy="4680000"/>
              </a:xfrm>
              <a:prstGeom prst="rect">
                <a:avLst/>
              </a:prstGeom>
            </p:spPr>
          </p:pic>
        </p:grpSp>
        <p:grpSp>
          <p:nvGrpSpPr>
            <p:cNvPr id="9" name="Group 8">
              <a:extLst>
                <a:ext uri="{FF2B5EF4-FFF2-40B4-BE49-F238E27FC236}">
                  <a16:creationId xmlns:a16="http://schemas.microsoft.com/office/drawing/2014/main" id="{D7A54346-255D-9A97-8CE5-A3184C2930CF}"/>
                </a:ext>
              </a:extLst>
            </p:cNvPr>
            <p:cNvGrpSpPr/>
            <p:nvPr/>
          </p:nvGrpSpPr>
          <p:grpSpPr>
            <a:xfrm>
              <a:off x="1672338" y="2643390"/>
              <a:ext cx="8847324" cy="4680000"/>
              <a:chOff x="2708903" y="2355178"/>
              <a:chExt cx="8847324" cy="4680000"/>
            </a:xfrm>
          </p:grpSpPr>
          <p:pic>
            <p:nvPicPr>
              <p:cNvPr id="10" name="Picture 9" descr="A blue and yellow square with white outline and a stamp&#10;&#10;Description automatically generated">
                <a:extLst>
                  <a:ext uri="{FF2B5EF4-FFF2-40B4-BE49-F238E27FC236}">
                    <a16:creationId xmlns:a16="http://schemas.microsoft.com/office/drawing/2014/main" id="{AE8631C6-0D94-0105-D8C2-7CE937AA5516}"/>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2708903" y="2355178"/>
                <a:ext cx="4680000" cy="4680000"/>
              </a:xfrm>
              <a:prstGeom prst="rect">
                <a:avLst/>
              </a:prstGeom>
            </p:spPr>
          </p:pic>
          <p:pic>
            <p:nvPicPr>
              <p:cNvPr id="11" name="Picture 10" descr="A blue sign with white text and white text&#10;&#10;Description automatically generated">
                <a:extLst>
                  <a:ext uri="{FF2B5EF4-FFF2-40B4-BE49-F238E27FC236}">
                    <a16:creationId xmlns:a16="http://schemas.microsoft.com/office/drawing/2014/main" id="{A6453BE5-A2FE-D4B7-A40B-2907FF6E5522}"/>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Lst>
              </a:blip>
              <a:stretch>
                <a:fillRect/>
              </a:stretch>
            </p:blipFill>
            <p:spPr>
              <a:xfrm>
                <a:off x="6876227" y="2355178"/>
                <a:ext cx="4680000" cy="4680000"/>
              </a:xfrm>
              <a:prstGeom prst="rect">
                <a:avLst/>
              </a:prstGeom>
            </p:spPr>
          </p:pic>
          <p:pic>
            <p:nvPicPr>
              <p:cNvPr id="12" name="Picture 11" descr="A blue and yellow square with a lock&#10;&#10;Description automatically generated">
                <a:extLst>
                  <a:ext uri="{FF2B5EF4-FFF2-40B4-BE49-F238E27FC236}">
                    <a16:creationId xmlns:a16="http://schemas.microsoft.com/office/drawing/2014/main" id="{B64D7CBF-DDB2-DACF-1611-982A135B0C5B}"/>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Lst>
              </a:blip>
              <a:stretch>
                <a:fillRect/>
              </a:stretch>
            </p:blipFill>
            <p:spPr>
              <a:xfrm>
                <a:off x="4799334" y="2355178"/>
                <a:ext cx="4680000" cy="4680000"/>
              </a:xfrm>
              <a:prstGeom prst="rect">
                <a:avLst/>
              </a:prstGeom>
            </p:spPr>
          </p:pic>
        </p:grpSp>
      </p:grpSp>
    </p:spTree>
    <p:extLst>
      <p:ext uri="{BB962C8B-B14F-4D97-AF65-F5344CB8AC3E}">
        <p14:creationId xmlns:p14="http://schemas.microsoft.com/office/powerpoint/2010/main" val="3135900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7">
            <a:extLst>
              <a:ext uri="{FF2B5EF4-FFF2-40B4-BE49-F238E27FC236}">
                <a16:creationId xmlns:a16="http://schemas.microsoft.com/office/drawing/2014/main" id="{FF9700E3-C0AF-3286-A9F1-A168B1B71E0D}"/>
              </a:ext>
            </a:extLst>
          </p:cNvPr>
          <p:cNvGraphicFramePr>
            <a:graphicFrameLocks noGrp="1"/>
          </p:cNvGraphicFramePr>
          <p:nvPr>
            <p:extLst>
              <p:ext uri="{D42A27DB-BD31-4B8C-83A1-F6EECF244321}">
                <p14:modId xmlns:p14="http://schemas.microsoft.com/office/powerpoint/2010/main" val="2235779077"/>
              </p:ext>
            </p:extLst>
          </p:nvPr>
        </p:nvGraphicFramePr>
        <p:xfrm>
          <a:off x="1424588" y="1247831"/>
          <a:ext cx="10594800" cy="5090859"/>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3133710255"/>
                    </a:ext>
                  </a:extLst>
                </a:gridCol>
                <a:gridCol w="7354800">
                  <a:extLst>
                    <a:ext uri="{9D8B030D-6E8A-4147-A177-3AD203B41FA5}">
                      <a16:colId xmlns:a16="http://schemas.microsoft.com/office/drawing/2014/main" val="2909583303"/>
                    </a:ext>
                  </a:extLst>
                </a:gridCol>
                <a:gridCol w="2196000">
                  <a:extLst>
                    <a:ext uri="{9D8B030D-6E8A-4147-A177-3AD203B41FA5}">
                      <a16:colId xmlns:a16="http://schemas.microsoft.com/office/drawing/2014/main" val="253444769"/>
                    </a:ext>
                  </a:extLst>
                </a:gridCol>
              </a:tblGrid>
              <a:tr h="525600">
                <a:tc>
                  <a:txBody>
                    <a:bodyPr/>
                    <a:lstStyle/>
                    <a:p>
                      <a:r>
                        <a:rPr lang="en-US" sz="1600">
                          <a:latin typeface="Roboto"/>
                          <a:ea typeface="Roboto"/>
                        </a:rPr>
                        <a:t>GCM objective</a:t>
                      </a:r>
                    </a:p>
                  </a:txBody>
                  <a:tcPr anchor="ctr">
                    <a:solidFill>
                      <a:srgbClr val="0FA7D7"/>
                    </a:solidFill>
                  </a:tcPr>
                </a:tc>
                <a:tc>
                  <a:txBody>
                    <a:bodyPr/>
                    <a:lstStyle/>
                    <a:p>
                      <a:r>
                        <a:rPr lang="en-US" sz="1600">
                          <a:latin typeface="Roboto"/>
                          <a:ea typeface="Roboto"/>
                        </a:rPr>
                        <a:t>Core Indicators</a:t>
                      </a:r>
                    </a:p>
                  </a:txBody>
                  <a:tcPr anchor="ctr">
                    <a:solidFill>
                      <a:srgbClr val="0FA7D7"/>
                    </a:solidFill>
                  </a:tcPr>
                </a:tc>
                <a:tc>
                  <a:txBody>
                    <a:bodyPr/>
                    <a:lstStyle/>
                    <a:p>
                      <a:r>
                        <a:rPr lang="en-US" sz="1600">
                          <a:latin typeface="Roboto"/>
                          <a:ea typeface="Roboto"/>
                        </a:rPr>
                        <a:t>Framework</a:t>
                      </a:r>
                    </a:p>
                  </a:txBody>
                  <a:tcPr anchor="ctr">
                    <a:solidFill>
                      <a:srgbClr val="0FA7D7"/>
                    </a:solidFill>
                  </a:tcPr>
                </a:tc>
                <a:extLst>
                  <a:ext uri="{0D108BD9-81ED-4DB2-BD59-A6C34878D82A}">
                    <a16:rowId xmlns:a16="http://schemas.microsoft.com/office/drawing/2014/main" val="2027552509"/>
                  </a:ext>
                </a:extLst>
              </a:tr>
              <a:tr h="525600">
                <a:tc>
                  <a:txBody>
                    <a:bodyPr/>
                    <a:lstStyle/>
                    <a:p>
                      <a:r>
                        <a:rPr lang="en-US" sz="1600" b="1">
                          <a:latin typeface="Roboto"/>
                          <a:ea typeface="Roboto"/>
                        </a:rPr>
                        <a:t>4</a:t>
                      </a:r>
                    </a:p>
                  </a:txBody>
                  <a:tcPr anchor="ctr">
                    <a:solidFill>
                      <a:schemeClr val="accent4"/>
                    </a:solidFill>
                  </a:tcPr>
                </a:tc>
                <a:tc>
                  <a:txBody>
                    <a:bodyPr/>
                    <a:lstStyle/>
                    <a:p>
                      <a:pPr marL="0" lvl="0" indent="0">
                        <a:lnSpc>
                          <a:spcPct val="107000"/>
                        </a:lnSpc>
                        <a:spcBef>
                          <a:spcPts val="480"/>
                        </a:spcBef>
                        <a:spcAft>
                          <a:spcPts val="480"/>
                        </a:spcAft>
                        <a:buClr>
                          <a:srgbClr val="00ADD8"/>
                        </a:buClr>
                        <a:buFont typeface="+mj-lt"/>
                        <a:buNone/>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Proportion of children under 5 years of age whose births have been registered with a civil authority, by age</a:t>
                      </a:r>
                    </a:p>
                  </a:txBody>
                  <a:tcPr anchor="ctr">
                    <a:solidFill>
                      <a:schemeClr val="accent6"/>
                    </a:solidFill>
                  </a:tcPr>
                </a:tc>
                <a:tc>
                  <a:txBody>
                    <a:bodyPr/>
                    <a:lstStyle/>
                    <a:p>
                      <a:pPr>
                        <a:lnSpc>
                          <a:spcPct val="107000"/>
                        </a:lnSpc>
                        <a:spcBef>
                          <a:spcPts val="480"/>
                        </a:spcBef>
                        <a:spcAft>
                          <a:spcPts val="480"/>
                        </a:spcAft>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SDG 16.9.1</a:t>
                      </a:r>
                    </a:p>
                  </a:txBody>
                  <a:tcPr anchor="ctr">
                    <a:solidFill>
                      <a:schemeClr val="accent6"/>
                    </a:solidFill>
                  </a:tcPr>
                </a:tc>
                <a:extLst>
                  <a:ext uri="{0D108BD9-81ED-4DB2-BD59-A6C34878D82A}">
                    <a16:rowId xmlns:a16="http://schemas.microsoft.com/office/drawing/2014/main" val="1542237812"/>
                  </a:ext>
                </a:extLst>
              </a:tr>
              <a:tr h="525600">
                <a:tc>
                  <a:txBody>
                    <a:bodyPr/>
                    <a:lstStyle/>
                    <a:p>
                      <a:r>
                        <a:rPr lang="en-US" sz="1600" b="1">
                          <a:latin typeface="Roboto"/>
                          <a:ea typeface="Roboto"/>
                        </a:rPr>
                        <a:t>4</a:t>
                      </a:r>
                    </a:p>
                  </a:txBody>
                  <a:tcPr anchor="ctr">
                    <a:solidFill>
                      <a:schemeClr val="accent4"/>
                    </a:solidFill>
                  </a:tcPr>
                </a:tc>
                <a:tc>
                  <a:txBody>
                    <a:bodyPr/>
                    <a:lstStyle/>
                    <a:p>
                      <a:pPr marL="0" lvl="0" indent="0">
                        <a:lnSpc>
                          <a:spcPct val="107000"/>
                        </a:lnSpc>
                        <a:spcBef>
                          <a:spcPts val="480"/>
                        </a:spcBef>
                        <a:spcAft>
                          <a:spcPts val="480"/>
                        </a:spcAft>
                        <a:buClr>
                          <a:srgbClr val="00ADD8"/>
                        </a:buClr>
                        <a:buFont typeface="+mj-lt"/>
                        <a:buNone/>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Possibility for migrants who reside in the country without proof of legal identity to access civil registration services</a:t>
                      </a:r>
                    </a:p>
                  </a:txBody>
                  <a:tcPr anchor="ctr">
                    <a:solidFill>
                      <a:schemeClr val="accent6"/>
                    </a:solidFill>
                  </a:tcPr>
                </a:tc>
                <a:tc>
                  <a:txBody>
                    <a:bodyPr/>
                    <a:lstStyle/>
                    <a:p>
                      <a:pPr>
                        <a:lnSpc>
                          <a:spcPct val="107000"/>
                        </a:lnSpc>
                        <a:spcBef>
                          <a:spcPts val="480"/>
                        </a:spcBef>
                        <a:spcAft>
                          <a:spcPts val="480"/>
                        </a:spcAft>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MGI</a:t>
                      </a:r>
                    </a:p>
                  </a:txBody>
                  <a:tcPr anchor="ctr">
                    <a:solidFill>
                      <a:schemeClr val="accent6"/>
                    </a:solidFill>
                  </a:tcPr>
                </a:tc>
                <a:extLst>
                  <a:ext uri="{0D108BD9-81ED-4DB2-BD59-A6C34878D82A}">
                    <a16:rowId xmlns:a16="http://schemas.microsoft.com/office/drawing/2014/main" val="2367935744"/>
                  </a:ext>
                </a:extLst>
              </a:tr>
              <a:tr h="525600">
                <a:tc>
                  <a:txBody>
                    <a:bodyPr/>
                    <a:lstStyle/>
                    <a:p>
                      <a:r>
                        <a:rPr lang="en-US" sz="1600" b="1">
                          <a:latin typeface="Roboto"/>
                          <a:ea typeface="Roboto"/>
                        </a:rPr>
                        <a:t>8</a:t>
                      </a:r>
                    </a:p>
                  </a:txBody>
                  <a:tcPr anchor="ctr">
                    <a:solidFill>
                      <a:srgbClr val="C9E9F2"/>
                    </a:solidFill>
                  </a:tcPr>
                </a:tc>
                <a:tc>
                  <a:txBody>
                    <a:bodyPr/>
                    <a:lstStyle/>
                    <a:p>
                      <a:pPr marL="0" lvl="0" indent="0">
                        <a:lnSpc>
                          <a:spcPct val="107000"/>
                        </a:lnSpc>
                        <a:spcBef>
                          <a:spcPts val="480"/>
                        </a:spcBef>
                        <a:spcAft>
                          <a:spcPts val="480"/>
                        </a:spcAft>
                        <a:buClr>
                          <a:srgbClr val="00ADD8"/>
                        </a:buClr>
                        <a:buFont typeface="+mj-lt"/>
                        <a:buNone/>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Number of people who died or disappeared in the process of migration towards an international destination</a:t>
                      </a:r>
                    </a:p>
                  </a:txBody>
                  <a:tcPr anchor="ctr">
                    <a:solidFill>
                      <a:srgbClr val="C9E9F2"/>
                    </a:solidFill>
                  </a:tcPr>
                </a:tc>
                <a:tc>
                  <a:txBody>
                    <a:bodyPr/>
                    <a:lstStyle/>
                    <a:p>
                      <a:pPr>
                        <a:lnSpc>
                          <a:spcPct val="107000"/>
                        </a:lnSpc>
                        <a:spcBef>
                          <a:spcPts val="480"/>
                        </a:spcBef>
                        <a:spcAft>
                          <a:spcPts val="480"/>
                        </a:spcAft>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SDG 10.7.3</a:t>
                      </a:r>
                    </a:p>
                  </a:txBody>
                  <a:tcPr anchor="ctr">
                    <a:solidFill>
                      <a:srgbClr val="C9E9F2"/>
                    </a:solidFill>
                  </a:tcPr>
                </a:tc>
                <a:extLst>
                  <a:ext uri="{0D108BD9-81ED-4DB2-BD59-A6C34878D82A}">
                    <a16:rowId xmlns:a16="http://schemas.microsoft.com/office/drawing/2014/main" val="51121366"/>
                  </a:ext>
                </a:extLst>
              </a:tr>
              <a:tr h="525600">
                <a:tc>
                  <a:txBody>
                    <a:bodyPr/>
                    <a:lstStyle/>
                    <a:p>
                      <a:r>
                        <a:rPr lang="en-US" sz="1600" b="1">
                          <a:latin typeface="Roboto"/>
                          <a:ea typeface="Roboto"/>
                        </a:rPr>
                        <a:t>8</a:t>
                      </a:r>
                    </a:p>
                  </a:txBody>
                  <a:tcPr anchor="ctr">
                    <a:solidFill>
                      <a:srgbClr val="C9E9F2"/>
                    </a:solidFill>
                  </a:tcPr>
                </a:tc>
                <a:tc>
                  <a:txBody>
                    <a:bodyPr/>
                    <a:lstStyle/>
                    <a:p>
                      <a:pPr marL="0" lvl="0" indent="0">
                        <a:lnSpc>
                          <a:spcPct val="107000"/>
                        </a:lnSpc>
                        <a:spcBef>
                          <a:spcPts val="480"/>
                        </a:spcBef>
                        <a:spcAft>
                          <a:spcPts val="480"/>
                        </a:spcAft>
                        <a:buClr>
                          <a:srgbClr val="00ADD8"/>
                        </a:buClr>
                        <a:buFont typeface="+mj-lt"/>
                        <a:buNone/>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country has systems in place, including formal cooperation agreements/arrangements with other countries, to trace and identify missing migrants within the national territory</a:t>
                      </a:r>
                    </a:p>
                  </a:txBody>
                  <a:tcPr anchor="ctr">
                    <a:solidFill>
                      <a:srgbClr val="C9E9F2"/>
                    </a:solidFill>
                  </a:tcPr>
                </a:tc>
                <a:tc>
                  <a:txBody>
                    <a:bodyPr/>
                    <a:lstStyle/>
                    <a:p>
                      <a:pPr>
                        <a:lnSpc>
                          <a:spcPct val="107000"/>
                        </a:lnSpc>
                        <a:spcBef>
                          <a:spcPts val="480"/>
                        </a:spcBef>
                        <a:spcAft>
                          <a:spcPts val="480"/>
                        </a:spcAft>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MGI</a:t>
                      </a:r>
                    </a:p>
                  </a:txBody>
                  <a:tcPr anchor="ctr">
                    <a:solidFill>
                      <a:srgbClr val="C9E9F2"/>
                    </a:solidFill>
                  </a:tcPr>
                </a:tc>
                <a:extLst>
                  <a:ext uri="{0D108BD9-81ED-4DB2-BD59-A6C34878D82A}">
                    <a16:rowId xmlns:a16="http://schemas.microsoft.com/office/drawing/2014/main" val="2701970895"/>
                  </a:ext>
                </a:extLst>
              </a:tr>
              <a:tr h="525600">
                <a:tc>
                  <a:txBody>
                    <a:bodyPr/>
                    <a:lstStyle/>
                    <a:p>
                      <a:r>
                        <a:rPr lang="en-US" sz="1600" b="1">
                          <a:latin typeface="Roboto"/>
                          <a:ea typeface="Roboto"/>
                        </a:rPr>
                        <a:t>9</a:t>
                      </a:r>
                    </a:p>
                  </a:txBody>
                  <a:tcPr anchor="ctr">
                    <a:solidFill>
                      <a:schemeClr val="accent6"/>
                    </a:solidFill>
                  </a:tcPr>
                </a:tc>
                <a:tc>
                  <a:txBody>
                    <a:bodyPr/>
                    <a:lstStyle/>
                    <a:p>
                      <a:pPr marL="0" lvl="0" indent="0">
                        <a:lnSpc>
                          <a:spcPct val="107000"/>
                        </a:lnSpc>
                        <a:spcBef>
                          <a:spcPts val="480"/>
                        </a:spcBef>
                        <a:spcAft>
                          <a:spcPts val="480"/>
                        </a:spcAft>
                        <a:buClr>
                          <a:srgbClr val="00ADD8"/>
                        </a:buClr>
                        <a:buFont typeface="+mj-lt"/>
                        <a:buNone/>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has formal strategies to address trafficking in persons and migrant smuggling</a:t>
                      </a:r>
                    </a:p>
                  </a:txBody>
                  <a:tcPr anchor="ctr">
                    <a:solidFill>
                      <a:schemeClr val="accent6"/>
                    </a:solidFill>
                  </a:tcPr>
                </a:tc>
                <a:tc>
                  <a:txBody>
                    <a:bodyPr/>
                    <a:lstStyle/>
                    <a:p>
                      <a:pPr>
                        <a:lnSpc>
                          <a:spcPct val="107000"/>
                        </a:lnSpc>
                        <a:spcBef>
                          <a:spcPts val="480"/>
                        </a:spcBef>
                        <a:spcAft>
                          <a:spcPts val="480"/>
                        </a:spcAft>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SDG 10.7.2 (Domain 6, sub-category 5, b)</a:t>
                      </a:r>
                    </a:p>
                  </a:txBody>
                  <a:tcPr anchor="ctr">
                    <a:solidFill>
                      <a:schemeClr val="accent6"/>
                    </a:solidFill>
                  </a:tcPr>
                </a:tc>
                <a:extLst>
                  <a:ext uri="{0D108BD9-81ED-4DB2-BD59-A6C34878D82A}">
                    <a16:rowId xmlns:a16="http://schemas.microsoft.com/office/drawing/2014/main" val="3210416716"/>
                  </a:ext>
                </a:extLst>
              </a:tr>
              <a:tr h="525600">
                <a:tc>
                  <a:txBody>
                    <a:bodyPr/>
                    <a:lstStyle/>
                    <a:p>
                      <a:pPr marL="0" lvl="0" indent="0" algn="l" defTabSz="914400" rtl="0" eaLnBrk="1" latinLnBrk="0" hangingPunct="1">
                        <a:lnSpc>
                          <a:spcPct val="107000"/>
                        </a:lnSpc>
                        <a:spcBef>
                          <a:spcPts val="480"/>
                        </a:spcBef>
                        <a:spcAft>
                          <a:spcPts val="480"/>
                        </a:spcAft>
                        <a:buClr>
                          <a:srgbClr val="00ADD8"/>
                        </a:buClr>
                        <a:buFont typeface="+mj-lt"/>
                        <a:buNone/>
                      </a:pPr>
                      <a:r>
                        <a:rPr lang="en-US" sz="1600" b="1" kern="1200">
                          <a:solidFill>
                            <a:schemeClr val="dk1"/>
                          </a:solidFill>
                          <a:latin typeface="Roboto"/>
                          <a:ea typeface="Roboto"/>
                          <a:cs typeface="+mn-cs"/>
                        </a:rPr>
                        <a:t>9</a:t>
                      </a:r>
                    </a:p>
                  </a:txBody>
                  <a:tcPr anchor="ctr">
                    <a:solidFill>
                      <a:schemeClr val="accent6"/>
                    </a:solidFill>
                  </a:tcPr>
                </a:tc>
                <a:tc>
                  <a:txBody>
                    <a:bodyPr/>
                    <a:lstStyle/>
                    <a:p>
                      <a:pPr marL="0" lvl="0" indent="0" algn="l" defTabSz="914400" rtl="0" eaLnBrk="1" latinLnBrk="0" hangingPunct="1">
                        <a:lnSpc>
                          <a:spcPct val="107000"/>
                        </a:lnSpc>
                        <a:spcBef>
                          <a:spcPts val="480"/>
                        </a:spcBef>
                        <a:spcAft>
                          <a:spcPts val="480"/>
                        </a:spcAft>
                        <a:buClr>
                          <a:srgbClr val="00ADD8"/>
                        </a:buClr>
                        <a:buFont typeface="+mj-lt"/>
                        <a:buNone/>
                      </a:pPr>
                      <a:r>
                        <a:rPr lang="en-US" sz="1400" kern="12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country has formal cooperation agreements/arrangements with other countries to prevent and counter the smuggling of migrants</a:t>
                      </a:r>
                    </a:p>
                  </a:txBody>
                  <a:tcPr anchor="ctr">
                    <a:solidFill>
                      <a:schemeClr val="accent6"/>
                    </a:solidFill>
                  </a:tcPr>
                </a:tc>
                <a:tc>
                  <a:txBody>
                    <a:bodyPr/>
                    <a:lstStyle/>
                    <a:p>
                      <a:pPr marL="0" marR="0" lvl="0" indent="0" algn="l" defTabSz="914400" rtl="0" eaLnBrk="1" fontAlgn="auto" latinLnBrk="0" hangingPunct="1">
                        <a:lnSpc>
                          <a:spcPct val="107000"/>
                        </a:lnSpc>
                        <a:spcBef>
                          <a:spcPts val="480"/>
                        </a:spcBef>
                        <a:spcAft>
                          <a:spcPts val="480"/>
                        </a:spcAft>
                        <a:buClrTx/>
                        <a:buSzTx/>
                        <a:buFontTx/>
                        <a:buNone/>
                        <a:tabLst/>
                        <a:defRPr/>
                      </a:pPr>
                      <a:r>
                        <a:rPr lang="en-US" sz="1400" kern="1200">
                          <a:solidFill>
                            <a:srgbClr val="1D3262"/>
                          </a:solidFill>
                          <a:effectLst/>
                          <a:latin typeface="Roboto" panose="02000000000000000000" pitchFamily="2" charset="0"/>
                          <a:ea typeface="Roboto" panose="02000000000000000000" pitchFamily="2" charset="0"/>
                          <a:cs typeface="Roboto" panose="02000000000000000000" pitchFamily="2" charset="0"/>
                        </a:rPr>
                        <a:t>MGI </a:t>
                      </a:r>
                    </a:p>
                  </a:txBody>
                  <a:tcPr anchor="ctr">
                    <a:solidFill>
                      <a:schemeClr val="accent6"/>
                    </a:solidFill>
                  </a:tcPr>
                </a:tc>
                <a:extLst>
                  <a:ext uri="{0D108BD9-81ED-4DB2-BD59-A6C34878D82A}">
                    <a16:rowId xmlns:a16="http://schemas.microsoft.com/office/drawing/2014/main" val="4291387036"/>
                  </a:ext>
                </a:extLst>
              </a:tr>
              <a:tr h="525600">
                <a:tc>
                  <a:txBody>
                    <a:bodyPr/>
                    <a:lstStyle/>
                    <a:p>
                      <a:r>
                        <a:rPr lang="en-US" sz="1600" b="1">
                          <a:latin typeface="Roboto"/>
                          <a:ea typeface="Roboto"/>
                        </a:rPr>
                        <a:t>10</a:t>
                      </a:r>
                    </a:p>
                  </a:txBody>
                  <a:tcPr anchor="ctr">
                    <a:solidFill>
                      <a:srgbClr val="C9E9F2"/>
                    </a:solidFill>
                  </a:tcPr>
                </a:tc>
                <a:tc>
                  <a:txBody>
                    <a:bodyPr/>
                    <a:lstStyle/>
                    <a:p>
                      <a:pPr marL="0" lvl="0" indent="0" algn="l" defTabSz="914400" rtl="0" eaLnBrk="1" latinLnBrk="0" hangingPunct="1">
                        <a:lnSpc>
                          <a:spcPct val="107000"/>
                        </a:lnSpc>
                        <a:spcBef>
                          <a:spcPts val="200"/>
                        </a:spcBef>
                        <a:spcAft>
                          <a:spcPts val="480"/>
                        </a:spcAft>
                        <a:buClr>
                          <a:srgbClr val="00ADD8"/>
                        </a:buClr>
                        <a:buFont typeface="+mj-lt"/>
                        <a:buNone/>
                      </a:pPr>
                      <a:r>
                        <a:rPr lang="en-US" sz="1400" kern="1200">
                          <a:solidFill>
                            <a:srgbClr val="1D3262"/>
                          </a:solidFill>
                          <a:effectLst/>
                          <a:latin typeface="Roboto" panose="02000000000000000000" pitchFamily="2" charset="0"/>
                          <a:ea typeface="Roboto" panose="02000000000000000000" pitchFamily="2" charset="0"/>
                          <a:cs typeface="Roboto" panose="02000000000000000000" pitchFamily="2" charset="0"/>
                        </a:rPr>
                        <a:t>Number of victims of human trafficking per 100,000 population, by sex, age and form of exploitation</a:t>
                      </a:r>
                    </a:p>
                  </a:txBody>
                  <a:tcPr anchor="ctr">
                    <a:solidFill>
                      <a:srgbClr val="C9E9F2"/>
                    </a:solidFill>
                  </a:tcPr>
                </a:tc>
                <a:tc>
                  <a:txBody>
                    <a:bodyPr/>
                    <a:lstStyle/>
                    <a:p>
                      <a:pPr>
                        <a:lnSpc>
                          <a:spcPct val="107000"/>
                        </a:lnSpc>
                        <a:spcBef>
                          <a:spcPts val="200"/>
                        </a:spcBef>
                        <a:spcAft>
                          <a:spcPts val="480"/>
                        </a:spcAft>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SDG 16.2.2</a:t>
                      </a:r>
                    </a:p>
                  </a:txBody>
                  <a:tcPr anchor="ctr">
                    <a:solidFill>
                      <a:srgbClr val="C9E9F2"/>
                    </a:solidFill>
                  </a:tcPr>
                </a:tc>
                <a:extLst>
                  <a:ext uri="{0D108BD9-81ED-4DB2-BD59-A6C34878D82A}">
                    <a16:rowId xmlns:a16="http://schemas.microsoft.com/office/drawing/2014/main" val="102554883"/>
                  </a:ext>
                </a:extLst>
              </a:tr>
              <a:tr h="525600">
                <a:tc>
                  <a:txBody>
                    <a:bodyPr/>
                    <a:lstStyle/>
                    <a:p>
                      <a:pPr marL="0" algn="l" defTabSz="914400" rtl="0" eaLnBrk="1" latinLnBrk="0" hangingPunct="1"/>
                      <a:r>
                        <a:rPr lang="en-US" sz="1600" b="1" kern="1200">
                          <a:solidFill>
                            <a:schemeClr val="dk1"/>
                          </a:solidFill>
                          <a:latin typeface="Roboto"/>
                          <a:ea typeface="Roboto"/>
                          <a:cs typeface="+mn-cs"/>
                        </a:rPr>
                        <a:t>10</a:t>
                      </a:r>
                    </a:p>
                  </a:txBody>
                  <a:tcPr anchor="ctr">
                    <a:solidFill>
                      <a:srgbClr val="C9E9F2"/>
                    </a:solidFill>
                  </a:tcPr>
                </a:tc>
                <a:tc>
                  <a:txBody>
                    <a:bodyPr/>
                    <a:lstStyle/>
                    <a:p>
                      <a:r>
                        <a:rPr lang="en-US" sz="1400" kern="12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has formal strategies to address trafficking in persons</a:t>
                      </a:r>
                      <a:endParaRPr lang="en-DE" sz="1400" kern="1200">
                        <a:solidFill>
                          <a:srgbClr val="1D3262"/>
                        </a:solidFill>
                        <a:effectLst/>
                        <a:latin typeface="Roboto" panose="02000000000000000000" pitchFamily="2" charset="0"/>
                        <a:ea typeface="Roboto" panose="02000000000000000000" pitchFamily="2" charset="0"/>
                        <a:cs typeface="Roboto" panose="02000000000000000000" pitchFamily="2" charset="0"/>
                      </a:endParaRPr>
                    </a:p>
                  </a:txBody>
                  <a:tcPr anchor="ctr">
                    <a:solidFill>
                      <a:srgbClr val="C9E9F2"/>
                    </a:solidFill>
                  </a:tcPr>
                </a:tc>
                <a:tc>
                  <a:txBody>
                    <a:bodyPr/>
                    <a:lstStyle/>
                    <a:p>
                      <a:pPr marL="0" marR="0" lvl="0" indent="0" algn="l" defTabSz="914400" rtl="0" eaLnBrk="1" fontAlgn="auto" latinLnBrk="0" hangingPunct="1">
                        <a:lnSpc>
                          <a:spcPct val="107000"/>
                        </a:lnSpc>
                        <a:spcBef>
                          <a:spcPts val="200"/>
                        </a:spcBef>
                        <a:spcAft>
                          <a:spcPts val="480"/>
                        </a:spcAft>
                        <a:buClrTx/>
                        <a:buSzTx/>
                        <a:buFontTx/>
                        <a:buNone/>
                        <a:tabLst/>
                        <a:defRPr/>
                      </a:pPr>
                      <a:r>
                        <a:rPr lang="en-US" sz="1400" kern="1200">
                          <a:solidFill>
                            <a:srgbClr val="1D3262"/>
                          </a:solidFill>
                          <a:effectLst/>
                          <a:latin typeface="Roboto" panose="02000000000000000000" pitchFamily="2" charset="0"/>
                          <a:ea typeface="Roboto" panose="02000000000000000000" pitchFamily="2" charset="0"/>
                          <a:cs typeface="Roboto" panose="02000000000000000000" pitchFamily="2" charset="0"/>
                        </a:rPr>
                        <a:t>SDG</a:t>
                      </a:r>
                      <a:r>
                        <a:rPr lang="en-US" sz="14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 </a:t>
                      </a:r>
                      <a:r>
                        <a:rPr lang="en-US" sz="1400" kern="1200">
                          <a:solidFill>
                            <a:srgbClr val="1D3262"/>
                          </a:solidFill>
                          <a:effectLst/>
                          <a:latin typeface="Roboto" panose="02000000000000000000" pitchFamily="2" charset="0"/>
                          <a:ea typeface="Roboto" panose="02000000000000000000" pitchFamily="2" charset="0"/>
                          <a:cs typeface="Roboto" panose="02000000000000000000" pitchFamily="2" charset="0"/>
                        </a:rPr>
                        <a:t>10.7.2 (Domain 6, sub-category 5, a) </a:t>
                      </a:r>
                    </a:p>
                  </a:txBody>
                  <a:tcPr anchor="ctr">
                    <a:solidFill>
                      <a:srgbClr val="C9E9F2"/>
                    </a:solidFill>
                  </a:tcPr>
                </a:tc>
                <a:extLst>
                  <a:ext uri="{0D108BD9-81ED-4DB2-BD59-A6C34878D82A}">
                    <a16:rowId xmlns:a16="http://schemas.microsoft.com/office/drawing/2014/main" val="3493022285"/>
                  </a:ext>
                </a:extLst>
              </a:tr>
            </a:tbl>
          </a:graphicData>
        </a:graphic>
      </p:graphicFrame>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8801754" y="375166"/>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4679686" y="230304"/>
            <a:ext cx="3398780" cy="689870"/>
          </a:xfrm>
        </p:spPr>
        <p:txBody>
          <a:bodyPr>
            <a:normAutofit/>
          </a:bodyPr>
          <a:lstStyle/>
          <a:p>
            <a:pPr algn="ctr"/>
            <a:r>
              <a:rPr lang="en-US" sz="3600">
                <a:latin typeface="Roboto"/>
                <a:ea typeface="Roboto"/>
                <a:cs typeface="Roboto"/>
              </a:rPr>
              <a:t>Core indicators</a:t>
            </a:r>
          </a:p>
        </p:txBody>
      </p:sp>
      <p:grpSp>
        <p:nvGrpSpPr>
          <p:cNvPr id="4" name="Group 3">
            <a:extLst>
              <a:ext uri="{FF2B5EF4-FFF2-40B4-BE49-F238E27FC236}">
                <a16:creationId xmlns:a16="http://schemas.microsoft.com/office/drawing/2014/main" id="{CB2B1558-052D-1EC0-7008-A320C15E4662}"/>
              </a:ext>
            </a:extLst>
          </p:cNvPr>
          <p:cNvGrpSpPr/>
          <p:nvPr/>
        </p:nvGrpSpPr>
        <p:grpSpPr>
          <a:xfrm>
            <a:off x="2101121" y="146273"/>
            <a:ext cx="1969577" cy="830997"/>
            <a:chOff x="1939928" y="348827"/>
            <a:chExt cx="1969577" cy="830997"/>
          </a:xfrm>
        </p:grpSpPr>
        <p:sp>
          <p:nvSpPr>
            <p:cNvPr id="2" name="TextBox 1">
              <a:extLst>
                <a:ext uri="{FF2B5EF4-FFF2-40B4-BE49-F238E27FC236}">
                  <a16:creationId xmlns:a16="http://schemas.microsoft.com/office/drawing/2014/main" id="{D8CD2E84-7EE4-626D-6B64-F0EBEFE26240}"/>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3" name="Title 1">
              <a:extLst>
                <a:ext uri="{FF2B5EF4-FFF2-40B4-BE49-F238E27FC236}">
                  <a16:creationId xmlns:a16="http://schemas.microsoft.com/office/drawing/2014/main" id="{7DE5C4B1-8B31-6067-AC71-5A9453E57091}"/>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grpSp>
    </p:spTree>
    <p:extLst>
      <p:ext uri="{BB962C8B-B14F-4D97-AF65-F5344CB8AC3E}">
        <p14:creationId xmlns:p14="http://schemas.microsoft.com/office/powerpoint/2010/main" val="407066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7">
            <a:extLst>
              <a:ext uri="{FF2B5EF4-FFF2-40B4-BE49-F238E27FC236}">
                <a16:creationId xmlns:a16="http://schemas.microsoft.com/office/drawing/2014/main" id="{FF9700E3-C0AF-3286-A9F1-A168B1B71E0D}"/>
              </a:ext>
            </a:extLst>
          </p:cNvPr>
          <p:cNvGraphicFramePr>
            <a:graphicFrameLocks noGrp="1"/>
          </p:cNvGraphicFramePr>
          <p:nvPr>
            <p:extLst>
              <p:ext uri="{D42A27DB-BD31-4B8C-83A1-F6EECF244321}">
                <p14:modId xmlns:p14="http://schemas.microsoft.com/office/powerpoint/2010/main" val="2009769766"/>
              </p:ext>
            </p:extLst>
          </p:nvPr>
        </p:nvGraphicFramePr>
        <p:xfrm>
          <a:off x="1424588" y="1247831"/>
          <a:ext cx="10594800" cy="4000331"/>
        </p:xfrm>
        <a:graphic>
          <a:graphicData uri="http://schemas.openxmlformats.org/drawingml/2006/table">
            <a:tbl>
              <a:tblPr firstRow="1" bandRow="1">
                <a:tableStyleId>{5C22544A-7EE6-4342-B048-85BDC9FD1C3A}</a:tableStyleId>
              </a:tblPr>
              <a:tblGrid>
                <a:gridCol w="1044000">
                  <a:extLst>
                    <a:ext uri="{9D8B030D-6E8A-4147-A177-3AD203B41FA5}">
                      <a16:colId xmlns:a16="http://schemas.microsoft.com/office/drawing/2014/main" val="3133710255"/>
                    </a:ext>
                  </a:extLst>
                </a:gridCol>
                <a:gridCol w="7354800">
                  <a:extLst>
                    <a:ext uri="{9D8B030D-6E8A-4147-A177-3AD203B41FA5}">
                      <a16:colId xmlns:a16="http://schemas.microsoft.com/office/drawing/2014/main" val="2909583303"/>
                    </a:ext>
                  </a:extLst>
                </a:gridCol>
                <a:gridCol w="2196000">
                  <a:extLst>
                    <a:ext uri="{9D8B030D-6E8A-4147-A177-3AD203B41FA5}">
                      <a16:colId xmlns:a16="http://schemas.microsoft.com/office/drawing/2014/main" val="253444769"/>
                    </a:ext>
                  </a:extLst>
                </a:gridCol>
              </a:tblGrid>
              <a:tr h="525600">
                <a:tc>
                  <a:txBody>
                    <a:bodyPr/>
                    <a:lstStyle/>
                    <a:p>
                      <a:r>
                        <a:rPr lang="en-US" sz="1600">
                          <a:latin typeface="Roboto"/>
                          <a:ea typeface="Roboto"/>
                        </a:rPr>
                        <a:t>GCM objective</a:t>
                      </a:r>
                    </a:p>
                  </a:txBody>
                  <a:tcPr anchor="ctr">
                    <a:solidFill>
                      <a:srgbClr val="0FA7D7"/>
                    </a:solidFill>
                  </a:tcPr>
                </a:tc>
                <a:tc>
                  <a:txBody>
                    <a:bodyPr/>
                    <a:lstStyle/>
                    <a:p>
                      <a:r>
                        <a:rPr lang="en-US" sz="1600">
                          <a:latin typeface="Roboto"/>
                          <a:ea typeface="Roboto"/>
                        </a:rPr>
                        <a:t>Core Indicators</a:t>
                      </a:r>
                    </a:p>
                  </a:txBody>
                  <a:tcPr anchor="ctr">
                    <a:solidFill>
                      <a:srgbClr val="0FA7D7"/>
                    </a:solidFill>
                  </a:tcPr>
                </a:tc>
                <a:tc>
                  <a:txBody>
                    <a:bodyPr/>
                    <a:lstStyle/>
                    <a:p>
                      <a:r>
                        <a:rPr lang="en-US" sz="1600">
                          <a:latin typeface="Roboto"/>
                          <a:ea typeface="Roboto"/>
                        </a:rPr>
                        <a:t>Framework</a:t>
                      </a:r>
                    </a:p>
                  </a:txBody>
                  <a:tcPr anchor="ctr">
                    <a:solidFill>
                      <a:srgbClr val="0FA7D7"/>
                    </a:solidFill>
                  </a:tcPr>
                </a:tc>
                <a:extLst>
                  <a:ext uri="{0D108BD9-81ED-4DB2-BD59-A6C34878D82A}">
                    <a16:rowId xmlns:a16="http://schemas.microsoft.com/office/drawing/2014/main" val="2027552509"/>
                  </a:ext>
                </a:extLst>
              </a:tr>
              <a:tr h="525600">
                <a:tc>
                  <a:txBody>
                    <a:bodyPr/>
                    <a:lstStyle/>
                    <a:p>
                      <a:r>
                        <a:rPr lang="en-US" sz="1600" b="1">
                          <a:latin typeface="Roboto"/>
                          <a:ea typeface="Roboto"/>
                        </a:rPr>
                        <a:t>11</a:t>
                      </a:r>
                    </a:p>
                  </a:txBody>
                  <a:tcPr anchor="ctr">
                    <a:solidFill>
                      <a:schemeClr val="accent4"/>
                    </a:solidFill>
                  </a:tcPr>
                </a:tc>
                <a:tc>
                  <a:txBody>
                    <a:bodyPr/>
                    <a:lstStyle/>
                    <a:p>
                      <a:pPr marL="0" algn="l" defTabSz="914400" rtl="0" eaLnBrk="1" latinLnBrk="0" hangingPunct="1"/>
                      <a:r>
                        <a:rPr lang="en-US" sz="1400" kern="12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has a system to monitor visa overstays</a:t>
                      </a:r>
                    </a:p>
                  </a:txBody>
                  <a:tcPr anchor="ctr">
                    <a:solidFill>
                      <a:schemeClr val="accent6"/>
                    </a:solidFill>
                  </a:tcPr>
                </a:tc>
                <a:tc>
                  <a:txBody>
                    <a:bodyPr/>
                    <a:lstStyle/>
                    <a:p>
                      <a:r>
                        <a:rPr lang="en-US" sz="14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S</a:t>
                      </a:r>
                      <a:r>
                        <a:rPr lang="en-US" sz="1400" kern="1200">
                          <a:solidFill>
                            <a:srgbClr val="1D3262"/>
                          </a:solidFill>
                          <a:effectLst/>
                          <a:latin typeface="Roboto" panose="02000000000000000000" pitchFamily="2" charset="0"/>
                          <a:ea typeface="Roboto" panose="02000000000000000000" pitchFamily="2" charset="0"/>
                          <a:cs typeface="Roboto" panose="02000000000000000000" pitchFamily="2" charset="0"/>
                        </a:rPr>
                        <a:t>DG 10.7.2 (Domain 6, sub-category 1)</a:t>
                      </a:r>
                    </a:p>
                  </a:txBody>
                  <a:tcPr anchor="ctr">
                    <a:solidFill>
                      <a:schemeClr val="accent6"/>
                    </a:solidFill>
                  </a:tcPr>
                </a:tc>
                <a:extLst>
                  <a:ext uri="{0D108BD9-81ED-4DB2-BD59-A6C34878D82A}">
                    <a16:rowId xmlns:a16="http://schemas.microsoft.com/office/drawing/2014/main" val="1542237812"/>
                  </a:ext>
                </a:extLst>
              </a:tr>
              <a:tr h="52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Roboto"/>
                          <a:ea typeface="Roboto"/>
                        </a:rPr>
                        <a:t>11</a:t>
                      </a:r>
                    </a:p>
                  </a:txBody>
                  <a:tcPr anchor="ctr">
                    <a:solidFill>
                      <a:schemeClr val="accent4"/>
                    </a:solidFill>
                  </a:tcPr>
                </a:tc>
                <a:tc>
                  <a:txBody>
                    <a:bodyPr/>
                    <a:lstStyle/>
                    <a:p>
                      <a:pPr marL="0" algn="l" defTabSz="914400" rtl="0" eaLnBrk="1" latinLnBrk="0" hangingPunct="1"/>
                      <a:r>
                        <a:rPr lang="en-US" sz="1400" kern="1200">
                          <a:solidFill>
                            <a:srgbClr val="1D3262"/>
                          </a:solidFill>
                          <a:effectLst/>
                          <a:latin typeface="Roboto" panose="02000000000000000000" pitchFamily="2" charset="0"/>
                          <a:ea typeface="Roboto" panose="02000000000000000000" pitchFamily="2" charset="0"/>
                          <a:cs typeface="Roboto" panose="02000000000000000000" pitchFamily="2" charset="0"/>
                        </a:rPr>
                        <a:t>Specific and regular training of border staff (e.g. specific training, as well as languages, gender and cultural aspects)</a:t>
                      </a:r>
                    </a:p>
                  </a:txBody>
                  <a:tcPr anchor="ctr">
                    <a:solidFill>
                      <a:schemeClr val="accent6"/>
                    </a:solidFill>
                  </a:tcPr>
                </a:tc>
                <a:tc>
                  <a:txBody>
                    <a:bodyPr/>
                    <a:lstStyle/>
                    <a:p>
                      <a:pPr marL="0" marR="0" lvl="0" indent="0" algn="l" defTabSz="914400" rtl="0" eaLnBrk="1" fontAlgn="auto" latinLnBrk="0" hangingPunct="1">
                        <a:lnSpc>
                          <a:spcPct val="107000"/>
                        </a:lnSpc>
                        <a:spcBef>
                          <a:spcPts val="200"/>
                        </a:spcBef>
                        <a:spcAft>
                          <a:spcPts val="480"/>
                        </a:spcAft>
                        <a:buClrTx/>
                        <a:buSzTx/>
                        <a:buFontTx/>
                        <a:buNone/>
                        <a:tabLst/>
                        <a:defRPr/>
                      </a:pPr>
                      <a:r>
                        <a:rPr lang="en-US" sz="14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MGI</a:t>
                      </a:r>
                    </a:p>
                  </a:txBody>
                  <a:tcPr anchor="ctr">
                    <a:solidFill>
                      <a:schemeClr val="accent6"/>
                    </a:solidFill>
                  </a:tcPr>
                </a:tc>
                <a:extLst>
                  <a:ext uri="{0D108BD9-81ED-4DB2-BD59-A6C34878D82A}">
                    <a16:rowId xmlns:a16="http://schemas.microsoft.com/office/drawing/2014/main" val="2367935744"/>
                  </a:ext>
                </a:extLst>
              </a:tr>
              <a:tr h="525600">
                <a:tc>
                  <a:txBody>
                    <a:bodyPr/>
                    <a:lstStyle/>
                    <a:p>
                      <a:r>
                        <a:rPr lang="en-US" sz="1600" b="1">
                          <a:latin typeface="Roboto"/>
                          <a:ea typeface="Roboto"/>
                        </a:rPr>
                        <a:t>13</a:t>
                      </a:r>
                    </a:p>
                  </a:txBody>
                  <a:tcPr anchor="ctr">
                    <a:solidFill>
                      <a:srgbClr val="C9E9F2"/>
                    </a:solidFill>
                  </a:tcPr>
                </a:tc>
                <a:tc>
                  <a:txBody>
                    <a:bodyPr/>
                    <a:lstStyle/>
                    <a:p>
                      <a:pPr marL="0" lvl="0" indent="0">
                        <a:lnSpc>
                          <a:spcPct val="107000"/>
                        </a:lnSpc>
                        <a:spcBef>
                          <a:spcPts val="480"/>
                        </a:spcBef>
                        <a:spcAft>
                          <a:spcPts val="480"/>
                        </a:spcAft>
                        <a:buClr>
                          <a:srgbClr val="00ADD8"/>
                        </a:buClr>
                        <a:buFont typeface="+mj-lt"/>
                        <a:buNone/>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Estimated number of persons in immigration detention due to irregular migration status in a given year</a:t>
                      </a:r>
                    </a:p>
                  </a:txBody>
                  <a:tcPr anchor="ctr">
                    <a:solidFill>
                      <a:srgbClr val="C9E9F2"/>
                    </a:solidFill>
                  </a:tcPr>
                </a:tc>
                <a:tc>
                  <a:txBody>
                    <a:bodyPr/>
                    <a:lstStyle/>
                    <a:p>
                      <a:pPr>
                        <a:lnSpc>
                          <a:spcPct val="107000"/>
                        </a:lnSpc>
                        <a:spcBef>
                          <a:spcPts val="480"/>
                        </a:spcBef>
                        <a:spcAft>
                          <a:spcPts val="480"/>
                        </a:spcAft>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IDAC</a:t>
                      </a:r>
                    </a:p>
                  </a:txBody>
                  <a:tcPr anchor="ctr">
                    <a:solidFill>
                      <a:srgbClr val="C9E9F2"/>
                    </a:solidFill>
                  </a:tcPr>
                </a:tc>
                <a:extLst>
                  <a:ext uri="{0D108BD9-81ED-4DB2-BD59-A6C34878D82A}">
                    <a16:rowId xmlns:a16="http://schemas.microsoft.com/office/drawing/2014/main" val="51121366"/>
                  </a:ext>
                </a:extLst>
              </a:tr>
              <a:tr h="525600">
                <a:tc>
                  <a:txBody>
                    <a:bodyPr/>
                    <a:lstStyle/>
                    <a:p>
                      <a:r>
                        <a:rPr lang="en-US" sz="1600" b="1">
                          <a:latin typeface="Roboto"/>
                          <a:ea typeface="Roboto"/>
                        </a:rPr>
                        <a:t>13</a:t>
                      </a:r>
                    </a:p>
                  </a:txBody>
                  <a:tcPr anchor="ctr">
                    <a:solidFill>
                      <a:srgbClr val="C9E9F2"/>
                    </a:solidFill>
                  </a:tcPr>
                </a:tc>
                <a:tc>
                  <a:txBody>
                    <a:bodyPr/>
                    <a:lstStyle/>
                    <a:p>
                      <a:pPr marL="0" lvl="0" indent="0">
                        <a:lnSpc>
                          <a:spcPct val="107000"/>
                        </a:lnSpc>
                        <a:spcBef>
                          <a:spcPts val="480"/>
                        </a:spcBef>
                        <a:spcAft>
                          <a:spcPts val="480"/>
                        </a:spcAft>
                        <a:buClr>
                          <a:srgbClr val="00ADD8"/>
                        </a:buClr>
                        <a:buFont typeface="+mj-lt"/>
                        <a:buNone/>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country has a policy or strategy to ensure that migrant detention is only used as a measure of last resort for adults, and work towards non-custodial alternatives to detention (ATDs)</a:t>
                      </a:r>
                    </a:p>
                  </a:txBody>
                  <a:tcPr anchor="ctr">
                    <a:solidFill>
                      <a:srgbClr val="C9E9F2"/>
                    </a:solidFill>
                  </a:tcPr>
                </a:tc>
                <a:tc>
                  <a:txBody>
                    <a:bodyPr/>
                    <a:lstStyle/>
                    <a:p>
                      <a:pPr>
                        <a:lnSpc>
                          <a:spcPct val="107000"/>
                        </a:lnSpc>
                        <a:spcBef>
                          <a:spcPts val="480"/>
                        </a:spcBef>
                        <a:spcAft>
                          <a:spcPts val="480"/>
                        </a:spcAft>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MGI</a:t>
                      </a:r>
                    </a:p>
                  </a:txBody>
                  <a:tcPr anchor="ctr">
                    <a:solidFill>
                      <a:srgbClr val="C9E9F2"/>
                    </a:solidFill>
                  </a:tcPr>
                </a:tc>
                <a:extLst>
                  <a:ext uri="{0D108BD9-81ED-4DB2-BD59-A6C34878D82A}">
                    <a16:rowId xmlns:a16="http://schemas.microsoft.com/office/drawing/2014/main" val="2701970895"/>
                  </a:ext>
                </a:extLst>
              </a:tr>
              <a:tr h="525600">
                <a:tc>
                  <a:txBody>
                    <a:bodyPr/>
                    <a:lstStyle/>
                    <a:p>
                      <a:r>
                        <a:rPr lang="en-US" sz="1600" b="1">
                          <a:latin typeface="Roboto"/>
                          <a:ea typeface="Roboto"/>
                        </a:rPr>
                        <a:t>21</a:t>
                      </a:r>
                    </a:p>
                  </a:txBody>
                  <a:tcPr anchor="ctr">
                    <a:solidFill>
                      <a:schemeClr val="accent6"/>
                    </a:solidFill>
                  </a:tcPr>
                </a:tc>
                <a:tc>
                  <a:txBody>
                    <a:bodyPr/>
                    <a:lstStyle/>
                    <a:p>
                      <a:pPr marL="0" lvl="0" indent="0">
                        <a:lnSpc>
                          <a:spcPct val="107000"/>
                        </a:lnSpc>
                        <a:spcBef>
                          <a:spcPts val="480"/>
                        </a:spcBef>
                        <a:spcAft>
                          <a:spcPts val="480"/>
                        </a:spcAft>
                        <a:buClr>
                          <a:srgbClr val="00ADD8"/>
                        </a:buClr>
                        <a:buFont typeface="+mj-lt"/>
                        <a:buNone/>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Existence of a formal government </a:t>
                      </a:r>
                      <a:r>
                        <a:rPr lang="en-US" sz="1400" err="1">
                          <a:solidFill>
                            <a:srgbClr val="1D3262"/>
                          </a:solidFill>
                          <a:effectLst/>
                          <a:latin typeface="Roboto" panose="02000000000000000000" pitchFamily="2" charset="0"/>
                          <a:ea typeface="Roboto" panose="02000000000000000000" pitchFamily="2" charset="0"/>
                          <a:cs typeface="Roboto" panose="02000000000000000000" pitchFamily="2" charset="0"/>
                        </a:rPr>
                        <a:t>programme</a:t>
                      </a: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 or dedicated policy that focuses on facilitating the reintegration of returning nationals</a:t>
                      </a:r>
                    </a:p>
                  </a:txBody>
                  <a:tcPr anchor="ctr">
                    <a:solidFill>
                      <a:schemeClr val="accent6"/>
                    </a:solidFill>
                  </a:tcPr>
                </a:tc>
                <a:tc>
                  <a:txBody>
                    <a:bodyPr/>
                    <a:lstStyle/>
                    <a:p>
                      <a:pPr>
                        <a:lnSpc>
                          <a:spcPct val="107000"/>
                        </a:lnSpc>
                        <a:spcBef>
                          <a:spcPts val="480"/>
                        </a:spcBef>
                        <a:spcAft>
                          <a:spcPts val="480"/>
                        </a:spcAft>
                      </a:pPr>
                      <a:r>
                        <a:rPr lang="en-US" sz="1400">
                          <a:solidFill>
                            <a:srgbClr val="1D3262"/>
                          </a:solidFill>
                          <a:effectLst/>
                          <a:latin typeface="Roboto" panose="02000000000000000000" pitchFamily="2" charset="0"/>
                          <a:ea typeface="Roboto" panose="02000000000000000000" pitchFamily="2" charset="0"/>
                          <a:cs typeface="Roboto" panose="02000000000000000000" pitchFamily="2" charset="0"/>
                        </a:rPr>
                        <a:t>MGI</a:t>
                      </a:r>
                    </a:p>
                  </a:txBody>
                  <a:tcPr anchor="ctr">
                    <a:solidFill>
                      <a:schemeClr val="accent6"/>
                    </a:solidFill>
                  </a:tcPr>
                </a:tc>
                <a:extLst>
                  <a:ext uri="{0D108BD9-81ED-4DB2-BD59-A6C34878D82A}">
                    <a16:rowId xmlns:a16="http://schemas.microsoft.com/office/drawing/2014/main" val="3210416716"/>
                  </a:ext>
                </a:extLst>
              </a:tr>
              <a:tr h="525600">
                <a:tc>
                  <a:txBody>
                    <a:bodyPr/>
                    <a:lstStyle/>
                    <a:p>
                      <a:pPr marL="0" lvl="0" indent="0" algn="l" defTabSz="914400" rtl="0" eaLnBrk="1" latinLnBrk="0" hangingPunct="1">
                        <a:lnSpc>
                          <a:spcPct val="107000"/>
                        </a:lnSpc>
                        <a:spcBef>
                          <a:spcPts val="480"/>
                        </a:spcBef>
                        <a:spcAft>
                          <a:spcPts val="480"/>
                        </a:spcAft>
                        <a:buClr>
                          <a:srgbClr val="00ADD8"/>
                        </a:buClr>
                        <a:buFont typeface="+mj-lt"/>
                        <a:buNone/>
                      </a:pPr>
                      <a:r>
                        <a:rPr lang="en-US" sz="1600" b="1" kern="1200">
                          <a:solidFill>
                            <a:schemeClr val="dk1"/>
                          </a:solidFill>
                          <a:latin typeface="Roboto"/>
                          <a:ea typeface="Roboto"/>
                          <a:cs typeface="+mn-cs"/>
                        </a:rPr>
                        <a:t>21</a:t>
                      </a:r>
                    </a:p>
                  </a:txBody>
                  <a:tcPr anchor="ctr">
                    <a:solidFill>
                      <a:schemeClr val="accent6"/>
                    </a:solidFill>
                  </a:tcPr>
                </a:tc>
                <a:tc>
                  <a:txBody>
                    <a:bodyPr/>
                    <a:lstStyle/>
                    <a:p>
                      <a:pPr marL="0" lvl="0" indent="0" algn="l" defTabSz="914400" rtl="0" eaLnBrk="1" latinLnBrk="0" hangingPunct="1">
                        <a:lnSpc>
                          <a:spcPct val="107000"/>
                        </a:lnSpc>
                        <a:spcBef>
                          <a:spcPts val="480"/>
                        </a:spcBef>
                        <a:spcAft>
                          <a:spcPts val="480"/>
                        </a:spcAft>
                        <a:buClr>
                          <a:srgbClr val="00ADD8"/>
                        </a:buClr>
                        <a:buFont typeface="+mj-lt"/>
                        <a:buNone/>
                      </a:pPr>
                      <a:r>
                        <a:rPr lang="en-US" sz="1400" kern="12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has an agreement for cooperation with other countries on return and readmission</a:t>
                      </a:r>
                    </a:p>
                  </a:txBody>
                  <a:tcPr anchor="ctr">
                    <a:solidFill>
                      <a:schemeClr val="accent6"/>
                    </a:solidFill>
                  </a:tcPr>
                </a:tc>
                <a:tc>
                  <a:txBody>
                    <a:bodyPr/>
                    <a:lstStyle/>
                    <a:p>
                      <a:pPr marL="0" marR="0" lvl="0" indent="0" algn="l" defTabSz="914422" rtl="0" eaLnBrk="1" fontAlgn="auto" latinLnBrk="0" hangingPunct="1">
                        <a:lnSpc>
                          <a:spcPct val="107000"/>
                        </a:lnSpc>
                        <a:spcBef>
                          <a:spcPts val="480"/>
                        </a:spcBef>
                        <a:spcAft>
                          <a:spcPts val="480"/>
                        </a:spcAft>
                        <a:buClrTx/>
                        <a:buSzTx/>
                        <a:buFontTx/>
                        <a:buNone/>
                        <a:tabLst/>
                        <a:defRPr/>
                      </a:pPr>
                      <a:r>
                        <a:rPr lang="en-US" sz="1400" kern="1200">
                          <a:solidFill>
                            <a:srgbClr val="1D3262"/>
                          </a:solidFill>
                          <a:effectLst/>
                          <a:latin typeface="Roboto" panose="02000000000000000000" pitchFamily="2" charset="0"/>
                          <a:ea typeface="Roboto" panose="02000000000000000000" pitchFamily="2" charset="0"/>
                          <a:cs typeface="Roboto" panose="02000000000000000000" pitchFamily="2" charset="0"/>
                        </a:rPr>
                        <a:t>SDG 10.7.2 (Domain 3, sub-category 4)</a:t>
                      </a:r>
                    </a:p>
                  </a:txBody>
                  <a:tcPr anchor="ctr">
                    <a:solidFill>
                      <a:schemeClr val="accent6"/>
                    </a:solidFill>
                  </a:tcPr>
                </a:tc>
                <a:extLst>
                  <a:ext uri="{0D108BD9-81ED-4DB2-BD59-A6C34878D82A}">
                    <a16:rowId xmlns:a16="http://schemas.microsoft.com/office/drawing/2014/main" val="4291387036"/>
                  </a:ext>
                </a:extLst>
              </a:tr>
            </a:tbl>
          </a:graphicData>
        </a:graphic>
      </p:graphicFrame>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8801754" y="375166"/>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4679686" y="230304"/>
            <a:ext cx="3398780" cy="689870"/>
          </a:xfrm>
        </p:spPr>
        <p:txBody>
          <a:bodyPr>
            <a:normAutofit/>
          </a:bodyPr>
          <a:lstStyle/>
          <a:p>
            <a:pPr algn="ctr"/>
            <a:r>
              <a:rPr lang="en-US" sz="3600">
                <a:latin typeface="Roboto"/>
                <a:ea typeface="Roboto"/>
                <a:cs typeface="Roboto"/>
              </a:rPr>
              <a:t>Core indicators</a:t>
            </a:r>
          </a:p>
        </p:txBody>
      </p:sp>
      <p:grpSp>
        <p:nvGrpSpPr>
          <p:cNvPr id="4" name="Group 3">
            <a:extLst>
              <a:ext uri="{FF2B5EF4-FFF2-40B4-BE49-F238E27FC236}">
                <a16:creationId xmlns:a16="http://schemas.microsoft.com/office/drawing/2014/main" id="{CB2B1558-052D-1EC0-7008-A320C15E4662}"/>
              </a:ext>
            </a:extLst>
          </p:cNvPr>
          <p:cNvGrpSpPr/>
          <p:nvPr/>
        </p:nvGrpSpPr>
        <p:grpSpPr>
          <a:xfrm>
            <a:off x="2101121" y="146273"/>
            <a:ext cx="1969577" cy="830997"/>
            <a:chOff x="1939928" y="348827"/>
            <a:chExt cx="1969577" cy="830997"/>
          </a:xfrm>
        </p:grpSpPr>
        <p:sp>
          <p:nvSpPr>
            <p:cNvPr id="2" name="TextBox 1">
              <a:extLst>
                <a:ext uri="{FF2B5EF4-FFF2-40B4-BE49-F238E27FC236}">
                  <a16:creationId xmlns:a16="http://schemas.microsoft.com/office/drawing/2014/main" id="{D8CD2E84-7EE4-626D-6B64-F0EBEFE26240}"/>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3" name="Title 1">
              <a:extLst>
                <a:ext uri="{FF2B5EF4-FFF2-40B4-BE49-F238E27FC236}">
                  <a16:creationId xmlns:a16="http://schemas.microsoft.com/office/drawing/2014/main" id="{7DE5C4B1-8B31-6067-AC71-5A9453E57091}"/>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grpSp>
    </p:spTree>
    <p:extLst>
      <p:ext uri="{BB962C8B-B14F-4D97-AF65-F5344CB8AC3E}">
        <p14:creationId xmlns:p14="http://schemas.microsoft.com/office/powerpoint/2010/main" val="365107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1141133" y="1184741"/>
            <a:ext cx="9966960" cy="689870"/>
          </a:xfrm>
        </p:spPr>
        <p:txBody>
          <a:bodyPr>
            <a:normAutofit/>
          </a:bodyPr>
          <a:lstStyle/>
          <a:p>
            <a:r>
              <a:rPr lang="en-US" sz="3600">
                <a:latin typeface="Roboto"/>
                <a:ea typeface="Roboto"/>
                <a:cs typeface="Roboto"/>
              </a:rPr>
              <a:t>Panel 3</a:t>
            </a:r>
          </a:p>
        </p:txBody>
      </p:sp>
      <p:grpSp>
        <p:nvGrpSpPr>
          <p:cNvPr id="25" name="Group 24">
            <a:extLst>
              <a:ext uri="{FF2B5EF4-FFF2-40B4-BE49-F238E27FC236}">
                <a16:creationId xmlns:a16="http://schemas.microsoft.com/office/drawing/2014/main" id="{1D6BB49C-95A1-6472-A2AF-22DF26E68E78}"/>
              </a:ext>
            </a:extLst>
          </p:cNvPr>
          <p:cNvGrpSpPr/>
          <p:nvPr/>
        </p:nvGrpSpPr>
        <p:grpSpPr>
          <a:xfrm>
            <a:off x="1547069" y="645964"/>
            <a:ext cx="8834652" cy="6732973"/>
            <a:chOff x="1534369" y="832570"/>
            <a:chExt cx="8834652" cy="6732973"/>
          </a:xfrm>
        </p:grpSpPr>
        <p:pic>
          <p:nvPicPr>
            <p:cNvPr id="11" name="Picture 10" descr="A blue and green square with a flag and a building&#10;&#10;Description automatically generated">
              <a:extLst>
                <a:ext uri="{FF2B5EF4-FFF2-40B4-BE49-F238E27FC236}">
                  <a16:creationId xmlns:a16="http://schemas.microsoft.com/office/drawing/2014/main" id="{86AF42A3-C685-F861-1F55-4561656EE0F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34369" y="832570"/>
              <a:ext cx="4680000" cy="4680000"/>
            </a:xfrm>
            <a:prstGeom prst="rect">
              <a:avLst/>
            </a:prstGeom>
          </p:spPr>
        </p:pic>
        <p:pic>
          <p:nvPicPr>
            <p:cNvPr id="13" name="Picture 12" descr="A blue and green square with a white and green rectangle with a white cross and a circle with a circle and a circle with a circle with a circle with a circle with a circle with a&#10;&#10;Description automatically generated">
              <a:extLst>
                <a:ext uri="{FF2B5EF4-FFF2-40B4-BE49-F238E27FC236}">
                  <a16:creationId xmlns:a16="http://schemas.microsoft.com/office/drawing/2014/main" id="{4E5B4629-547E-B571-748F-034B616B5B6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611695" y="832570"/>
              <a:ext cx="4680000" cy="4680000"/>
            </a:xfrm>
            <a:prstGeom prst="rect">
              <a:avLst/>
            </a:prstGeom>
          </p:spPr>
        </p:pic>
        <p:pic>
          <p:nvPicPr>
            <p:cNvPr id="17" name="Picture 16" descr="A blue and green square with white outline and green text&#10;&#10;Description automatically generated">
              <a:extLst>
                <a:ext uri="{FF2B5EF4-FFF2-40B4-BE49-F238E27FC236}">
                  <a16:creationId xmlns:a16="http://schemas.microsoft.com/office/drawing/2014/main" id="{1D0DEE45-F618-B372-D513-DA3497EB884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31852" y1="62870" x2="42778" y2="64074"/>
                        </a14:backgroundRemoval>
                      </a14:imgEffect>
                    </a14:imgLayer>
                  </a14:imgProps>
                </a:ext>
              </a:extLst>
            </a:blip>
            <a:stretch>
              <a:fillRect/>
            </a:stretch>
          </p:blipFill>
          <p:spPr>
            <a:xfrm>
              <a:off x="5689021" y="832570"/>
              <a:ext cx="4680000" cy="4680000"/>
            </a:xfrm>
            <a:prstGeom prst="rect">
              <a:avLst/>
            </a:prstGeom>
          </p:spPr>
        </p:pic>
        <p:pic>
          <p:nvPicPr>
            <p:cNvPr id="21" name="Picture 20" descr="A blue square with white text and a light bulb&#10;&#10;Description automatically generated">
              <a:extLst>
                <a:ext uri="{FF2B5EF4-FFF2-40B4-BE49-F238E27FC236}">
                  <a16:creationId xmlns:a16="http://schemas.microsoft.com/office/drawing/2014/main" id="{8E214601-60C8-1C17-A972-78BE552AC22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1534369" y="2885543"/>
              <a:ext cx="4680000" cy="4680000"/>
            </a:xfrm>
            <a:prstGeom prst="rect">
              <a:avLst/>
            </a:prstGeom>
          </p:spPr>
        </p:pic>
        <p:pic>
          <p:nvPicPr>
            <p:cNvPr id="22" name="Picture 21" descr="A blue square with white text and a globe&#10;&#10;Description automatically generated">
              <a:extLst>
                <a:ext uri="{FF2B5EF4-FFF2-40B4-BE49-F238E27FC236}">
                  <a16:creationId xmlns:a16="http://schemas.microsoft.com/office/drawing/2014/main" id="{5DD067E6-5E4D-3DB0-8051-F828C7A6B1C0}"/>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foregroundMark x1="33889" y1="65278" x2="41759" y2="65278"/>
                          <a14:foregroundMark x1="37778" y1="67037" x2="35833" y2="58611"/>
                        </a14:backgroundRemoval>
                      </a14:imgEffect>
                    </a14:imgLayer>
                  </a14:imgProps>
                </a:ext>
              </a:extLst>
            </a:blip>
            <a:stretch>
              <a:fillRect/>
            </a:stretch>
          </p:blipFill>
          <p:spPr>
            <a:xfrm>
              <a:off x="3611695" y="2885543"/>
              <a:ext cx="4680000" cy="4680000"/>
            </a:xfrm>
            <a:prstGeom prst="rect">
              <a:avLst/>
            </a:prstGeom>
          </p:spPr>
        </p:pic>
        <p:pic>
          <p:nvPicPr>
            <p:cNvPr id="23" name="Picture 22" descr="A blue square with white text and a blue rectangle with a person holding a head&#10;&#10;Description automatically generated">
              <a:extLst>
                <a:ext uri="{FF2B5EF4-FFF2-40B4-BE49-F238E27FC236}">
                  <a16:creationId xmlns:a16="http://schemas.microsoft.com/office/drawing/2014/main" id="{694FFBD9-B566-4F8C-C0B0-ADE4B8AAA700}"/>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10000" b="90000" l="10000" r="90000"/>
                      </a14:imgEffect>
                    </a14:imgLayer>
                  </a14:imgProps>
                </a:ext>
              </a:extLst>
            </a:blip>
            <a:stretch>
              <a:fillRect/>
            </a:stretch>
          </p:blipFill>
          <p:spPr>
            <a:xfrm>
              <a:off x="5689021" y="2885543"/>
              <a:ext cx="4680000" cy="4680000"/>
            </a:xfrm>
            <a:prstGeom prst="rect">
              <a:avLst/>
            </a:prstGeom>
          </p:spPr>
        </p:pic>
      </p:grpSp>
    </p:spTree>
    <p:extLst>
      <p:ext uri="{BB962C8B-B14F-4D97-AF65-F5344CB8AC3E}">
        <p14:creationId xmlns:p14="http://schemas.microsoft.com/office/powerpoint/2010/main" val="3124662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7">
            <a:extLst>
              <a:ext uri="{FF2B5EF4-FFF2-40B4-BE49-F238E27FC236}">
                <a16:creationId xmlns:a16="http://schemas.microsoft.com/office/drawing/2014/main" id="{FF9700E3-C0AF-3286-A9F1-A168B1B71E0D}"/>
              </a:ext>
            </a:extLst>
          </p:cNvPr>
          <p:cNvGraphicFramePr>
            <a:graphicFrameLocks noGrp="1"/>
          </p:cNvGraphicFramePr>
          <p:nvPr>
            <p:extLst>
              <p:ext uri="{D42A27DB-BD31-4B8C-83A1-F6EECF244321}">
                <p14:modId xmlns:p14="http://schemas.microsoft.com/office/powerpoint/2010/main" val="824601063"/>
              </p:ext>
            </p:extLst>
          </p:nvPr>
        </p:nvGraphicFramePr>
        <p:xfrm>
          <a:off x="1274400" y="1216800"/>
          <a:ext cx="10702800" cy="4457385"/>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133710255"/>
                    </a:ext>
                  </a:extLst>
                </a:gridCol>
                <a:gridCol w="7354800">
                  <a:extLst>
                    <a:ext uri="{9D8B030D-6E8A-4147-A177-3AD203B41FA5}">
                      <a16:colId xmlns:a16="http://schemas.microsoft.com/office/drawing/2014/main" val="2909583303"/>
                    </a:ext>
                  </a:extLst>
                </a:gridCol>
                <a:gridCol w="2196000">
                  <a:extLst>
                    <a:ext uri="{9D8B030D-6E8A-4147-A177-3AD203B41FA5}">
                      <a16:colId xmlns:a16="http://schemas.microsoft.com/office/drawing/2014/main" val="253444769"/>
                    </a:ext>
                  </a:extLst>
                </a:gridCol>
              </a:tblGrid>
              <a:tr h="525600">
                <a:tc>
                  <a:txBody>
                    <a:bodyPr/>
                    <a:lstStyle/>
                    <a:p>
                      <a:r>
                        <a:rPr lang="en-US" sz="1800">
                          <a:latin typeface="Roboto"/>
                          <a:ea typeface="Roboto"/>
                        </a:rPr>
                        <a:t>GCM objective</a:t>
                      </a:r>
                    </a:p>
                  </a:txBody>
                  <a:tcPr anchor="ctr">
                    <a:solidFill>
                      <a:srgbClr val="0FA7D7"/>
                    </a:solidFill>
                  </a:tcPr>
                </a:tc>
                <a:tc>
                  <a:txBody>
                    <a:bodyPr/>
                    <a:lstStyle/>
                    <a:p>
                      <a:r>
                        <a:rPr lang="en-US" sz="1800">
                          <a:latin typeface="Roboto"/>
                          <a:ea typeface="Roboto"/>
                        </a:rPr>
                        <a:t>Core Indicators</a:t>
                      </a:r>
                    </a:p>
                  </a:txBody>
                  <a:tcPr anchor="ctr">
                    <a:solidFill>
                      <a:srgbClr val="0FA7D7"/>
                    </a:solidFill>
                  </a:tcPr>
                </a:tc>
                <a:tc>
                  <a:txBody>
                    <a:bodyPr/>
                    <a:lstStyle/>
                    <a:p>
                      <a:r>
                        <a:rPr lang="en-US" sz="1800">
                          <a:latin typeface="Roboto"/>
                          <a:ea typeface="Roboto"/>
                        </a:rPr>
                        <a:t>Framework</a:t>
                      </a:r>
                    </a:p>
                  </a:txBody>
                  <a:tcPr anchor="ctr">
                    <a:solidFill>
                      <a:srgbClr val="0FA7D7"/>
                    </a:solidFill>
                  </a:tcPr>
                </a:tc>
                <a:extLst>
                  <a:ext uri="{0D108BD9-81ED-4DB2-BD59-A6C34878D82A}">
                    <a16:rowId xmlns:a16="http://schemas.microsoft.com/office/drawing/2014/main" val="2027552509"/>
                  </a:ext>
                </a:extLst>
              </a:tr>
              <a:tr h="525600">
                <a:tc>
                  <a:txBody>
                    <a:bodyPr/>
                    <a:lstStyle/>
                    <a:p>
                      <a:pPr algn="l"/>
                      <a:r>
                        <a:rPr lang="en-US" sz="1800" b="1">
                          <a:latin typeface="Roboto"/>
                          <a:ea typeface="Roboto"/>
                        </a:rPr>
                        <a:t>14</a:t>
                      </a:r>
                    </a:p>
                  </a:txBody>
                  <a:tcPr anchor="ctr">
                    <a:solidFill>
                      <a:schemeClr val="accent4"/>
                    </a:solidFill>
                  </a:tcPr>
                </a:tc>
                <a:tc>
                  <a:txBody>
                    <a:bodyPr/>
                    <a:lstStyle/>
                    <a:p>
                      <a:pPr marL="0" lvl="0" indent="0" algn="l">
                        <a:lnSpc>
                          <a:spcPct val="107000"/>
                        </a:lnSpc>
                        <a:spcBef>
                          <a:spcPts val="480"/>
                        </a:spcBef>
                        <a:spcAft>
                          <a:spcPts val="480"/>
                        </a:spcAft>
                        <a:buClr>
                          <a:srgbClr val="00ADD8"/>
                        </a:buClr>
                        <a:buFont typeface="+mj-lt"/>
                        <a:buNone/>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has specific measures to provide assistance to citizens residing abroad in countries in crisis or post-crisis situations</a:t>
                      </a:r>
                    </a:p>
                  </a:txBody>
                  <a:tcPr anchor="ctr">
                    <a:solidFill>
                      <a:schemeClr val="accent6"/>
                    </a:solidFill>
                  </a:tcPr>
                </a:tc>
                <a:tc>
                  <a:txBody>
                    <a:bodyPr/>
                    <a:lstStyle/>
                    <a:p>
                      <a:pPr algn="l">
                        <a:lnSpc>
                          <a:spcPct val="107000"/>
                        </a:lnSpc>
                        <a:spcBef>
                          <a:spcPts val="480"/>
                        </a:spcBef>
                        <a:spcAft>
                          <a:spcPts val="480"/>
                        </a:spcAft>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SDG 10.7.2 (Domain 5, sub-category 3)</a:t>
                      </a:r>
                    </a:p>
                  </a:txBody>
                  <a:tcPr anchor="ctr">
                    <a:solidFill>
                      <a:schemeClr val="accent6"/>
                    </a:solidFill>
                  </a:tcPr>
                </a:tc>
                <a:extLst>
                  <a:ext uri="{0D108BD9-81ED-4DB2-BD59-A6C34878D82A}">
                    <a16:rowId xmlns:a16="http://schemas.microsoft.com/office/drawing/2014/main" val="1542237812"/>
                  </a:ext>
                </a:extLst>
              </a:tr>
              <a:tr h="525600">
                <a:tc>
                  <a:txBody>
                    <a:bodyPr/>
                    <a:lstStyle/>
                    <a:p>
                      <a:pPr algn="l"/>
                      <a:r>
                        <a:rPr lang="en-US" sz="1800" b="1" kern="1200">
                          <a:solidFill>
                            <a:srgbClr val="1D3262"/>
                          </a:solidFill>
                          <a:effectLst/>
                          <a:latin typeface="Roboto"/>
                          <a:ea typeface="Roboto"/>
                          <a:cs typeface="Arial"/>
                        </a:rPr>
                        <a:t>14</a:t>
                      </a:r>
                    </a:p>
                  </a:txBody>
                  <a:tcPr anchor="ctr">
                    <a:solidFill>
                      <a:schemeClr val="accent4"/>
                    </a:solidFill>
                  </a:tcPr>
                </a:tc>
                <a:tc>
                  <a:txBody>
                    <a:bodyPr/>
                    <a:lstStyle/>
                    <a:p>
                      <a:pPr marL="0" algn="l" defTabSz="914400" rtl="0" eaLnBrk="1" latinLnBrk="0" hangingPunct="1">
                        <a:lnSpc>
                          <a:spcPct val="107000"/>
                        </a:lnSpc>
                        <a:spcBef>
                          <a:spcPts val="480"/>
                        </a:spcBef>
                        <a:spcAft>
                          <a:spcPts val="480"/>
                        </a:spcAft>
                      </a:pPr>
                      <a:r>
                        <a:rPr lang="en-US" sz="1600" kern="1200">
                          <a:solidFill>
                            <a:srgbClr val="1D3262"/>
                          </a:solidFill>
                          <a:effectLst/>
                          <a:latin typeface="Roboto" panose="02000000000000000000" pitchFamily="2" charset="0"/>
                          <a:ea typeface="Roboto" panose="02000000000000000000" pitchFamily="2" charset="0"/>
                          <a:cs typeface="Roboto" panose="02000000000000000000" pitchFamily="2" charset="0"/>
                        </a:rPr>
                        <a:t>Existence of institutions to assist nationals residing abroad (embassies or consulates, </a:t>
                      </a:r>
                      <a:r>
                        <a:rPr lang="en-US" sz="1600" kern="1200" err="1">
                          <a:solidFill>
                            <a:srgbClr val="1D3262"/>
                          </a:solidFill>
                          <a:effectLst/>
                          <a:latin typeface="Roboto" panose="02000000000000000000" pitchFamily="2" charset="0"/>
                          <a:ea typeface="Roboto" panose="02000000000000000000" pitchFamily="2" charset="0"/>
                          <a:cs typeface="Roboto" panose="02000000000000000000" pitchFamily="2" charset="0"/>
                        </a:rPr>
                        <a:t>labour</a:t>
                      </a:r>
                      <a:r>
                        <a:rPr lang="en-US" sz="1600" kern="1200">
                          <a:solidFill>
                            <a:srgbClr val="1D3262"/>
                          </a:solidFill>
                          <a:effectLst/>
                          <a:latin typeface="Roboto" panose="02000000000000000000" pitchFamily="2" charset="0"/>
                          <a:ea typeface="Roboto" panose="02000000000000000000" pitchFamily="2" charset="0"/>
                          <a:cs typeface="Roboto" panose="02000000000000000000" pitchFamily="2" charset="0"/>
                        </a:rPr>
                        <a:t> attachés, ministries/offices of diaspora) </a:t>
                      </a:r>
                    </a:p>
                  </a:txBody>
                  <a:tcPr anchor="ctr">
                    <a:solidFill>
                      <a:schemeClr val="accent6"/>
                    </a:solidFill>
                  </a:tcPr>
                </a:tc>
                <a:tc>
                  <a:txBody>
                    <a:bodyPr/>
                    <a:lstStyle/>
                    <a:p>
                      <a:pPr marL="0" marR="0" lvl="0" indent="0" algn="l" defTabSz="914400" rtl="0" eaLnBrk="1" fontAlgn="auto" latinLnBrk="0" hangingPunct="1">
                        <a:lnSpc>
                          <a:spcPct val="107000"/>
                        </a:lnSpc>
                        <a:spcBef>
                          <a:spcPts val="480"/>
                        </a:spcBef>
                        <a:spcAft>
                          <a:spcPts val="480"/>
                        </a:spcAft>
                        <a:buClrTx/>
                        <a:buSzTx/>
                        <a:buFontTx/>
                        <a:buNone/>
                        <a:tabLst/>
                        <a:defRPr/>
                      </a:pPr>
                      <a:r>
                        <a:rPr lang="en-US" sz="1600" kern="1200">
                          <a:solidFill>
                            <a:srgbClr val="1D3262"/>
                          </a:solidFill>
                          <a:effectLst/>
                          <a:latin typeface="Roboto" panose="02000000000000000000" pitchFamily="2" charset="0"/>
                          <a:ea typeface="Roboto" panose="02000000000000000000" pitchFamily="2" charset="0"/>
                          <a:cs typeface="Roboto" panose="02000000000000000000" pitchFamily="2" charset="0"/>
                        </a:rPr>
                        <a:t>MGI</a:t>
                      </a:r>
                    </a:p>
                  </a:txBody>
                  <a:tcPr anchor="ctr">
                    <a:solidFill>
                      <a:schemeClr val="accent6"/>
                    </a:solidFill>
                  </a:tcPr>
                </a:tc>
                <a:extLst>
                  <a:ext uri="{0D108BD9-81ED-4DB2-BD59-A6C34878D82A}">
                    <a16:rowId xmlns:a16="http://schemas.microsoft.com/office/drawing/2014/main" val="2367935744"/>
                  </a:ext>
                </a:extLst>
              </a:tr>
              <a:tr h="525600">
                <a:tc>
                  <a:txBody>
                    <a:bodyPr/>
                    <a:lstStyle/>
                    <a:p>
                      <a:pPr algn="l"/>
                      <a:r>
                        <a:rPr lang="en-US" sz="1800" b="1">
                          <a:latin typeface="Roboto"/>
                          <a:ea typeface="Roboto"/>
                        </a:rPr>
                        <a:t>15</a:t>
                      </a:r>
                    </a:p>
                  </a:txBody>
                  <a:tcPr anchor="ctr">
                    <a:solidFill>
                      <a:srgbClr val="C9E9F2"/>
                    </a:solidFill>
                  </a:tcPr>
                </a:tc>
                <a:tc>
                  <a:txBody>
                    <a:bodyPr/>
                    <a:lstStyle/>
                    <a:p>
                      <a:pPr algn="l"/>
                      <a: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Whether or not the Government provides non-nationals equal access to essential and/or emergency health care</a:t>
                      </a:r>
                      <a:endParaRPr lang="en-DE"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C9E9F2"/>
                    </a:solidFill>
                  </a:tcPr>
                </a:tc>
                <a:tc>
                  <a:txBody>
                    <a:bodyPr/>
                    <a:lstStyle/>
                    <a:p>
                      <a:pPr marL="0" marR="0" lvl="0" indent="0" algn="l" defTabSz="914400" rtl="0" eaLnBrk="1" fontAlgn="auto" latinLnBrk="0" hangingPunct="1">
                        <a:lnSpc>
                          <a:spcPct val="107000"/>
                        </a:lnSpc>
                        <a:spcBef>
                          <a:spcPts val="480"/>
                        </a:spcBef>
                        <a:spcAft>
                          <a:spcPts val="480"/>
                        </a:spcAft>
                        <a:buClrTx/>
                        <a:buSzTx/>
                        <a:buFontTx/>
                        <a:buNone/>
                        <a:tabLst/>
                        <a:defRPr/>
                      </a:pPr>
                      <a: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SDG 10.7.2 (Domain 1, sub-category 1)</a:t>
                      </a:r>
                    </a:p>
                  </a:txBody>
                  <a:tcPr anchor="ctr">
                    <a:solidFill>
                      <a:srgbClr val="C9E9F2"/>
                    </a:solidFill>
                  </a:tcPr>
                </a:tc>
                <a:extLst>
                  <a:ext uri="{0D108BD9-81ED-4DB2-BD59-A6C34878D82A}">
                    <a16:rowId xmlns:a16="http://schemas.microsoft.com/office/drawing/2014/main" val="51121366"/>
                  </a:ext>
                </a:extLst>
              </a:tr>
              <a:tr h="52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Roboto"/>
                          <a:ea typeface="Roboto"/>
                        </a:rPr>
                        <a:t>15</a:t>
                      </a:r>
                    </a:p>
                  </a:txBody>
                  <a:tcPr anchor="ctr">
                    <a:solidFill>
                      <a:srgbClr val="C9E9F2"/>
                    </a:solidFill>
                  </a:tcPr>
                </a:tc>
                <a:tc>
                  <a:txBody>
                    <a:bodyPr/>
                    <a:lstStyle/>
                    <a:p>
                      <a:pPr marL="0" marR="0" lvl="0" indent="0" algn="l" defTabSz="914400" rtl="0" eaLnBrk="1" fontAlgn="auto" latinLnBrk="0" hangingPunct="1">
                        <a:lnSpc>
                          <a:spcPct val="107000"/>
                        </a:lnSpc>
                        <a:spcBef>
                          <a:spcPts val="480"/>
                        </a:spcBef>
                        <a:spcAft>
                          <a:spcPts val="480"/>
                        </a:spcAft>
                        <a:buClr>
                          <a:srgbClr val="00ADD8"/>
                        </a:buClr>
                        <a:buSzTx/>
                        <a:buFont typeface="+mj-lt"/>
                        <a:buNone/>
                        <a:tabLst/>
                        <a:defRPr/>
                      </a:pPr>
                      <a: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Whether or not the Government provides non-nationals equal access to public education</a:t>
                      </a:r>
                    </a:p>
                  </a:txBody>
                  <a:tcPr anchor="ctr">
                    <a:solidFill>
                      <a:srgbClr val="C9E9F2"/>
                    </a:solidFill>
                  </a:tcPr>
                </a:tc>
                <a:tc>
                  <a:txBody>
                    <a:bodyPr/>
                    <a:lstStyle/>
                    <a:p>
                      <a:pPr marL="0" marR="0" lvl="0" indent="0" algn="l" defTabSz="914400" rtl="0" eaLnBrk="1" fontAlgn="auto" latinLnBrk="0" hangingPunct="1">
                        <a:lnSpc>
                          <a:spcPct val="107000"/>
                        </a:lnSpc>
                        <a:spcBef>
                          <a:spcPts val="480"/>
                        </a:spcBef>
                        <a:spcAft>
                          <a:spcPts val="480"/>
                        </a:spcAft>
                        <a:buClrTx/>
                        <a:buSzTx/>
                        <a:buFontTx/>
                        <a:buNone/>
                        <a:tabLst/>
                        <a:defRPr/>
                      </a:pPr>
                      <a: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SDG 10.7.2 (Domain 1, sub-category 2)</a:t>
                      </a:r>
                      <a:endPar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endParaRPr>
                    </a:p>
                  </a:txBody>
                  <a:tcPr anchor="ctr">
                    <a:solidFill>
                      <a:srgbClr val="C9E9F2"/>
                    </a:solidFill>
                  </a:tcPr>
                </a:tc>
                <a:extLst>
                  <a:ext uri="{0D108BD9-81ED-4DB2-BD59-A6C34878D82A}">
                    <a16:rowId xmlns:a16="http://schemas.microsoft.com/office/drawing/2014/main" val="2701970895"/>
                  </a:ext>
                </a:extLst>
              </a:tr>
              <a:tr h="525600">
                <a:tc>
                  <a:txBody>
                    <a:bodyPr/>
                    <a:lstStyle/>
                    <a:p>
                      <a:pPr algn="l"/>
                      <a:r>
                        <a:rPr lang="en-US" sz="1800" b="1">
                          <a:latin typeface="Roboto"/>
                          <a:ea typeface="Roboto"/>
                        </a:rPr>
                        <a:t>16</a:t>
                      </a:r>
                    </a:p>
                  </a:txBody>
                  <a:tcPr anchor="ctr">
                    <a:solidFill>
                      <a:schemeClr val="accent6"/>
                    </a:solidFill>
                  </a:tcPr>
                </a:tc>
                <a:tc>
                  <a:txBody>
                    <a:bodyPr/>
                    <a:lstStyle/>
                    <a:p>
                      <a:pPr marL="0" lvl="0" indent="0" algn="l">
                        <a:lnSpc>
                          <a:spcPct val="107000"/>
                        </a:lnSpc>
                        <a:spcBef>
                          <a:spcPts val="480"/>
                        </a:spcBef>
                        <a:spcAft>
                          <a:spcPts val="480"/>
                        </a:spcAft>
                        <a:buClr>
                          <a:srgbClr val="00ADD8"/>
                        </a:buClr>
                        <a:buFont typeface="+mj-lt"/>
                        <a:buNone/>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has a national policy or strategy to promote the inclusion or integration of immigrants</a:t>
                      </a:r>
                    </a:p>
                  </a:txBody>
                  <a:tcPr anchor="ctr">
                    <a:solidFill>
                      <a:schemeClr val="accent6"/>
                    </a:solidFill>
                  </a:tcPr>
                </a:tc>
                <a:tc>
                  <a:txBody>
                    <a:bodyPr/>
                    <a:lstStyle/>
                    <a:p>
                      <a:pPr algn="l">
                        <a:lnSpc>
                          <a:spcPct val="107000"/>
                        </a:lnSpc>
                        <a:spcBef>
                          <a:spcPts val="480"/>
                        </a:spcBef>
                        <a:spcAft>
                          <a:spcPts val="480"/>
                        </a:spcAft>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SDG 10.7.2 (Domain 2, sub-category 3)</a:t>
                      </a:r>
                    </a:p>
                  </a:txBody>
                  <a:tcPr anchor="ctr">
                    <a:solidFill>
                      <a:schemeClr val="accent6"/>
                    </a:solidFill>
                  </a:tcPr>
                </a:tc>
                <a:extLst>
                  <a:ext uri="{0D108BD9-81ED-4DB2-BD59-A6C34878D82A}">
                    <a16:rowId xmlns:a16="http://schemas.microsoft.com/office/drawing/2014/main" val="3210416716"/>
                  </a:ext>
                </a:extLst>
              </a:tr>
              <a:tr h="525600">
                <a:tc>
                  <a:txBody>
                    <a:bodyPr/>
                    <a:lstStyle/>
                    <a:p>
                      <a:pPr algn="l"/>
                      <a:r>
                        <a:rPr lang="en-US" sz="1800" b="1">
                          <a:latin typeface="Roboto"/>
                          <a:ea typeface="Roboto"/>
                        </a:rPr>
                        <a:t>16</a:t>
                      </a:r>
                    </a:p>
                  </a:txBody>
                  <a:tcPr anchor="ctr">
                    <a:solidFill>
                      <a:schemeClr val="accent6"/>
                    </a:solidFill>
                  </a:tcPr>
                </a:tc>
                <a:tc>
                  <a:txBody>
                    <a:bodyPr/>
                    <a:lstStyle/>
                    <a:p>
                      <a:pPr algn="l"/>
                      <a: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Whether or not the Government has formal mechanisms to engage civil society and the private sector in the formulation and implementation of migration policy</a:t>
                      </a:r>
                      <a:endParaRPr lang="en-DE"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accent6"/>
                    </a:solidFill>
                  </a:tcPr>
                </a:tc>
                <a:tc>
                  <a:txBody>
                    <a:bodyPr/>
                    <a:lstStyle/>
                    <a:p>
                      <a:pPr marL="0" marR="0" lvl="0" indent="0" algn="l" defTabSz="914400" rtl="0" eaLnBrk="1" fontAlgn="auto" latinLnBrk="0" hangingPunct="1">
                        <a:lnSpc>
                          <a:spcPct val="107000"/>
                        </a:lnSpc>
                        <a:spcBef>
                          <a:spcPts val="480"/>
                        </a:spcBef>
                        <a:spcAft>
                          <a:spcPts val="480"/>
                        </a:spcAft>
                        <a:buClrTx/>
                        <a:buSzTx/>
                        <a:buFontTx/>
                        <a:buNone/>
                        <a:tabLst/>
                        <a:defRPr/>
                      </a:pPr>
                      <a: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SDG 10.7.2 (Domain 3, sub-category 5)</a:t>
                      </a:r>
                    </a:p>
                  </a:txBody>
                  <a:tcPr anchor="ctr">
                    <a:solidFill>
                      <a:schemeClr val="accent6"/>
                    </a:solidFill>
                  </a:tcPr>
                </a:tc>
                <a:extLst>
                  <a:ext uri="{0D108BD9-81ED-4DB2-BD59-A6C34878D82A}">
                    <a16:rowId xmlns:a16="http://schemas.microsoft.com/office/drawing/2014/main" val="4291387036"/>
                  </a:ext>
                </a:extLst>
              </a:tr>
            </a:tbl>
          </a:graphicData>
        </a:graphic>
      </p:graphicFrame>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8801754" y="375166"/>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4679686" y="230304"/>
            <a:ext cx="3398780" cy="689870"/>
          </a:xfrm>
        </p:spPr>
        <p:txBody>
          <a:bodyPr>
            <a:normAutofit/>
          </a:bodyPr>
          <a:lstStyle/>
          <a:p>
            <a:pPr algn="ctr"/>
            <a:r>
              <a:rPr lang="en-US" sz="3600">
                <a:latin typeface="Roboto"/>
                <a:ea typeface="Roboto"/>
                <a:cs typeface="Roboto"/>
              </a:rPr>
              <a:t>Core indicators</a:t>
            </a:r>
          </a:p>
        </p:txBody>
      </p:sp>
      <p:grpSp>
        <p:nvGrpSpPr>
          <p:cNvPr id="4" name="Group 3">
            <a:extLst>
              <a:ext uri="{FF2B5EF4-FFF2-40B4-BE49-F238E27FC236}">
                <a16:creationId xmlns:a16="http://schemas.microsoft.com/office/drawing/2014/main" id="{CB2B1558-052D-1EC0-7008-A320C15E4662}"/>
              </a:ext>
            </a:extLst>
          </p:cNvPr>
          <p:cNvGrpSpPr/>
          <p:nvPr/>
        </p:nvGrpSpPr>
        <p:grpSpPr>
          <a:xfrm>
            <a:off x="2101121" y="146273"/>
            <a:ext cx="1969577" cy="830997"/>
            <a:chOff x="1939928" y="348827"/>
            <a:chExt cx="1969577" cy="830997"/>
          </a:xfrm>
        </p:grpSpPr>
        <p:sp>
          <p:nvSpPr>
            <p:cNvPr id="2" name="TextBox 1">
              <a:extLst>
                <a:ext uri="{FF2B5EF4-FFF2-40B4-BE49-F238E27FC236}">
                  <a16:creationId xmlns:a16="http://schemas.microsoft.com/office/drawing/2014/main" id="{D8CD2E84-7EE4-626D-6B64-F0EBEFE26240}"/>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3" name="Title 1">
              <a:extLst>
                <a:ext uri="{FF2B5EF4-FFF2-40B4-BE49-F238E27FC236}">
                  <a16:creationId xmlns:a16="http://schemas.microsoft.com/office/drawing/2014/main" id="{7DE5C4B1-8B31-6067-AC71-5A9453E57091}"/>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grpSp>
    </p:spTree>
    <p:extLst>
      <p:ext uri="{BB962C8B-B14F-4D97-AF65-F5344CB8AC3E}">
        <p14:creationId xmlns:p14="http://schemas.microsoft.com/office/powerpoint/2010/main" val="3414982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7">
            <a:extLst>
              <a:ext uri="{FF2B5EF4-FFF2-40B4-BE49-F238E27FC236}">
                <a16:creationId xmlns:a16="http://schemas.microsoft.com/office/drawing/2014/main" id="{FF9700E3-C0AF-3286-A9F1-A168B1B71E0D}"/>
              </a:ext>
            </a:extLst>
          </p:cNvPr>
          <p:cNvGraphicFramePr>
            <a:graphicFrameLocks noGrp="1"/>
          </p:cNvGraphicFramePr>
          <p:nvPr>
            <p:extLst>
              <p:ext uri="{D42A27DB-BD31-4B8C-83A1-F6EECF244321}">
                <p14:modId xmlns:p14="http://schemas.microsoft.com/office/powerpoint/2010/main" val="3645849500"/>
              </p:ext>
            </p:extLst>
          </p:nvPr>
        </p:nvGraphicFramePr>
        <p:xfrm>
          <a:off x="1273090" y="1215955"/>
          <a:ext cx="10702800" cy="4869128"/>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3133710255"/>
                    </a:ext>
                  </a:extLst>
                </a:gridCol>
                <a:gridCol w="7354800">
                  <a:extLst>
                    <a:ext uri="{9D8B030D-6E8A-4147-A177-3AD203B41FA5}">
                      <a16:colId xmlns:a16="http://schemas.microsoft.com/office/drawing/2014/main" val="2909583303"/>
                    </a:ext>
                  </a:extLst>
                </a:gridCol>
                <a:gridCol w="2196000">
                  <a:extLst>
                    <a:ext uri="{9D8B030D-6E8A-4147-A177-3AD203B41FA5}">
                      <a16:colId xmlns:a16="http://schemas.microsoft.com/office/drawing/2014/main" val="253444769"/>
                    </a:ext>
                  </a:extLst>
                </a:gridCol>
              </a:tblGrid>
              <a:tr h="525600">
                <a:tc>
                  <a:txBody>
                    <a:bodyPr/>
                    <a:lstStyle/>
                    <a:p>
                      <a:r>
                        <a:rPr lang="en-US" sz="1800">
                          <a:latin typeface="Roboto"/>
                          <a:ea typeface="Roboto"/>
                        </a:rPr>
                        <a:t>GCM objective</a:t>
                      </a:r>
                    </a:p>
                  </a:txBody>
                  <a:tcPr anchor="ctr">
                    <a:solidFill>
                      <a:srgbClr val="0FA7D7"/>
                    </a:solidFill>
                  </a:tcPr>
                </a:tc>
                <a:tc>
                  <a:txBody>
                    <a:bodyPr/>
                    <a:lstStyle/>
                    <a:p>
                      <a:r>
                        <a:rPr lang="en-US" sz="1800">
                          <a:latin typeface="Roboto"/>
                          <a:ea typeface="Roboto"/>
                        </a:rPr>
                        <a:t>Core Indicators</a:t>
                      </a:r>
                    </a:p>
                  </a:txBody>
                  <a:tcPr anchor="ctr">
                    <a:solidFill>
                      <a:srgbClr val="0FA7D7"/>
                    </a:solidFill>
                  </a:tcPr>
                </a:tc>
                <a:tc>
                  <a:txBody>
                    <a:bodyPr/>
                    <a:lstStyle/>
                    <a:p>
                      <a:r>
                        <a:rPr lang="en-US" sz="1800">
                          <a:latin typeface="Roboto"/>
                          <a:ea typeface="Roboto"/>
                        </a:rPr>
                        <a:t>Framework</a:t>
                      </a:r>
                    </a:p>
                  </a:txBody>
                  <a:tcPr anchor="ctr">
                    <a:solidFill>
                      <a:srgbClr val="0FA7D7"/>
                    </a:solidFill>
                  </a:tcPr>
                </a:tc>
                <a:extLst>
                  <a:ext uri="{0D108BD9-81ED-4DB2-BD59-A6C34878D82A}">
                    <a16:rowId xmlns:a16="http://schemas.microsoft.com/office/drawing/2014/main" val="2027552509"/>
                  </a:ext>
                </a:extLst>
              </a:tr>
              <a:tr h="525600">
                <a:tc>
                  <a:txBody>
                    <a:bodyPr/>
                    <a:lstStyle/>
                    <a:p>
                      <a:pPr algn="l"/>
                      <a:r>
                        <a:rPr lang="en-US" sz="1600" b="1">
                          <a:latin typeface="Roboto"/>
                          <a:ea typeface="Roboto"/>
                        </a:rPr>
                        <a:t>19</a:t>
                      </a:r>
                    </a:p>
                  </a:txBody>
                  <a:tcPr anchor="ctr">
                    <a:solidFill>
                      <a:schemeClr val="accent4"/>
                    </a:solidFill>
                  </a:tcPr>
                </a:tc>
                <a:tc>
                  <a:txBody>
                    <a:bodyPr/>
                    <a:lstStyle/>
                    <a:p>
                      <a:pPr algn="l"/>
                      <a: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Extent to which the Government takes measures to maximize the positive development impact of migration and the socioeconomic well-being of migrants</a:t>
                      </a:r>
                      <a:endPar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endParaRPr>
                    </a:p>
                  </a:txBody>
                  <a:tcPr anchor="ctr">
                    <a:solidFill>
                      <a:schemeClr val="accent6"/>
                    </a:solidFill>
                  </a:tcPr>
                </a:tc>
                <a:tc>
                  <a:txBody>
                    <a:bodyPr/>
                    <a:lstStyle/>
                    <a:p>
                      <a:pPr algn="l"/>
                      <a: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SDG 10.7.2</a:t>
                      </a:r>
                      <a:b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br>
                      <a: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(Domain 4)</a:t>
                      </a:r>
                    </a:p>
                  </a:txBody>
                  <a:tcPr anchor="ctr">
                    <a:solidFill>
                      <a:schemeClr val="accent6"/>
                    </a:solidFill>
                  </a:tcPr>
                </a:tc>
                <a:extLst>
                  <a:ext uri="{0D108BD9-81ED-4DB2-BD59-A6C34878D82A}">
                    <a16:rowId xmlns:a16="http://schemas.microsoft.com/office/drawing/2014/main" val="1542237812"/>
                  </a:ext>
                </a:extLst>
              </a:tr>
              <a:tr h="525600">
                <a:tc>
                  <a:txBody>
                    <a:bodyPr/>
                    <a:lstStyle/>
                    <a:p>
                      <a:pPr algn="l"/>
                      <a:r>
                        <a:rPr lang="en-US" sz="1600" b="1">
                          <a:latin typeface="Roboto"/>
                          <a:ea typeface="Roboto"/>
                        </a:rPr>
                        <a:t>19</a:t>
                      </a:r>
                    </a:p>
                  </a:txBody>
                  <a:tcPr anchor="ctr">
                    <a:solidFill>
                      <a:schemeClr val="accent4"/>
                    </a:solidFill>
                  </a:tcPr>
                </a:tc>
                <a:tc>
                  <a:txBody>
                    <a:bodyPr/>
                    <a:lstStyle/>
                    <a:p>
                      <a:pPr algn="l"/>
                      <a: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Whether or not the country formally engages members of diaspora and expatriate communities in agenda setting and implementation of development policy</a:t>
                      </a:r>
                      <a:endParaRPr lang="en-DE"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accent6"/>
                    </a:solidFill>
                  </a:tcPr>
                </a:tc>
                <a:tc>
                  <a:txBody>
                    <a:bodyPr/>
                    <a:lstStyle/>
                    <a:p>
                      <a:pPr algn="l">
                        <a:lnSpc>
                          <a:spcPct val="107000"/>
                        </a:lnSpc>
                        <a:spcBef>
                          <a:spcPts val="200"/>
                        </a:spcBef>
                        <a:spcAft>
                          <a:spcPts val="480"/>
                        </a:spcAft>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MGI</a:t>
                      </a:r>
                    </a:p>
                  </a:txBody>
                  <a:tcPr anchor="ctr">
                    <a:solidFill>
                      <a:schemeClr val="accent6"/>
                    </a:solidFill>
                  </a:tcPr>
                </a:tc>
                <a:extLst>
                  <a:ext uri="{0D108BD9-81ED-4DB2-BD59-A6C34878D82A}">
                    <a16:rowId xmlns:a16="http://schemas.microsoft.com/office/drawing/2014/main" val="2367935744"/>
                  </a:ext>
                </a:extLst>
              </a:tr>
              <a:tr h="525600">
                <a:tc>
                  <a:txBody>
                    <a:bodyPr/>
                    <a:lstStyle/>
                    <a:p>
                      <a:pPr algn="l"/>
                      <a:r>
                        <a:rPr lang="en-US" sz="1600" b="1">
                          <a:latin typeface="Roboto"/>
                          <a:ea typeface="Roboto"/>
                        </a:rPr>
                        <a:t>20</a:t>
                      </a:r>
                    </a:p>
                  </a:txBody>
                  <a:tcPr anchor="ctr">
                    <a:solidFill>
                      <a:srgbClr val="C9E9F2"/>
                    </a:solidFill>
                  </a:tcPr>
                </a:tc>
                <a:tc>
                  <a:txBody>
                    <a:bodyPr/>
                    <a:lstStyle/>
                    <a:p>
                      <a:pPr marL="0" lvl="0" indent="0" algn="l">
                        <a:lnSpc>
                          <a:spcPct val="107000"/>
                        </a:lnSpc>
                        <a:spcBef>
                          <a:spcPts val="200"/>
                        </a:spcBef>
                        <a:spcAft>
                          <a:spcPts val="480"/>
                        </a:spcAft>
                        <a:buClr>
                          <a:srgbClr val="00ADD8"/>
                        </a:buClr>
                        <a:buFont typeface="+mj-lt"/>
                        <a:buNone/>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Remittance costs as a proportion of the amount remitted</a:t>
                      </a:r>
                    </a:p>
                  </a:txBody>
                  <a:tcPr anchor="ctr">
                    <a:solidFill>
                      <a:srgbClr val="C9E9F2"/>
                    </a:solidFill>
                  </a:tcPr>
                </a:tc>
                <a:tc>
                  <a:txBody>
                    <a:bodyPr/>
                    <a:lstStyle/>
                    <a:p>
                      <a:pPr algn="l">
                        <a:lnSpc>
                          <a:spcPct val="107000"/>
                        </a:lnSpc>
                        <a:spcBef>
                          <a:spcPts val="200"/>
                        </a:spcBef>
                        <a:spcAft>
                          <a:spcPts val="480"/>
                        </a:spcAft>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SDG 10.c.1</a:t>
                      </a:r>
                    </a:p>
                  </a:txBody>
                  <a:tcPr anchor="ctr">
                    <a:solidFill>
                      <a:srgbClr val="C9E9F2"/>
                    </a:solidFill>
                  </a:tcPr>
                </a:tc>
                <a:extLst>
                  <a:ext uri="{0D108BD9-81ED-4DB2-BD59-A6C34878D82A}">
                    <a16:rowId xmlns:a16="http://schemas.microsoft.com/office/drawing/2014/main" val="51121366"/>
                  </a:ext>
                </a:extLst>
              </a:tr>
              <a:tr h="525600">
                <a:tc>
                  <a:txBody>
                    <a:bodyPr/>
                    <a:lstStyle/>
                    <a:p>
                      <a:pPr algn="l"/>
                      <a:r>
                        <a:rPr lang="en-US" sz="1600" b="1">
                          <a:latin typeface="Roboto"/>
                          <a:ea typeface="Roboto"/>
                        </a:rPr>
                        <a:t>20</a:t>
                      </a:r>
                    </a:p>
                  </a:txBody>
                  <a:tcPr anchor="ctr">
                    <a:solidFill>
                      <a:srgbClr val="C9E9F2"/>
                    </a:solidFill>
                  </a:tcPr>
                </a:tc>
                <a:tc>
                  <a:txBody>
                    <a:bodyPr/>
                    <a:lstStyle/>
                    <a:p>
                      <a:pPr marL="0" lvl="0" indent="0" algn="l">
                        <a:lnSpc>
                          <a:spcPct val="107000"/>
                        </a:lnSpc>
                        <a:spcBef>
                          <a:spcPts val="200"/>
                        </a:spcBef>
                        <a:spcAft>
                          <a:spcPts val="480"/>
                        </a:spcAft>
                        <a:buClr>
                          <a:srgbClr val="00ADD8"/>
                        </a:buClr>
                        <a:buFont typeface="+mj-lt"/>
                        <a:buNone/>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country has </a:t>
                      </a:r>
                      <a:r>
                        <a:rPr lang="en-US" sz="1600" err="1">
                          <a:solidFill>
                            <a:srgbClr val="1D3262"/>
                          </a:solidFill>
                          <a:effectLst/>
                          <a:latin typeface="Roboto" panose="02000000000000000000" pitchFamily="2" charset="0"/>
                          <a:ea typeface="Roboto" panose="02000000000000000000" pitchFamily="2" charset="0"/>
                          <a:cs typeface="Roboto" panose="02000000000000000000" pitchFamily="2" charset="0"/>
                        </a:rPr>
                        <a:t>programmes</a:t>
                      </a: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 to promote financial inclusion of migrants and their families, particularly when they are remittance senders and/or receivers</a:t>
                      </a:r>
                    </a:p>
                  </a:txBody>
                  <a:tcPr anchor="ctr">
                    <a:solidFill>
                      <a:srgbClr val="C9E9F2"/>
                    </a:solidFill>
                  </a:tcPr>
                </a:tc>
                <a:tc>
                  <a:txBody>
                    <a:bodyPr/>
                    <a:lstStyle/>
                    <a:p>
                      <a:pPr algn="l">
                        <a:lnSpc>
                          <a:spcPct val="107000"/>
                        </a:lnSpc>
                        <a:spcBef>
                          <a:spcPts val="200"/>
                        </a:spcBef>
                        <a:spcAft>
                          <a:spcPts val="480"/>
                        </a:spcAft>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MGI</a:t>
                      </a:r>
                    </a:p>
                  </a:txBody>
                  <a:tcPr anchor="ctr">
                    <a:solidFill>
                      <a:srgbClr val="C9E9F2"/>
                    </a:solidFill>
                  </a:tcPr>
                </a:tc>
                <a:extLst>
                  <a:ext uri="{0D108BD9-81ED-4DB2-BD59-A6C34878D82A}">
                    <a16:rowId xmlns:a16="http://schemas.microsoft.com/office/drawing/2014/main" val="2701970895"/>
                  </a:ext>
                </a:extLst>
              </a:tr>
              <a:tr h="525600">
                <a:tc>
                  <a:txBody>
                    <a:bodyPr/>
                    <a:lstStyle/>
                    <a:p>
                      <a:pPr marL="0" lvl="0" indent="0" algn="l" defTabSz="914400" rtl="0" eaLnBrk="1" latinLnBrk="0" hangingPunct="1">
                        <a:lnSpc>
                          <a:spcPct val="107000"/>
                        </a:lnSpc>
                        <a:spcBef>
                          <a:spcPts val="200"/>
                        </a:spcBef>
                        <a:spcAft>
                          <a:spcPts val="480"/>
                        </a:spcAft>
                        <a:buClr>
                          <a:srgbClr val="00ADD8"/>
                        </a:buClr>
                        <a:buFont typeface="+mj-lt"/>
                        <a:buNone/>
                      </a:pPr>
                      <a:r>
                        <a:rPr lang="en-US" sz="1600" b="1" kern="1200">
                          <a:solidFill>
                            <a:schemeClr val="dk1"/>
                          </a:solidFill>
                          <a:latin typeface="Roboto"/>
                          <a:ea typeface="Roboto"/>
                          <a:cs typeface="+mn-cs"/>
                        </a:rPr>
                        <a:t>22</a:t>
                      </a:r>
                    </a:p>
                  </a:txBody>
                  <a:tcPr anchor="ctr">
                    <a:solidFill>
                      <a:schemeClr val="accent6"/>
                    </a:solidFill>
                  </a:tcPr>
                </a:tc>
                <a:tc>
                  <a:txBody>
                    <a:bodyPr/>
                    <a:lstStyle/>
                    <a:p>
                      <a:pPr algn="l"/>
                      <a:r>
                        <a:rPr lang="en-US"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Whether or not the Government provides non-nationals equal access to social security</a:t>
                      </a:r>
                      <a:endParaRPr lang="en-DE" sz="16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endParaRPr>
                    </a:p>
                  </a:txBody>
                  <a:tcPr anchor="ctr">
                    <a:solidFill>
                      <a:schemeClr val="accent6"/>
                    </a:solidFill>
                  </a:tcPr>
                </a:tc>
                <a:tc>
                  <a:txBody>
                    <a:bodyPr/>
                    <a:lstStyle/>
                    <a:p>
                      <a:pPr algn="l">
                        <a:lnSpc>
                          <a:spcPct val="107000"/>
                        </a:lnSpc>
                        <a:spcBef>
                          <a:spcPts val="200"/>
                        </a:spcBef>
                        <a:spcAft>
                          <a:spcPts val="480"/>
                        </a:spcAft>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SDG 10.7.2 (Domain 1, sub-category 4)</a:t>
                      </a:r>
                    </a:p>
                  </a:txBody>
                  <a:tcPr anchor="ctr">
                    <a:solidFill>
                      <a:schemeClr val="accent6"/>
                    </a:solidFill>
                  </a:tcPr>
                </a:tc>
                <a:extLst>
                  <a:ext uri="{0D108BD9-81ED-4DB2-BD59-A6C34878D82A}">
                    <a16:rowId xmlns:a16="http://schemas.microsoft.com/office/drawing/2014/main" val="3210416716"/>
                  </a:ext>
                </a:extLst>
              </a:tr>
              <a:tr h="52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dk1"/>
                          </a:solidFill>
                          <a:latin typeface="Roboto"/>
                          <a:ea typeface="Roboto"/>
                          <a:cs typeface="+mn-cs"/>
                        </a:rPr>
                        <a:t>22</a:t>
                      </a:r>
                    </a:p>
                  </a:txBody>
                  <a:tcPr anchor="ctr">
                    <a:solidFill>
                      <a:schemeClr val="accent6"/>
                    </a:solidFill>
                  </a:tcPr>
                </a:tc>
                <a:tc>
                  <a:txBody>
                    <a:bodyPr/>
                    <a:lstStyle/>
                    <a:p>
                      <a:pPr marL="0" lvl="0" indent="0" algn="l">
                        <a:lnSpc>
                          <a:spcPct val="107000"/>
                        </a:lnSpc>
                        <a:spcBef>
                          <a:spcPts val="200"/>
                        </a:spcBef>
                        <a:spcAft>
                          <a:spcPts val="480"/>
                        </a:spcAft>
                        <a:buClr>
                          <a:srgbClr val="00ADD8"/>
                        </a:buClr>
                        <a:buFont typeface="+mj-lt"/>
                        <a:buNone/>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facilitates the portability of social security benefits</a:t>
                      </a:r>
                    </a:p>
                  </a:txBody>
                  <a:tcPr anchor="ctr">
                    <a:solidFill>
                      <a:schemeClr val="accent6"/>
                    </a:solidFill>
                  </a:tcPr>
                </a:tc>
                <a:tc>
                  <a:txBody>
                    <a:bodyPr/>
                    <a:lstStyle/>
                    <a:p>
                      <a:pPr algn="l">
                        <a:lnSpc>
                          <a:spcPct val="107000"/>
                        </a:lnSpc>
                        <a:spcBef>
                          <a:spcPts val="200"/>
                        </a:spcBef>
                        <a:spcAft>
                          <a:spcPts val="480"/>
                        </a:spcAft>
                      </a:pPr>
                      <a:r>
                        <a:rPr lang="en-US" sz="1600">
                          <a:solidFill>
                            <a:srgbClr val="1D3262"/>
                          </a:solidFill>
                          <a:effectLst/>
                          <a:latin typeface="Roboto" panose="02000000000000000000" pitchFamily="2" charset="0"/>
                          <a:ea typeface="Roboto" panose="02000000000000000000" pitchFamily="2" charset="0"/>
                          <a:cs typeface="Roboto" panose="02000000000000000000" pitchFamily="2" charset="0"/>
                        </a:rPr>
                        <a:t>SDG 10.7.2 (Domain 4, sub-category 2)</a:t>
                      </a:r>
                    </a:p>
                  </a:txBody>
                  <a:tcPr anchor="ctr">
                    <a:solidFill>
                      <a:schemeClr val="accent6"/>
                    </a:solidFill>
                  </a:tcPr>
                </a:tc>
                <a:extLst>
                  <a:ext uri="{0D108BD9-81ED-4DB2-BD59-A6C34878D82A}">
                    <a16:rowId xmlns:a16="http://schemas.microsoft.com/office/drawing/2014/main" val="4291387036"/>
                  </a:ext>
                </a:extLst>
              </a:tr>
            </a:tbl>
          </a:graphicData>
        </a:graphic>
      </p:graphicFrame>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8801754" y="375166"/>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4679686" y="230304"/>
            <a:ext cx="3398780" cy="689870"/>
          </a:xfrm>
        </p:spPr>
        <p:txBody>
          <a:bodyPr>
            <a:normAutofit/>
          </a:bodyPr>
          <a:lstStyle/>
          <a:p>
            <a:pPr algn="ctr"/>
            <a:r>
              <a:rPr lang="en-US" sz="3600">
                <a:latin typeface="Roboto"/>
                <a:ea typeface="Roboto"/>
                <a:cs typeface="Roboto"/>
              </a:rPr>
              <a:t>Core indicators</a:t>
            </a:r>
          </a:p>
        </p:txBody>
      </p:sp>
      <p:grpSp>
        <p:nvGrpSpPr>
          <p:cNvPr id="4" name="Group 3">
            <a:extLst>
              <a:ext uri="{FF2B5EF4-FFF2-40B4-BE49-F238E27FC236}">
                <a16:creationId xmlns:a16="http://schemas.microsoft.com/office/drawing/2014/main" id="{CB2B1558-052D-1EC0-7008-A320C15E4662}"/>
              </a:ext>
            </a:extLst>
          </p:cNvPr>
          <p:cNvGrpSpPr/>
          <p:nvPr/>
        </p:nvGrpSpPr>
        <p:grpSpPr>
          <a:xfrm>
            <a:off x="2101121" y="146273"/>
            <a:ext cx="1969577" cy="830997"/>
            <a:chOff x="1939928" y="348827"/>
            <a:chExt cx="1969577" cy="830997"/>
          </a:xfrm>
        </p:grpSpPr>
        <p:sp>
          <p:nvSpPr>
            <p:cNvPr id="2" name="TextBox 1">
              <a:extLst>
                <a:ext uri="{FF2B5EF4-FFF2-40B4-BE49-F238E27FC236}">
                  <a16:creationId xmlns:a16="http://schemas.microsoft.com/office/drawing/2014/main" id="{D8CD2E84-7EE4-626D-6B64-F0EBEFE26240}"/>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3" name="Title 1">
              <a:extLst>
                <a:ext uri="{FF2B5EF4-FFF2-40B4-BE49-F238E27FC236}">
                  <a16:creationId xmlns:a16="http://schemas.microsoft.com/office/drawing/2014/main" id="{7DE5C4B1-8B31-6067-AC71-5A9453E57091}"/>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grpSp>
    </p:spTree>
    <p:extLst>
      <p:ext uri="{BB962C8B-B14F-4D97-AF65-F5344CB8AC3E}">
        <p14:creationId xmlns:p14="http://schemas.microsoft.com/office/powerpoint/2010/main" val="162379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98CB60-1019-F147-4F83-9B01D498F526}"/>
              </a:ext>
            </a:extLst>
          </p:cNvPr>
          <p:cNvGrpSpPr/>
          <p:nvPr/>
        </p:nvGrpSpPr>
        <p:grpSpPr>
          <a:xfrm>
            <a:off x="1939928" y="348827"/>
            <a:ext cx="9947913" cy="830997"/>
            <a:chOff x="1939928" y="348827"/>
            <a:chExt cx="9947913" cy="830997"/>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grpSp>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1141133" y="1184741"/>
            <a:ext cx="9966960" cy="689870"/>
          </a:xfrm>
        </p:spPr>
        <p:txBody>
          <a:bodyPr>
            <a:normAutofit/>
          </a:bodyPr>
          <a:lstStyle/>
          <a:p>
            <a:r>
              <a:rPr lang="en-US" sz="3600">
                <a:latin typeface="Roboto"/>
                <a:ea typeface="Roboto"/>
                <a:cs typeface="Roboto"/>
              </a:rPr>
              <a:t>Panel 4</a:t>
            </a:r>
          </a:p>
        </p:txBody>
      </p:sp>
      <p:grpSp>
        <p:nvGrpSpPr>
          <p:cNvPr id="10" name="Group 9">
            <a:extLst>
              <a:ext uri="{FF2B5EF4-FFF2-40B4-BE49-F238E27FC236}">
                <a16:creationId xmlns:a16="http://schemas.microsoft.com/office/drawing/2014/main" id="{2146CC79-6CC3-6661-0B3C-33F7341DE2BF}"/>
              </a:ext>
            </a:extLst>
          </p:cNvPr>
          <p:cNvGrpSpPr/>
          <p:nvPr/>
        </p:nvGrpSpPr>
        <p:grpSpPr>
          <a:xfrm>
            <a:off x="-133091" y="1092637"/>
            <a:ext cx="13036638" cy="4680000"/>
            <a:chOff x="-133091" y="1092637"/>
            <a:chExt cx="13036638" cy="4680000"/>
          </a:xfrm>
        </p:grpSpPr>
        <p:pic>
          <p:nvPicPr>
            <p:cNvPr id="9" name="Picture 8" descr="A blue square with white text and a logo&#10;&#10;Description automatically generated">
              <a:extLst>
                <a:ext uri="{FF2B5EF4-FFF2-40B4-BE49-F238E27FC236}">
                  <a16:creationId xmlns:a16="http://schemas.microsoft.com/office/drawing/2014/main" id="{A4C40D26-03CA-FF2D-7010-7898D407AC2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223547" y="1092637"/>
              <a:ext cx="4680000" cy="4680000"/>
            </a:xfrm>
            <a:prstGeom prst="rect">
              <a:avLst/>
            </a:prstGeom>
          </p:spPr>
        </p:pic>
        <p:pic>
          <p:nvPicPr>
            <p:cNvPr id="16" name="Picture 15" descr="A blue square with white text and numbers&#10;&#10;Description automatically generated">
              <a:extLst>
                <a:ext uri="{FF2B5EF4-FFF2-40B4-BE49-F238E27FC236}">
                  <a16:creationId xmlns:a16="http://schemas.microsoft.com/office/drawing/2014/main" id="{3E57029D-5324-D291-2E97-2AFC7922511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3704" y1="65833" x2="45000" y2="64352"/>
                        </a14:backgroundRemoval>
                      </a14:imgEffect>
                    </a14:imgLayer>
                  </a14:imgProps>
                </a:ext>
              </a:extLst>
            </a:blip>
            <a:stretch>
              <a:fillRect/>
            </a:stretch>
          </p:blipFill>
          <p:spPr>
            <a:xfrm>
              <a:off x="-133091" y="1092637"/>
              <a:ext cx="4680000" cy="4680000"/>
            </a:xfrm>
            <a:prstGeom prst="rect">
              <a:avLst/>
            </a:prstGeom>
          </p:spPr>
        </p:pic>
        <p:pic>
          <p:nvPicPr>
            <p:cNvPr id="19" name="Picture 18" descr="A blue and pink square with white text&#10;&#10;Description automatically generated">
              <a:extLst>
                <a:ext uri="{FF2B5EF4-FFF2-40B4-BE49-F238E27FC236}">
                  <a16:creationId xmlns:a16="http://schemas.microsoft.com/office/drawing/2014/main" id="{79EC924D-78E2-4EDF-C413-682063840122}"/>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33241" y1="67037" x2="40185" y2="62315"/>
                        </a14:backgroundRemoval>
                      </a14:imgEffect>
                    </a14:imgLayer>
                  </a14:imgProps>
                </a:ext>
              </a:extLst>
            </a:blip>
            <a:stretch>
              <a:fillRect/>
            </a:stretch>
          </p:blipFill>
          <p:spPr>
            <a:xfrm>
              <a:off x="1956068" y="1092637"/>
              <a:ext cx="4680000" cy="4680000"/>
            </a:xfrm>
            <a:prstGeom prst="rect">
              <a:avLst/>
            </a:prstGeom>
          </p:spPr>
        </p:pic>
        <p:pic>
          <p:nvPicPr>
            <p:cNvPr id="21" name="Picture 20" descr="A blue and orange sign with a white outline of a person in a pose&#10;&#10;Description automatically generated">
              <a:extLst>
                <a:ext uri="{FF2B5EF4-FFF2-40B4-BE49-F238E27FC236}">
                  <a16:creationId xmlns:a16="http://schemas.microsoft.com/office/drawing/2014/main" id="{0600F3FE-A1C5-D49F-4A35-F991F0CCA5E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Lst>
            </a:blip>
            <a:stretch>
              <a:fillRect/>
            </a:stretch>
          </p:blipFill>
          <p:spPr>
            <a:xfrm>
              <a:off x="4045227" y="1092637"/>
              <a:ext cx="4680000" cy="4680000"/>
            </a:xfrm>
            <a:prstGeom prst="rect">
              <a:avLst/>
            </a:prstGeom>
          </p:spPr>
        </p:pic>
        <p:pic>
          <p:nvPicPr>
            <p:cNvPr id="6" name="Picture 5" descr="A blue and white sign with white text&#10;&#10;Description automatically generated">
              <a:extLst>
                <a:ext uri="{FF2B5EF4-FFF2-40B4-BE49-F238E27FC236}">
                  <a16:creationId xmlns:a16="http://schemas.microsoft.com/office/drawing/2014/main" id="{ADF79F1A-80E0-9160-FF86-8DAC8B919CA2}"/>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Lst>
            </a:blip>
            <a:stretch>
              <a:fillRect/>
            </a:stretch>
          </p:blipFill>
          <p:spPr>
            <a:xfrm>
              <a:off x="6134386" y="1092637"/>
              <a:ext cx="4680000" cy="4680000"/>
            </a:xfrm>
            <a:prstGeom prst="rect">
              <a:avLst/>
            </a:prstGeom>
          </p:spPr>
        </p:pic>
      </p:grpSp>
    </p:spTree>
    <p:extLst>
      <p:ext uri="{BB962C8B-B14F-4D97-AF65-F5344CB8AC3E}">
        <p14:creationId xmlns:p14="http://schemas.microsoft.com/office/powerpoint/2010/main" val="116196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7">
            <a:extLst>
              <a:ext uri="{FF2B5EF4-FFF2-40B4-BE49-F238E27FC236}">
                <a16:creationId xmlns:a16="http://schemas.microsoft.com/office/drawing/2014/main" id="{CECA8F4F-A7F8-6F45-71B8-7043ABC1835F}"/>
              </a:ext>
            </a:extLst>
          </p:cNvPr>
          <p:cNvGraphicFramePr>
            <a:graphicFrameLocks noGrp="1"/>
          </p:cNvGraphicFramePr>
          <p:nvPr>
            <p:extLst>
              <p:ext uri="{D42A27DB-BD31-4B8C-83A1-F6EECF244321}">
                <p14:modId xmlns:p14="http://schemas.microsoft.com/office/powerpoint/2010/main" val="3323131258"/>
              </p:ext>
            </p:extLst>
          </p:nvPr>
        </p:nvGraphicFramePr>
        <p:xfrm>
          <a:off x="1497723" y="972384"/>
          <a:ext cx="10505105" cy="5781600"/>
        </p:xfrm>
        <a:graphic>
          <a:graphicData uri="http://schemas.openxmlformats.org/drawingml/2006/table">
            <a:tbl>
              <a:tblPr firstRow="1" bandRow="1">
                <a:tableStyleId>{5C22544A-7EE6-4342-B048-85BDC9FD1C3A}</a:tableStyleId>
              </a:tblPr>
              <a:tblGrid>
                <a:gridCol w="954799">
                  <a:extLst>
                    <a:ext uri="{9D8B030D-6E8A-4147-A177-3AD203B41FA5}">
                      <a16:colId xmlns:a16="http://schemas.microsoft.com/office/drawing/2014/main" val="3133710255"/>
                    </a:ext>
                  </a:extLst>
                </a:gridCol>
                <a:gridCol w="7354306">
                  <a:extLst>
                    <a:ext uri="{9D8B030D-6E8A-4147-A177-3AD203B41FA5}">
                      <a16:colId xmlns:a16="http://schemas.microsoft.com/office/drawing/2014/main" val="2909583303"/>
                    </a:ext>
                  </a:extLst>
                </a:gridCol>
                <a:gridCol w="2196000">
                  <a:extLst>
                    <a:ext uri="{9D8B030D-6E8A-4147-A177-3AD203B41FA5}">
                      <a16:colId xmlns:a16="http://schemas.microsoft.com/office/drawing/2014/main" val="253444769"/>
                    </a:ext>
                  </a:extLst>
                </a:gridCol>
              </a:tblGrid>
              <a:tr h="525600">
                <a:tc>
                  <a:txBody>
                    <a:bodyPr/>
                    <a:lstStyle/>
                    <a:p>
                      <a:pPr algn="l"/>
                      <a:r>
                        <a:rPr lang="en-US" sz="1400" baseline="0">
                          <a:latin typeface="Roboto" panose="02000000000000000000" pitchFamily="2" charset="0"/>
                          <a:ea typeface="Roboto" panose="02000000000000000000" pitchFamily="2" charset="0"/>
                          <a:cs typeface="Roboto" panose="02000000000000000000" pitchFamily="2" charset="0"/>
                        </a:rPr>
                        <a:t>GCM objective</a:t>
                      </a:r>
                    </a:p>
                  </a:txBody>
                  <a:tcPr anchor="ctr">
                    <a:solidFill>
                      <a:srgbClr val="0FA7D7"/>
                    </a:solidFill>
                  </a:tcPr>
                </a:tc>
                <a:tc>
                  <a:txBody>
                    <a:bodyPr/>
                    <a:lstStyle/>
                    <a:p>
                      <a:pPr algn="l"/>
                      <a:r>
                        <a:rPr lang="en-US" sz="1400" baseline="0">
                          <a:latin typeface="Roboto" panose="02000000000000000000" pitchFamily="2" charset="0"/>
                          <a:ea typeface="Roboto" panose="02000000000000000000" pitchFamily="2" charset="0"/>
                          <a:cs typeface="Roboto" panose="02000000000000000000" pitchFamily="2" charset="0"/>
                        </a:rPr>
                        <a:t>Core Indicators</a:t>
                      </a:r>
                    </a:p>
                  </a:txBody>
                  <a:tcPr anchor="ctr">
                    <a:solidFill>
                      <a:srgbClr val="0FA7D7"/>
                    </a:solidFill>
                  </a:tcPr>
                </a:tc>
                <a:tc>
                  <a:txBody>
                    <a:bodyPr/>
                    <a:lstStyle/>
                    <a:p>
                      <a:pPr algn="l"/>
                      <a:r>
                        <a:rPr lang="en-US" sz="1400" baseline="0">
                          <a:latin typeface="Roboto" panose="02000000000000000000" pitchFamily="2" charset="0"/>
                          <a:ea typeface="Roboto" panose="02000000000000000000" pitchFamily="2" charset="0"/>
                          <a:cs typeface="Roboto" panose="02000000000000000000" pitchFamily="2" charset="0"/>
                        </a:rPr>
                        <a:t>Framework</a:t>
                      </a:r>
                    </a:p>
                  </a:txBody>
                  <a:tcPr anchor="ctr">
                    <a:solidFill>
                      <a:srgbClr val="0FA7D7"/>
                    </a:solidFill>
                  </a:tcPr>
                </a:tc>
                <a:extLst>
                  <a:ext uri="{0D108BD9-81ED-4DB2-BD59-A6C34878D82A}">
                    <a16:rowId xmlns:a16="http://schemas.microsoft.com/office/drawing/2014/main" val="2027552509"/>
                  </a:ext>
                </a:extLst>
              </a:tr>
              <a:tr h="525600">
                <a:tc>
                  <a:txBody>
                    <a:bodyPr/>
                    <a:lstStyle/>
                    <a:p>
                      <a:pPr algn="l"/>
                      <a:r>
                        <a:rPr lang="en-US" sz="1400" b="1" baseline="0">
                          <a:latin typeface="Roboto" panose="02000000000000000000" pitchFamily="2" charset="0"/>
                          <a:ea typeface="Roboto" panose="02000000000000000000" pitchFamily="2" charset="0"/>
                          <a:cs typeface="Roboto" panose="02000000000000000000" pitchFamily="2" charset="0"/>
                        </a:rPr>
                        <a:t>1</a:t>
                      </a:r>
                    </a:p>
                  </a:txBody>
                  <a:tcPr anchor="ctr">
                    <a:solidFill>
                      <a:schemeClr val="accent4"/>
                    </a:solidFill>
                  </a:tcPr>
                </a:tc>
                <a:tc>
                  <a:txBody>
                    <a:bodyPr/>
                    <a:lstStyle/>
                    <a:p>
                      <a:pPr marL="0" lvl="0" indent="0" algn="l">
                        <a:lnSpc>
                          <a:spcPct val="107000"/>
                        </a:lnSpc>
                        <a:spcBef>
                          <a:spcPts val="480"/>
                        </a:spcBef>
                        <a:spcAft>
                          <a:spcPts val="480"/>
                        </a:spcAft>
                        <a:buClr>
                          <a:srgbClr val="00ADD8"/>
                        </a:buClr>
                        <a:buFont typeface="+mj-lt"/>
                        <a:buNone/>
                      </a:pPr>
                      <a:r>
                        <a:rPr lang="en-US" sz="1200" baseline="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has a mechanism to ensure that migration policy is informed by data, appropriately disaggregated</a:t>
                      </a:r>
                    </a:p>
                  </a:txBody>
                  <a:tcPr anchor="ctr">
                    <a:solidFill>
                      <a:schemeClr val="accent6"/>
                    </a:solidFill>
                  </a:tcPr>
                </a:tc>
                <a:tc>
                  <a:txBody>
                    <a:bodyPr/>
                    <a:lstStyle/>
                    <a:p>
                      <a:pPr algn="l">
                        <a:lnSpc>
                          <a:spcPct val="107000"/>
                        </a:lnSpc>
                        <a:spcBef>
                          <a:spcPts val="480"/>
                        </a:spcBef>
                        <a:spcAft>
                          <a:spcPts val="480"/>
                        </a:spcAft>
                      </a:pPr>
                      <a:r>
                        <a:rPr lang="en-US" sz="1200" baseline="0">
                          <a:solidFill>
                            <a:srgbClr val="1D3262"/>
                          </a:solidFill>
                          <a:effectLst/>
                          <a:latin typeface="Roboto" panose="02000000000000000000" pitchFamily="2" charset="0"/>
                          <a:ea typeface="Roboto" panose="02000000000000000000" pitchFamily="2" charset="0"/>
                          <a:cs typeface="Roboto" panose="02000000000000000000" pitchFamily="2" charset="0"/>
                        </a:rPr>
                        <a:t>SDG 10.7.2 </a:t>
                      </a:r>
                      <a:br>
                        <a:rPr lang="en-US" sz="1200" baseline="0">
                          <a:solidFill>
                            <a:srgbClr val="1D3262"/>
                          </a:solidFill>
                          <a:effectLst/>
                          <a:latin typeface="Roboto" panose="02000000000000000000" pitchFamily="2" charset="0"/>
                          <a:ea typeface="Roboto" panose="02000000000000000000" pitchFamily="2" charset="0"/>
                          <a:cs typeface="Roboto" panose="02000000000000000000" pitchFamily="2" charset="0"/>
                        </a:rPr>
                      </a:br>
                      <a:r>
                        <a:rPr lang="en-US" sz="1200" baseline="0">
                          <a:solidFill>
                            <a:srgbClr val="1D3262"/>
                          </a:solidFill>
                          <a:effectLst/>
                          <a:latin typeface="Roboto" panose="02000000000000000000" pitchFamily="2" charset="0"/>
                          <a:ea typeface="Roboto" panose="02000000000000000000" pitchFamily="2" charset="0"/>
                          <a:cs typeface="Roboto" panose="02000000000000000000" pitchFamily="2" charset="0"/>
                        </a:rPr>
                        <a:t>(Domain 2, sub-category 5)</a:t>
                      </a:r>
                    </a:p>
                  </a:txBody>
                  <a:tcPr anchor="ctr">
                    <a:solidFill>
                      <a:schemeClr val="accent6"/>
                    </a:solidFill>
                  </a:tcPr>
                </a:tc>
                <a:extLst>
                  <a:ext uri="{0D108BD9-81ED-4DB2-BD59-A6C34878D82A}">
                    <a16:rowId xmlns:a16="http://schemas.microsoft.com/office/drawing/2014/main" val="1542237812"/>
                  </a:ext>
                </a:extLst>
              </a:tr>
              <a:tr h="525600">
                <a:tc>
                  <a:txBody>
                    <a:bodyPr/>
                    <a:lstStyle/>
                    <a:p>
                      <a:pPr marL="0" algn="l" defTabSz="914400" rtl="0" eaLnBrk="1" latinLnBrk="0" hangingPunct="1"/>
                      <a:r>
                        <a:rPr lang="en-US" sz="1400" b="1" kern="1200" baseline="0">
                          <a:solidFill>
                            <a:schemeClr val="dk1"/>
                          </a:solidFill>
                          <a:latin typeface="Roboto" panose="02000000000000000000" pitchFamily="2" charset="0"/>
                          <a:ea typeface="Roboto" panose="02000000000000000000" pitchFamily="2" charset="0"/>
                          <a:cs typeface="Roboto" panose="02000000000000000000" pitchFamily="2" charset="0"/>
                        </a:rPr>
                        <a:t>1</a:t>
                      </a:r>
                    </a:p>
                  </a:txBody>
                  <a:tcPr anchor="ctr">
                    <a:solidFill>
                      <a:schemeClr val="accent4"/>
                    </a:solidFill>
                  </a:tcPr>
                </a:tc>
                <a:tc>
                  <a:txBody>
                    <a:bodyPr/>
                    <a:lstStyle/>
                    <a:p>
                      <a:pPr marL="0" lvl="0" indent="0" algn="l">
                        <a:lnSpc>
                          <a:spcPct val="107000"/>
                        </a:lnSpc>
                        <a:spcBef>
                          <a:spcPts val="480"/>
                        </a:spcBef>
                        <a:spcAft>
                          <a:spcPts val="480"/>
                        </a:spcAft>
                        <a:buClr>
                          <a:srgbClr val="00ADD8"/>
                        </a:buClr>
                        <a:buFont typeface="+mj-lt"/>
                        <a:buNone/>
                      </a:pPr>
                      <a:r>
                        <a:rPr lang="en-US" sz="1200" baseline="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there are questions on migration in the national census</a:t>
                      </a:r>
                    </a:p>
                  </a:txBody>
                  <a:tcPr anchor="ctr">
                    <a:solidFill>
                      <a:schemeClr val="accent6"/>
                    </a:solidFill>
                  </a:tcPr>
                </a:tc>
                <a:tc>
                  <a:txBody>
                    <a:bodyPr/>
                    <a:lstStyle/>
                    <a:p>
                      <a:pPr algn="l">
                        <a:lnSpc>
                          <a:spcPct val="107000"/>
                        </a:lnSpc>
                        <a:spcBef>
                          <a:spcPts val="480"/>
                        </a:spcBef>
                        <a:spcAft>
                          <a:spcPts val="480"/>
                        </a:spcAft>
                      </a:pPr>
                      <a:r>
                        <a:rPr lang="en-US" sz="1200" baseline="0">
                          <a:solidFill>
                            <a:srgbClr val="1D3262"/>
                          </a:solidFill>
                          <a:effectLst/>
                          <a:latin typeface="Roboto" panose="02000000000000000000" pitchFamily="2" charset="0"/>
                          <a:ea typeface="Roboto" panose="02000000000000000000" pitchFamily="2" charset="0"/>
                          <a:cs typeface="Roboto" panose="02000000000000000000" pitchFamily="2" charset="0"/>
                        </a:rPr>
                        <a:t>MGI</a:t>
                      </a:r>
                    </a:p>
                  </a:txBody>
                  <a:tcPr anchor="ctr">
                    <a:solidFill>
                      <a:schemeClr val="accent6"/>
                    </a:solidFill>
                  </a:tcPr>
                </a:tc>
                <a:extLst>
                  <a:ext uri="{0D108BD9-81ED-4DB2-BD59-A6C34878D82A}">
                    <a16:rowId xmlns:a16="http://schemas.microsoft.com/office/drawing/2014/main" val="3723912600"/>
                  </a:ext>
                </a:extLst>
              </a:tr>
              <a:tr h="525600">
                <a:tc>
                  <a:txBody>
                    <a:bodyPr/>
                    <a:lstStyle/>
                    <a:p>
                      <a:pPr marL="0" algn="l" defTabSz="914400" rtl="0" eaLnBrk="1" latinLnBrk="0" hangingPunct="1"/>
                      <a:r>
                        <a:rPr lang="en-US" sz="1400" b="1" kern="1200" baseline="0">
                          <a:solidFill>
                            <a:schemeClr val="dk1"/>
                          </a:solidFill>
                          <a:latin typeface="Roboto" panose="02000000000000000000" pitchFamily="2" charset="0"/>
                          <a:ea typeface="Roboto" panose="02000000000000000000" pitchFamily="2" charset="0"/>
                          <a:cs typeface="Roboto" panose="02000000000000000000" pitchFamily="2" charset="0"/>
                        </a:rPr>
                        <a:t>3</a:t>
                      </a:r>
                    </a:p>
                  </a:txBody>
                  <a:tcPr anchor="ctr">
                    <a:solidFill>
                      <a:srgbClr val="C9E9F2"/>
                    </a:solidFill>
                  </a:tcPr>
                </a:tc>
                <a:tc>
                  <a:txBody>
                    <a:bodyPr/>
                    <a:lstStyle/>
                    <a:p>
                      <a:pPr marL="0" lvl="0" indent="0" algn="l">
                        <a:lnSpc>
                          <a:spcPct val="107000"/>
                        </a:lnSpc>
                        <a:spcBef>
                          <a:spcPts val="480"/>
                        </a:spcBef>
                        <a:spcAft>
                          <a:spcPts val="480"/>
                        </a:spcAft>
                        <a:buClr>
                          <a:srgbClr val="00ADD8"/>
                        </a:buClr>
                        <a:buFont typeface="+mj-lt"/>
                        <a:buNone/>
                      </a:pPr>
                      <a:r>
                        <a:rPr lang="en-US" sz="1200" baseline="0">
                          <a:solidFill>
                            <a:srgbClr val="1D3262"/>
                          </a:solidFill>
                          <a:effectLst/>
                          <a:latin typeface="Roboto" panose="02000000000000000000" pitchFamily="2" charset="0"/>
                          <a:ea typeface="Roboto" panose="02000000000000000000" pitchFamily="2" charset="0"/>
                          <a:cs typeface="Roboto" panose="02000000000000000000" pitchFamily="2" charset="0"/>
                        </a:rPr>
                        <a:t>Whether or not the Government has migration information and awareness-raising campaigns</a:t>
                      </a:r>
                    </a:p>
                  </a:txBody>
                  <a:tcPr anchor="ctr">
                    <a:solidFill>
                      <a:srgbClr val="C9E9F2"/>
                    </a:solidFill>
                  </a:tcPr>
                </a:tc>
                <a:tc>
                  <a:txBody>
                    <a:bodyPr/>
                    <a:lstStyle/>
                    <a:p>
                      <a:pPr algn="l">
                        <a:lnSpc>
                          <a:spcPct val="107000"/>
                        </a:lnSpc>
                        <a:spcBef>
                          <a:spcPts val="480"/>
                        </a:spcBef>
                        <a:spcAft>
                          <a:spcPts val="480"/>
                        </a:spcAft>
                      </a:pPr>
                      <a:r>
                        <a:rPr lang="en-US" sz="1200" baseline="0">
                          <a:solidFill>
                            <a:srgbClr val="1D3262"/>
                          </a:solidFill>
                          <a:effectLst/>
                          <a:latin typeface="Roboto" panose="02000000000000000000" pitchFamily="2" charset="0"/>
                          <a:ea typeface="Roboto" panose="02000000000000000000" pitchFamily="2" charset="0"/>
                          <a:cs typeface="Roboto" panose="02000000000000000000" pitchFamily="2" charset="0"/>
                        </a:rPr>
                        <a:t>10.7.2</a:t>
                      </a:r>
                      <a:br>
                        <a:rPr lang="en-US" sz="1200" baseline="0">
                          <a:solidFill>
                            <a:srgbClr val="1D3262"/>
                          </a:solidFill>
                          <a:effectLst/>
                          <a:latin typeface="Roboto" panose="02000000000000000000" pitchFamily="2" charset="0"/>
                          <a:ea typeface="Roboto" panose="02000000000000000000" pitchFamily="2" charset="0"/>
                          <a:cs typeface="Roboto" panose="02000000000000000000" pitchFamily="2" charset="0"/>
                        </a:rPr>
                      </a:br>
                      <a:r>
                        <a:rPr lang="en-US" sz="1200" baseline="0">
                          <a:solidFill>
                            <a:srgbClr val="1D3262"/>
                          </a:solidFill>
                          <a:effectLst/>
                          <a:latin typeface="Roboto" panose="02000000000000000000" pitchFamily="2" charset="0"/>
                          <a:ea typeface="Roboto" panose="02000000000000000000" pitchFamily="2" charset="0"/>
                          <a:cs typeface="Roboto" panose="02000000000000000000" pitchFamily="2" charset="0"/>
                        </a:rPr>
                        <a:t>(Domain 6, sub-category 4)</a:t>
                      </a:r>
                    </a:p>
                  </a:txBody>
                  <a:tcPr anchor="ctr">
                    <a:solidFill>
                      <a:srgbClr val="C9E9F2"/>
                    </a:solidFill>
                  </a:tcPr>
                </a:tc>
                <a:extLst>
                  <a:ext uri="{0D108BD9-81ED-4DB2-BD59-A6C34878D82A}">
                    <a16:rowId xmlns:a16="http://schemas.microsoft.com/office/drawing/2014/main" val="51121366"/>
                  </a:ext>
                </a:extLst>
              </a:tr>
              <a:tr h="525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baseline="0">
                          <a:solidFill>
                            <a:schemeClr val="dk1"/>
                          </a:solidFill>
                          <a:latin typeface="Roboto" panose="02000000000000000000" pitchFamily="2" charset="0"/>
                          <a:ea typeface="Roboto" panose="02000000000000000000" pitchFamily="2" charset="0"/>
                          <a:cs typeface="Roboto" panose="02000000000000000000" pitchFamily="2" charset="0"/>
                        </a:rPr>
                        <a:t>3</a:t>
                      </a:r>
                    </a:p>
                    <a:p>
                      <a:pPr marL="0" algn="l" defTabSz="914400" rtl="0" eaLnBrk="1" latinLnBrk="0" hangingPunct="1"/>
                      <a:endParaRPr lang="en-US" sz="1400" b="1" kern="1200" baseline="0">
                        <a:solidFill>
                          <a:schemeClr val="dk1"/>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C9E9F2"/>
                    </a:solidFill>
                  </a:tcPr>
                </a:tc>
                <a:tc>
                  <a:txBody>
                    <a:bodyPr/>
                    <a:lstStyle/>
                    <a:p>
                      <a:pPr algn="l"/>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Whether or not the Government has a website clearly outlining visa options</a:t>
                      </a:r>
                      <a:endParaRPr lang="en-DE"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C9E9F2"/>
                    </a:solidFill>
                  </a:tcPr>
                </a:tc>
                <a:tc>
                  <a:txBody>
                    <a:bodyPr/>
                    <a:lstStyle/>
                    <a:p>
                      <a:pPr marL="0" marR="0" lvl="0" indent="0" algn="l" defTabSz="914400" rtl="0" eaLnBrk="1" fontAlgn="auto" latinLnBrk="0" hangingPunct="1">
                        <a:lnSpc>
                          <a:spcPct val="107000"/>
                        </a:lnSpc>
                        <a:spcBef>
                          <a:spcPts val="480"/>
                        </a:spcBef>
                        <a:spcAft>
                          <a:spcPts val="480"/>
                        </a:spcAft>
                        <a:buClrTx/>
                        <a:buSzTx/>
                        <a:buFontTx/>
                        <a:buNone/>
                        <a:tabLst/>
                        <a:defRPr/>
                      </a:pP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MGI</a:t>
                      </a:r>
                    </a:p>
                  </a:txBody>
                  <a:tcPr anchor="ctr">
                    <a:solidFill>
                      <a:srgbClr val="C9E9F2"/>
                    </a:solidFill>
                  </a:tcPr>
                </a:tc>
                <a:extLst>
                  <a:ext uri="{0D108BD9-81ED-4DB2-BD59-A6C34878D82A}">
                    <a16:rowId xmlns:a16="http://schemas.microsoft.com/office/drawing/2014/main" val="1395280727"/>
                  </a:ext>
                </a:extLst>
              </a:tr>
              <a:tr h="525600">
                <a:tc>
                  <a:txBody>
                    <a:bodyPr/>
                    <a:lstStyle/>
                    <a:p>
                      <a:pPr marL="0" algn="l" defTabSz="914400" rtl="0" eaLnBrk="1" latinLnBrk="0" hangingPunct="1"/>
                      <a:r>
                        <a:rPr lang="en-US" sz="1400" b="1" kern="1200" baseline="0">
                          <a:solidFill>
                            <a:schemeClr val="dk1"/>
                          </a:solidFill>
                          <a:latin typeface="Roboto" panose="02000000000000000000" pitchFamily="2" charset="0"/>
                          <a:ea typeface="Roboto" panose="02000000000000000000" pitchFamily="2" charset="0"/>
                          <a:cs typeface="Roboto" panose="02000000000000000000" pitchFamily="2" charset="0"/>
                        </a:rPr>
                        <a:t>7</a:t>
                      </a:r>
                    </a:p>
                  </a:txBody>
                  <a:tcPr anchor="ctr">
                    <a:solidFill>
                      <a:schemeClr val="accent6"/>
                    </a:solidFill>
                  </a:tcPr>
                </a:tc>
                <a:tc>
                  <a:txBody>
                    <a:bodyPr/>
                    <a:lstStyle/>
                    <a:p>
                      <a:pPr marL="0" algn="l" defTabSz="914400" rtl="0" eaLnBrk="1" latinLnBrk="0" hangingPunct="1"/>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Whether or not the Government provides non-nationals equal access to justice</a:t>
                      </a:r>
                    </a:p>
                  </a:txBody>
                  <a:tcPr anchor="ctr">
                    <a:solidFill>
                      <a:schemeClr val="accent6"/>
                    </a:solidFill>
                  </a:tcPr>
                </a:tc>
                <a:tc>
                  <a:txBody>
                    <a:bodyPr/>
                    <a:lstStyle/>
                    <a:p>
                      <a:pPr marL="0" marR="0" lvl="0" indent="0" algn="l" defTabSz="914400" rtl="0" eaLnBrk="1" fontAlgn="auto" latinLnBrk="0" hangingPunct="1">
                        <a:lnSpc>
                          <a:spcPct val="107000"/>
                        </a:lnSpc>
                        <a:spcBef>
                          <a:spcPts val="480"/>
                        </a:spcBef>
                        <a:spcAft>
                          <a:spcPts val="480"/>
                        </a:spcAft>
                        <a:buClrTx/>
                        <a:buSzTx/>
                        <a:buFontTx/>
                        <a:buNone/>
                        <a:tabLst/>
                        <a:defRPr/>
                      </a:pP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SDG 10.7.2</a:t>
                      </a:r>
                      <a:b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b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(Domain 1, sub-category 5)</a:t>
                      </a:r>
                    </a:p>
                  </a:txBody>
                  <a:tcPr anchor="ctr">
                    <a:solidFill>
                      <a:schemeClr val="accent6"/>
                    </a:solidFill>
                  </a:tcPr>
                </a:tc>
                <a:extLst>
                  <a:ext uri="{0D108BD9-81ED-4DB2-BD59-A6C34878D82A}">
                    <a16:rowId xmlns:a16="http://schemas.microsoft.com/office/drawing/2014/main" val="3210416716"/>
                  </a:ext>
                </a:extLst>
              </a:tr>
              <a:tr h="525600">
                <a:tc>
                  <a:txBody>
                    <a:bodyPr/>
                    <a:lstStyle/>
                    <a:p>
                      <a:pPr marL="0" algn="l" defTabSz="914400" rtl="0" eaLnBrk="1" latinLnBrk="0" hangingPunct="1"/>
                      <a:r>
                        <a:rPr lang="en-US" sz="1400" b="1" kern="1200" baseline="0">
                          <a:solidFill>
                            <a:schemeClr val="dk1"/>
                          </a:solidFill>
                          <a:latin typeface="Roboto" panose="02000000000000000000" pitchFamily="2" charset="0"/>
                          <a:ea typeface="Roboto" panose="02000000000000000000" pitchFamily="2" charset="0"/>
                          <a:cs typeface="Roboto" panose="02000000000000000000" pitchFamily="2" charset="0"/>
                        </a:rPr>
                        <a:t>7</a:t>
                      </a:r>
                    </a:p>
                  </a:txBody>
                  <a:tcPr anchor="ctr">
                    <a:solidFill>
                      <a:schemeClr val="accent6"/>
                    </a:solidFill>
                  </a:tcPr>
                </a:tc>
                <a:tc>
                  <a:txBody>
                    <a:bodyPr/>
                    <a:lstStyle/>
                    <a:p>
                      <a:pPr marL="0" algn="l" defTabSz="914400" rtl="0" eaLnBrk="1" latinLnBrk="0" hangingPunct="1"/>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Whether or not the Government has provisions for unaccompanied minors or separated children</a:t>
                      </a:r>
                    </a:p>
                  </a:txBody>
                  <a:tcPr anchor="ctr">
                    <a:solidFill>
                      <a:schemeClr val="accent6"/>
                    </a:solidFill>
                  </a:tcPr>
                </a:tc>
                <a:tc>
                  <a:txBody>
                    <a:bodyPr/>
                    <a:lstStyle/>
                    <a:p>
                      <a:pPr marL="0" marR="0" lvl="0" indent="0" algn="l" defTabSz="914400" rtl="0" eaLnBrk="1" fontAlgn="auto" latinLnBrk="0" hangingPunct="1">
                        <a:lnSpc>
                          <a:spcPct val="107000"/>
                        </a:lnSpc>
                        <a:spcBef>
                          <a:spcPts val="480"/>
                        </a:spcBef>
                        <a:spcAft>
                          <a:spcPts val="480"/>
                        </a:spcAft>
                        <a:buClrTx/>
                        <a:buSzTx/>
                        <a:buFontTx/>
                        <a:buNone/>
                        <a:tabLst/>
                        <a:defRPr/>
                      </a:pP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SDG 10.7.2</a:t>
                      </a:r>
                      <a:b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b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(Domain 6, sub-category 3)</a:t>
                      </a:r>
                    </a:p>
                  </a:txBody>
                  <a:tcPr anchor="ctr">
                    <a:solidFill>
                      <a:schemeClr val="accent6"/>
                    </a:solidFill>
                  </a:tcPr>
                </a:tc>
                <a:extLst>
                  <a:ext uri="{0D108BD9-81ED-4DB2-BD59-A6C34878D82A}">
                    <a16:rowId xmlns:a16="http://schemas.microsoft.com/office/drawing/2014/main" val="1513041780"/>
                  </a:ext>
                </a:extLst>
              </a:tr>
              <a:tr h="525600">
                <a:tc>
                  <a:txBody>
                    <a:bodyPr/>
                    <a:lstStyle/>
                    <a:p>
                      <a:pPr marL="0" algn="l" defTabSz="914400" rtl="0" eaLnBrk="1" latinLnBrk="0" hangingPunct="1"/>
                      <a:r>
                        <a:rPr lang="en-US" sz="1400" b="1" kern="1200" baseline="0">
                          <a:solidFill>
                            <a:schemeClr val="dk1"/>
                          </a:solidFill>
                          <a:latin typeface="Roboto" panose="02000000000000000000" pitchFamily="2" charset="0"/>
                          <a:ea typeface="Roboto" panose="02000000000000000000" pitchFamily="2" charset="0"/>
                          <a:cs typeface="Roboto" panose="02000000000000000000" pitchFamily="2" charset="0"/>
                        </a:rPr>
                        <a:t>17</a:t>
                      </a:r>
                    </a:p>
                  </a:txBody>
                  <a:tcPr anchor="ctr">
                    <a:solidFill>
                      <a:srgbClr val="C9E9F2"/>
                    </a:solidFill>
                  </a:tcPr>
                </a:tc>
                <a:tc>
                  <a:txBody>
                    <a:bodyPr/>
                    <a:lstStyle/>
                    <a:p>
                      <a:pPr marL="0" algn="l" defTabSz="914400" rtl="0" eaLnBrk="1" latinLnBrk="0" hangingPunct="1"/>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Proportion of population reporting having personally felt discriminated against or harassed in the previous 12 months on the basis of a ground of discrimination prohibited under international human rights law</a:t>
                      </a:r>
                    </a:p>
                  </a:txBody>
                  <a:tcPr anchor="ctr">
                    <a:solidFill>
                      <a:srgbClr val="C9E9F2"/>
                    </a:solidFill>
                  </a:tcPr>
                </a:tc>
                <a:tc>
                  <a:txBody>
                    <a:bodyPr/>
                    <a:lstStyle/>
                    <a:p>
                      <a:pPr marL="0" algn="l" defTabSz="914400" rtl="0" eaLnBrk="1" latinLnBrk="0" hangingPunct="1">
                        <a:lnSpc>
                          <a:spcPct val="107000"/>
                        </a:lnSpc>
                        <a:spcBef>
                          <a:spcPts val="200"/>
                        </a:spcBef>
                        <a:spcAft>
                          <a:spcPts val="480"/>
                        </a:spcAft>
                      </a:pP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SDG 10.3.1 &amp; 16.b.1</a:t>
                      </a:r>
                    </a:p>
                  </a:txBody>
                  <a:tcPr anchor="ctr">
                    <a:solidFill>
                      <a:srgbClr val="C9E9F2"/>
                    </a:solidFill>
                  </a:tcPr>
                </a:tc>
                <a:extLst>
                  <a:ext uri="{0D108BD9-81ED-4DB2-BD59-A6C34878D82A}">
                    <a16:rowId xmlns:a16="http://schemas.microsoft.com/office/drawing/2014/main" val="102554883"/>
                  </a:ext>
                </a:extLst>
              </a:tr>
              <a:tr h="525600">
                <a:tc>
                  <a:txBody>
                    <a:bodyPr/>
                    <a:lstStyle/>
                    <a:p>
                      <a:pPr marL="0" algn="l" defTabSz="914400" rtl="0" eaLnBrk="1" latinLnBrk="0" hangingPunct="1"/>
                      <a:r>
                        <a:rPr lang="en-US" sz="1400" b="1" kern="1200" baseline="0">
                          <a:solidFill>
                            <a:schemeClr val="dk1"/>
                          </a:solidFill>
                          <a:latin typeface="Roboto" panose="02000000000000000000" pitchFamily="2" charset="0"/>
                          <a:ea typeface="Roboto" panose="02000000000000000000" pitchFamily="2" charset="0"/>
                          <a:cs typeface="Roboto" panose="02000000000000000000" pitchFamily="2" charset="0"/>
                        </a:rPr>
                        <a:t>17</a:t>
                      </a:r>
                    </a:p>
                  </a:txBody>
                  <a:tcPr anchor="ctr">
                    <a:solidFill>
                      <a:srgbClr val="C9E9F2"/>
                    </a:solidFill>
                  </a:tcPr>
                </a:tc>
                <a:tc>
                  <a:txBody>
                    <a:bodyPr/>
                    <a:lstStyle/>
                    <a:p>
                      <a:pPr marL="0" algn="l" defTabSz="914400" rtl="0" eaLnBrk="1" latinLnBrk="0" hangingPunct="1"/>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Whether or not the country has a policy or strategy to combat hate crimes, violence, xenophobia and discrimination against migrants</a:t>
                      </a:r>
                    </a:p>
                  </a:txBody>
                  <a:tcPr anchor="ctr">
                    <a:solidFill>
                      <a:srgbClr val="C9E9F2"/>
                    </a:solidFill>
                  </a:tcPr>
                </a:tc>
                <a:tc>
                  <a:txBody>
                    <a:bodyPr/>
                    <a:lstStyle/>
                    <a:p>
                      <a:pPr marL="0" marR="0" lvl="0" indent="0" algn="l" defTabSz="914400" rtl="0" eaLnBrk="1" fontAlgn="auto" latinLnBrk="0" hangingPunct="1">
                        <a:lnSpc>
                          <a:spcPct val="107000"/>
                        </a:lnSpc>
                        <a:spcBef>
                          <a:spcPts val="200"/>
                        </a:spcBef>
                        <a:spcAft>
                          <a:spcPts val="480"/>
                        </a:spcAft>
                        <a:buClrTx/>
                        <a:buSzTx/>
                        <a:buFontTx/>
                        <a:buNone/>
                        <a:tabLst/>
                        <a:defRPr/>
                      </a:pP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MGI</a:t>
                      </a:r>
                    </a:p>
                  </a:txBody>
                  <a:tcPr anchor="ctr">
                    <a:solidFill>
                      <a:srgbClr val="C9E9F2"/>
                    </a:solidFill>
                  </a:tcPr>
                </a:tc>
                <a:extLst>
                  <a:ext uri="{0D108BD9-81ED-4DB2-BD59-A6C34878D82A}">
                    <a16:rowId xmlns:a16="http://schemas.microsoft.com/office/drawing/2014/main" val="2131222777"/>
                  </a:ext>
                </a:extLst>
              </a:tr>
              <a:tr h="525600">
                <a:tc>
                  <a:txBody>
                    <a:bodyPr/>
                    <a:lstStyle/>
                    <a:p>
                      <a:pPr marL="0" algn="l" defTabSz="914400" rtl="0" eaLnBrk="1" latinLnBrk="0" hangingPunct="1"/>
                      <a:r>
                        <a:rPr lang="en-US" sz="1400" b="1" kern="1200" baseline="0">
                          <a:solidFill>
                            <a:schemeClr val="dk1"/>
                          </a:solidFill>
                          <a:latin typeface="Roboto" panose="02000000000000000000" pitchFamily="2" charset="0"/>
                          <a:ea typeface="Roboto" panose="02000000000000000000" pitchFamily="2" charset="0"/>
                          <a:cs typeface="Roboto" panose="02000000000000000000" pitchFamily="2" charset="0"/>
                        </a:rPr>
                        <a:t>23</a:t>
                      </a:r>
                    </a:p>
                  </a:txBody>
                  <a:tcPr anchor="ctr">
                    <a:solidFill>
                      <a:schemeClr val="accent6"/>
                    </a:solidFill>
                  </a:tcPr>
                </a:tc>
                <a:tc>
                  <a:txBody>
                    <a:bodyPr/>
                    <a:lstStyle/>
                    <a:p>
                      <a:pPr algn="l"/>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Extent to which the Government has measures to foster cooperation among countries and encourage stakeholder inclusion and participation in migration policy</a:t>
                      </a:r>
                    </a:p>
                  </a:txBody>
                  <a:tcPr anchor="ctr">
                    <a:solidFill>
                      <a:schemeClr val="accent6"/>
                    </a:solidFill>
                  </a:tcPr>
                </a:tc>
                <a:tc>
                  <a:txBody>
                    <a:bodyPr/>
                    <a:lstStyle/>
                    <a:p>
                      <a:pPr marL="0" marR="0" lvl="0" indent="0" algn="l" defTabSz="914400" rtl="0" eaLnBrk="1" fontAlgn="auto" latinLnBrk="0" hangingPunct="1">
                        <a:lnSpc>
                          <a:spcPct val="107000"/>
                        </a:lnSpc>
                        <a:spcBef>
                          <a:spcPts val="200"/>
                        </a:spcBef>
                        <a:spcAft>
                          <a:spcPts val="480"/>
                        </a:spcAft>
                        <a:buClrTx/>
                        <a:buSzTx/>
                        <a:buFontTx/>
                        <a:buNone/>
                        <a:tabLst/>
                        <a:defRPr/>
                      </a:pP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SDG 10.7.2 </a:t>
                      </a:r>
                      <a:b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b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(Domain 3) </a:t>
                      </a:r>
                    </a:p>
                  </a:txBody>
                  <a:tcPr anchor="ctr">
                    <a:solidFill>
                      <a:schemeClr val="accent6"/>
                    </a:solidFill>
                  </a:tcPr>
                </a:tc>
                <a:extLst>
                  <a:ext uri="{0D108BD9-81ED-4DB2-BD59-A6C34878D82A}">
                    <a16:rowId xmlns:a16="http://schemas.microsoft.com/office/drawing/2014/main" val="2412548101"/>
                  </a:ext>
                </a:extLst>
              </a:tr>
              <a:tr h="525600">
                <a:tc>
                  <a:txBody>
                    <a:bodyPr/>
                    <a:lstStyle/>
                    <a:p>
                      <a:pPr marL="0" algn="l" defTabSz="914400" rtl="0" eaLnBrk="1" latinLnBrk="0" hangingPunct="1"/>
                      <a:r>
                        <a:rPr lang="en-US" sz="1400" b="1" kern="1200" baseline="0">
                          <a:solidFill>
                            <a:schemeClr val="dk1"/>
                          </a:solidFill>
                          <a:latin typeface="Roboto" panose="02000000000000000000" pitchFamily="2" charset="0"/>
                          <a:ea typeface="Roboto" panose="02000000000000000000" pitchFamily="2" charset="0"/>
                          <a:cs typeface="Roboto" panose="02000000000000000000" pitchFamily="2" charset="0"/>
                        </a:rPr>
                        <a:t>23</a:t>
                      </a:r>
                    </a:p>
                  </a:txBody>
                  <a:tcPr anchor="ctr">
                    <a:solidFill>
                      <a:schemeClr val="accent6"/>
                    </a:solidFill>
                  </a:tcPr>
                </a:tc>
                <a:tc>
                  <a:txBody>
                    <a:bodyPr/>
                    <a:lstStyle/>
                    <a:p>
                      <a:pPr marL="0" marR="0" lvl="0" indent="0" algn="l" defTabSz="914400" rtl="0" eaLnBrk="1" fontAlgn="auto" latinLnBrk="0" hangingPunct="1">
                        <a:lnSpc>
                          <a:spcPct val="107000"/>
                        </a:lnSpc>
                        <a:spcBef>
                          <a:spcPts val="200"/>
                        </a:spcBef>
                        <a:spcAft>
                          <a:spcPts val="480"/>
                        </a:spcAft>
                        <a:buClrTx/>
                        <a:buSzTx/>
                        <a:buFontTx/>
                        <a:buNone/>
                        <a:tabLst/>
                        <a:defRPr/>
                      </a:pP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Number of countries with mechanisms in place to enhance policy coherence of sustainable development</a:t>
                      </a:r>
                      <a:endParaRPr lang="en-DE" sz="1200" b="0" i="0" u="none" strike="noStrike" kern="1200" baseline="0">
                        <a:solidFill>
                          <a:schemeClr val="dk1"/>
                        </a:solidFill>
                        <a:latin typeface="+mn-lt"/>
                        <a:ea typeface="+mn-ea"/>
                        <a:cs typeface="+mn-cs"/>
                      </a:endParaRPr>
                    </a:p>
                  </a:txBody>
                  <a:tcPr anchor="ctr">
                    <a:solidFill>
                      <a:schemeClr val="accent6"/>
                    </a:solidFill>
                  </a:tcPr>
                </a:tc>
                <a:tc>
                  <a:txBody>
                    <a:bodyPr/>
                    <a:lstStyle/>
                    <a:p>
                      <a:pPr marL="0" marR="0" lvl="0" indent="0" algn="l" defTabSz="914400" rtl="0" eaLnBrk="1" fontAlgn="auto" latinLnBrk="0" hangingPunct="1">
                        <a:lnSpc>
                          <a:spcPct val="107000"/>
                        </a:lnSpc>
                        <a:spcBef>
                          <a:spcPts val="200"/>
                        </a:spcBef>
                        <a:spcAft>
                          <a:spcPts val="480"/>
                        </a:spcAft>
                        <a:buClrTx/>
                        <a:buSzTx/>
                        <a:buFontTx/>
                        <a:buNone/>
                        <a:tabLst/>
                        <a:defRPr/>
                      </a:pPr>
                      <a:r>
                        <a:rPr lang="en-US" sz="1200" b="0" i="0" u="none" strike="noStrike" kern="1200" baseline="0">
                          <a:solidFill>
                            <a:schemeClr val="dk1"/>
                          </a:solidFill>
                          <a:latin typeface="Roboto" panose="02000000000000000000" pitchFamily="2" charset="0"/>
                          <a:ea typeface="Roboto" panose="02000000000000000000" pitchFamily="2" charset="0"/>
                          <a:cs typeface="Roboto" panose="02000000000000000000" pitchFamily="2" charset="0"/>
                        </a:rPr>
                        <a:t>SDG 17.14.1</a:t>
                      </a:r>
                    </a:p>
                  </a:txBody>
                  <a:tcPr anchor="ctr">
                    <a:solidFill>
                      <a:schemeClr val="accent6"/>
                    </a:solidFill>
                  </a:tcPr>
                </a:tc>
                <a:extLst>
                  <a:ext uri="{0D108BD9-81ED-4DB2-BD59-A6C34878D82A}">
                    <a16:rowId xmlns:a16="http://schemas.microsoft.com/office/drawing/2014/main" val="1073117045"/>
                  </a:ext>
                </a:extLst>
              </a:tr>
            </a:tbl>
          </a:graphicData>
        </a:graphic>
      </p:graphicFrame>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8801754" y="375166"/>
            <a:ext cx="2648588" cy="373212"/>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4679686" y="230304"/>
            <a:ext cx="3398780" cy="689870"/>
          </a:xfrm>
        </p:spPr>
        <p:txBody>
          <a:bodyPr>
            <a:normAutofit/>
          </a:bodyPr>
          <a:lstStyle/>
          <a:p>
            <a:pPr algn="ctr"/>
            <a:r>
              <a:rPr lang="en-US" sz="3600">
                <a:latin typeface="Roboto"/>
                <a:ea typeface="Roboto"/>
                <a:cs typeface="Roboto"/>
              </a:rPr>
              <a:t>Core indicators</a:t>
            </a:r>
          </a:p>
        </p:txBody>
      </p:sp>
      <p:grpSp>
        <p:nvGrpSpPr>
          <p:cNvPr id="4" name="Group 3">
            <a:extLst>
              <a:ext uri="{FF2B5EF4-FFF2-40B4-BE49-F238E27FC236}">
                <a16:creationId xmlns:a16="http://schemas.microsoft.com/office/drawing/2014/main" id="{CB2B1558-052D-1EC0-7008-A320C15E4662}"/>
              </a:ext>
            </a:extLst>
          </p:cNvPr>
          <p:cNvGrpSpPr/>
          <p:nvPr/>
        </p:nvGrpSpPr>
        <p:grpSpPr>
          <a:xfrm>
            <a:off x="2101121" y="146273"/>
            <a:ext cx="1969577" cy="830997"/>
            <a:chOff x="1939928" y="348827"/>
            <a:chExt cx="1969577" cy="830997"/>
          </a:xfrm>
        </p:grpSpPr>
        <p:sp>
          <p:nvSpPr>
            <p:cNvPr id="2" name="TextBox 1">
              <a:extLst>
                <a:ext uri="{FF2B5EF4-FFF2-40B4-BE49-F238E27FC236}">
                  <a16:creationId xmlns:a16="http://schemas.microsoft.com/office/drawing/2014/main" id="{D8CD2E84-7EE4-626D-6B64-F0EBEFE26240}"/>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3" name="Title 1">
              <a:extLst>
                <a:ext uri="{FF2B5EF4-FFF2-40B4-BE49-F238E27FC236}">
                  <a16:creationId xmlns:a16="http://schemas.microsoft.com/office/drawing/2014/main" id="{7DE5C4B1-8B31-6067-AC71-5A9453E57091}"/>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grpSp>
    </p:spTree>
    <p:extLst>
      <p:ext uri="{BB962C8B-B14F-4D97-AF65-F5344CB8AC3E}">
        <p14:creationId xmlns:p14="http://schemas.microsoft.com/office/powerpoint/2010/main" val="3440107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CA0E7BF-C1AF-8142-B474-05D03E014060}"/>
              </a:ext>
            </a:extLst>
          </p:cNvPr>
          <p:cNvSpPr>
            <a:spLocks noGrp="1"/>
          </p:cNvSpPr>
          <p:nvPr>
            <p:ph type="body" sz="half" idx="2"/>
          </p:nvPr>
        </p:nvSpPr>
        <p:spPr/>
        <p:txBody>
          <a:bodyPr lIns="91440" tIns="45720" rIns="91440" bIns="45720" anchor="t"/>
          <a:lstStyle/>
          <a:p>
            <a:pPr>
              <a:lnSpc>
                <a:spcPct val="100000"/>
              </a:lnSpc>
            </a:pPr>
            <a:r>
              <a:rPr lang="en-US">
                <a:latin typeface="Roboto"/>
                <a:ea typeface="Roboto"/>
                <a:cs typeface="Roboto"/>
              </a:rPr>
              <a:t>United Nations Network on Migration</a:t>
            </a:r>
          </a:p>
          <a:p>
            <a:pPr>
              <a:lnSpc>
                <a:spcPct val="100000"/>
              </a:lnSpc>
            </a:pPr>
            <a:r>
              <a:rPr lang="en-US">
                <a:latin typeface="Roboto"/>
                <a:ea typeface="Roboto"/>
                <a:cs typeface="Roboto"/>
              </a:rPr>
              <a:t>17 Route des Morillons, P.O. Box 17 </a:t>
            </a:r>
            <a:br>
              <a:rPr lang="en-US"/>
            </a:br>
            <a:r>
              <a:rPr lang="en-US">
                <a:latin typeface="Roboto"/>
                <a:ea typeface="Roboto"/>
                <a:cs typeface="Roboto"/>
              </a:rPr>
              <a:t>1218 Grand-</a:t>
            </a:r>
            <a:r>
              <a:rPr lang="en-US" err="1">
                <a:latin typeface="Roboto"/>
                <a:ea typeface="Roboto"/>
                <a:cs typeface="Roboto"/>
              </a:rPr>
              <a:t>Saconnex</a:t>
            </a:r>
            <a:r>
              <a:rPr lang="en-US">
                <a:latin typeface="Roboto"/>
                <a:ea typeface="Roboto"/>
                <a:cs typeface="Roboto"/>
              </a:rPr>
              <a:t>, Switzerland </a:t>
            </a:r>
            <a:endParaRPr lang="en-US">
              <a:cs typeface="Roboto"/>
            </a:endParaRPr>
          </a:p>
          <a:p>
            <a:pPr>
              <a:lnSpc>
                <a:spcPct val="100000"/>
              </a:lnSpc>
            </a:pPr>
            <a:r>
              <a:rPr lang="en-US">
                <a:latin typeface="Roboto"/>
                <a:ea typeface="Roboto"/>
                <a:cs typeface="Roboto"/>
                <a:hlinkClick r:id="rId2"/>
              </a:rPr>
              <a:t>unmignet@iom.int</a:t>
            </a:r>
            <a:endParaRPr lang="en-US">
              <a:cs typeface="Roboto" panose="02000000000000000000" pitchFamily="2" charset="0"/>
            </a:endParaRPr>
          </a:p>
          <a:p>
            <a:pPr>
              <a:lnSpc>
                <a:spcPct val="100000"/>
              </a:lnSpc>
            </a:pPr>
            <a:br>
              <a:rPr lang="en-US"/>
            </a:br>
            <a:r>
              <a:rPr lang="en-US">
                <a:latin typeface="Roboto"/>
                <a:ea typeface="Roboto"/>
                <a:cs typeface="Roboto"/>
                <a:hlinkClick r:id="rId3"/>
              </a:rPr>
              <a:t>www.migrationnetwork.un.org</a:t>
            </a:r>
            <a:endParaRPr lang="en-US"/>
          </a:p>
          <a:p>
            <a:pPr>
              <a:lnSpc>
                <a:spcPct val="100000"/>
              </a:lnSpc>
            </a:pPr>
            <a:endParaRPr lang="en-US">
              <a:cs typeface="Roboto"/>
            </a:endParaRPr>
          </a:p>
        </p:txBody>
      </p:sp>
    </p:spTree>
    <p:extLst>
      <p:ext uri="{BB962C8B-B14F-4D97-AF65-F5344CB8AC3E}">
        <p14:creationId xmlns:p14="http://schemas.microsoft.com/office/powerpoint/2010/main" val="1384109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2A903F4-639C-D90B-ABF8-CB927D24A19C}"/>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12" name="Title 1">
            <a:extLst>
              <a:ext uri="{FF2B5EF4-FFF2-40B4-BE49-F238E27FC236}">
                <a16:creationId xmlns:a16="http://schemas.microsoft.com/office/drawing/2014/main" id="{A028233D-231B-882C-3DB3-1BCE07F05F68}"/>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6" name="Picture 15" descr="Graphical user interface&#10;&#10;Description automatically generated with medium confidence">
            <a:extLst>
              <a:ext uri="{FF2B5EF4-FFF2-40B4-BE49-F238E27FC236}">
                <a16:creationId xmlns:a16="http://schemas.microsoft.com/office/drawing/2014/main" id="{D38DA983-FD24-B073-A0D7-EF434826E030}"/>
              </a:ext>
            </a:extLst>
          </p:cNvPr>
          <p:cNvPicPr>
            <a:picLocks noChangeAspect="1"/>
          </p:cNvPicPr>
          <p:nvPr/>
        </p:nvPicPr>
        <p:blipFill>
          <a:blip r:embed="rId3"/>
          <a:stretch>
            <a:fillRect/>
          </a:stretch>
        </p:blipFill>
        <p:spPr>
          <a:xfrm>
            <a:off x="9239253" y="459358"/>
            <a:ext cx="2648588" cy="373212"/>
          </a:xfrm>
          <a:prstGeom prst="rect">
            <a:avLst/>
          </a:prstGeom>
        </p:spPr>
      </p:pic>
      <p:sp>
        <p:nvSpPr>
          <p:cNvPr id="17" name="Title 1">
            <a:extLst>
              <a:ext uri="{FF2B5EF4-FFF2-40B4-BE49-F238E27FC236}">
                <a16:creationId xmlns:a16="http://schemas.microsoft.com/office/drawing/2014/main" id="{C7A58703-D72E-4BC9-BB90-D8D8247896E7}"/>
              </a:ext>
            </a:extLst>
          </p:cNvPr>
          <p:cNvSpPr>
            <a:spLocks noGrp="1"/>
          </p:cNvSpPr>
          <p:nvPr>
            <p:ph type="title"/>
          </p:nvPr>
        </p:nvSpPr>
        <p:spPr>
          <a:xfrm>
            <a:off x="1272748" y="1351583"/>
            <a:ext cx="10282148" cy="1228807"/>
          </a:xfrm>
        </p:spPr>
        <p:txBody>
          <a:bodyPr>
            <a:noAutofit/>
          </a:bodyPr>
          <a:lstStyle/>
          <a:p>
            <a:r>
              <a:rPr lang="en-US" sz="3600">
                <a:latin typeface="Roboto"/>
                <a:ea typeface="Roboto"/>
                <a:cs typeface="Roboto"/>
              </a:rPr>
              <a:t>Paragraph 70 of the International Migration Review Forum Progress Declaration </a:t>
            </a:r>
            <a:endParaRPr lang="en-US" sz="3600">
              <a:cs typeface="Roboto"/>
            </a:endParaRPr>
          </a:p>
        </p:txBody>
      </p:sp>
      <p:sp>
        <p:nvSpPr>
          <p:cNvPr id="18" name="Content Placeholder 3">
            <a:extLst>
              <a:ext uri="{FF2B5EF4-FFF2-40B4-BE49-F238E27FC236}">
                <a16:creationId xmlns:a16="http://schemas.microsoft.com/office/drawing/2014/main" id="{B538D189-7CFD-4F9E-8789-31781438B23F}"/>
              </a:ext>
            </a:extLst>
          </p:cNvPr>
          <p:cNvSpPr txBox="1">
            <a:spLocks/>
          </p:cNvSpPr>
          <p:nvPr/>
        </p:nvSpPr>
        <p:spPr>
          <a:xfrm>
            <a:off x="1939928" y="2792602"/>
            <a:ext cx="9947913" cy="3389124"/>
          </a:xfrm>
          <a:prstGeom prst="rect">
            <a:avLst/>
          </a:prstGeom>
        </p:spPr>
        <p:txBody>
          <a:bodyPr lIns="91440" tIns="45721" rIns="91440" bIns="45721" anchor="t">
            <a:normAutofit/>
          </a:bodyPr>
          <a:lstStyle>
            <a:lvl1pPr marL="492125" indent="-361950" algn="l" defTabSz="914400" rtl="0" eaLnBrk="1" latinLnBrk="0" hangingPunct="1">
              <a:lnSpc>
                <a:spcPct val="120000"/>
              </a:lnSpc>
              <a:spcBef>
                <a:spcPts val="1000"/>
              </a:spcBef>
              <a:buFont typeface="Wingdings" pitchFamily="2" charset="2"/>
              <a:buChar char="§"/>
              <a:tabLst/>
              <a:defRPr sz="1800" kern="1200">
                <a:solidFill>
                  <a:srgbClr val="11C2F4"/>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8" indent="0">
              <a:buNone/>
            </a:pPr>
            <a:r>
              <a:rPr lang="en-US" sz="2000">
                <a:solidFill>
                  <a:srgbClr val="0FA7D7"/>
                </a:solidFill>
                <a:latin typeface="Roboto"/>
                <a:ea typeface="Roboto"/>
                <a:cs typeface="Roboto"/>
              </a:rPr>
              <a:t>Member States ‘request the Secretary-General, in his next biennial report, to propose, for the consideration of Member States, </a:t>
            </a:r>
            <a:r>
              <a:rPr lang="en-US" sz="2000" b="1">
                <a:solidFill>
                  <a:srgbClr val="1A3668"/>
                </a:solidFill>
                <a:latin typeface="Roboto"/>
                <a:ea typeface="Roboto"/>
                <a:cs typeface="Roboto"/>
              </a:rPr>
              <a:t>a limited set of indicators</a:t>
            </a:r>
            <a:r>
              <a:rPr lang="en-US" sz="2000">
                <a:solidFill>
                  <a:srgbClr val="0FA7D7"/>
                </a:solidFill>
                <a:latin typeface="Roboto"/>
                <a:ea typeface="Roboto"/>
                <a:cs typeface="Roboto"/>
              </a:rPr>
              <a:t>, drawing on the global indicator framework for the Sustainable Development Goals and targets of the 2030 Agenda as contained in General Assembly resolution 71/313 of 6 July 2017 and other relevant frameworks, to assist Member States, upon their request, in conducting inclusive reviews of progress related to the implementation of the Global Compact, as well as to include</a:t>
            </a:r>
            <a:r>
              <a:rPr lang="en-US" sz="2000">
                <a:latin typeface="Roboto"/>
                <a:ea typeface="Roboto"/>
                <a:cs typeface="Roboto"/>
              </a:rPr>
              <a:t> </a:t>
            </a:r>
            <a:r>
              <a:rPr lang="en-US" sz="2000" b="1">
                <a:solidFill>
                  <a:srgbClr val="1A3668"/>
                </a:solidFill>
                <a:latin typeface="Roboto"/>
                <a:ea typeface="Roboto"/>
                <a:cs typeface="Roboto"/>
              </a:rPr>
              <a:t>a comprehensive strategy for improving disaggregated migration data </a:t>
            </a:r>
            <a:r>
              <a:rPr lang="en-US" sz="2000">
                <a:solidFill>
                  <a:srgbClr val="0FA7D7"/>
                </a:solidFill>
                <a:latin typeface="Roboto"/>
                <a:ea typeface="Roboto"/>
                <a:cs typeface="Roboto"/>
              </a:rPr>
              <a:t>at the local, national, regional and global levels.’</a:t>
            </a:r>
            <a:r>
              <a:rPr lang="en-US" sz="2000">
                <a:latin typeface="Roboto"/>
                <a:ea typeface="Roboto"/>
                <a:cs typeface="Roboto"/>
              </a:rPr>
              <a:t> </a:t>
            </a:r>
            <a:endParaRPr lang="en-US" sz="2000"/>
          </a:p>
          <a:p>
            <a:endParaRPr lang="en-US" sz="2000"/>
          </a:p>
          <a:p>
            <a:endParaRPr lang="en-US" sz="2000"/>
          </a:p>
        </p:txBody>
      </p:sp>
    </p:spTree>
    <p:extLst>
      <p:ext uri="{BB962C8B-B14F-4D97-AF65-F5344CB8AC3E}">
        <p14:creationId xmlns:p14="http://schemas.microsoft.com/office/powerpoint/2010/main" val="137866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0" y="348824"/>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5" y="587512"/>
            <a:ext cx="1969576"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0" b="1">
                <a:solidFill>
                  <a:srgbClr val="203261"/>
                </a:solidFill>
                <a:latin typeface="Roboto" panose="02000000000000000000" pitchFamily="2" charset="0"/>
                <a:ea typeface="Roboto" panose="02000000000000000000" pitchFamily="2" charset="0"/>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0" y="459357"/>
            <a:ext cx="2648588" cy="373213"/>
          </a:xfrm>
          <a:prstGeom prst="rect">
            <a:avLst/>
          </a:prstGeom>
        </p:spPr>
      </p:pic>
      <p:sp>
        <p:nvSpPr>
          <p:cNvPr id="15" name="Title 1">
            <a:extLst>
              <a:ext uri="{FF2B5EF4-FFF2-40B4-BE49-F238E27FC236}">
                <a16:creationId xmlns:a16="http://schemas.microsoft.com/office/drawing/2014/main" id="{57EE006C-C64C-436E-9BFA-7D30961F3CCE}"/>
              </a:ext>
            </a:extLst>
          </p:cNvPr>
          <p:cNvSpPr>
            <a:spLocks noGrp="1"/>
          </p:cNvSpPr>
          <p:nvPr>
            <p:ph type="title"/>
          </p:nvPr>
        </p:nvSpPr>
        <p:spPr>
          <a:xfrm>
            <a:off x="1141133" y="1184739"/>
            <a:ext cx="9966960" cy="649554"/>
          </a:xfrm>
        </p:spPr>
        <p:txBody>
          <a:bodyPr>
            <a:normAutofit/>
          </a:bodyPr>
          <a:lstStyle/>
          <a:p>
            <a:r>
              <a:rPr lang="en-US" sz="3600">
                <a:latin typeface="Roboto"/>
                <a:ea typeface="Roboto"/>
                <a:cs typeface="Roboto"/>
              </a:rPr>
              <a:t>Deliverables</a:t>
            </a:r>
          </a:p>
        </p:txBody>
      </p:sp>
      <p:graphicFrame>
        <p:nvGraphicFramePr>
          <p:cNvPr id="16" name="Table 3">
            <a:extLst>
              <a:ext uri="{FF2B5EF4-FFF2-40B4-BE49-F238E27FC236}">
                <a16:creationId xmlns:a16="http://schemas.microsoft.com/office/drawing/2014/main" id="{B908D50D-6E35-4DA3-8E93-5A546DE0FE17}"/>
              </a:ext>
            </a:extLst>
          </p:cNvPr>
          <p:cNvGraphicFramePr>
            <a:graphicFrameLocks noGrp="1"/>
          </p:cNvGraphicFramePr>
          <p:nvPr>
            <p:extLst>
              <p:ext uri="{D42A27DB-BD31-4B8C-83A1-F6EECF244321}">
                <p14:modId xmlns:p14="http://schemas.microsoft.com/office/powerpoint/2010/main" val="4071224044"/>
              </p:ext>
            </p:extLst>
          </p:nvPr>
        </p:nvGraphicFramePr>
        <p:xfrm>
          <a:off x="1939925" y="1973353"/>
          <a:ext cx="9947913" cy="4632960"/>
        </p:xfrm>
        <a:graphic>
          <a:graphicData uri="http://schemas.openxmlformats.org/drawingml/2006/table">
            <a:tbl>
              <a:tblPr firstRow="1" bandRow="1"/>
              <a:tblGrid>
                <a:gridCol w="2429675">
                  <a:extLst>
                    <a:ext uri="{9D8B030D-6E8A-4147-A177-3AD203B41FA5}">
                      <a16:colId xmlns:a16="http://schemas.microsoft.com/office/drawing/2014/main" val="4127383749"/>
                    </a:ext>
                  </a:extLst>
                </a:gridCol>
                <a:gridCol w="7518238">
                  <a:extLst>
                    <a:ext uri="{9D8B030D-6E8A-4147-A177-3AD203B41FA5}">
                      <a16:colId xmlns:a16="http://schemas.microsoft.com/office/drawing/2014/main" val="97507002"/>
                    </a:ext>
                  </a:extLst>
                </a:gridCol>
              </a:tblGrid>
              <a:tr h="640080">
                <a:tc>
                  <a:txBody>
                    <a:bodyPr/>
                    <a:lstStyle/>
                    <a:p>
                      <a:r>
                        <a:rPr lang="en-US" sz="2800">
                          <a:ln>
                            <a:noFill/>
                          </a:ln>
                          <a:solidFill>
                            <a:srgbClr val="FFFFFF"/>
                          </a:solidFill>
                          <a:latin typeface="Roboto "/>
                        </a:rPr>
                        <a:t>2023</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4BCE0"/>
                    </a:solidFill>
                  </a:tcPr>
                </a:tc>
                <a:tc>
                  <a:txBody>
                    <a:bodyPr/>
                    <a:lstStyle/>
                    <a:p>
                      <a:pPr marL="285750" indent="-285750">
                        <a:spcAft>
                          <a:spcPts val="1200"/>
                        </a:spcAft>
                        <a:buFont typeface="Arial" panose="020B0604020202020204" pitchFamily="34" charset="0"/>
                        <a:buChar char="•"/>
                      </a:pPr>
                      <a:endParaRPr lang="en-US" sz="1800" b="1" baseline="0">
                        <a:ln>
                          <a:noFill/>
                        </a:ln>
                        <a:solidFill>
                          <a:srgbClr val="1A3668"/>
                        </a:solidFill>
                        <a:latin typeface="Roboto "/>
                        <a:cs typeface="Arial"/>
                      </a:endParaRPr>
                    </a:p>
                  </a:txBody>
                  <a:tcPr>
                    <a:lnL w="127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0"/>
                  </a:ext>
                </a:extLst>
              </a:tr>
              <a:tr h="731520">
                <a:tc gridSpan="2">
                  <a:txBody>
                    <a:bodyPr/>
                    <a:lstStyle/>
                    <a:p>
                      <a:pPr marL="342900" lvl="0" indent="-342900">
                        <a:spcAft>
                          <a:spcPts val="1200"/>
                        </a:spcAft>
                        <a:buClr>
                          <a:srgbClr val="1A3668"/>
                        </a:buClr>
                        <a:buAutoNum type="arabicPeriod"/>
                      </a:pPr>
                      <a:r>
                        <a:rPr lang="en-US" sz="1600" kern="1200">
                          <a:ln>
                            <a:noFill/>
                          </a:ln>
                          <a:solidFill>
                            <a:srgbClr val="0FA7D7"/>
                          </a:solidFill>
                          <a:latin typeface="Roboto"/>
                          <a:ea typeface="Roboto"/>
                          <a:cs typeface="Roboto"/>
                        </a:rPr>
                        <a:t>Conduct a</a:t>
                      </a:r>
                      <a:r>
                        <a:rPr lang="en-US" sz="1600" kern="1200">
                          <a:ln>
                            <a:noFill/>
                          </a:ln>
                          <a:solidFill>
                            <a:srgbClr val="4389C8"/>
                          </a:solidFill>
                          <a:latin typeface="Roboto"/>
                          <a:ea typeface="Roboto"/>
                          <a:cs typeface="Roboto"/>
                        </a:rPr>
                        <a:t> </a:t>
                      </a:r>
                      <a:r>
                        <a:rPr lang="en-US" sz="1600" b="1" kern="1200">
                          <a:ln>
                            <a:noFill/>
                          </a:ln>
                          <a:solidFill>
                            <a:srgbClr val="1A3668"/>
                          </a:solidFill>
                          <a:latin typeface="Roboto"/>
                          <a:ea typeface="Roboto"/>
                          <a:cs typeface="Roboto"/>
                        </a:rPr>
                        <a:t>mapping</a:t>
                      </a:r>
                      <a:r>
                        <a:rPr lang="en-US" sz="1600" kern="1200">
                          <a:ln>
                            <a:noFill/>
                          </a:ln>
                          <a:solidFill>
                            <a:srgbClr val="4389C8"/>
                          </a:solidFill>
                          <a:latin typeface="Roboto"/>
                          <a:ea typeface="Roboto"/>
                          <a:cs typeface="Roboto"/>
                        </a:rPr>
                        <a:t> </a:t>
                      </a:r>
                      <a:r>
                        <a:rPr lang="en-US" sz="1600" kern="1200">
                          <a:ln>
                            <a:noFill/>
                          </a:ln>
                          <a:solidFill>
                            <a:srgbClr val="0FA7D7"/>
                          </a:solidFill>
                          <a:latin typeface="Roboto"/>
                          <a:ea typeface="Roboto"/>
                          <a:cs typeface="Roboto"/>
                        </a:rPr>
                        <a:t>of relevant approaches to measuring the governance of migration in general and with a specific focus on the Global Compact for Safe, Orderly and Regular Migration</a:t>
                      </a:r>
                    </a:p>
                    <a:p>
                      <a:pPr marL="342900" indent="-342900">
                        <a:spcAft>
                          <a:spcPts val="1200"/>
                        </a:spcAft>
                        <a:buClr>
                          <a:srgbClr val="1A3668"/>
                        </a:buClr>
                        <a:buAutoNum type="arabicPeriod"/>
                      </a:pPr>
                      <a:r>
                        <a:rPr lang="en-US" sz="1600" kern="1200">
                          <a:ln>
                            <a:noFill/>
                          </a:ln>
                          <a:solidFill>
                            <a:srgbClr val="0FA7D7"/>
                          </a:solidFill>
                          <a:latin typeface="Roboto"/>
                          <a:ea typeface="Roboto"/>
                          <a:cs typeface="Roboto"/>
                        </a:rPr>
                        <a:t>Develop a discussion note with</a:t>
                      </a:r>
                      <a:r>
                        <a:rPr lang="en-US" sz="1600" b="1" kern="1200">
                          <a:ln>
                            <a:noFill/>
                          </a:ln>
                          <a:solidFill>
                            <a:srgbClr val="1A3668"/>
                          </a:solidFill>
                          <a:latin typeface="Roboto"/>
                          <a:ea typeface="Roboto"/>
                          <a:cs typeface="Roboto"/>
                        </a:rPr>
                        <a:t> a proposal for a limited set of indicators</a:t>
                      </a:r>
                      <a:r>
                        <a:rPr lang="en-US" sz="1600" kern="1200">
                          <a:ln>
                            <a:noFill/>
                          </a:ln>
                          <a:solidFill>
                            <a:srgbClr val="0FA7D7"/>
                          </a:solidFill>
                          <a:latin typeface="Roboto"/>
                          <a:ea typeface="Roboto"/>
                          <a:cs typeface="Roboto"/>
                        </a:rPr>
                        <a:t>, building on existing indicators and data collection processes, including SDG indicators and the work of the UN Expert Group on Migration Statistics</a:t>
                      </a:r>
                    </a:p>
                    <a:p>
                      <a:pPr marL="342900" lvl="0" indent="-342900">
                        <a:spcAft>
                          <a:spcPts val="1200"/>
                        </a:spcAft>
                        <a:buClr>
                          <a:srgbClr val="1A3668"/>
                        </a:buClr>
                        <a:buAutoNum type="arabicPeriod"/>
                      </a:pPr>
                      <a:r>
                        <a:rPr lang="en-US" sz="1600" kern="1200">
                          <a:ln>
                            <a:noFill/>
                          </a:ln>
                          <a:solidFill>
                            <a:srgbClr val="0FA7D7"/>
                          </a:solidFill>
                          <a:latin typeface="Roboto"/>
                          <a:ea typeface="Roboto"/>
                          <a:cs typeface="Roboto"/>
                        </a:rPr>
                        <a:t>Conduct </a:t>
                      </a:r>
                      <a:r>
                        <a:rPr lang="en-US" sz="1600" b="1" kern="1200">
                          <a:ln>
                            <a:noFill/>
                          </a:ln>
                          <a:solidFill>
                            <a:srgbClr val="1A3668"/>
                          </a:solidFill>
                          <a:latin typeface="Roboto"/>
                          <a:ea typeface="Roboto"/>
                          <a:cs typeface="Roboto"/>
                        </a:rPr>
                        <a:t>consultations</a:t>
                      </a:r>
                      <a:r>
                        <a:rPr lang="en-US" sz="1600" kern="1200">
                          <a:ln>
                            <a:noFill/>
                          </a:ln>
                          <a:solidFill>
                            <a:srgbClr val="4389C8"/>
                          </a:solidFill>
                          <a:latin typeface="Roboto"/>
                          <a:ea typeface="Roboto"/>
                          <a:cs typeface="Roboto"/>
                        </a:rPr>
                        <a:t> </a:t>
                      </a:r>
                      <a:r>
                        <a:rPr lang="en-US" sz="1600" kern="1200">
                          <a:ln>
                            <a:noFill/>
                          </a:ln>
                          <a:solidFill>
                            <a:srgbClr val="0FA7D7"/>
                          </a:solidFill>
                          <a:latin typeface="Roboto"/>
                          <a:ea typeface="Roboto"/>
                          <a:cs typeface="Roboto"/>
                        </a:rPr>
                        <a:t>with Member States and a wide range of relevant stakeholders on the limited set of indicators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285750" indent="-285750">
                        <a:spcAft>
                          <a:spcPts val="1200"/>
                        </a:spcAft>
                        <a:buFont typeface="Arial" panose="020B0604020202020204" pitchFamily="34" charset="0"/>
                        <a:buChar char="•"/>
                      </a:pPr>
                      <a:endParaRPr lang="en-US" sz="1800" b="1" baseline="0">
                        <a:solidFill>
                          <a:srgbClr val="1A3668"/>
                        </a:solidFill>
                        <a:latin typeface="Roboto "/>
                        <a:cs typeface="Arial"/>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757713393"/>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
                        <a:ln>
                          <a:noFill/>
                        </a:ln>
                        <a:solidFill>
                          <a:srgbClr val="FFFFFF"/>
                        </a:solidFill>
                        <a:latin typeface="Roboto "/>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285750" indent="-285750" algn="l" defTabSz="914400" rtl="0" eaLnBrk="1" latinLnBrk="0" hangingPunct="1">
                        <a:spcAft>
                          <a:spcPts val="1200"/>
                        </a:spcAft>
                        <a:buFont typeface="Arial" panose="020B0604020202020204" pitchFamily="34" charset="0"/>
                        <a:buChar char="•"/>
                      </a:pPr>
                      <a:endParaRPr lang="en-US" sz="200" kern="1200">
                        <a:ln>
                          <a:noFill/>
                        </a:ln>
                        <a:solidFill>
                          <a:srgbClr val="000000"/>
                        </a:solidFill>
                        <a:latin typeface="Roboto "/>
                        <a:ea typeface="+mn-ea"/>
                        <a:cs typeface="Aria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n>
                            <a:noFill/>
                          </a:ln>
                          <a:solidFill>
                            <a:srgbClr val="FFFFFF"/>
                          </a:solidFill>
                          <a:latin typeface="Roboto "/>
                        </a:rPr>
                        <a:t>2024</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4BCE0"/>
                    </a:solidFill>
                  </a:tcPr>
                </a:tc>
                <a:tc>
                  <a:txBody>
                    <a:bodyPr/>
                    <a:lstStyle/>
                    <a:p>
                      <a:pPr marL="285750" indent="-285750" algn="l" defTabSz="914400" rtl="0" eaLnBrk="1" latinLnBrk="0" hangingPunct="1">
                        <a:spcAft>
                          <a:spcPts val="1200"/>
                        </a:spcAft>
                        <a:buFont typeface="Arial" panose="020B0604020202020204" pitchFamily="34" charset="0"/>
                        <a:buChar char="•"/>
                      </a:pPr>
                      <a:endParaRPr lang="en-US" sz="1800" b="1" kern="1200">
                        <a:ln>
                          <a:noFill/>
                        </a:ln>
                        <a:solidFill>
                          <a:schemeClr val="bg1">
                            <a:lumMod val="25000"/>
                          </a:schemeClr>
                        </a:solidFill>
                        <a:latin typeface="Roboto "/>
                        <a:ea typeface="+mn-ea"/>
                        <a:cs typeface="Arial"/>
                      </a:endParaRPr>
                    </a:p>
                  </a:txBody>
                  <a:tcPr>
                    <a:lnL w="12700"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r h="731520">
                <a:tc gridSpan="2">
                  <a:txBody>
                    <a:bodyPr/>
                    <a:lstStyle/>
                    <a:p>
                      <a:pPr marL="342900" lvl="0" indent="-342900" algn="l">
                        <a:lnSpc>
                          <a:spcPct val="100000"/>
                        </a:lnSpc>
                        <a:spcBef>
                          <a:spcPts val="0"/>
                        </a:spcBef>
                        <a:spcAft>
                          <a:spcPts val="1200"/>
                        </a:spcAft>
                        <a:buClr>
                          <a:srgbClr val="1D3262"/>
                        </a:buClr>
                        <a:buSzTx/>
                        <a:buAutoNum type="arabicPeriod"/>
                      </a:pPr>
                      <a:r>
                        <a:rPr lang="en-US" sz="1600" kern="1200" noProof="0">
                          <a:ln>
                            <a:noFill/>
                          </a:ln>
                          <a:solidFill>
                            <a:srgbClr val="0FA7D7"/>
                          </a:solidFill>
                          <a:latin typeface="Roboto"/>
                          <a:ea typeface="Roboto"/>
                          <a:cs typeface="Roboto"/>
                        </a:rPr>
                        <a:t>Develop a </a:t>
                      </a:r>
                      <a:r>
                        <a:rPr lang="en-US" sz="1600" b="1" kern="1200" noProof="0">
                          <a:ln>
                            <a:noFill/>
                          </a:ln>
                          <a:solidFill>
                            <a:srgbClr val="1A3668"/>
                          </a:solidFill>
                          <a:latin typeface="Roboto"/>
                          <a:ea typeface="Roboto"/>
                          <a:cs typeface="Roboto"/>
                        </a:rPr>
                        <a:t>comprehensive strategy</a:t>
                      </a:r>
                      <a:r>
                        <a:rPr lang="en-US" sz="1600" kern="1200" noProof="0">
                          <a:ln>
                            <a:noFill/>
                          </a:ln>
                          <a:solidFill>
                            <a:srgbClr val="4389C8"/>
                          </a:solidFill>
                          <a:latin typeface="Roboto"/>
                          <a:ea typeface="Roboto"/>
                          <a:cs typeface="Roboto"/>
                        </a:rPr>
                        <a:t> </a:t>
                      </a:r>
                      <a:r>
                        <a:rPr lang="en-US" sz="1600" kern="1200" noProof="0">
                          <a:ln>
                            <a:noFill/>
                          </a:ln>
                          <a:solidFill>
                            <a:srgbClr val="0FA7D7"/>
                          </a:solidFill>
                          <a:latin typeface="Roboto"/>
                          <a:ea typeface="Roboto"/>
                          <a:cs typeface="Roboto"/>
                        </a:rPr>
                        <a:t>for improving disaggregated migration data</a:t>
                      </a:r>
                    </a:p>
                    <a:p>
                      <a:pPr marL="342900" lvl="0" indent="-342900" algn="l">
                        <a:lnSpc>
                          <a:spcPct val="100000"/>
                        </a:lnSpc>
                        <a:spcBef>
                          <a:spcPts val="0"/>
                        </a:spcBef>
                        <a:spcAft>
                          <a:spcPts val="0"/>
                        </a:spcAft>
                        <a:buClr>
                          <a:srgbClr val="1D3262"/>
                        </a:buClr>
                        <a:buSzTx/>
                        <a:buAutoNum type="arabicPeriod"/>
                      </a:pPr>
                      <a:r>
                        <a:rPr lang="en-US" sz="1600" kern="1200" noProof="0">
                          <a:ln>
                            <a:noFill/>
                          </a:ln>
                          <a:solidFill>
                            <a:srgbClr val="0FA7D7"/>
                          </a:solidFill>
                          <a:latin typeface="Roboto"/>
                          <a:ea typeface="Roboto"/>
                          <a:cs typeface="Roboto"/>
                        </a:rPr>
                        <a:t>Conduct a</a:t>
                      </a:r>
                      <a:r>
                        <a:rPr lang="en-US" sz="1600" b="1" kern="1200" noProof="0">
                          <a:ln>
                            <a:noFill/>
                          </a:ln>
                          <a:solidFill>
                            <a:srgbClr val="1A3668"/>
                          </a:solidFill>
                          <a:latin typeface="Roboto"/>
                          <a:ea typeface="Roboto"/>
                          <a:cs typeface="Roboto"/>
                        </a:rPr>
                        <a:t> technical consultation</a:t>
                      </a:r>
                      <a:r>
                        <a:rPr lang="en-US" sz="1600" kern="1200" noProof="0">
                          <a:ln>
                            <a:noFill/>
                          </a:ln>
                          <a:solidFill>
                            <a:srgbClr val="4389C8"/>
                          </a:solidFill>
                          <a:latin typeface="Roboto"/>
                          <a:ea typeface="Roboto"/>
                          <a:cs typeface="Roboto"/>
                        </a:rPr>
                        <a:t> </a:t>
                      </a:r>
                      <a:r>
                        <a:rPr lang="en-US" sz="1600" kern="1200" noProof="0">
                          <a:ln>
                            <a:noFill/>
                          </a:ln>
                          <a:solidFill>
                            <a:srgbClr val="0FA7D7"/>
                          </a:solidFill>
                          <a:latin typeface="Roboto"/>
                          <a:ea typeface="Roboto"/>
                          <a:cs typeface="Roboto"/>
                        </a:rPr>
                        <a:t>on the draft comprehensive strategy for improving disaggregated migration data</a:t>
                      </a:r>
                      <a:endParaRPr lang="en-US" sz="1600" kern="1200">
                        <a:ln>
                          <a:noFill/>
                        </a:ln>
                        <a:solidFill>
                          <a:srgbClr val="0FA7D7"/>
                        </a:solidFill>
                        <a:latin typeface="Roboto"/>
                        <a:ea typeface="Roboto"/>
                        <a:cs typeface="Roboto"/>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285750" marR="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1800" b="1" kern="1200">
                        <a:solidFill>
                          <a:schemeClr val="bg1">
                            <a:lumMod val="25000"/>
                          </a:schemeClr>
                        </a:solidFill>
                        <a:latin typeface="Roboto "/>
                        <a:ea typeface="+mn-ea"/>
                        <a:cs typeface="Arial"/>
                      </a:endParaRPr>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FFFFFF"/>
                    </a:solidFill>
                  </a:tcPr>
                </a:tc>
                <a:extLst>
                  <a:ext uri="{0D108BD9-81ED-4DB2-BD59-A6C34878D82A}">
                    <a16:rowId xmlns:a16="http://schemas.microsoft.com/office/drawing/2014/main" val="2096403397"/>
                  </a:ext>
                </a:extLst>
              </a:tr>
            </a:tbl>
          </a:graphicData>
        </a:graphic>
      </p:graphicFrame>
    </p:spTree>
    <p:extLst>
      <p:ext uri="{BB962C8B-B14F-4D97-AF65-F5344CB8AC3E}">
        <p14:creationId xmlns:p14="http://schemas.microsoft.com/office/powerpoint/2010/main" val="349935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0" y="348824"/>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5" y="587512"/>
            <a:ext cx="1969576"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0" b="1">
                <a:solidFill>
                  <a:srgbClr val="203261"/>
                </a:solidFill>
                <a:latin typeface="Roboto" panose="02000000000000000000" pitchFamily="2" charset="0"/>
                <a:ea typeface="Roboto" panose="02000000000000000000" pitchFamily="2" charset="0"/>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0" y="459357"/>
            <a:ext cx="2648588" cy="373213"/>
          </a:xfrm>
          <a:prstGeom prst="rect">
            <a:avLst/>
          </a:prstGeom>
        </p:spPr>
      </p:pic>
      <p:sp>
        <p:nvSpPr>
          <p:cNvPr id="12" name="Title 1">
            <a:extLst>
              <a:ext uri="{FF2B5EF4-FFF2-40B4-BE49-F238E27FC236}">
                <a16:creationId xmlns:a16="http://schemas.microsoft.com/office/drawing/2014/main" id="{946F0881-36BF-4564-9AC7-2D917090760A}"/>
              </a:ext>
            </a:extLst>
          </p:cNvPr>
          <p:cNvSpPr>
            <a:spLocks noGrp="1"/>
          </p:cNvSpPr>
          <p:nvPr>
            <p:ph type="title"/>
          </p:nvPr>
        </p:nvSpPr>
        <p:spPr>
          <a:xfrm>
            <a:off x="1674055" y="1332839"/>
            <a:ext cx="9568374" cy="1337273"/>
          </a:xfrm>
        </p:spPr>
        <p:txBody>
          <a:bodyPr lIns="91440" tIns="45720" rIns="91440" bIns="45720" anchor="t">
            <a:noAutofit/>
          </a:bodyPr>
          <a:lstStyle/>
          <a:p>
            <a:r>
              <a:rPr lang="en-US" sz="2800" b="1" i="0" u="none" strike="noStrike">
                <a:solidFill>
                  <a:srgbClr val="203261"/>
                </a:solidFill>
                <a:effectLst/>
                <a:latin typeface="Roboto"/>
                <a:ea typeface="Roboto"/>
              </a:rPr>
              <a:t>Overview of the process for identifying </a:t>
            </a:r>
            <a:r>
              <a:rPr lang="en-US" sz="2800">
                <a:solidFill>
                  <a:srgbClr val="203261"/>
                </a:solidFill>
                <a:latin typeface="Roboto"/>
                <a:ea typeface="Roboto"/>
              </a:rPr>
              <a:t>the </a:t>
            </a:r>
            <a:r>
              <a:rPr lang="en-US" sz="2800" u="sng">
                <a:solidFill>
                  <a:srgbClr val="203261"/>
                </a:solidFill>
                <a:latin typeface="Roboto"/>
                <a:ea typeface="Roboto"/>
              </a:rPr>
              <a:t>preliminary</a:t>
            </a:r>
            <a:r>
              <a:rPr lang="en-US" sz="2800">
                <a:solidFill>
                  <a:srgbClr val="203261"/>
                </a:solidFill>
                <a:latin typeface="Roboto"/>
                <a:ea typeface="Roboto"/>
              </a:rPr>
              <a:t> proposal of the </a:t>
            </a:r>
            <a:r>
              <a:rPr lang="en-US" sz="2800" b="1" i="0" u="none" strike="noStrike">
                <a:solidFill>
                  <a:srgbClr val="203261"/>
                </a:solidFill>
                <a:effectLst/>
                <a:latin typeface="Roboto"/>
                <a:ea typeface="Roboto"/>
              </a:rPr>
              <a:t>limited set of indicators ​</a:t>
            </a:r>
            <a:r>
              <a:rPr lang="en-US" sz="2800">
                <a:solidFill>
                  <a:srgbClr val="0FA7D7"/>
                </a:solidFill>
                <a:latin typeface="Roboto"/>
                <a:ea typeface="Roboto"/>
              </a:rPr>
              <a:t>(January-June 2023)</a:t>
            </a:r>
          </a:p>
          <a:p>
            <a:endParaRPr lang="en-US" sz="2800">
              <a:solidFill>
                <a:srgbClr val="203261"/>
              </a:solidFill>
              <a:ea typeface="Roboto"/>
              <a:cs typeface="Roboto"/>
            </a:endParaRPr>
          </a:p>
        </p:txBody>
      </p:sp>
      <p:grpSp>
        <p:nvGrpSpPr>
          <p:cNvPr id="3" name="Group 2">
            <a:extLst>
              <a:ext uri="{FF2B5EF4-FFF2-40B4-BE49-F238E27FC236}">
                <a16:creationId xmlns:a16="http://schemas.microsoft.com/office/drawing/2014/main" id="{B4CD8903-6722-5BCC-C65F-BC1FB5B8EFD5}"/>
              </a:ext>
            </a:extLst>
          </p:cNvPr>
          <p:cNvGrpSpPr/>
          <p:nvPr/>
        </p:nvGrpSpPr>
        <p:grpSpPr>
          <a:xfrm>
            <a:off x="1679668" y="2900371"/>
            <a:ext cx="9910145" cy="1826511"/>
            <a:chOff x="1616056" y="2807123"/>
            <a:chExt cx="9910145" cy="1826513"/>
          </a:xfrm>
        </p:grpSpPr>
        <p:grpSp>
          <p:nvGrpSpPr>
            <p:cNvPr id="4" name="Group 3">
              <a:extLst>
                <a:ext uri="{FF2B5EF4-FFF2-40B4-BE49-F238E27FC236}">
                  <a16:creationId xmlns:a16="http://schemas.microsoft.com/office/drawing/2014/main" id="{A1332519-DE35-8872-5BDA-93F5D14E4976}"/>
                </a:ext>
              </a:extLst>
            </p:cNvPr>
            <p:cNvGrpSpPr/>
            <p:nvPr/>
          </p:nvGrpSpPr>
          <p:grpSpPr>
            <a:xfrm>
              <a:off x="1616056" y="2807128"/>
              <a:ext cx="1648576" cy="1826508"/>
              <a:chOff x="6095998" y="2798699"/>
              <a:chExt cx="1894400" cy="2032593"/>
            </a:xfrm>
          </p:grpSpPr>
          <p:grpSp>
            <p:nvGrpSpPr>
              <p:cNvPr id="27" name="Group 26">
                <a:extLst>
                  <a:ext uri="{FF2B5EF4-FFF2-40B4-BE49-F238E27FC236}">
                    <a16:creationId xmlns:a16="http://schemas.microsoft.com/office/drawing/2014/main" id="{7D0BE7F9-E2BF-70D6-F667-5B232B703123}"/>
                  </a:ext>
                </a:extLst>
              </p:cNvPr>
              <p:cNvGrpSpPr/>
              <p:nvPr/>
            </p:nvGrpSpPr>
            <p:grpSpPr>
              <a:xfrm rot="10800000">
                <a:off x="6096000" y="2798699"/>
                <a:ext cx="1894398" cy="2032593"/>
                <a:chOff x="1584354" y="1798147"/>
                <a:chExt cx="2444438" cy="1321378"/>
              </a:xfrm>
            </p:grpSpPr>
            <p:sp>
              <p:nvSpPr>
                <p:cNvPr id="29" name="Rectangle: Rounded Corners 28">
                  <a:extLst>
                    <a:ext uri="{FF2B5EF4-FFF2-40B4-BE49-F238E27FC236}">
                      <a16:creationId xmlns:a16="http://schemas.microsoft.com/office/drawing/2014/main" id="{82648EB4-E6B6-90BD-3D9C-A73BFDC1917F}"/>
                    </a:ext>
                  </a:extLst>
                </p:cNvPr>
                <p:cNvSpPr/>
                <p:nvPr/>
              </p:nvSpPr>
              <p:spPr>
                <a:xfrm>
                  <a:off x="1584355" y="1798147"/>
                  <a:ext cx="2444437" cy="1321378"/>
                </a:xfrm>
                <a:prstGeom prst="roundRect">
                  <a:avLst>
                    <a:gd name="adj" fmla="val 5845"/>
                  </a:avLst>
                </a:prstGeom>
                <a:solidFill>
                  <a:srgbClr val="FFFFFF"/>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0" name="Rectangle: Top Corners Rounded 29">
                  <a:extLst>
                    <a:ext uri="{FF2B5EF4-FFF2-40B4-BE49-F238E27FC236}">
                      <a16:creationId xmlns:a16="http://schemas.microsoft.com/office/drawing/2014/main" id="{7A24513E-6E49-1D70-74C4-283E6251EC55}"/>
                    </a:ext>
                  </a:extLst>
                </p:cNvPr>
                <p:cNvSpPr/>
                <p:nvPr/>
              </p:nvSpPr>
              <p:spPr>
                <a:xfrm rot="10800000">
                  <a:off x="1584354" y="2754701"/>
                  <a:ext cx="2444437" cy="364821"/>
                </a:xfrm>
                <a:prstGeom prst="round2SameRect">
                  <a:avLst/>
                </a:prstGeom>
                <a:solidFill>
                  <a:srgbClr val="0FA7D7"/>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1">
                      <a:solidFill>
                        <a:srgbClr val="FFFFFF"/>
                      </a:solidFill>
                      <a:latin typeface="Roboto" panose="02000000000000000000" pitchFamily="2" charset="0"/>
                      <a:ea typeface="Roboto" panose="02000000000000000000" pitchFamily="2" charset="0"/>
                      <a:cs typeface="Roboto" panose="02000000000000000000" pitchFamily="2" charset="0"/>
                    </a:rPr>
                    <a:t>STEP 1</a:t>
                  </a:r>
                </a:p>
              </p:txBody>
            </p:sp>
          </p:grpSp>
          <p:sp>
            <p:nvSpPr>
              <p:cNvPr id="28" name="TextBox 27">
                <a:extLst>
                  <a:ext uri="{FF2B5EF4-FFF2-40B4-BE49-F238E27FC236}">
                    <a16:creationId xmlns:a16="http://schemas.microsoft.com/office/drawing/2014/main" id="{1ECCCE53-2EAE-5688-81A6-5E546236806E}"/>
                  </a:ext>
                </a:extLst>
              </p:cNvPr>
              <p:cNvSpPr txBox="1"/>
              <p:nvPr/>
            </p:nvSpPr>
            <p:spPr>
              <a:xfrm>
                <a:off x="6095998" y="3488472"/>
                <a:ext cx="1894398" cy="582542"/>
              </a:xfrm>
              <a:prstGeom prst="rect">
                <a:avLst/>
              </a:prstGeom>
              <a:noFill/>
              <a:ln>
                <a:noFill/>
              </a:ln>
            </p:spPr>
            <p:txBody>
              <a:bodyPr wrap="square" rtlCol="0">
                <a:spAutoFit/>
              </a:bodyPr>
              <a:lstStyle/>
              <a:p>
                <a:r>
                  <a:rPr lang="en-US" altLang="ko-KR"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Canvassing questionnaire</a:t>
                </a:r>
                <a:endParaRPr lang="ko-KR" altLang="en-US" sz="1401">
                  <a:solidFill>
                    <a:schemeClr val="tx1">
                      <a:lumMod val="85000"/>
                      <a:lumOff val="15000"/>
                    </a:schemeClr>
                  </a:solidFill>
                  <a:latin typeface="Roboto" panose="02000000000000000000" pitchFamily="2" charset="0"/>
                  <a:cs typeface="Roboto" panose="02000000000000000000" pitchFamily="2" charset="0"/>
                </a:endParaRPr>
              </a:p>
            </p:txBody>
          </p:sp>
        </p:grpSp>
        <p:grpSp>
          <p:nvGrpSpPr>
            <p:cNvPr id="5" name="Group 4">
              <a:extLst>
                <a:ext uri="{FF2B5EF4-FFF2-40B4-BE49-F238E27FC236}">
                  <a16:creationId xmlns:a16="http://schemas.microsoft.com/office/drawing/2014/main" id="{BB9D7033-9EF9-367E-DD8B-83A5DD0BF522}"/>
                </a:ext>
              </a:extLst>
            </p:cNvPr>
            <p:cNvGrpSpPr/>
            <p:nvPr/>
          </p:nvGrpSpPr>
          <p:grpSpPr>
            <a:xfrm>
              <a:off x="4369912" y="2807128"/>
              <a:ext cx="1648576" cy="1826508"/>
              <a:chOff x="6095998" y="2798699"/>
              <a:chExt cx="1894400" cy="2032593"/>
            </a:xfrm>
          </p:grpSpPr>
          <p:grpSp>
            <p:nvGrpSpPr>
              <p:cNvPr id="23" name="Group 22">
                <a:extLst>
                  <a:ext uri="{FF2B5EF4-FFF2-40B4-BE49-F238E27FC236}">
                    <a16:creationId xmlns:a16="http://schemas.microsoft.com/office/drawing/2014/main" id="{AA47C7BF-BE28-D931-9179-1DDD1C13B61F}"/>
                  </a:ext>
                </a:extLst>
              </p:cNvPr>
              <p:cNvGrpSpPr/>
              <p:nvPr/>
            </p:nvGrpSpPr>
            <p:grpSpPr>
              <a:xfrm rot="10800000">
                <a:off x="6096000" y="2798699"/>
                <a:ext cx="1894398" cy="2032593"/>
                <a:chOff x="1584354" y="1798147"/>
                <a:chExt cx="2444438" cy="1321378"/>
              </a:xfrm>
            </p:grpSpPr>
            <p:sp>
              <p:nvSpPr>
                <p:cNvPr id="25" name="Rectangle: Rounded Corners 24">
                  <a:extLst>
                    <a:ext uri="{FF2B5EF4-FFF2-40B4-BE49-F238E27FC236}">
                      <a16:creationId xmlns:a16="http://schemas.microsoft.com/office/drawing/2014/main" id="{959BDE43-60C4-02A7-87FD-3BD19E47A4EA}"/>
                    </a:ext>
                  </a:extLst>
                </p:cNvPr>
                <p:cNvSpPr/>
                <p:nvPr/>
              </p:nvSpPr>
              <p:spPr>
                <a:xfrm>
                  <a:off x="1584355" y="1798147"/>
                  <a:ext cx="2444437" cy="1321378"/>
                </a:xfrm>
                <a:prstGeom prst="roundRect">
                  <a:avLst>
                    <a:gd name="adj" fmla="val 5845"/>
                  </a:avLst>
                </a:prstGeom>
                <a:solidFill>
                  <a:srgbClr val="FFFFFF"/>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6" name="Rectangle: Top Corners Rounded 25">
                  <a:extLst>
                    <a:ext uri="{FF2B5EF4-FFF2-40B4-BE49-F238E27FC236}">
                      <a16:creationId xmlns:a16="http://schemas.microsoft.com/office/drawing/2014/main" id="{716F514D-8CAF-420A-EABD-8E1FE066FCC3}"/>
                    </a:ext>
                  </a:extLst>
                </p:cNvPr>
                <p:cNvSpPr/>
                <p:nvPr/>
              </p:nvSpPr>
              <p:spPr>
                <a:xfrm rot="10800000">
                  <a:off x="1584354" y="2754701"/>
                  <a:ext cx="2444437" cy="364821"/>
                </a:xfrm>
                <a:prstGeom prst="round2SameRect">
                  <a:avLst/>
                </a:prstGeom>
                <a:solidFill>
                  <a:srgbClr val="0FA7D7"/>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1">
                      <a:solidFill>
                        <a:srgbClr val="FFFFFF"/>
                      </a:solidFill>
                      <a:latin typeface="Roboto" panose="02000000000000000000" pitchFamily="2" charset="0"/>
                      <a:ea typeface="Roboto" panose="02000000000000000000" pitchFamily="2" charset="0"/>
                      <a:cs typeface="Roboto" panose="02000000000000000000" pitchFamily="2" charset="0"/>
                    </a:rPr>
                    <a:t>STEP 2</a:t>
                  </a:r>
                </a:p>
              </p:txBody>
            </p:sp>
          </p:grpSp>
          <p:sp>
            <p:nvSpPr>
              <p:cNvPr id="24" name="TextBox 23">
                <a:extLst>
                  <a:ext uri="{FF2B5EF4-FFF2-40B4-BE49-F238E27FC236}">
                    <a16:creationId xmlns:a16="http://schemas.microsoft.com/office/drawing/2014/main" id="{0CB53678-F6EB-4743-E747-527EED3C6C69}"/>
                  </a:ext>
                </a:extLst>
              </p:cNvPr>
              <p:cNvSpPr txBox="1"/>
              <p:nvPr/>
            </p:nvSpPr>
            <p:spPr>
              <a:xfrm>
                <a:off x="6095998" y="3488472"/>
                <a:ext cx="1894398" cy="822436"/>
              </a:xfrm>
              <a:prstGeom prst="rect">
                <a:avLst/>
              </a:prstGeom>
              <a:noFill/>
              <a:ln>
                <a:noFill/>
              </a:ln>
            </p:spPr>
            <p:txBody>
              <a:bodyPr wrap="square" rtlCol="0">
                <a:spAutoFit/>
              </a:bodyPr>
              <a:lstStyle/>
              <a:p>
                <a:r>
                  <a:rPr lang="en-US" altLang="ko-KR"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Mapping 1: Indicator frameworks</a:t>
                </a:r>
                <a:endParaRPr lang="ko-KR" altLang="en-US" sz="1401">
                  <a:solidFill>
                    <a:schemeClr val="tx1">
                      <a:lumMod val="85000"/>
                      <a:lumOff val="15000"/>
                    </a:schemeClr>
                  </a:solidFill>
                  <a:latin typeface="Roboto" panose="02000000000000000000" pitchFamily="2" charset="0"/>
                  <a:cs typeface="Roboto" panose="02000000000000000000" pitchFamily="2" charset="0"/>
                </a:endParaRPr>
              </a:p>
            </p:txBody>
          </p:sp>
        </p:grpSp>
        <p:grpSp>
          <p:nvGrpSpPr>
            <p:cNvPr id="6" name="Group 5">
              <a:extLst>
                <a:ext uri="{FF2B5EF4-FFF2-40B4-BE49-F238E27FC236}">
                  <a16:creationId xmlns:a16="http://schemas.microsoft.com/office/drawing/2014/main" id="{52A04BD9-36A8-5EB0-5783-4CFD1F9C72B9}"/>
                </a:ext>
              </a:extLst>
            </p:cNvPr>
            <p:cNvGrpSpPr/>
            <p:nvPr/>
          </p:nvGrpSpPr>
          <p:grpSpPr>
            <a:xfrm>
              <a:off x="9877625" y="2807128"/>
              <a:ext cx="1648576" cy="1826508"/>
              <a:chOff x="6095998" y="2798699"/>
              <a:chExt cx="1894400" cy="2032593"/>
            </a:xfrm>
          </p:grpSpPr>
          <p:grpSp>
            <p:nvGrpSpPr>
              <p:cNvPr id="19" name="Group 18">
                <a:extLst>
                  <a:ext uri="{FF2B5EF4-FFF2-40B4-BE49-F238E27FC236}">
                    <a16:creationId xmlns:a16="http://schemas.microsoft.com/office/drawing/2014/main" id="{58EB87E9-80E4-38E8-9A2E-FD2BCA13AE15}"/>
                  </a:ext>
                </a:extLst>
              </p:cNvPr>
              <p:cNvGrpSpPr/>
              <p:nvPr/>
            </p:nvGrpSpPr>
            <p:grpSpPr>
              <a:xfrm rot="10800000">
                <a:off x="6096000" y="2798699"/>
                <a:ext cx="1894398" cy="2032593"/>
                <a:chOff x="1584354" y="1798147"/>
                <a:chExt cx="2444438" cy="1321378"/>
              </a:xfrm>
            </p:grpSpPr>
            <p:sp>
              <p:nvSpPr>
                <p:cNvPr id="21" name="Rectangle: Rounded Corners 20">
                  <a:extLst>
                    <a:ext uri="{FF2B5EF4-FFF2-40B4-BE49-F238E27FC236}">
                      <a16:creationId xmlns:a16="http://schemas.microsoft.com/office/drawing/2014/main" id="{7A5A6482-5F32-8663-2654-EFD803CE544F}"/>
                    </a:ext>
                  </a:extLst>
                </p:cNvPr>
                <p:cNvSpPr/>
                <p:nvPr/>
              </p:nvSpPr>
              <p:spPr>
                <a:xfrm>
                  <a:off x="1584355" y="1798147"/>
                  <a:ext cx="2444437" cy="1321378"/>
                </a:xfrm>
                <a:prstGeom prst="roundRect">
                  <a:avLst>
                    <a:gd name="adj" fmla="val 5845"/>
                  </a:avLst>
                </a:prstGeom>
                <a:solidFill>
                  <a:srgbClr val="FFFFFF"/>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Rectangle: Top Corners Rounded 21">
                  <a:extLst>
                    <a:ext uri="{FF2B5EF4-FFF2-40B4-BE49-F238E27FC236}">
                      <a16:creationId xmlns:a16="http://schemas.microsoft.com/office/drawing/2014/main" id="{5A4BC822-AA3E-59CC-A3EE-D053199B7104}"/>
                    </a:ext>
                  </a:extLst>
                </p:cNvPr>
                <p:cNvSpPr/>
                <p:nvPr/>
              </p:nvSpPr>
              <p:spPr>
                <a:xfrm rot="10800000">
                  <a:off x="1584354" y="2754701"/>
                  <a:ext cx="2444437" cy="364821"/>
                </a:xfrm>
                <a:prstGeom prst="round2SameRect">
                  <a:avLst/>
                </a:prstGeom>
                <a:solidFill>
                  <a:srgbClr val="0FA7D7"/>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1">
                      <a:solidFill>
                        <a:srgbClr val="FFFFFF"/>
                      </a:solidFill>
                      <a:latin typeface="Roboto" panose="02000000000000000000" pitchFamily="2" charset="0"/>
                      <a:ea typeface="Roboto" panose="02000000000000000000" pitchFamily="2" charset="0"/>
                      <a:cs typeface="Roboto" panose="02000000000000000000" pitchFamily="2" charset="0"/>
                    </a:rPr>
                    <a:t>STEP 4</a:t>
                  </a:r>
                </a:p>
              </p:txBody>
            </p:sp>
          </p:grpSp>
          <p:sp>
            <p:nvSpPr>
              <p:cNvPr id="20" name="TextBox 19">
                <a:extLst>
                  <a:ext uri="{FF2B5EF4-FFF2-40B4-BE49-F238E27FC236}">
                    <a16:creationId xmlns:a16="http://schemas.microsoft.com/office/drawing/2014/main" id="{B890497E-B13A-65E6-1F1A-A8EFDA22BD2E}"/>
                  </a:ext>
                </a:extLst>
              </p:cNvPr>
              <p:cNvSpPr txBox="1"/>
              <p:nvPr/>
            </p:nvSpPr>
            <p:spPr>
              <a:xfrm>
                <a:off x="6095998" y="3488472"/>
                <a:ext cx="1894398" cy="1061760"/>
              </a:xfrm>
              <a:prstGeom prst="rect">
                <a:avLst/>
              </a:prstGeom>
              <a:noFill/>
              <a:ln>
                <a:noFill/>
              </a:ln>
            </p:spPr>
            <p:txBody>
              <a:bodyPr wrap="square" lIns="91440" tIns="45720" rIns="91440" bIns="45720" rtlCol="0" anchor="t">
                <a:spAutoFit/>
              </a:bodyPr>
              <a:lstStyle/>
              <a:p>
                <a:r>
                  <a:rPr lang="en-US" altLang="ko-KR" sz="1400">
                    <a:solidFill>
                      <a:schemeClr val="tx1">
                        <a:lumMod val="85000"/>
                        <a:lumOff val="15000"/>
                      </a:schemeClr>
                    </a:solidFill>
                    <a:latin typeface="Roboto"/>
                    <a:ea typeface="Roboto"/>
                    <a:cs typeface="Roboto"/>
                  </a:rPr>
                  <a:t>Preliminary proposal for a limited set of indicators</a:t>
                </a:r>
                <a:endParaRPr lang="ko-KR" altLang="en-US" sz="1400">
                  <a:solidFill>
                    <a:schemeClr val="tx1">
                      <a:lumMod val="85000"/>
                      <a:lumOff val="15000"/>
                    </a:schemeClr>
                  </a:solidFill>
                  <a:latin typeface="Roboto"/>
                  <a:cs typeface="Roboto"/>
                </a:endParaRPr>
              </a:p>
            </p:txBody>
          </p:sp>
        </p:grpSp>
        <p:grpSp>
          <p:nvGrpSpPr>
            <p:cNvPr id="9" name="Group 8">
              <a:extLst>
                <a:ext uri="{FF2B5EF4-FFF2-40B4-BE49-F238E27FC236}">
                  <a16:creationId xmlns:a16="http://schemas.microsoft.com/office/drawing/2014/main" id="{F1161B3E-C590-1EBC-D2AE-33B5BE66B666}"/>
                </a:ext>
              </a:extLst>
            </p:cNvPr>
            <p:cNvGrpSpPr/>
            <p:nvPr/>
          </p:nvGrpSpPr>
          <p:grpSpPr>
            <a:xfrm>
              <a:off x="7123764" y="2807123"/>
              <a:ext cx="1648586" cy="1826506"/>
              <a:chOff x="6095988" y="2798699"/>
              <a:chExt cx="1894410" cy="2032593"/>
            </a:xfrm>
          </p:grpSpPr>
          <p:grpSp>
            <p:nvGrpSpPr>
              <p:cNvPr id="15" name="Group 14">
                <a:extLst>
                  <a:ext uri="{FF2B5EF4-FFF2-40B4-BE49-F238E27FC236}">
                    <a16:creationId xmlns:a16="http://schemas.microsoft.com/office/drawing/2014/main" id="{3AC5E97F-1F4B-725C-C817-7A05E5CC72B5}"/>
                  </a:ext>
                </a:extLst>
              </p:cNvPr>
              <p:cNvGrpSpPr/>
              <p:nvPr/>
            </p:nvGrpSpPr>
            <p:grpSpPr>
              <a:xfrm rot="10800000">
                <a:off x="6096000" y="2798699"/>
                <a:ext cx="1894398" cy="2032593"/>
                <a:chOff x="1584354" y="1798147"/>
                <a:chExt cx="2444437" cy="1321378"/>
              </a:xfrm>
            </p:grpSpPr>
            <p:sp>
              <p:nvSpPr>
                <p:cNvPr id="17" name="Rectangle: Rounded Corners 16">
                  <a:extLst>
                    <a:ext uri="{FF2B5EF4-FFF2-40B4-BE49-F238E27FC236}">
                      <a16:creationId xmlns:a16="http://schemas.microsoft.com/office/drawing/2014/main" id="{5D23952F-C39E-D2BE-CF43-31CD39410CAC}"/>
                    </a:ext>
                  </a:extLst>
                </p:cNvPr>
                <p:cNvSpPr/>
                <p:nvPr/>
              </p:nvSpPr>
              <p:spPr>
                <a:xfrm>
                  <a:off x="1584354" y="1798147"/>
                  <a:ext cx="2444437" cy="1321378"/>
                </a:xfrm>
                <a:prstGeom prst="roundRect">
                  <a:avLst>
                    <a:gd name="adj" fmla="val 5845"/>
                  </a:avLst>
                </a:prstGeom>
                <a:solidFill>
                  <a:srgbClr val="FFFFFF"/>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Rectangle: Top Corners Rounded 17">
                  <a:extLst>
                    <a:ext uri="{FF2B5EF4-FFF2-40B4-BE49-F238E27FC236}">
                      <a16:creationId xmlns:a16="http://schemas.microsoft.com/office/drawing/2014/main" id="{B3552E56-4EC8-C70A-85D7-596A300EC1D5}"/>
                    </a:ext>
                  </a:extLst>
                </p:cNvPr>
                <p:cNvSpPr/>
                <p:nvPr/>
              </p:nvSpPr>
              <p:spPr>
                <a:xfrm rot="10800000">
                  <a:off x="1584354" y="2754701"/>
                  <a:ext cx="2444437" cy="364821"/>
                </a:xfrm>
                <a:prstGeom prst="round2SameRect">
                  <a:avLst/>
                </a:prstGeom>
                <a:solidFill>
                  <a:srgbClr val="0FA7D7"/>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1">
                      <a:solidFill>
                        <a:srgbClr val="FFFFFF"/>
                      </a:solidFill>
                      <a:latin typeface="Roboto" panose="02000000000000000000" pitchFamily="2" charset="0"/>
                      <a:ea typeface="Roboto" panose="02000000000000000000" pitchFamily="2" charset="0"/>
                      <a:cs typeface="Roboto" panose="02000000000000000000" pitchFamily="2" charset="0"/>
                    </a:rPr>
                    <a:t>STEP 3</a:t>
                  </a:r>
                </a:p>
              </p:txBody>
            </p:sp>
          </p:grpSp>
          <p:sp>
            <p:nvSpPr>
              <p:cNvPr id="16" name="TextBox 15">
                <a:extLst>
                  <a:ext uri="{FF2B5EF4-FFF2-40B4-BE49-F238E27FC236}">
                    <a16:creationId xmlns:a16="http://schemas.microsoft.com/office/drawing/2014/main" id="{3EC8FC0F-B6ED-E8AD-4963-38AC6F041CAF}"/>
                  </a:ext>
                </a:extLst>
              </p:cNvPr>
              <p:cNvSpPr txBox="1"/>
              <p:nvPr/>
            </p:nvSpPr>
            <p:spPr>
              <a:xfrm>
                <a:off x="6095988" y="3488478"/>
                <a:ext cx="1894397" cy="822437"/>
              </a:xfrm>
              <a:prstGeom prst="rect">
                <a:avLst/>
              </a:prstGeom>
              <a:noFill/>
              <a:ln>
                <a:noFill/>
              </a:ln>
            </p:spPr>
            <p:txBody>
              <a:bodyPr wrap="square" rtlCol="0">
                <a:spAutoFit/>
              </a:bodyPr>
              <a:lstStyle/>
              <a:p>
                <a:r>
                  <a:rPr lang="en-US" altLang="ko-KR"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Mapping 2:</a:t>
                </a:r>
                <a:br>
                  <a:rPr lang="en-US" altLang="ko-KR"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br>
                <a:r>
                  <a:rPr lang="en-US" altLang="ko-KR"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rPr>
                  <a:t>Indicators based on Mapping 1</a:t>
                </a:r>
                <a:endParaRPr lang="ko-KR" altLang="en-US" sz="1401">
                  <a:solidFill>
                    <a:schemeClr val="tx1">
                      <a:lumMod val="85000"/>
                      <a:lumOff val="15000"/>
                    </a:schemeClr>
                  </a:solidFill>
                  <a:latin typeface="Roboto" panose="02000000000000000000" pitchFamily="2" charset="0"/>
                  <a:cs typeface="Roboto" panose="02000000000000000000" pitchFamily="2" charset="0"/>
                </a:endParaRPr>
              </a:p>
            </p:txBody>
          </p:sp>
        </p:grpSp>
        <p:cxnSp>
          <p:nvCxnSpPr>
            <p:cNvPr id="10" name="Straight Arrow Connector 9">
              <a:extLst>
                <a:ext uri="{FF2B5EF4-FFF2-40B4-BE49-F238E27FC236}">
                  <a16:creationId xmlns:a16="http://schemas.microsoft.com/office/drawing/2014/main" id="{F5E55106-6A89-70CA-7E42-D8D151235F12}"/>
                </a:ext>
              </a:extLst>
            </p:cNvPr>
            <p:cNvCxnSpPr>
              <a:cxnSpLocks/>
            </p:cNvCxnSpPr>
            <p:nvPr/>
          </p:nvCxnSpPr>
          <p:spPr>
            <a:xfrm>
              <a:off x="3516189" y="3720382"/>
              <a:ext cx="602166" cy="0"/>
            </a:xfrm>
            <a:prstGeom prst="straightConnector1">
              <a:avLst/>
            </a:prstGeom>
            <a:ln w="28575" cap="flat" cmpd="sng">
              <a:solidFill>
                <a:srgbClr val="44BCE0"/>
              </a:solidFill>
              <a:miter lim="800000"/>
              <a:tailEnd type="arrow" w="lg" len="lg"/>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F2A3A875-5C88-1321-F98A-4CA3AF3E577E}"/>
                </a:ext>
              </a:extLst>
            </p:cNvPr>
            <p:cNvCxnSpPr>
              <a:cxnSpLocks/>
            </p:cNvCxnSpPr>
            <p:nvPr/>
          </p:nvCxnSpPr>
          <p:spPr>
            <a:xfrm>
              <a:off x="6270045" y="3720382"/>
              <a:ext cx="602166" cy="0"/>
            </a:xfrm>
            <a:prstGeom prst="straightConnector1">
              <a:avLst/>
            </a:prstGeom>
            <a:ln w="28575" cap="flat" cmpd="sng">
              <a:solidFill>
                <a:srgbClr val="44BCE0"/>
              </a:solidFill>
              <a:miter lim="800000"/>
              <a:tailEnd type="arrow" w="lg" len="lg"/>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34975DB-7D1A-059B-4F0A-01FB4C6B387B}"/>
                </a:ext>
              </a:extLst>
            </p:cNvPr>
            <p:cNvCxnSpPr>
              <a:cxnSpLocks/>
            </p:cNvCxnSpPr>
            <p:nvPr/>
          </p:nvCxnSpPr>
          <p:spPr>
            <a:xfrm>
              <a:off x="9023901" y="3720382"/>
              <a:ext cx="602166" cy="0"/>
            </a:xfrm>
            <a:prstGeom prst="straightConnector1">
              <a:avLst/>
            </a:prstGeom>
            <a:ln w="28575" cap="flat" cmpd="sng">
              <a:solidFill>
                <a:srgbClr val="44BCE0"/>
              </a:solidFill>
              <a:miter lim="800000"/>
              <a:tailEnd type="arrow" w="lg" len="lg"/>
            </a:ln>
          </p:spPr>
          <p:style>
            <a:lnRef idx="3">
              <a:schemeClr val="accent1"/>
            </a:lnRef>
            <a:fillRef idx="0">
              <a:schemeClr val="accent1"/>
            </a:fillRef>
            <a:effectRef idx="2">
              <a:schemeClr val="accent1"/>
            </a:effectRef>
            <a:fontRef idx="minor">
              <a:schemeClr val="tx1"/>
            </a:fontRef>
          </p:style>
        </p:cxnSp>
      </p:grpSp>
      <p:pic>
        <p:nvPicPr>
          <p:cNvPr id="2" name="Picture 1">
            <a:extLst>
              <a:ext uri="{FF2B5EF4-FFF2-40B4-BE49-F238E27FC236}">
                <a16:creationId xmlns:a16="http://schemas.microsoft.com/office/drawing/2014/main" id="{212CC515-D444-9C30-7E95-CA70B4C2E927}"/>
              </a:ext>
            </a:extLst>
          </p:cNvPr>
          <p:cNvPicPr>
            <a:picLocks noChangeAspect="1"/>
          </p:cNvPicPr>
          <p:nvPr/>
        </p:nvPicPr>
        <p:blipFill>
          <a:blip r:embed="rId4"/>
          <a:stretch>
            <a:fillRect/>
          </a:stretch>
        </p:blipFill>
        <p:spPr>
          <a:xfrm>
            <a:off x="4696914" y="4991760"/>
            <a:ext cx="1096287" cy="1080000"/>
          </a:xfrm>
          <a:prstGeom prst="rect">
            <a:avLst/>
          </a:prstGeom>
        </p:spPr>
      </p:pic>
      <p:pic>
        <p:nvPicPr>
          <p:cNvPr id="31" name="Picture 30" descr="Qr code with a logo on it&#10;&#10;Description automatically generated">
            <a:extLst>
              <a:ext uri="{FF2B5EF4-FFF2-40B4-BE49-F238E27FC236}">
                <a16:creationId xmlns:a16="http://schemas.microsoft.com/office/drawing/2014/main" id="{939F65D7-EDCD-5AAA-4DCC-52EE6B3ACCAF}"/>
              </a:ext>
            </a:extLst>
          </p:cNvPr>
          <p:cNvPicPr>
            <a:picLocks noChangeAspect="1"/>
          </p:cNvPicPr>
          <p:nvPr/>
        </p:nvPicPr>
        <p:blipFill>
          <a:blip r:embed="rId5"/>
          <a:stretch>
            <a:fillRect/>
          </a:stretch>
        </p:blipFill>
        <p:spPr>
          <a:xfrm>
            <a:off x="7469293" y="4991760"/>
            <a:ext cx="1084742" cy="1080000"/>
          </a:xfrm>
          <a:prstGeom prst="rect">
            <a:avLst/>
          </a:prstGeom>
        </p:spPr>
      </p:pic>
      <p:pic>
        <p:nvPicPr>
          <p:cNvPr id="32" name="Picture 31">
            <a:extLst>
              <a:ext uri="{FF2B5EF4-FFF2-40B4-BE49-F238E27FC236}">
                <a16:creationId xmlns:a16="http://schemas.microsoft.com/office/drawing/2014/main" id="{E9125A79-3A2D-1195-F6B8-2B95F9E9FD12}"/>
              </a:ext>
            </a:extLst>
          </p:cNvPr>
          <p:cNvPicPr>
            <a:picLocks noChangeAspect="1"/>
          </p:cNvPicPr>
          <p:nvPr/>
        </p:nvPicPr>
        <p:blipFill>
          <a:blip r:embed="rId6"/>
          <a:stretch>
            <a:fillRect/>
          </a:stretch>
        </p:blipFill>
        <p:spPr>
          <a:xfrm>
            <a:off x="10223154" y="4991760"/>
            <a:ext cx="1084742" cy="1080000"/>
          </a:xfrm>
          <a:prstGeom prst="rect">
            <a:avLst/>
          </a:prstGeom>
        </p:spPr>
      </p:pic>
      <p:pic>
        <p:nvPicPr>
          <p:cNvPr id="33" name="Picture 32" descr="A qr code with a logo&#10;&#10;Description automatically generated">
            <a:extLst>
              <a:ext uri="{FF2B5EF4-FFF2-40B4-BE49-F238E27FC236}">
                <a16:creationId xmlns:a16="http://schemas.microsoft.com/office/drawing/2014/main" id="{357E0BF3-8A2B-5880-7373-63AF1676F55F}"/>
              </a:ext>
            </a:extLst>
          </p:cNvPr>
          <p:cNvPicPr>
            <a:picLocks noChangeAspect="1"/>
          </p:cNvPicPr>
          <p:nvPr/>
        </p:nvPicPr>
        <p:blipFill>
          <a:blip r:embed="rId7"/>
          <a:stretch>
            <a:fillRect/>
          </a:stretch>
        </p:blipFill>
        <p:spPr>
          <a:xfrm>
            <a:off x="1943966" y="4876511"/>
            <a:ext cx="1145886" cy="1192068"/>
          </a:xfrm>
          <a:prstGeom prst="rect">
            <a:avLst/>
          </a:prstGeom>
        </p:spPr>
      </p:pic>
    </p:spTree>
    <p:extLst>
      <p:ext uri="{BB962C8B-B14F-4D97-AF65-F5344CB8AC3E}">
        <p14:creationId xmlns:p14="http://schemas.microsoft.com/office/powerpoint/2010/main" val="11756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3" name="Title 2">
            <a:extLst>
              <a:ext uri="{FF2B5EF4-FFF2-40B4-BE49-F238E27FC236}">
                <a16:creationId xmlns:a16="http://schemas.microsoft.com/office/drawing/2014/main" id="{89CDA67A-C4A3-4977-A5AC-3B848A0E3529}"/>
              </a:ext>
            </a:extLst>
          </p:cNvPr>
          <p:cNvSpPr>
            <a:spLocks noGrp="1"/>
          </p:cNvSpPr>
          <p:nvPr>
            <p:ph type="title"/>
          </p:nvPr>
        </p:nvSpPr>
        <p:spPr>
          <a:xfrm>
            <a:off x="1215034" y="1072204"/>
            <a:ext cx="10365893" cy="830997"/>
          </a:xfrm>
        </p:spPr>
        <p:txBody>
          <a:bodyPr lIns="91440" tIns="45721" rIns="91440" bIns="45721" anchor="t"/>
          <a:lstStyle/>
          <a:p>
            <a:r>
              <a:rPr lang="en-US">
                <a:latin typeface="Roboto"/>
                <a:ea typeface="Roboto"/>
                <a:cs typeface="Roboto"/>
              </a:rPr>
              <a:t>Progress on deliverable 2: </a:t>
            </a:r>
            <a:br>
              <a:rPr lang="en-US">
                <a:latin typeface="Roboto"/>
                <a:ea typeface="Roboto"/>
                <a:cs typeface="Roboto"/>
              </a:rPr>
            </a:br>
            <a:r>
              <a:rPr lang="en-US" sz="3200">
                <a:solidFill>
                  <a:srgbClr val="0FA7D7"/>
                </a:solidFill>
                <a:latin typeface="Roboto"/>
                <a:ea typeface="Roboto"/>
                <a:cs typeface="Roboto"/>
              </a:rPr>
              <a:t>Preliminary proposal of a limited set of indicators</a:t>
            </a:r>
          </a:p>
        </p:txBody>
      </p:sp>
      <p:sp>
        <p:nvSpPr>
          <p:cNvPr id="4" name="Content Placeholder 3">
            <a:extLst>
              <a:ext uri="{FF2B5EF4-FFF2-40B4-BE49-F238E27FC236}">
                <a16:creationId xmlns:a16="http://schemas.microsoft.com/office/drawing/2014/main" id="{E8A52809-0DC9-131D-53A1-4D8B9F98C638}"/>
              </a:ext>
            </a:extLst>
          </p:cNvPr>
          <p:cNvSpPr txBox="1">
            <a:spLocks/>
          </p:cNvSpPr>
          <p:nvPr/>
        </p:nvSpPr>
        <p:spPr>
          <a:xfrm>
            <a:off x="1628554" y="2721186"/>
            <a:ext cx="9558597" cy="3330676"/>
          </a:xfrm>
          <a:prstGeom prst="rect">
            <a:avLst/>
          </a:prstGeom>
        </p:spPr>
        <p:txBody>
          <a:bodyPr lIns="91440" tIns="45721" rIns="91440" bIns="45721" anchor="t">
            <a:normAutofit/>
          </a:bodyPr>
          <a:lstStyle>
            <a:lvl1pPr marL="492125" indent="-361950" algn="l" defTabSz="914400" rtl="0" eaLnBrk="1" latinLnBrk="0" hangingPunct="1">
              <a:lnSpc>
                <a:spcPct val="130000"/>
              </a:lnSpc>
              <a:spcBef>
                <a:spcPts val="1000"/>
              </a:spcBef>
              <a:buFont typeface="Wingdings" pitchFamily="2" charset="2"/>
              <a:buChar char="§"/>
              <a:tabLst/>
              <a:defRPr sz="1800" kern="1200">
                <a:solidFill>
                  <a:srgbClr val="1D326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1">
                <a:solidFill>
                  <a:srgbClr val="0FA7D7"/>
                </a:solidFill>
                <a:latin typeface="Roboto"/>
                <a:ea typeface="Roboto"/>
                <a:cs typeface="Roboto"/>
              </a:rPr>
              <a:t>Finalized in </a:t>
            </a:r>
            <a:r>
              <a:rPr lang="en-US" sz="1801" b="1">
                <a:solidFill>
                  <a:srgbClr val="1A3668"/>
                </a:solidFill>
                <a:latin typeface="Roboto"/>
                <a:ea typeface="Roboto"/>
                <a:cs typeface="Roboto"/>
              </a:rPr>
              <a:t>June 2023</a:t>
            </a:r>
          </a:p>
          <a:p>
            <a:r>
              <a:rPr lang="en-US" sz="1801" b="1">
                <a:solidFill>
                  <a:srgbClr val="1A3668"/>
                </a:solidFill>
                <a:latin typeface="Roboto"/>
                <a:ea typeface="Roboto"/>
                <a:cs typeface="Roboto"/>
              </a:rPr>
              <a:t>20 core indicators  </a:t>
            </a:r>
            <a:r>
              <a:rPr lang="en-US" sz="1801">
                <a:solidFill>
                  <a:srgbClr val="0FA7D7"/>
                </a:solidFill>
                <a:latin typeface="Roboto"/>
                <a:ea typeface="Roboto"/>
                <a:cs typeface="Roboto"/>
              </a:rPr>
              <a:t>chosen for their relevance to</a:t>
            </a:r>
            <a:r>
              <a:rPr lang="en-US" sz="1801" b="1">
                <a:solidFill>
                  <a:srgbClr val="1A3668"/>
                </a:solidFill>
                <a:latin typeface="Roboto"/>
                <a:ea typeface="Roboto"/>
                <a:cs typeface="Roboto"/>
              </a:rPr>
              <a:t> GCM objectives </a:t>
            </a:r>
            <a:r>
              <a:rPr lang="en-US" sz="1801">
                <a:solidFill>
                  <a:srgbClr val="0FA7D7"/>
                </a:solidFill>
                <a:latin typeface="Roboto"/>
                <a:ea typeface="Roboto"/>
                <a:cs typeface="Roboto"/>
              </a:rPr>
              <a:t>and for fulfilling many </a:t>
            </a:r>
            <a:r>
              <a:rPr lang="en-US" sz="1801" b="1">
                <a:solidFill>
                  <a:srgbClr val="1A3668"/>
                </a:solidFill>
                <a:latin typeface="Roboto"/>
                <a:ea typeface="Roboto"/>
                <a:cs typeface="Roboto"/>
              </a:rPr>
              <a:t>criteria </a:t>
            </a:r>
            <a:r>
              <a:rPr lang="en-US" sz="1801">
                <a:solidFill>
                  <a:srgbClr val="0FA7D7"/>
                </a:solidFill>
                <a:latin typeface="Roboto"/>
                <a:ea typeface="Roboto"/>
                <a:cs typeface="Roboto"/>
              </a:rPr>
              <a:t>in</a:t>
            </a:r>
            <a:r>
              <a:rPr lang="en-US" sz="1801" b="1">
                <a:solidFill>
                  <a:srgbClr val="1A3668"/>
                </a:solidFill>
                <a:latin typeface="Roboto"/>
                <a:ea typeface="Roboto"/>
                <a:cs typeface="Roboto"/>
              </a:rPr>
              <a:t> Mapping 2</a:t>
            </a:r>
            <a:endParaRPr lang="en-US" sz="1801">
              <a:solidFill>
                <a:srgbClr val="0FA7D7"/>
              </a:solidFill>
              <a:latin typeface="Roboto"/>
              <a:ea typeface="Roboto"/>
              <a:cs typeface="Roboto"/>
            </a:endParaRPr>
          </a:p>
          <a:p>
            <a:r>
              <a:rPr lang="en-US" sz="1801" b="1">
                <a:solidFill>
                  <a:srgbClr val="1A3668"/>
                </a:solidFill>
                <a:latin typeface="Roboto"/>
                <a:ea typeface="Roboto"/>
                <a:cs typeface="Roboto"/>
              </a:rPr>
              <a:t>41 additional indicators</a:t>
            </a:r>
            <a:endParaRPr lang="en-US" sz="1801">
              <a:solidFill>
                <a:srgbClr val="0FA7D7"/>
              </a:solidFill>
              <a:latin typeface="Roboto"/>
              <a:ea typeface="Roboto"/>
              <a:cs typeface="Roboto"/>
            </a:endParaRPr>
          </a:p>
          <a:p>
            <a:r>
              <a:rPr lang="en-US" sz="1801" b="1">
                <a:solidFill>
                  <a:srgbClr val="1A3668"/>
                </a:solidFill>
                <a:latin typeface="Roboto"/>
                <a:ea typeface="Roboto"/>
                <a:cs typeface="Roboto"/>
              </a:rPr>
              <a:t>Extensive consultations </a:t>
            </a:r>
            <a:r>
              <a:rPr lang="en-US" sz="1801">
                <a:solidFill>
                  <a:srgbClr val="0FA7D7"/>
                </a:solidFill>
                <a:latin typeface="Roboto"/>
                <a:ea typeface="Roboto"/>
                <a:cs typeface="Roboto"/>
              </a:rPr>
              <a:t>with members of the workstream to develop the proposal </a:t>
            </a:r>
          </a:p>
          <a:p>
            <a:pPr lvl="1"/>
            <a:endParaRPr lang="en-US" sz="1801">
              <a:solidFill>
                <a:srgbClr val="0FA7D7"/>
              </a:solidFill>
              <a:cs typeface="Roboto" panose="02000000000000000000" pitchFamily="2"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136" y="5059364"/>
            <a:ext cx="10693401"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44C01B24-F41D-C14D-2484-9D43677B9D31}"/>
              </a:ext>
            </a:extLst>
          </p:cNvPr>
          <p:cNvPicPr>
            <a:picLocks noChangeAspect="1"/>
          </p:cNvPicPr>
          <p:nvPr/>
        </p:nvPicPr>
        <p:blipFill>
          <a:blip r:embed="rId5"/>
          <a:stretch>
            <a:fillRect/>
          </a:stretch>
        </p:blipFill>
        <p:spPr>
          <a:xfrm>
            <a:off x="10732733" y="4157405"/>
            <a:ext cx="1071486" cy="1066802"/>
          </a:xfrm>
          <a:prstGeom prst="rect">
            <a:avLst/>
          </a:prstGeom>
        </p:spPr>
      </p:pic>
    </p:spTree>
    <p:extLst>
      <p:ext uri="{BB962C8B-B14F-4D97-AF65-F5344CB8AC3E}">
        <p14:creationId xmlns:p14="http://schemas.microsoft.com/office/powerpoint/2010/main" val="241778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12" name="Title 1">
            <a:extLst>
              <a:ext uri="{FF2B5EF4-FFF2-40B4-BE49-F238E27FC236}">
                <a16:creationId xmlns:a16="http://schemas.microsoft.com/office/drawing/2014/main" id="{946F0881-36BF-4564-9AC7-2D917090760A}"/>
              </a:ext>
            </a:extLst>
          </p:cNvPr>
          <p:cNvSpPr>
            <a:spLocks noGrp="1"/>
          </p:cNvSpPr>
          <p:nvPr>
            <p:ph type="title"/>
          </p:nvPr>
        </p:nvSpPr>
        <p:spPr>
          <a:xfrm>
            <a:off x="1674056" y="1332840"/>
            <a:ext cx="9915756" cy="1337273"/>
          </a:xfrm>
        </p:spPr>
        <p:txBody>
          <a:bodyPr lIns="91440" tIns="45721" rIns="91440" bIns="45721" anchor="t">
            <a:noAutofit/>
          </a:bodyPr>
          <a:lstStyle/>
          <a:p>
            <a:r>
              <a:rPr lang="en-US" sz="2800">
                <a:solidFill>
                  <a:srgbClr val="203261"/>
                </a:solidFill>
                <a:latin typeface="Roboto"/>
                <a:ea typeface="Roboto"/>
              </a:rPr>
              <a:t>Overview of the process for identifying the </a:t>
            </a:r>
            <a:r>
              <a:rPr lang="en-US" sz="2800" u="sng">
                <a:solidFill>
                  <a:srgbClr val="203261"/>
                </a:solidFill>
                <a:latin typeface="Roboto"/>
                <a:ea typeface="Roboto"/>
              </a:rPr>
              <a:t>revised </a:t>
            </a:r>
            <a:r>
              <a:rPr lang="en-US" sz="2800">
                <a:solidFill>
                  <a:srgbClr val="203261"/>
                </a:solidFill>
                <a:latin typeface="Roboto"/>
                <a:ea typeface="Roboto"/>
              </a:rPr>
              <a:t>proposal of the limited set of indicators ​</a:t>
            </a:r>
            <a:r>
              <a:rPr lang="en-US" sz="2800">
                <a:solidFill>
                  <a:srgbClr val="0FA7D7"/>
                </a:solidFill>
                <a:latin typeface="Roboto"/>
                <a:ea typeface="Roboto"/>
              </a:rPr>
              <a:t>(July-December 2023)</a:t>
            </a:r>
            <a:endParaRPr lang="en-US" sz="2800" b="0">
              <a:solidFill>
                <a:srgbClr val="0FA7D7"/>
              </a:solidFill>
              <a:latin typeface="Roboto"/>
              <a:ea typeface="Roboto"/>
            </a:endParaRPr>
          </a:p>
          <a:p>
            <a:endParaRPr lang="en-US" sz="2800">
              <a:solidFill>
                <a:srgbClr val="203261"/>
              </a:solidFill>
              <a:ea typeface="Roboto"/>
              <a:cs typeface="Roboto"/>
            </a:endParaRPr>
          </a:p>
        </p:txBody>
      </p:sp>
      <p:grpSp>
        <p:nvGrpSpPr>
          <p:cNvPr id="10" name="Group 9">
            <a:extLst>
              <a:ext uri="{FF2B5EF4-FFF2-40B4-BE49-F238E27FC236}">
                <a16:creationId xmlns:a16="http://schemas.microsoft.com/office/drawing/2014/main" id="{9347E5CF-8E36-3B59-75AF-C963A4361A54}"/>
              </a:ext>
            </a:extLst>
          </p:cNvPr>
          <p:cNvGrpSpPr/>
          <p:nvPr/>
        </p:nvGrpSpPr>
        <p:grpSpPr>
          <a:xfrm>
            <a:off x="1936637" y="2823126"/>
            <a:ext cx="9037045" cy="2015571"/>
            <a:chOff x="1911697" y="2702197"/>
            <a:chExt cx="9037045" cy="2015571"/>
          </a:xfrm>
        </p:grpSpPr>
        <p:grpSp>
          <p:nvGrpSpPr>
            <p:cNvPr id="31" name="Group 30">
              <a:extLst>
                <a:ext uri="{FF2B5EF4-FFF2-40B4-BE49-F238E27FC236}">
                  <a16:creationId xmlns:a16="http://schemas.microsoft.com/office/drawing/2014/main" id="{75E57FB3-1DC0-982C-1763-7AC0E8512E6E}"/>
                </a:ext>
              </a:extLst>
            </p:cNvPr>
            <p:cNvGrpSpPr/>
            <p:nvPr/>
          </p:nvGrpSpPr>
          <p:grpSpPr>
            <a:xfrm>
              <a:off x="1911697" y="2702197"/>
              <a:ext cx="2241169" cy="1962652"/>
              <a:chOff x="6093205" y="2798697"/>
              <a:chExt cx="1903391" cy="1600949"/>
            </a:xfrm>
          </p:grpSpPr>
          <p:grpSp>
            <p:nvGrpSpPr>
              <p:cNvPr id="44" name="Group 43">
                <a:extLst>
                  <a:ext uri="{FF2B5EF4-FFF2-40B4-BE49-F238E27FC236}">
                    <a16:creationId xmlns:a16="http://schemas.microsoft.com/office/drawing/2014/main" id="{F7FF98F1-CE65-ED57-16EE-D3D85FF781B1}"/>
                  </a:ext>
                </a:extLst>
              </p:cNvPr>
              <p:cNvGrpSpPr/>
              <p:nvPr/>
            </p:nvGrpSpPr>
            <p:grpSpPr>
              <a:xfrm rot="10800000">
                <a:off x="6096000" y="2798697"/>
                <a:ext cx="1894398" cy="1600949"/>
                <a:chOff x="1584354" y="2078757"/>
                <a:chExt cx="2444438" cy="1040768"/>
              </a:xfrm>
            </p:grpSpPr>
            <p:sp>
              <p:nvSpPr>
                <p:cNvPr id="46" name="Rectangle: Rounded Corners 45">
                  <a:extLst>
                    <a:ext uri="{FF2B5EF4-FFF2-40B4-BE49-F238E27FC236}">
                      <a16:creationId xmlns:a16="http://schemas.microsoft.com/office/drawing/2014/main" id="{C134964B-0ED6-011D-F3D6-9EBB0B766FE3}"/>
                    </a:ext>
                  </a:extLst>
                </p:cNvPr>
                <p:cNvSpPr/>
                <p:nvPr/>
              </p:nvSpPr>
              <p:spPr>
                <a:xfrm>
                  <a:off x="1584354" y="2078757"/>
                  <a:ext cx="2444438" cy="1040768"/>
                </a:xfrm>
                <a:prstGeom prst="roundRect">
                  <a:avLst>
                    <a:gd name="adj" fmla="val 5845"/>
                  </a:avLst>
                </a:prstGeom>
                <a:solidFill>
                  <a:srgbClr val="FFFFFF"/>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7" name="Rectangle: Top Corners Rounded 46">
                  <a:extLst>
                    <a:ext uri="{FF2B5EF4-FFF2-40B4-BE49-F238E27FC236}">
                      <a16:creationId xmlns:a16="http://schemas.microsoft.com/office/drawing/2014/main" id="{94589532-22C3-BCF3-6B70-740FCC147E41}"/>
                    </a:ext>
                  </a:extLst>
                </p:cNvPr>
                <p:cNvSpPr/>
                <p:nvPr/>
              </p:nvSpPr>
              <p:spPr>
                <a:xfrm rot="10800000">
                  <a:off x="1584355" y="2754702"/>
                  <a:ext cx="2444437" cy="364821"/>
                </a:xfrm>
                <a:prstGeom prst="round2SameRect">
                  <a:avLst/>
                </a:prstGeom>
                <a:solidFill>
                  <a:srgbClr val="0FA7D7"/>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1">
                      <a:solidFill>
                        <a:srgbClr val="FFFFFF"/>
                      </a:solidFill>
                      <a:latin typeface="Roboto" panose="02000000000000000000" pitchFamily="2" charset="0"/>
                      <a:ea typeface="Roboto" panose="02000000000000000000" pitchFamily="2" charset="0"/>
                      <a:cs typeface="Roboto" panose="02000000000000000000" pitchFamily="2" charset="0"/>
                    </a:rPr>
                    <a:t>STEP 1</a:t>
                  </a:r>
                </a:p>
              </p:txBody>
            </p:sp>
          </p:grpSp>
          <p:sp>
            <p:nvSpPr>
              <p:cNvPr id="45" name="TextBox 44">
                <a:extLst>
                  <a:ext uri="{FF2B5EF4-FFF2-40B4-BE49-F238E27FC236}">
                    <a16:creationId xmlns:a16="http://schemas.microsoft.com/office/drawing/2014/main" id="{C658431B-D50C-DD07-753E-E79E8D5A7D8E}"/>
                  </a:ext>
                </a:extLst>
              </p:cNvPr>
              <p:cNvSpPr txBox="1"/>
              <p:nvPr/>
            </p:nvSpPr>
            <p:spPr>
              <a:xfrm>
                <a:off x="6093205" y="3428266"/>
                <a:ext cx="1903391" cy="954115"/>
              </a:xfrm>
              <a:prstGeom prst="rect">
                <a:avLst/>
              </a:prstGeom>
              <a:noFill/>
              <a:ln>
                <a:noFill/>
              </a:ln>
            </p:spPr>
            <p:txBody>
              <a:bodyPr wrap="square" lIns="91440" tIns="45720" rIns="91440" bIns="45720" rtlCol="0" anchor="t">
                <a:spAutoFit/>
              </a:bodyPr>
              <a:lstStyle/>
              <a:p>
                <a:r>
                  <a:rPr lang="en-US" altLang="ko-KR" sz="1400">
                    <a:solidFill>
                      <a:schemeClr val="tx1">
                        <a:lumMod val="85000"/>
                        <a:lumOff val="15000"/>
                      </a:schemeClr>
                    </a:solidFill>
                    <a:latin typeface="Roboto"/>
                    <a:ea typeface="Roboto"/>
                    <a:cs typeface="Roboto"/>
                  </a:rPr>
                  <a:t>5 regional consultations</a:t>
                </a:r>
              </a:p>
              <a:p>
                <a:endParaRPr lang="en-US" altLang="ko-KR" sz="1401">
                  <a:solidFill>
                    <a:srgbClr val="0FA7D7"/>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endParaRPr lang="en-US" altLang="ko-KR" sz="1400">
                  <a:solidFill>
                    <a:srgbClr val="0FA7D7"/>
                  </a:solidFill>
                  <a:latin typeface="Roboto" panose="02000000000000000000" pitchFamily="2" charset="0"/>
                  <a:ea typeface="Roboto" panose="02000000000000000000" pitchFamily="2" charset="0"/>
                  <a:cs typeface="Roboto" panose="02000000000000000000" pitchFamily="2" charset="0"/>
                </a:endParaRPr>
              </a:p>
              <a:p>
                <a:endParaRPr lang="en-US" altLang="ko-KR" sz="1400" i="1">
                  <a:solidFill>
                    <a:srgbClr val="0FA7D7"/>
                  </a:solidFill>
                  <a:latin typeface="Roboto" panose="02000000000000000000" pitchFamily="2" charset="0"/>
                  <a:ea typeface="Roboto" panose="02000000000000000000" pitchFamily="2" charset="0"/>
                  <a:cs typeface="Roboto" panose="02000000000000000000" pitchFamily="2" charset="0"/>
                </a:endParaRPr>
              </a:p>
              <a:p>
                <a:endParaRPr lang="en-US" altLang="ko-KR" sz="1400">
                  <a:solidFill>
                    <a:srgbClr val="0FA7D7"/>
                  </a:solidFill>
                  <a:latin typeface="Roboto" panose="02000000000000000000" pitchFamily="2" charset="0"/>
                  <a:ea typeface="Roboto"/>
                  <a:cs typeface="Roboto" panose="02000000000000000000" pitchFamily="2" charset="0"/>
                  <a:sym typeface="Wingdings" panose="05000000000000000000" pitchFamily="2" charset="2"/>
                </a:endParaRPr>
              </a:p>
            </p:txBody>
          </p:sp>
        </p:grpSp>
        <p:cxnSp>
          <p:nvCxnSpPr>
            <p:cNvPr id="32" name="Straight Arrow Connector 31">
              <a:extLst>
                <a:ext uri="{FF2B5EF4-FFF2-40B4-BE49-F238E27FC236}">
                  <a16:creationId xmlns:a16="http://schemas.microsoft.com/office/drawing/2014/main" id="{878C2B06-DD5D-8083-3360-2EEB6E1E85B0}"/>
                </a:ext>
              </a:extLst>
            </p:cNvPr>
            <p:cNvCxnSpPr>
              <a:cxnSpLocks/>
            </p:cNvCxnSpPr>
            <p:nvPr/>
          </p:nvCxnSpPr>
          <p:spPr>
            <a:xfrm>
              <a:off x="4413781" y="3948109"/>
              <a:ext cx="641878" cy="0"/>
            </a:xfrm>
            <a:prstGeom prst="straightConnector1">
              <a:avLst/>
            </a:prstGeom>
            <a:ln w="28575" cap="flat" cmpd="sng">
              <a:solidFill>
                <a:srgbClr val="44BCE0"/>
              </a:solidFill>
              <a:miter lim="800000"/>
              <a:tailEnd type="arrow" w="lg" len="lg"/>
            </a:ln>
          </p:spPr>
          <p:style>
            <a:lnRef idx="3">
              <a:schemeClr val="accent1"/>
            </a:lnRef>
            <a:fillRef idx="0">
              <a:schemeClr val="accent1"/>
            </a:fillRef>
            <a:effectRef idx="2">
              <a:schemeClr val="accent1"/>
            </a:effectRef>
            <a:fontRef idx="minor">
              <a:schemeClr val="tx1"/>
            </a:fontRef>
          </p:style>
        </p:cxnSp>
        <p:cxnSp>
          <p:nvCxnSpPr>
            <p:cNvPr id="33" name="Straight Arrow Connector 32">
              <a:extLst>
                <a:ext uri="{FF2B5EF4-FFF2-40B4-BE49-F238E27FC236}">
                  <a16:creationId xmlns:a16="http://schemas.microsoft.com/office/drawing/2014/main" id="{1A9DB5AA-9CEE-0E85-978D-802349438025}"/>
                </a:ext>
              </a:extLst>
            </p:cNvPr>
            <p:cNvCxnSpPr>
              <a:cxnSpLocks/>
            </p:cNvCxnSpPr>
            <p:nvPr/>
          </p:nvCxnSpPr>
          <p:spPr>
            <a:xfrm>
              <a:off x="7808075" y="3948109"/>
              <a:ext cx="641878" cy="0"/>
            </a:xfrm>
            <a:prstGeom prst="straightConnector1">
              <a:avLst/>
            </a:prstGeom>
            <a:ln w="28575" cap="flat" cmpd="sng">
              <a:solidFill>
                <a:srgbClr val="44BCE0"/>
              </a:solidFill>
              <a:miter lim="800000"/>
              <a:tailEnd type="arrow" w="lg" len="lg"/>
            </a:ln>
          </p:spPr>
          <p:style>
            <a:lnRef idx="3">
              <a:schemeClr val="accent1"/>
            </a:lnRef>
            <a:fillRef idx="0">
              <a:schemeClr val="accent1"/>
            </a:fillRef>
            <a:effectRef idx="2">
              <a:schemeClr val="accent1"/>
            </a:effectRef>
            <a:fontRef idx="minor">
              <a:schemeClr val="tx1"/>
            </a:fontRef>
          </p:style>
        </p:cxnSp>
        <p:grpSp>
          <p:nvGrpSpPr>
            <p:cNvPr id="34" name="Group 33">
              <a:extLst>
                <a:ext uri="{FF2B5EF4-FFF2-40B4-BE49-F238E27FC236}">
                  <a16:creationId xmlns:a16="http://schemas.microsoft.com/office/drawing/2014/main" id="{C7DAF59A-4C6A-6D0E-8CAF-0C7D992186D1}"/>
                </a:ext>
              </a:extLst>
            </p:cNvPr>
            <p:cNvGrpSpPr/>
            <p:nvPr/>
          </p:nvGrpSpPr>
          <p:grpSpPr>
            <a:xfrm>
              <a:off x="8700283" y="2702200"/>
              <a:ext cx="2248459" cy="2004985"/>
              <a:chOff x="6087011" y="2798699"/>
              <a:chExt cx="1909582" cy="1635480"/>
            </a:xfrm>
          </p:grpSpPr>
          <p:grpSp>
            <p:nvGrpSpPr>
              <p:cNvPr id="40" name="Group 39">
                <a:extLst>
                  <a:ext uri="{FF2B5EF4-FFF2-40B4-BE49-F238E27FC236}">
                    <a16:creationId xmlns:a16="http://schemas.microsoft.com/office/drawing/2014/main" id="{D609A7EE-CB7D-F147-8ABE-7D660C50DDEB}"/>
                  </a:ext>
                </a:extLst>
              </p:cNvPr>
              <p:cNvGrpSpPr/>
              <p:nvPr/>
            </p:nvGrpSpPr>
            <p:grpSpPr>
              <a:xfrm rot="10800000">
                <a:off x="6087011" y="2798699"/>
                <a:ext cx="1903386" cy="1635480"/>
                <a:chOff x="1584355" y="2056308"/>
                <a:chExt cx="2456036" cy="1063217"/>
              </a:xfrm>
            </p:grpSpPr>
            <p:sp>
              <p:nvSpPr>
                <p:cNvPr id="42" name="Rectangle: Rounded Corners 41">
                  <a:extLst>
                    <a:ext uri="{FF2B5EF4-FFF2-40B4-BE49-F238E27FC236}">
                      <a16:creationId xmlns:a16="http://schemas.microsoft.com/office/drawing/2014/main" id="{65CE9C80-A7BD-B583-A3AE-FB8CCF7883BB}"/>
                    </a:ext>
                  </a:extLst>
                </p:cNvPr>
                <p:cNvSpPr/>
                <p:nvPr/>
              </p:nvSpPr>
              <p:spPr>
                <a:xfrm>
                  <a:off x="1584355" y="2056308"/>
                  <a:ext cx="2456036" cy="1063217"/>
                </a:xfrm>
                <a:prstGeom prst="roundRect">
                  <a:avLst>
                    <a:gd name="adj" fmla="val 5845"/>
                  </a:avLst>
                </a:prstGeom>
                <a:solidFill>
                  <a:srgbClr val="FFFFFF"/>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3" name="Rectangle: Top Corners Rounded 42">
                  <a:extLst>
                    <a:ext uri="{FF2B5EF4-FFF2-40B4-BE49-F238E27FC236}">
                      <a16:creationId xmlns:a16="http://schemas.microsoft.com/office/drawing/2014/main" id="{0CCF7A0F-7598-467F-47EF-54850C4C18D9}"/>
                    </a:ext>
                  </a:extLst>
                </p:cNvPr>
                <p:cNvSpPr/>
                <p:nvPr/>
              </p:nvSpPr>
              <p:spPr>
                <a:xfrm rot="10800000">
                  <a:off x="1584355" y="2754702"/>
                  <a:ext cx="2444437" cy="364821"/>
                </a:xfrm>
                <a:prstGeom prst="round2SameRect">
                  <a:avLst/>
                </a:prstGeom>
                <a:solidFill>
                  <a:srgbClr val="0FA7D7"/>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1">
                      <a:solidFill>
                        <a:srgbClr val="FFFFFF"/>
                      </a:solidFill>
                      <a:latin typeface="Roboto" panose="02000000000000000000" pitchFamily="2" charset="0"/>
                      <a:ea typeface="Roboto" panose="02000000000000000000" pitchFamily="2" charset="0"/>
                      <a:cs typeface="Roboto" panose="02000000000000000000" pitchFamily="2" charset="0"/>
                    </a:rPr>
                    <a:t>STEP 3</a:t>
                  </a:r>
                </a:p>
              </p:txBody>
            </p:sp>
          </p:grpSp>
          <p:sp>
            <p:nvSpPr>
              <p:cNvPr id="41" name="TextBox 40">
                <a:extLst>
                  <a:ext uri="{FF2B5EF4-FFF2-40B4-BE49-F238E27FC236}">
                    <a16:creationId xmlns:a16="http://schemas.microsoft.com/office/drawing/2014/main" id="{0A312A91-8B9F-CF03-2B55-C847501E3304}"/>
                  </a:ext>
                </a:extLst>
              </p:cNvPr>
              <p:cNvSpPr txBox="1"/>
              <p:nvPr/>
            </p:nvSpPr>
            <p:spPr>
              <a:xfrm>
                <a:off x="6102190" y="3428266"/>
                <a:ext cx="1894403" cy="954429"/>
              </a:xfrm>
              <a:prstGeom prst="rect">
                <a:avLst/>
              </a:prstGeom>
              <a:noFill/>
              <a:ln>
                <a:noFill/>
              </a:ln>
            </p:spPr>
            <p:txBody>
              <a:bodyPr wrap="square" lIns="91440" tIns="45720" rIns="91440" bIns="45720" rtlCol="0" anchor="t">
                <a:spAutoFit/>
              </a:bodyPr>
              <a:lstStyle/>
              <a:p>
                <a:r>
                  <a:rPr lang="en-US" altLang="ko-KR" sz="1400">
                    <a:solidFill>
                      <a:schemeClr val="tx1">
                        <a:lumMod val="85000"/>
                        <a:lumOff val="15000"/>
                      </a:schemeClr>
                    </a:solidFill>
                    <a:latin typeface="Roboto"/>
                    <a:ea typeface="Roboto"/>
                    <a:cs typeface="Roboto"/>
                  </a:rPr>
                  <a:t>Revised proposal for a limited set of indicators</a:t>
                </a:r>
                <a:endParaRPr lang="ko-KR" altLang="en-US" sz="1400">
                  <a:solidFill>
                    <a:schemeClr val="tx1">
                      <a:lumMod val="85000"/>
                      <a:lumOff val="15000"/>
                    </a:schemeClr>
                  </a:solidFill>
                  <a:latin typeface="Roboto"/>
                  <a:cs typeface="Roboto"/>
                </a:endParaRPr>
              </a:p>
              <a:p>
                <a:endParaRPr lang="en-US" altLang="ko-KR" sz="1401">
                  <a:solidFill>
                    <a:schemeClr val="tx1">
                      <a:lumMod val="85000"/>
                      <a:lumOff val="15000"/>
                    </a:schemeClr>
                  </a:solidFill>
                  <a:latin typeface="Roboto" panose="02000000000000000000" pitchFamily="2" charset="0"/>
                  <a:cs typeface="Roboto" panose="02000000000000000000" pitchFamily="2" charset="0"/>
                </a:endParaRPr>
              </a:p>
              <a:p>
                <a:endParaRPr lang="en-US" altLang="ko-KR" sz="1401">
                  <a:solidFill>
                    <a:schemeClr val="tx1">
                      <a:lumMod val="85000"/>
                      <a:lumOff val="15000"/>
                    </a:schemeClr>
                  </a:solidFill>
                  <a:latin typeface="Roboto" panose="02000000000000000000" pitchFamily="2" charset="0"/>
                  <a:cs typeface="Roboto" panose="02000000000000000000" pitchFamily="2" charset="0"/>
                </a:endParaRPr>
              </a:p>
              <a:p>
                <a:endParaRPr lang="en-US" altLang="ko-KR" sz="1400">
                  <a:solidFill>
                    <a:srgbClr val="0FA7D7"/>
                  </a:solidFill>
                  <a:latin typeface="Roboto" panose="02000000000000000000" pitchFamily="2" charset="0"/>
                  <a:ea typeface="Roboto"/>
                  <a:cs typeface="Roboto" panose="02000000000000000000" pitchFamily="2" charset="0"/>
                  <a:sym typeface="Wingdings" panose="05000000000000000000" pitchFamily="2" charset="2"/>
                </a:endParaRPr>
              </a:p>
            </p:txBody>
          </p:sp>
        </p:grpSp>
        <p:grpSp>
          <p:nvGrpSpPr>
            <p:cNvPr id="35" name="Group 34">
              <a:extLst>
                <a:ext uri="{FF2B5EF4-FFF2-40B4-BE49-F238E27FC236}">
                  <a16:creationId xmlns:a16="http://schemas.microsoft.com/office/drawing/2014/main" id="{DD2AE182-D7A9-3197-F4D7-18AD5A1CB1B8}"/>
                </a:ext>
              </a:extLst>
            </p:cNvPr>
            <p:cNvGrpSpPr/>
            <p:nvPr/>
          </p:nvGrpSpPr>
          <p:grpSpPr>
            <a:xfrm>
              <a:off x="5316574" y="2702200"/>
              <a:ext cx="2230586" cy="2015568"/>
              <a:chOff x="6095996" y="2798700"/>
              <a:chExt cx="1894403" cy="1644113"/>
            </a:xfrm>
          </p:grpSpPr>
          <p:grpSp>
            <p:nvGrpSpPr>
              <p:cNvPr id="36" name="Group 35">
                <a:extLst>
                  <a:ext uri="{FF2B5EF4-FFF2-40B4-BE49-F238E27FC236}">
                    <a16:creationId xmlns:a16="http://schemas.microsoft.com/office/drawing/2014/main" id="{CBC2E6E5-3D1D-D368-671C-1923D97C3353}"/>
                  </a:ext>
                </a:extLst>
              </p:cNvPr>
              <p:cNvGrpSpPr/>
              <p:nvPr/>
            </p:nvGrpSpPr>
            <p:grpSpPr>
              <a:xfrm rot="10800000">
                <a:off x="6096000" y="2798700"/>
                <a:ext cx="1894398" cy="1644113"/>
                <a:chOff x="1584354" y="2050695"/>
                <a:chExt cx="2444438" cy="1068829"/>
              </a:xfrm>
            </p:grpSpPr>
            <p:sp>
              <p:nvSpPr>
                <p:cNvPr id="38" name="Rectangle: Rounded Corners 37">
                  <a:extLst>
                    <a:ext uri="{FF2B5EF4-FFF2-40B4-BE49-F238E27FC236}">
                      <a16:creationId xmlns:a16="http://schemas.microsoft.com/office/drawing/2014/main" id="{18B6CACE-A5D8-0BC5-B6A1-251D90C5C13F}"/>
                    </a:ext>
                  </a:extLst>
                </p:cNvPr>
                <p:cNvSpPr/>
                <p:nvPr/>
              </p:nvSpPr>
              <p:spPr>
                <a:xfrm>
                  <a:off x="1584354" y="2050695"/>
                  <a:ext cx="2444438" cy="1068829"/>
                </a:xfrm>
                <a:prstGeom prst="roundRect">
                  <a:avLst>
                    <a:gd name="adj" fmla="val 5845"/>
                  </a:avLst>
                </a:prstGeom>
                <a:solidFill>
                  <a:srgbClr val="FFFFFF"/>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9" name="Rectangle: Top Corners Rounded 38">
                  <a:extLst>
                    <a:ext uri="{FF2B5EF4-FFF2-40B4-BE49-F238E27FC236}">
                      <a16:creationId xmlns:a16="http://schemas.microsoft.com/office/drawing/2014/main" id="{36CF032A-29AD-FD7F-07F9-F502B1A5879E}"/>
                    </a:ext>
                  </a:extLst>
                </p:cNvPr>
                <p:cNvSpPr/>
                <p:nvPr/>
              </p:nvSpPr>
              <p:spPr>
                <a:xfrm rot="10800000">
                  <a:off x="1584355" y="2754702"/>
                  <a:ext cx="2444437" cy="364821"/>
                </a:xfrm>
                <a:prstGeom prst="round2SameRect">
                  <a:avLst/>
                </a:prstGeom>
                <a:solidFill>
                  <a:srgbClr val="0FA7D7"/>
                </a:solidFill>
                <a:ln w="12700">
                  <a:solidFill>
                    <a:srgbClr val="44BC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1">
                      <a:solidFill>
                        <a:srgbClr val="FFFFFF"/>
                      </a:solidFill>
                      <a:latin typeface="Roboto" panose="02000000000000000000" pitchFamily="2" charset="0"/>
                      <a:ea typeface="Roboto" panose="02000000000000000000" pitchFamily="2" charset="0"/>
                      <a:cs typeface="Roboto" panose="02000000000000000000" pitchFamily="2" charset="0"/>
                    </a:rPr>
                    <a:t>STEP 2</a:t>
                  </a:r>
                </a:p>
              </p:txBody>
            </p:sp>
          </p:grpSp>
          <p:sp>
            <p:nvSpPr>
              <p:cNvPr id="37" name="TextBox 36">
                <a:extLst>
                  <a:ext uri="{FF2B5EF4-FFF2-40B4-BE49-F238E27FC236}">
                    <a16:creationId xmlns:a16="http://schemas.microsoft.com/office/drawing/2014/main" id="{860879D7-0A41-4501-050F-7DA155A22EFD}"/>
                  </a:ext>
                </a:extLst>
              </p:cNvPr>
              <p:cNvSpPr txBox="1"/>
              <p:nvPr/>
            </p:nvSpPr>
            <p:spPr>
              <a:xfrm>
                <a:off x="6095996" y="3430927"/>
                <a:ext cx="1894403" cy="954325"/>
              </a:xfrm>
              <a:prstGeom prst="rect">
                <a:avLst/>
              </a:prstGeom>
              <a:noFill/>
              <a:ln>
                <a:noFill/>
              </a:ln>
            </p:spPr>
            <p:txBody>
              <a:bodyPr wrap="square" lIns="91440" tIns="45720" rIns="91440" bIns="45720" rtlCol="0" anchor="t">
                <a:spAutoFit/>
              </a:bodyPr>
              <a:lstStyle/>
              <a:p>
                <a:r>
                  <a:rPr lang="en-US" altLang="ko-KR" sz="1400">
                    <a:solidFill>
                      <a:schemeClr val="tx1">
                        <a:lumMod val="85000"/>
                        <a:lumOff val="15000"/>
                      </a:schemeClr>
                    </a:solidFill>
                    <a:latin typeface="Roboto"/>
                    <a:ea typeface="Roboto"/>
                    <a:cs typeface="Roboto"/>
                  </a:rPr>
                  <a:t>Survey on the preliminary proposal</a:t>
                </a:r>
              </a:p>
              <a:p>
                <a:endParaRPr lang="en-US" altLang="ko-KR" sz="1400">
                  <a:solidFill>
                    <a:srgbClr val="0FA7D7"/>
                  </a:solidFill>
                  <a:latin typeface="Roboto" panose="02000000000000000000" pitchFamily="2" charset="0"/>
                  <a:ea typeface="Roboto" panose="02000000000000000000" pitchFamily="2" charset="0"/>
                  <a:cs typeface="Roboto" panose="02000000000000000000" pitchFamily="2" charset="0"/>
                </a:endParaRPr>
              </a:p>
              <a:p>
                <a:endParaRPr lang="en-US" altLang="ko-KR" sz="1401">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endParaRPr>
              </a:p>
              <a:p>
                <a:endParaRPr lang="en-US" altLang="ko-KR" sz="1400">
                  <a:solidFill>
                    <a:srgbClr val="0FA7D7"/>
                  </a:solidFill>
                  <a:latin typeface="Roboto" panose="02000000000000000000" pitchFamily="2" charset="0"/>
                  <a:ea typeface="Roboto"/>
                  <a:cs typeface="Roboto" panose="02000000000000000000" pitchFamily="2" charset="0"/>
                  <a:sym typeface="Wingdings" panose="05000000000000000000" pitchFamily="2" charset="2"/>
                </a:endParaRPr>
              </a:p>
            </p:txBody>
          </p:sp>
        </p:grpSp>
      </p:grpSp>
    </p:spTree>
    <p:extLst>
      <p:ext uri="{BB962C8B-B14F-4D97-AF65-F5344CB8AC3E}">
        <p14:creationId xmlns:p14="http://schemas.microsoft.com/office/powerpoint/2010/main" val="298757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3" name="Title 2">
            <a:extLst>
              <a:ext uri="{FF2B5EF4-FFF2-40B4-BE49-F238E27FC236}">
                <a16:creationId xmlns:a16="http://schemas.microsoft.com/office/drawing/2014/main" id="{89CDA67A-C4A3-4977-A5AC-3B848A0E3529}"/>
              </a:ext>
            </a:extLst>
          </p:cNvPr>
          <p:cNvSpPr>
            <a:spLocks noGrp="1"/>
          </p:cNvSpPr>
          <p:nvPr>
            <p:ph type="title"/>
          </p:nvPr>
        </p:nvSpPr>
        <p:spPr>
          <a:xfrm>
            <a:off x="1215034" y="1072204"/>
            <a:ext cx="10365893" cy="830997"/>
          </a:xfrm>
        </p:spPr>
        <p:txBody>
          <a:bodyPr lIns="91440" tIns="45721" rIns="91440" bIns="45721" anchor="t"/>
          <a:lstStyle/>
          <a:p>
            <a:r>
              <a:rPr lang="en-US">
                <a:latin typeface="Roboto"/>
                <a:ea typeface="Roboto"/>
                <a:cs typeface="Roboto"/>
              </a:rPr>
              <a:t>Progress on deliverable 3: </a:t>
            </a:r>
            <a:br>
              <a:rPr lang="en-US">
                <a:latin typeface="Roboto"/>
                <a:ea typeface="Roboto"/>
                <a:cs typeface="Roboto"/>
              </a:rPr>
            </a:br>
            <a:r>
              <a:rPr lang="en-US" sz="3200">
                <a:solidFill>
                  <a:srgbClr val="0FA7D7"/>
                </a:solidFill>
                <a:latin typeface="Roboto"/>
                <a:ea typeface="Roboto"/>
                <a:cs typeface="Roboto"/>
              </a:rPr>
              <a:t>Consultations with Member States and stakeholders</a:t>
            </a:r>
          </a:p>
        </p:txBody>
      </p:sp>
      <p:sp>
        <p:nvSpPr>
          <p:cNvPr id="4" name="Content Placeholder 3">
            <a:extLst>
              <a:ext uri="{FF2B5EF4-FFF2-40B4-BE49-F238E27FC236}">
                <a16:creationId xmlns:a16="http://schemas.microsoft.com/office/drawing/2014/main" id="{E8A52809-0DC9-131D-53A1-4D8B9F98C638}"/>
              </a:ext>
            </a:extLst>
          </p:cNvPr>
          <p:cNvSpPr txBox="1">
            <a:spLocks/>
          </p:cNvSpPr>
          <p:nvPr/>
        </p:nvSpPr>
        <p:spPr>
          <a:xfrm>
            <a:off x="1538592" y="2332245"/>
            <a:ext cx="8606098" cy="2985396"/>
          </a:xfrm>
          <a:prstGeom prst="rect">
            <a:avLst/>
          </a:prstGeom>
        </p:spPr>
        <p:txBody>
          <a:bodyPr lIns="91440" tIns="45721" rIns="91440" bIns="45721" anchor="t">
            <a:normAutofit/>
          </a:bodyPr>
          <a:lstStyle>
            <a:lvl1pPr marL="492125" indent="-361950" algn="l" defTabSz="914400" rtl="0" eaLnBrk="1" latinLnBrk="0" hangingPunct="1">
              <a:lnSpc>
                <a:spcPct val="130000"/>
              </a:lnSpc>
              <a:spcBef>
                <a:spcPts val="1000"/>
              </a:spcBef>
              <a:buFont typeface="Wingdings" pitchFamily="2" charset="2"/>
              <a:buChar char="§"/>
              <a:tabLst/>
              <a:defRPr sz="1800" kern="1200">
                <a:solidFill>
                  <a:srgbClr val="1D326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1" b="1">
                <a:solidFill>
                  <a:srgbClr val="1A3668"/>
                </a:solidFill>
                <a:latin typeface="Roboto"/>
                <a:ea typeface="Roboto"/>
                <a:cs typeface="Roboto"/>
              </a:rPr>
              <a:t>5 regional consultations </a:t>
            </a:r>
            <a:endParaRPr lang="en-US" sz="1801">
              <a:solidFill>
                <a:srgbClr val="0FA7D7"/>
              </a:solidFill>
              <a:cs typeface="Roboto"/>
            </a:endParaRPr>
          </a:p>
          <a:p>
            <a:r>
              <a:rPr lang="en-US" sz="1801">
                <a:solidFill>
                  <a:srgbClr val="0FA7D7"/>
                </a:solidFill>
                <a:latin typeface="Roboto"/>
                <a:ea typeface="Roboto"/>
                <a:cs typeface="Roboto"/>
              </a:rPr>
              <a:t>Over</a:t>
            </a:r>
            <a:r>
              <a:rPr lang="en-US" sz="1801" b="1">
                <a:solidFill>
                  <a:srgbClr val="1A3668"/>
                </a:solidFill>
                <a:latin typeface="Roboto"/>
                <a:ea typeface="Roboto"/>
                <a:cs typeface="Roboto"/>
              </a:rPr>
              <a:t> 800 participants</a:t>
            </a:r>
            <a:r>
              <a:rPr lang="en-US" sz="1801">
                <a:solidFill>
                  <a:srgbClr val="0FA7D7"/>
                </a:solidFill>
                <a:latin typeface="Roboto"/>
                <a:ea typeface="Roboto"/>
                <a:cs typeface="Roboto"/>
              </a:rPr>
              <a:t> attended one or more of the five regional consultations: </a:t>
            </a:r>
          </a:p>
          <a:p>
            <a:pPr lvl="1"/>
            <a:r>
              <a:rPr lang="en-US" sz="1600">
                <a:solidFill>
                  <a:srgbClr val="0FA7D7"/>
                </a:solidFill>
                <a:latin typeface="Roboto"/>
                <a:ea typeface="Roboto"/>
                <a:cs typeface="Roboto"/>
              </a:rPr>
              <a:t>253 for the regional consultation for </a:t>
            </a:r>
            <a:r>
              <a:rPr lang="en-US" sz="1600" b="1">
                <a:solidFill>
                  <a:srgbClr val="0FA7D7"/>
                </a:solidFill>
                <a:latin typeface="Roboto"/>
                <a:ea typeface="Roboto"/>
                <a:cs typeface="Roboto"/>
              </a:rPr>
              <a:t>Africa </a:t>
            </a:r>
            <a:r>
              <a:rPr lang="en-US" sz="1600">
                <a:solidFill>
                  <a:srgbClr val="0FA7D7"/>
                </a:solidFill>
                <a:latin typeface="Roboto"/>
                <a:ea typeface="Roboto"/>
                <a:cs typeface="Roboto"/>
              </a:rPr>
              <a:t>(24 July)</a:t>
            </a:r>
          </a:p>
          <a:p>
            <a:pPr lvl="1"/>
            <a:r>
              <a:rPr lang="en-US" sz="1600">
                <a:solidFill>
                  <a:srgbClr val="0FA7D7"/>
                </a:solidFill>
                <a:latin typeface="Roboto"/>
                <a:ea typeface="Roboto"/>
                <a:cs typeface="Roboto"/>
              </a:rPr>
              <a:t>139 for the regional consultation for </a:t>
            </a:r>
            <a:r>
              <a:rPr lang="en-US" sz="1600" b="1">
                <a:solidFill>
                  <a:srgbClr val="0FA7D7"/>
                </a:solidFill>
                <a:latin typeface="Roboto"/>
                <a:ea typeface="Roboto"/>
                <a:cs typeface="Roboto"/>
              </a:rPr>
              <a:t>Arab States</a:t>
            </a:r>
            <a:r>
              <a:rPr lang="en-US" sz="1600">
                <a:solidFill>
                  <a:srgbClr val="0FA7D7"/>
                </a:solidFill>
                <a:latin typeface="Roboto"/>
                <a:ea typeface="Roboto"/>
                <a:cs typeface="Roboto"/>
              </a:rPr>
              <a:t> (25 July)</a:t>
            </a:r>
          </a:p>
          <a:p>
            <a:pPr lvl="1"/>
            <a:r>
              <a:rPr lang="en-US" sz="1600">
                <a:solidFill>
                  <a:srgbClr val="0FA7D7"/>
                </a:solidFill>
                <a:latin typeface="Roboto"/>
                <a:ea typeface="Roboto"/>
                <a:cs typeface="Roboto"/>
              </a:rPr>
              <a:t>117 for the regional consultation for </a:t>
            </a:r>
            <a:r>
              <a:rPr lang="en-US" sz="1600" b="1">
                <a:solidFill>
                  <a:srgbClr val="0FA7D7"/>
                </a:solidFill>
                <a:latin typeface="Roboto"/>
                <a:ea typeface="Roboto"/>
                <a:cs typeface="Roboto"/>
              </a:rPr>
              <a:t>Asia and the Pacific</a:t>
            </a:r>
            <a:r>
              <a:rPr lang="en-US" sz="1600">
                <a:solidFill>
                  <a:srgbClr val="0FA7D7"/>
                </a:solidFill>
                <a:latin typeface="Roboto"/>
                <a:ea typeface="Roboto"/>
                <a:cs typeface="Roboto"/>
              </a:rPr>
              <a:t> (26 July)</a:t>
            </a:r>
          </a:p>
          <a:p>
            <a:pPr lvl="1"/>
            <a:r>
              <a:rPr lang="en-US" sz="1600">
                <a:solidFill>
                  <a:srgbClr val="0FA7D7"/>
                </a:solidFill>
                <a:latin typeface="Roboto"/>
                <a:ea typeface="Roboto"/>
                <a:cs typeface="Roboto"/>
              </a:rPr>
              <a:t>197 for the regional consultation for </a:t>
            </a:r>
            <a:r>
              <a:rPr lang="en-US" sz="1600" b="1">
                <a:solidFill>
                  <a:srgbClr val="0FA7D7"/>
                </a:solidFill>
                <a:latin typeface="Roboto"/>
                <a:ea typeface="Roboto"/>
                <a:cs typeface="Roboto"/>
              </a:rPr>
              <a:t>Latin America and the Caribbean</a:t>
            </a:r>
            <a:r>
              <a:rPr lang="en-US" sz="1600">
                <a:solidFill>
                  <a:srgbClr val="0FA7D7"/>
                </a:solidFill>
                <a:latin typeface="Roboto"/>
                <a:ea typeface="Roboto"/>
                <a:cs typeface="Roboto"/>
              </a:rPr>
              <a:t> (27 July) </a:t>
            </a:r>
          </a:p>
          <a:p>
            <a:pPr lvl="1"/>
            <a:r>
              <a:rPr lang="en-US" sz="1600">
                <a:solidFill>
                  <a:srgbClr val="0FA7D7"/>
                </a:solidFill>
                <a:latin typeface="Roboto"/>
                <a:ea typeface="Roboto"/>
                <a:cs typeface="Roboto"/>
              </a:rPr>
              <a:t>114 for the regional consultation for </a:t>
            </a:r>
            <a:r>
              <a:rPr lang="en-US" sz="1600" b="1">
                <a:solidFill>
                  <a:srgbClr val="0FA7D7"/>
                </a:solidFill>
                <a:latin typeface="Roboto"/>
                <a:ea typeface="Roboto"/>
                <a:cs typeface="Roboto"/>
              </a:rPr>
              <a:t>Europe and Northern America</a:t>
            </a:r>
            <a:r>
              <a:rPr lang="en-US" sz="1600">
                <a:solidFill>
                  <a:srgbClr val="0FA7D7"/>
                </a:solidFill>
                <a:latin typeface="Roboto"/>
                <a:ea typeface="Roboto"/>
                <a:cs typeface="Roboto"/>
              </a:rPr>
              <a:t> (28 July)</a:t>
            </a:r>
            <a:endParaRPr lang="en-US" sz="1600">
              <a:cs typeface="Roboto"/>
            </a:endParaRPr>
          </a:p>
          <a:p>
            <a:endParaRPr lang="en-US" sz="1801">
              <a:solidFill>
                <a:srgbClr val="0FA7D7"/>
              </a:solidFill>
              <a:latin typeface="Roboto"/>
              <a:ea typeface="Roboto"/>
              <a:cs typeface="Roboto"/>
            </a:endParaRPr>
          </a:p>
        </p:txBody>
      </p:sp>
      <p:pic>
        <p:nvPicPr>
          <p:cNvPr id="10" name="Picture 2" descr="A blue line with a check mark and a blue circle&#10;&#10;Description automatically generated">
            <a:extLst>
              <a:ext uri="{FF2B5EF4-FFF2-40B4-BE49-F238E27FC236}">
                <a16:creationId xmlns:a16="http://schemas.microsoft.com/office/drawing/2014/main" id="{67B56776-A36D-B162-2023-6F749EEA8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136" y="5059364"/>
            <a:ext cx="10693401"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Qr code with a logo on it&#10;&#10;Description automatically generated">
            <a:extLst>
              <a:ext uri="{FF2B5EF4-FFF2-40B4-BE49-F238E27FC236}">
                <a16:creationId xmlns:a16="http://schemas.microsoft.com/office/drawing/2014/main" id="{34AF7204-3FDE-405E-2DA5-B7F056997DCA}"/>
              </a:ext>
            </a:extLst>
          </p:cNvPr>
          <p:cNvPicPr>
            <a:picLocks noChangeAspect="1"/>
          </p:cNvPicPr>
          <p:nvPr/>
        </p:nvPicPr>
        <p:blipFill>
          <a:blip r:embed="rId5"/>
          <a:stretch>
            <a:fillRect/>
          </a:stretch>
        </p:blipFill>
        <p:spPr>
          <a:xfrm>
            <a:off x="10658989" y="4132826"/>
            <a:ext cx="1071486" cy="1066802"/>
          </a:xfrm>
          <a:prstGeom prst="rect">
            <a:avLst/>
          </a:prstGeom>
        </p:spPr>
      </p:pic>
    </p:spTree>
    <p:extLst>
      <p:ext uri="{BB962C8B-B14F-4D97-AF65-F5344CB8AC3E}">
        <p14:creationId xmlns:p14="http://schemas.microsoft.com/office/powerpoint/2010/main" val="280874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CFA3B5-F368-DD6C-933E-A261FF44C668}"/>
              </a:ext>
            </a:extLst>
          </p:cNvPr>
          <p:cNvSpPr txBox="1"/>
          <p:nvPr/>
        </p:nvSpPr>
        <p:spPr>
          <a:xfrm>
            <a:off x="3051964" y="348827"/>
            <a:ext cx="857541" cy="830997"/>
          </a:xfrm>
          <a:prstGeom prst="rect">
            <a:avLst/>
          </a:prstGeom>
          <a:noFill/>
        </p:spPr>
        <p:txBody>
          <a:bodyPr wrap="square" rtlCol="0">
            <a:spAutoFit/>
          </a:bodyPr>
          <a:lstStyle/>
          <a:p>
            <a:pPr algn="ctr"/>
            <a:r>
              <a:rPr lang="en-US" sz="4800" b="1">
                <a:gradFill flip="none" rotWithShape="1">
                  <a:gsLst>
                    <a:gs pos="100000">
                      <a:schemeClr val="bg1">
                        <a:alpha val="0"/>
                      </a:schemeClr>
                    </a:gs>
                    <a:gs pos="45000">
                      <a:srgbClr val="0FA7D7">
                        <a:alpha val="28000"/>
                      </a:srgbClr>
                    </a:gs>
                  </a:gsLst>
                  <a:lin ang="5400000" scaled="0"/>
                  <a:tileRect/>
                </a:gradFill>
                <a:latin typeface="Roboto" panose="02000000000000000000" pitchFamily="2" charset="0"/>
                <a:ea typeface="Roboto" panose="02000000000000000000" pitchFamily="2" charset="0"/>
              </a:rPr>
              <a:t>1</a:t>
            </a:r>
          </a:p>
        </p:txBody>
      </p:sp>
      <p:sp>
        <p:nvSpPr>
          <p:cNvPr id="8" name="Title 1">
            <a:extLst>
              <a:ext uri="{FF2B5EF4-FFF2-40B4-BE49-F238E27FC236}">
                <a16:creationId xmlns:a16="http://schemas.microsoft.com/office/drawing/2014/main" id="{C0A9222A-E276-DDB9-D309-3B3807D5C3FD}"/>
              </a:ext>
            </a:extLst>
          </p:cNvPr>
          <p:cNvSpPr txBox="1">
            <a:spLocks/>
          </p:cNvSpPr>
          <p:nvPr/>
        </p:nvSpPr>
        <p:spPr>
          <a:xfrm>
            <a:off x="1939928" y="587512"/>
            <a:ext cx="1969577" cy="515065"/>
          </a:xfrm>
          <a:prstGeom prst="rect">
            <a:avLst/>
          </a:prstGeom>
        </p:spPr>
        <p:txBody>
          <a:bodyPr anchor="ctr">
            <a:normAutofit/>
          </a:bodyPr>
          <a:lstStyle>
            <a:lvl1pPr algn="l" defTabSz="914400" rtl="0" eaLnBrk="1" latinLnBrk="0" hangingPunct="1">
              <a:lnSpc>
                <a:spcPct val="90000"/>
              </a:lnSpc>
              <a:spcBef>
                <a:spcPct val="0"/>
              </a:spcBef>
              <a:buNone/>
              <a:defRPr lang="en-US" sz="5600" b="1" kern="1200" smtClean="0">
                <a:solidFill>
                  <a:srgbClr val="1A3668"/>
                </a:solidFill>
                <a:latin typeface="Roboto" panose="02000000000000000000" pitchFamily="2" charset="0"/>
                <a:ea typeface="Roboto" panose="02000000000000000000" pitchFamily="2" charset="0"/>
                <a:cs typeface="+mj-cs"/>
              </a:defRPr>
            </a:lvl1pPr>
          </a:lstStyle>
          <a:p>
            <a:r>
              <a:rPr lang="en-US" sz="1801">
                <a:solidFill>
                  <a:srgbClr val="203261"/>
                </a:solidFill>
              </a:rPr>
              <a:t>Workstream</a:t>
            </a:r>
          </a:p>
        </p:txBody>
      </p:sp>
      <p:pic>
        <p:nvPicPr>
          <p:cNvPr id="14" name="Picture 13" descr="Graphical user interface&#10;&#10;Description automatically generated with medium confidence">
            <a:extLst>
              <a:ext uri="{FF2B5EF4-FFF2-40B4-BE49-F238E27FC236}">
                <a16:creationId xmlns:a16="http://schemas.microsoft.com/office/drawing/2014/main" id="{7A83DC43-28EF-04C0-40BF-2352500689E8}"/>
              </a:ext>
            </a:extLst>
          </p:cNvPr>
          <p:cNvPicPr>
            <a:picLocks noChangeAspect="1"/>
          </p:cNvPicPr>
          <p:nvPr/>
        </p:nvPicPr>
        <p:blipFill>
          <a:blip r:embed="rId3"/>
          <a:stretch>
            <a:fillRect/>
          </a:stretch>
        </p:blipFill>
        <p:spPr>
          <a:xfrm>
            <a:off x="9239253" y="459358"/>
            <a:ext cx="2648588" cy="373212"/>
          </a:xfrm>
          <a:prstGeom prst="rect">
            <a:avLst/>
          </a:prstGeom>
        </p:spPr>
      </p:pic>
      <p:sp>
        <p:nvSpPr>
          <p:cNvPr id="3" name="Title 2">
            <a:extLst>
              <a:ext uri="{FF2B5EF4-FFF2-40B4-BE49-F238E27FC236}">
                <a16:creationId xmlns:a16="http://schemas.microsoft.com/office/drawing/2014/main" id="{89CDA67A-C4A3-4977-A5AC-3B848A0E3529}"/>
              </a:ext>
            </a:extLst>
          </p:cNvPr>
          <p:cNvSpPr>
            <a:spLocks noGrp="1"/>
          </p:cNvSpPr>
          <p:nvPr>
            <p:ph type="title"/>
          </p:nvPr>
        </p:nvSpPr>
        <p:spPr>
          <a:xfrm>
            <a:off x="1215034" y="1072204"/>
            <a:ext cx="10365893" cy="830997"/>
          </a:xfrm>
        </p:spPr>
        <p:txBody>
          <a:bodyPr lIns="91440" tIns="45721" rIns="91440" bIns="45721" anchor="t"/>
          <a:lstStyle/>
          <a:p>
            <a:r>
              <a:rPr lang="en-US">
                <a:latin typeface="Roboto"/>
                <a:ea typeface="Roboto"/>
                <a:cs typeface="Roboto"/>
              </a:rPr>
              <a:t>Progress on deliverable 3: </a:t>
            </a:r>
            <a:br>
              <a:rPr lang="en-US">
                <a:latin typeface="Roboto"/>
                <a:ea typeface="Roboto"/>
                <a:cs typeface="Roboto"/>
              </a:rPr>
            </a:br>
            <a:r>
              <a:rPr lang="en-US" sz="3200">
                <a:solidFill>
                  <a:srgbClr val="0FA7D7"/>
                </a:solidFill>
                <a:latin typeface="Roboto"/>
                <a:ea typeface="Roboto"/>
                <a:cs typeface="Roboto"/>
              </a:rPr>
              <a:t>Survey on the preliminary proposal for a limited set of indicators</a:t>
            </a:r>
          </a:p>
        </p:txBody>
      </p:sp>
      <p:sp>
        <p:nvSpPr>
          <p:cNvPr id="4" name="Content Placeholder 3">
            <a:extLst>
              <a:ext uri="{FF2B5EF4-FFF2-40B4-BE49-F238E27FC236}">
                <a16:creationId xmlns:a16="http://schemas.microsoft.com/office/drawing/2014/main" id="{88AC247D-BFB5-04B4-0203-4B79EAA8BB40}"/>
              </a:ext>
            </a:extLst>
          </p:cNvPr>
          <p:cNvSpPr txBox="1">
            <a:spLocks/>
          </p:cNvSpPr>
          <p:nvPr/>
        </p:nvSpPr>
        <p:spPr>
          <a:xfrm>
            <a:off x="1664104" y="2769586"/>
            <a:ext cx="9237513" cy="3330676"/>
          </a:xfrm>
          <a:prstGeom prst="rect">
            <a:avLst/>
          </a:prstGeom>
        </p:spPr>
        <p:txBody>
          <a:bodyPr lIns="91440" tIns="45721" rIns="91440" bIns="45721" anchor="t">
            <a:normAutofit/>
          </a:bodyPr>
          <a:lstStyle>
            <a:lvl1pPr marL="492125" indent="-361950" algn="l" defTabSz="914400" rtl="0" eaLnBrk="1" latinLnBrk="0" hangingPunct="1">
              <a:lnSpc>
                <a:spcPct val="130000"/>
              </a:lnSpc>
              <a:spcBef>
                <a:spcPts val="1000"/>
              </a:spcBef>
              <a:buFont typeface="Wingdings" pitchFamily="2" charset="2"/>
              <a:buChar char="§"/>
              <a:tabLst/>
              <a:defRPr sz="1800" kern="1200">
                <a:solidFill>
                  <a:srgbClr val="1D326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1" b="1">
                <a:solidFill>
                  <a:srgbClr val="1A3668"/>
                </a:solidFill>
                <a:latin typeface="Roboto"/>
                <a:ea typeface="Roboto"/>
                <a:cs typeface="Roboto"/>
              </a:rPr>
              <a:t>48 </a:t>
            </a:r>
            <a:r>
              <a:rPr lang="en-US" sz="1801">
                <a:solidFill>
                  <a:srgbClr val="0FA7D7"/>
                </a:solidFill>
                <a:latin typeface="Roboto"/>
                <a:ea typeface="Roboto"/>
                <a:cs typeface="Roboto"/>
              </a:rPr>
              <a:t>total responses of which</a:t>
            </a:r>
            <a:r>
              <a:rPr lang="en-US" sz="1801">
                <a:solidFill>
                  <a:srgbClr val="4389C8"/>
                </a:solidFill>
                <a:latin typeface="Roboto"/>
                <a:ea typeface="Roboto"/>
                <a:cs typeface="Roboto"/>
              </a:rPr>
              <a:t> </a:t>
            </a:r>
            <a:r>
              <a:rPr lang="en-US" sz="1801" b="1">
                <a:solidFill>
                  <a:srgbClr val="1A3668"/>
                </a:solidFill>
                <a:latin typeface="Roboto"/>
                <a:ea typeface="Roboto"/>
                <a:cs typeface="Roboto"/>
              </a:rPr>
              <a:t>18 </a:t>
            </a:r>
            <a:r>
              <a:rPr lang="en-US" sz="1801">
                <a:solidFill>
                  <a:srgbClr val="0FA7D7"/>
                </a:solidFill>
                <a:latin typeface="Roboto"/>
                <a:ea typeface="Roboto"/>
                <a:cs typeface="Roboto"/>
              </a:rPr>
              <a:t>by Government entities from</a:t>
            </a:r>
            <a:r>
              <a:rPr lang="en-US" sz="1801" b="1">
                <a:solidFill>
                  <a:srgbClr val="1A3668"/>
                </a:solidFill>
                <a:latin typeface="Roboto"/>
                <a:ea typeface="Roboto"/>
                <a:cs typeface="Roboto"/>
              </a:rPr>
              <a:t> all regions</a:t>
            </a:r>
          </a:p>
          <a:p>
            <a:r>
              <a:rPr lang="en-US" sz="1801">
                <a:solidFill>
                  <a:srgbClr val="0FA7D7"/>
                </a:solidFill>
                <a:latin typeface="Roboto"/>
                <a:ea typeface="Roboto"/>
                <a:cs typeface="Roboto"/>
              </a:rPr>
              <a:t>Respondents agreed that the core and additional indicators included in the proposal:</a:t>
            </a:r>
          </a:p>
          <a:p>
            <a:pPr lvl="1"/>
            <a:r>
              <a:rPr lang="en-US" sz="1801">
                <a:solidFill>
                  <a:srgbClr val="0FA7D7"/>
                </a:solidFill>
                <a:latin typeface="Roboto"/>
                <a:ea typeface="Roboto"/>
                <a:cs typeface="Roboto"/>
              </a:rPr>
              <a:t>Were relevant to the </a:t>
            </a:r>
            <a:r>
              <a:rPr lang="en-US" sz="1801" b="1">
                <a:solidFill>
                  <a:srgbClr val="1A3668"/>
                </a:solidFill>
                <a:latin typeface="Roboto"/>
                <a:ea typeface="Roboto"/>
                <a:cs typeface="Roboto"/>
              </a:rPr>
              <a:t>scope of the objectives of the GCM</a:t>
            </a:r>
            <a:r>
              <a:rPr lang="en-US" sz="1801">
                <a:solidFill>
                  <a:srgbClr val="0FA7D7"/>
                </a:solidFill>
                <a:latin typeface="Roboto"/>
                <a:ea typeface="Roboto"/>
                <a:cs typeface="Roboto"/>
              </a:rPr>
              <a:t>. </a:t>
            </a:r>
            <a:endParaRPr lang="en-US" sz="1801">
              <a:solidFill>
                <a:srgbClr val="0FA7D7"/>
              </a:solidFill>
              <a:cs typeface="Roboto"/>
            </a:endParaRPr>
          </a:p>
          <a:p>
            <a:pPr lvl="1"/>
            <a:r>
              <a:rPr lang="en-US" sz="1801">
                <a:solidFill>
                  <a:srgbClr val="0FA7D7"/>
                </a:solidFill>
                <a:latin typeface="Roboto"/>
                <a:ea typeface="Roboto"/>
                <a:cs typeface="Roboto"/>
              </a:rPr>
              <a:t>Adequately reflected the </a:t>
            </a:r>
            <a:r>
              <a:rPr lang="en-US" sz="1801" b="1">
                <a:solidFill>
                  <a:srgbClr val="1A3668"/>
                </a:solidFill>
                <a:latin typeface="Roboto"/>
                <a:ea typeface="Roboto"/>
                <a:cs typeface="Roboto"/>
              </a:rPr>
              <a:t>guiding principles of the GCM</a:t>
            </a:r>
            <a:r>
              <a:rPr lang="en-US" sz="1801">
                <a:solidFill>
                  <a:srgbClr val="0FA7D7"/>
                </a:solidFill>
                <a:latin typeface="Roboto"/>
                <a:ea typeface="Roboto"/>
                <a:cs typeface="Roboto"/>
              </a:rPr>
              <a:t>.</a:t>
            </a:r>
            <a:endParaRPr lang="en-US" sz="1801">
              <a:solidFill>
                <a:srgbClr val="0FA7D7"/>
              </a:solidFill>
              <a:cs typeface="Roboto"/>
            </a:endParaRPr>
          </a:p>
          <a:p>
            <a:pPr lvl="1"/>
            <a:r>
              <a:rPr lang="en-US" sz="1801" b="1">
                <a:solidFill>
                  <a:srgbClr val="1A3668"/>
                </a:solidFill>
                <a:latin typeface="Roboto"/>
                <a:ea typeface="Roboto"/>
                <a:cs typeface="Roboto"/>
              </a:rPr>
              <a:t>Built on existing reporting requirements and mandates</a:t>
            </a:r>
            <a:r>
              <a:rPr lang="en-US" sz="1801">
                <a:solidFill>
                  <a:srgbClr val="0FA7D7"/>
                </a:solidFill>
                <a:latin typeface="Roboto"/>
                <a:ea typeface="Roboto"/>
                <a:cs typeface="Roboto"/>
              </a:rPr>
              <a:t>, including the SDG indicator framework</a:t>
            </a:r>
            <a:r>
              <a:rPr lang="en-US">
                <a:solidFill>
                  <a:srgbClr val="0FA7D7"/>
                </a:solidFill>
                <a:latin typeface="Roboto"/>
                <a:ea typeface="Roboto"/>
                <a:cs typeface="Roboto"/>
              </a:rPr>
              <a:t>.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053" y="5216244"/>
            <a:ext cx="10693401"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qr code with a logo&#10;&#10;Description automatically generated">
            <a:extLst>
              <a:ext uri="{FF2B5EF4-FFF2-40B4-BE49-F238E27FC236}">
                <a16:creationId xmlns:a16="http://schemas.microsoft.com/office/drawing/2014/main" id="{352DEE42-432D-93AB-1762-91ED4FB13912}"/>
              </a:ext>
            </a:extLst>
          </p:cNvPr>
          <p:cNvPicPr>
            <a:picLocks noChangeAspect="1"/>
          </p:cNvPicPr>
          <p:nvPr/>
        </p:nvPicPr>
        <p:blipFill>
          <a:blip r:embed="rId5"/>
          <a:stretch>
            <a:fillRect/>
          </a:stretch>
        </p:blipFill>
        <p:spPr>
          <a:xfrm>
            <a:off x="10675375" y="4288504"/>
            <a:ext cx="1071486" cy="1066802"/>
          </a:xfrm>
          <a:prstGeom prst="rect">
            <a:avLst/>
          </a:prstGeom>
        </p:spPr>
      </p:pic>
    </p:spTree>
    <p:extLst>
      <p:ext uri="{BB962C8B-B14F-4D97-AF65-F5344CB8AC3E}">
        <p14:creationId xmlns:p14="http://schemas.microsoft.com/office/powerpoint/2010/main" val="2804854754"/>
      </p:ext>
    </p:extLst>
  </p:cSld>
  <p:clrMapOvr>
    <a:masterClrMapping/>
  </p:clrMapOvr>
</p:sld>
</file>

<file path=ppt/theme/theme1.xml><?xml version="1.0" encoding="utf-8"?>
<a:theme xmlns:a="http://schemas.openxmlformats.org/drawingml/2006/main" name="Office Theme">
  <a:themeElements>
    <a:clrScheme name="MMPTF">
      <a:dk1>
        <a:srgbClr val="1D3262"/>
      </a:dk1>
      <a:lt1>
        <a:srgbClr val="DAE3F9"/>
      </a:lt1>
      <a:dk2>
        <a:srgbClr val="418FDE"/>
      </a:dk2>
      <a:lt2>
        <a:srgbClr val="F2F9FA"/>
      </a:lt2>
      <a:accent1>
        <a:srgbClr val="418FDE"/>
      </a:accent1>
      <a:accent2>
        <a:srgbClr val="FCB714"/>
      </a:accent2>
      <a:accent3>
        <a:srgbClr val="1D3262"/>
      </a:accent3>
      <a:accent4>
        <a:srgbClr val="FFFFFF"/>
      </a:accent4>
      <a:accent5>
        <a:srgbClr val="DAE2F8"/>
      </a:accent5>
      <a:accent6>
        <a:srgbClr val="FEFFFF"/>
      </a:accent6>
      <a:hlink>
        <a:srgbClr val="4289C8"/>
      </a:hlink>
      <a:folHlink>
        <a:srgbClr val="FCB71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NM-Powerpoint-1.5" id="{4CFA4D9A-2C43-441F-9697-72EACFBE0B6E}" vid="{A717B4A6-8BE7-4E47-9875-855AFBCC9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fa045d0-d382-4f8c-9e04-544607034695" xsi:nil="true"/>
    <lcf76f155ced4ddcb4097134ff3c332f xmlns="2162a777-dc99-4b27-8674-ac5ce0603255">
      <Terms xmlns="http://schemas.microsoft.com/office/infopath/2007/PartnerControls"/>
    </lcf76f155ced4ddcb4097134ff3c332f>
    <SharedWithUsers xmlns="9fa045d0-d382-4f8c-9e04-544607034695">
      <UserInfo>
        <DisplayName>PORRAS Marcia Elizabeth</DisplayName>
        <AccountId>10</AccountId>
        <AccountType/>
      </UserInfo>
      <UserInfo>
        <DisplayName>MAULIK Monami Pisky</DisplayName>
        <AccountId>263</AccountId>
        <AccountType/>
      </UserInfo>
      <UserInfo>
        <DisplayName>MILAN Andrea</DisplayName>
        <AccountId>18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D7016218F1654C861E39FACBD47B7F" ma:contentTypeVersion="14" ma:contentTypeDescription="Create a new document." ma:contentTypeScope="" ma:versionID="4d9de06c2e91f7d1bdffdae925d97e51">
  <xsd:schema xmlns:xsd="http://www.w3.org/2001/XMLSchema" xmlns:xs="http://www.w3.org/2001/XMLSchema" xmlns:p="http://schemas.microsoft.com/office/2006/metadata/properties" xmlns:ns2="2162a777-dc99-4b27-8674-ac5ce0603255" xmlns:ns3="9fa045d0-d382-4f8c-9e04-544607034695" targetNamespace="http://schemas.microsoft.com/office/2006/metadata/properties" ma:root="true" ma:fieldsID="01e7bf7bdab9bae010148d1ffc300636" ns2:_="" ns3:_="">
    <xsd:import namespace="2162a777-dc99-4b27-8674-ac5ce0603255"/>
    <xsd:import namespace="9fa045d0-d382-4f8c-9e04-54460703469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62a777-dc99-4b27-8674-ac5ce06032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3f610b-9ee9-4302-9a9e-eaae0f0c7bd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a045d0-d382-4f8c-9e04-54460703469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60faae4-8af0-49f3-8f77-101a9a5233fb}" ma:internalName="TaxCatchAll" ma:showField="CatchAllData" ma:web="9fa045d0-d382-4f8c-9e04-5446070346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AEC92F-4788-4673-800F-5CC282EC758B}">
  <ds:schemaRefs>
    <ds:schemaRef ds:uri="http://schemas.microsoft.com/sharepoint/v3/contenttype/forms"/>
  </ds:schemaRefs>
</ds:datastoreItem>
</file>

<file path=customXml/itemProps2.xml><?xml version="1.0" encoding="utf-8"?>
<ds:datastoreItem xmlns:ds="http://schemas.openxmlformats.org/officeDocument/2006/customXml" ds:itemID="{3258EB09-C84B-44EB-AF6C-545745DF7421}">
  <ds:schemaRefs>
    <ds:schemaRef ds:uri="2162a777-dc99-4b27-8674-ac5ce0603255"/>
    <ds:schemaRef ds:uri="9fa045d0-d382-4f8c-9e04-54460703469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3D4D202-75A4-486B-9EE2-812F1E786B2A}">
  <ds:schemaRefs>
    <ds:schemaRef ds:uri="2162a777-dc99-4b27-8674-ac5ce0603255"/>
    <ds:schemaRef ds:uri="9fa045d0-d382-4f8c-9e04-5446070346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UNNM-Powerpoint-1.5</Template>
  <TotalTime>0</TotalTime>
  <Words>2710</Words>
  <Application>Microsoft Office PowerPoint</Application>
  <PresentationFormat>Widescreen</PresentationFormat>
  <Paragraphs>396</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Roboto</vt:lpstr>
      <vt:lpstr>Roboto </vt:lpstr>
      <vt:lpstr>Wingdings</vt:lpstr>
      <vt:lpstr>Office Theme</vt:lpstr>
      <vt:lpstr>PowerPoint Presentation</vt:lpstr>
      <vt:lpstr>Measuring progress:  GCM indicators</vt:lpstr>
      <vt:lpstr>Paragraph 70 of the International Migration Review Forum Progress Declaration </vt:lpstr>
      <vt:lpstr>Deliverables</vt:lpstr>
      <vt:lpstr>Overview of the process for identifying the preliminary proposal of the limited set of indicators ​(January-June 2023) </vt:lpstr>
      <vt:lpstr>Progress on deliverable 2:  Preliminary proposal of a limited set of indicators</vt:lpstr>
      <vt:lpstr>Overview of the process for identifying the revised proposal of the limited set of indicators ​(July-December 2023) </vt:lpstr>
      <vt:lpstr>Progress on deliverable 3:  Consultations with Member States and stakeholders</vt:lpstr>
      <vt:lpstr>Progress on deliverable 3:  Survey on the preliminary proposal for a limited set of indicators</vt:lpstr>
      <vt:lpstr>Progress on deliverable 2:  Revised proposal of a limited set of indicators</vt:lpstr>
      <vt:lpstr>Core and additional indicators in the revised proposal  (December 2023) </vt:lpstr>
      <vt:lpstr>Number of core and additional indicators by GCM objective (preliminary vs. revised proposal)</vt:lpstr>
      <vt:lpstr>Key background information and statistics</vt:lpstr>
      <vt:lpstr>Key background information and statistics (cont.) </vt:lpstr>
      <vt:lpstr>Overview of the process for identifying the final proposal of the limited set of indicators (December 2023-March 2024) </vt:lpstr>
      <vt:lpstr>Progress on deliverable 3:  Survey on the revised proposal for a limited set of indicators</vt:lpstr>
      <vt:lpstr>Presentation of the revised indicators and interactive discussions</vt:lpstr>
      <vt:lpstr>Guiding questions</vt:lpstr>
      <vt:lpstr>Panel 1</vt:lpstr>
      <vt:lpstr>Core indicators</vt:lpstr>
      <vt:lpstr>Panel 2</vt:lpstr>
      <vt:lpstr>Core indicators</vt:lpstr>
      <vt:lpstr>Core indicators</vt:lpstr>
      <vt:lpstr>Panel 3</vt:lpstr>
      <vt:lpstr>Core indicators</vt:lpstr>
      <vt:lpstr>Core indicators</vt:lpstr>
      <vt:lpstr>Panel 4</vt:lpstr>
      <vt:lpstr>Core indicators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 Network on Migration</dc:title>
  <dc:creator>Microsoft Office User</dc:creator>
  <cp:lastModifiedBy>PORRAS Marcia Elizabeth</cp:lastModifiedBy>
  <cp:revision>9</cp:revision>
  <dcterms:created xsi:type="dcterms:W3CDTF">2022-10-11T09:07:00Z</dcterms:created>
  <dcterms:modified xsi:type="dcterms:W3CDTF">2024-02-05T21:02:39Z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0x0101000FD7016218F1654C861E39FACBD47B7F</vt:lpwstr>
  </property>
  <property fmtid="{D5CDD505-2E9C-101B-9397-08002B2CF9AE}" pid="3" name="MediaServiceImageTags">
    <vt:lpwstr/>
  </property>
  <property fmtid="{D5CDD505-2E9C-101B-9397-08002B2CF9AE}" pid="4" name="MSIP_Label_2059aa38-f392-4105-be92-628035578272_Enabled">
    <vt:lpwstr>true</vt:lpwstr>
  </property>
  <property fmtid="{D5CDD505-2E9C-101B-9397-08002B2CF9AE}" pid="5" name="MSIP_Label_2059aa38-f392-4105-be92-628035578272_SetDate">
    <vt:lpwstr>2023-07-17T16:01:35Z</vt:lpwstr>
  </property>
  <property fmtid="{D5CDD505-2E9C-101B-9397-08002B2CF9AE}" pid="6" name="MSIP_Label_2059aa38-f392-4105-be92-628035578272_Method">
    <vt:lpwstr>Standard</vt:lpwstr>
  </property>
  <property fmtid="{D5CDD505-2E9C-101B-9397-08002B2CF9AE}" pid="7" name="MSIP_Label_2059aa38-f392-4105-be92-628035578272_Name">
    <vt:lpwstr>IOMLb0020IN123173</vt:lpwstr>
  </property>
  <property fmtid="{D5CDD505-2E9C-101B-9397-08002B2CF9AE}" pid="8" name="MSIP_Label_2059aa38-f392-4105-be92-628035578272_SiteId">
    <vt:lpwstr>1588262d-23fb-43b4-bd6e-bce49c8e6186</vt:lpwstr>
  </property>
  <property fmtid="{D5CDD505-2E9C-101B-9397-08002B2CF9AE}" pid="9" name="MSIP_Label_2059aa38-f392-4105-be92-628035578272_ActionId">
    <vt:lpwstr>4d6c1b78-b4af-46ee-b626-1146eeae99d5</vt:lpwstr>
  </property>
  <property fmtid="{D5CDD505-2E9C-101B-9397-08002B2CF9AE}" pid="10" name="MSIP_Label_2059aa38-f392-4105-be92-628035578272_ContentBits">
    <vt:lpwstr>0</vt:lpwstr>
  </property>
</Properties>
</file>