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660" r:id="rId5"/>
  </p:sldMasterIdLst>
  <p:notesMasterIdLst>
    <p:notesMasterId r:id="rId53"/>
  </p:notesMasterIdLst>
  <p:sldIdLst>
    <p:sldId id="286" r:id="rId6"/>
    <p:sldId id="2111" r:id="rId7"/>
    <p:sldId id="308" r:id="rId8"/>
    <p:sldId id="2112" r:id="rId9"/>
    <p:sldId id="2109" r:id="rId10"/>
    <p:sldId id="283" r:id="rId11"/>
    <p:sldId id="303" r:id="rId12"/>
    <p:sldId id="2118" r:id="rId13"/>
    <p:sldId id="302" r:id="rId14"/>
    <p:sldId id="262" r:id="rId15"/>
    <p:sldId id="257" r:id="rId16"/>
    <p:sldId id="266" r:id="rId17"/>
    <p:sldId id="279" r:id="rId18"/>
    <p:sldId id="264" r:id="rId19"/>
    <p:sldId id="270" r:id="rId20"/>
    <p:sldId id="274" r:id="rId21"/>
    <p:sldId id="269" r:id="rId22"/>
    <p:sldId id="307" r:id="rId23"/>
    <p:sldId id="2114" r:id="rId24"/>
    <p:sldId id="2116" r:id="rId25"/>
    <p:sldId id="2117" r:id="rId26"/>
    <p:sldId id="310" r:id="rId27"/>
    <p:sldId id="300" r:id="rId28"/>
    <p:sldId id="2192" r:id="rId29"/>
    <p:sldId id="2190" r:id="rId30"/>
    <p:sldId id="4440" r:id="rId31"/>
    <p:sldId id="4420" r:id="rId32"/>
    <p:sldId id="4419" r:id="rId33"/>
    <p:sldId id="2162" r:id="rId34"/>
    <p:sldId id="4439" r:id="rId35"/>
    <p:sldId id="2197" r:id="rId36"/>
    <p:sldId id="4421" r:id="rId37"/>
    <p:sldId id="4422" r:id="rId38"/>
    <p:sldId id="2191" r:id="rId39"/>
    <p:sldId id="4425" r:id="rId40"/>
    <p:sldId id="4424" r:id="rId41"/>
    <p:sldId id="4426" r:id="rId42"/>
    <p:sldId id="4427" r:id="rId43"/>
    <p:sldId id="4428" r:id="rId44"/>
    <p:sldId id="4430" r:id="rId45"/>
    <p:sldId id="4429" r:id="rId46"/>
    <p:sldId id="4431" r:id="rId47"/>
    <p:sldId id="4437" r:id="rId48"/>
    <p:sldId id="4433" r:id="rId49"/>
    <p:sldId id="4434" r:id="rId50"/>
    <p:sldId id="4435" r:id="rId51"/>
    <p:sldId id="4432" r:id="rId5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OM, MSD Unit" initials="EK" lastIdx="15" clrIdx="0">
    <p:extLst>
      <p:ext uri="{19B8F6BF-5375-455C-9EA6-DF929625EA0E}">
        <p15:presenceInfo xmlns:p15="http://schemas.microsoft.com/office/powerpoint/2012/main" userId="IOM, MSD Unit" providerId="None"/>
      </p:ext>
    </p:extLst>
  </p:cmAuthor>
  <p:cmAuthor id="2" name="LANE Marianne Eleanor (SLWOP)" initials="L(" lastIdx="20" clrIdx="1">
    <p:extLst>
      <p:ext uri="{19B8F6BF-5375-455C-9EA6-DF929625EA0E}">
        <p15:presenceInfo xmlns:p15="http://schemas.microsoft.com/office/powerpoint/2012/main" userId="S::mlane@iom.int::3c2acb6c-e797-4826-a3d9-06645325c9fe" providerId="AD"/>
      </p:ext>
    </p:extLst>
  </p:cmAuthor>
  <p:cmAuthor id="3" name="Marianne Eleanor LANE" initials="MEL" lastIdx="23" clrIdx="2">
    <p:extLst>
      <p:ext uri="{19B8F6BF-5375-455C-9EA6-DF929625EA0E}">
        <p15:presenceInfo xmlns:p15="http://schemas.microsoft.com/office/powerpoint/2012/main" userId="Marianne Eleanor LANE" providerId="None"/>
      </p:ext>
    </p:extLst>
  </p:cmAuthor>
  <p:cmAuthor id="4" name="EITEL Kristin" initials="EK" lastIdx="22" clrIdx="3">
    <p:extLst>
      <p:ext uri="{19B8F6BF-5375-455C-9EA6-DF929625EA0E}">
        <p15:presenceInfo xmlns:p15="http://schemas.microsoft.com/office/powerpoint/2012/main" userId="S::keitel@iom.int::739e9691-d663-4742-af8f-23e618410c7d" providerId="AD"/>
      </p:ext>
    </p:extLst>
  </p:cmAuthor>
  <p:cmAuthor id="5" name="Guest User" initials="GU" lastIdx="2" clrIdx="4">
    <p:extLst>
      <p:ext uri="{19B8F6BF-5375-455C-9EA6-DF929625EA0E}">
        <p15:presenceInfo xmlns:p15="http://schemas.microsoft.com/office/powerpoint/2012/main" userId="S::urn:spo:anon#b07b888176b4ac623cf92bc31fefd1c07ae5bc8a848f13566c5699ff3bafff1d::" providerId="AD"/>
      </p:ext>
    </p:extLst>
  </p:cmAuthor>
  <p:cmAuthor id="6" name="DOYEL Sarah Elizabeth" initials="DE" lastIdx="2" clrIdx="5">
    <p:extLst>
      <p:ext uri="{19B8F6BF-5375-455C-9EA6-DF929625EA0E}">
        <p15:presenceInfo xmlns:p15="http://schemas.microsoft.com/office/powerpoint/2012/main" userId="S::sdoyel@iom.int::68e32af1-f3e3-4747-8056-bfae307f45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D7C"/>
    <a:srgbClr val="E9EBF5"/>
    <a:srgbClr val="318CDD"/>
    <a:srgbClr val="5B92E5"/>
    <a:srgbClr val="1A3668"/>
    <a:srgbClr val="418FDE"/>
    <a:srgbClr val="007DBB"/>
    <a:srgbClr val="3183D8"/>
    <a:srgbClr val="C7C7C7"/>
    <a:srgbClr val="F2F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8FB30-62B9-4202-B096-14DA50DD0F17}" v="693" dt="2023-05-05T11:03:56.711"/>
    <p1510:client id="{5E2D6DD7-3959-4F58-BF22-1501B0489961}" v="20" dt="2023-05-05T10:29:25.015"/>
    <p1510:client id="{6F0ADE9D-C0B4-4693-B574-688696322CDB}" v="30" dt="2023-05-05T13:30:06.874"/>
    <p1510:client id="{740EA831-8087-D683-AE37-FA51DBA7884F}" v="98" dt="2023-05-07T06:49:11.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83" autoAdjust="0"/>
  </p:normalViewPr>
  <p:slideViewPr>
    <p:cSldViewPr snapToGrid="0">
      <p:cViewPr>
        <p:scale>
          <a:sx n="71" d="100"/>
          <a:sy n="71" d="100"/>
        </p:scale>
        <p:origin x="2076"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F5BB01F-266C-7247-B728-EF5FCD0B897D}" type="datetimeFigureOut">
              <a:rPr lang="en-US" smtClean="0"/>
              <a:t>2/5/2024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BF59213-6462-A94E-81CA-F4C3137ADC6D}" type="slidenum">
              <a:rPr lang="en-US" smtClean="0"/>
              <a:t>‹#›</a:t>
            </a:fld>
            <a:endParaRPr lang="en-US"/>
          </a:p>
        </p:txBody>
      </p:sp>
    </p:spTree>
    <p:extLst>
      <p:ext uri="{BB962C8B-B14F-4D97-AF65-F5344CB8AC3E}">
        <p14:creationId xmlns:p14="http://schemas.microsoft.com/office/powerpoint/2010/main" val="230289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mdac.iom.int/sites/default/files/papers/en_sdg_web.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1</a:t>
            </a:fld>
            <a:endParaRPr lang="en-US"/>
          </a:p>
        </p:txBody>
      </p:sp>
    </p:spTree>
    <p:extLst>
      <p:ext uri="{BB962C8B-B14F-4D97-AF65-F5344CB8AC3E}">
        <p14:creationId xmlns:p14="http://schemas.microsoft.com/office/powerpoint/2010/main" val="216295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points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GCM's 360-degree view of international migration recognizes that a </a:t>
            </a:r>
            <a:r>
              <a:rPr lang="en-GB" sz="1200" b="1" kern="1200" dirty="0">
                <a:solidFill>
                  <a:schemeClr val="tx1"/>
                </a:solidFill>
                <a:effectLst/>
                <a:latin typeface="+mn-lt"/>
                <a:ea typeface="+mn-ea"/>
                <a:cs typeface="+mn-cs"/>
              </a:rPr>
              <a:t>comprehensive approach</a:t>
            </a:r>
            <a:r>
              <a:rPr lang="en-GB" sz="1200" kern="1200" dirty="0">
                <a:solidFill>
                  <a:schemeClr val="tx1"/>
                </a:solidFill>
                <a:effectLst/>
                <a:latin typeface="+mn-lt"/>
                <a:ea typeface="+mn-ea"/>
                <a:cs typeface="+mn-cs"/>
              </a:rPr>
              <a:t> is needed to </a:t>
            </a:r>
          </a:p>
          <a:p>
            <a:pPr marL="171450" lvl="0" indent="-171450">
              <a:buFontTx/>
              <a:buChar char="-"/>
            </a:pPr>
            <a:r>
              <a:rPr lang="en-GB" sz="1200" kern="1200" dirty="0">
                <a:solidFill>
                  <a:schemeClr val="tx1"/>
                </a:solidFill>
                <a:effectLst/>
                <a:latin typeface="+mn-lt"/>
                <a:ea typeface="+mn-ea"/>
                <a:cs typeface="+mn-cs"/>
              </a:rPr>
              <a:t>optimize the benefits of migration</a:t>
            </a:r>
          </a:p>
          <a:p>
            <a:pPr marL="171450" lvl="0" indent="-171450">
              <a:buFontTx/>
              <a:buChar char="-"/>
            </a:pPr>
            <a:r>
              <a:rPr lang="en-GB" sz="1200" kern="1200" dirty="0">
                <a:solidFill>
                  <a:schemeClr val="tx1"/>
                </a:solidFill>
                <a:effectLst/>
                <a:latin typeface="+mn-lt"/>
                <a:ea typeface="+mn-ea"/>
                <a:cs typeface="+mn-cs"/>
              </a:rPr>
              <a:t>while addressing its risks and challenges. </a:t>
            </a:r>
          </a:p>
          <a:p>
            <a:pPr marL="171450" lvl="0" indent="-171450">
              <a:buFontTx/>
              <a:buChar char="-"/>
            </a:pPr>
            <a:endParaRPr lang="en-GB" sz="1200" kern="1200" dirty="0">
              <a:solidFill>
                <a:schemeClr val="tx1"/>
              </a:solidFill>
              <a:effectLst/>
              <a:latin typeface="+mn-lt"/>
              <a:ea typeface="+mn-ea"/>
              <a:cs typeface="+mn-cs"/>
            </a:endParaRPr>
          </a:p>
          <a:p>
            <a:pPr marL="0" lvl="0" indent="0">
              <a:buFontTx/>
              <a:buNone/>
            </a:pPr>
            <a:r>
              <a:rPr lang="en-GB" sz="1200" kern="1200" dirty="0">
                <a:solidFill>
                  <a:schemeClr val="tx1"/>
                </a:solidFill>
                <a:effectLst/>
                <a:latin typeface="+mn-lt"/>
                <a:ea typeface="+mn-ea"/>
                <a:cs typeface="+mn-cs"/>
              </a:rPr>
              <a:t>This comprehensive approach is reflected in the 23 objectives of the GCM, which collectively aim to cover all relevant aspects of migration.</a:t>
            </a:r>
          </a:p>
          <a:p>
            <a:pPr marL="0" lvl="0" indent="0">
              <a:buFontTx/>
              <a:buNone/>
            </a:pPr>
            <a:r>
              <a:rPr lang="en-US" sz="1200" kern="1200" dirty="0">
                <a:solidFill>
                  <a:schemeClr val="tx1"/>
                </a:solidFill>
                <a:effectLst/>
                <a:latin typeface="+mn-lt"/>
                <a:ea typeface="+mn-ea"/>
                <a:cs typeface="+mn-cs"/>
              </a:rPr>
              <a:t>While different GCM objectives focus on various aspects of migration, from access to services for migrants to border governance and available migration pathways, taken together they represent a comprehensive 360-degree vision of migration.</a:t>
            </a:r>
          </a:p>
          <a:p>
            <a:pPr marL="0" lvl="0" indent="0">
              <a:buFontTx/>
              <a:buNone/>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Accordingly, </a:t>
            </a:r>
            <a:r>
              <a:rPr lang="en-US" sz="1200" b="1" kern="1200" dirty="0">
                <a:solidFill>
                  <a:schemeClr val="tx1"/>
                </a:solidFill>
                <a:effectLst/>
                <a:latin typeface="+mn-lt"/>
                <a:ea typeface="+mn-ea"/>
                <a:cs typeface="+mn-cs"/>
              </a:rPr>
              <a:t>GCM objectives should not be considered in isolation</a:t>
            </a:r>
            <a:r>
              <a:rPr lang="en-US" sz="1200" kern="1200" dirty="0">
                <a:solidFill>
                  <a:schemeClr val="tx1"/>
                </a:solidFill>
                <a:effectLst/>
                <a:latin typeface="+mn-lt"/>
                <a:ea typeface="+mn-ea"/>
                <a:cs typeface="+mn-cs"/>
              </a:rPr>
              <a:t> but rather all 23 objectives should be implemented together. </a:t>
            </a:r>
            <a:r>
              <a:rPr lang="en-US" sz="1200" b="1" kern="1200" dirty="0">
                <a:solidFill>
                  <a:schemeClr val="tx1"/>
                </a:solidFill>
                <a:effectLst/>
                <a:latin typeface="+mn-lt"/>
                <a:ea typeface="+mn-ea"/>
                <a:cs typeface="+mn-cs"/>
              </a:rPr>
              <a:t>The 360-degree approach makes clear that focusing on combatting smuggling without also working on protection will not work; that focusing on remittances without delivering on decent work will not work; that focusing on pathways without attention to narratives and inclusion will not work;</a:t>
            </a:r>
            <a:r>
              <a:rPr lang="en-US" sz="1200" kern="1200" dirty="0">
                <a:solidFill>
                  <a:schemeClr val="tx1"/>
                </a:solidFill>
                <a:effectLst/>
                <a:latin typeface="+mn-lt"/>
                <a:ea typeface="+mn-ea"/>
                <a:cs typeface="+mn-cs"/>
              </a:rPr>
              <a:t> that no approach to migration governance will work if it does not seek to understand who is moving and why; and that without international cooperation, all efforts will be limited.</a:t>
            </a:r>
          </a:p>
          <a:p>
            <a:pPr marL="0" lvl="0" indent="0">
              <a:buFontTx/>
              <a:buNone/>
            </a:pPr>
            <a:endParaRPr lang="en-US" sz="1200" kern="1200" dirty="0">
              <a:solidFill>
                <a:schemeClr val="tx1"/>
              </a:solidFill>
              <a:effectLst/>
              <a:latin typeface="+mn-lt"/>
              <a:ea typeface="+mn-ea"/>
              <a:cs typeface="+mn-cs"/>
            </a:endParaRPr>
          </a:p>
          <a:p>
            <a:pPr marL="0" lvl="0" indent="0">
              <a:buFontTx/>
              <a:buNone/>
            </a:pPr>
            <a:r>
              <a:rPr lang="en-US" sz="1200" b="0" i="1" u="sng" kern="1200" dirty="0">
                <a:solidFill>
                  <a:schemeClr val="tx1"/>
                </a:solidFill>
                <a:effectLst/>
                <a:latin typeface="+mn-lt"/>
                <a:ea typeface="+mn-ea"/>
                <a:cs typeface="+mn-cs"/>
              </a:rPr>
              <a:t>*Photo of Albanian returnees supported through the IOM reintegration program </a:t>
            </a:r>
          </a:p>
          <a:p>
            <a:pPr marL="0" lvl="0" indent="0">
              <a:buFontTx/>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389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session begins by providing reference to the 2030 Agenda, recalling that it informs the work of the UN Development System</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-Reference that interventions with a </a:t>
            </a:r>
            <a:r>
              <a:rPr lang="en-US" sz="1200" b="1" kern="1200">
                <a:solidFill>
                  <a:schemeClr val="tx1"/>
                </a:solidFill>
                <a:effectLst/>
                <a:latin typeface="+mn-lt"/>
                <a:ea typeface="+mn-ea"/>
                <a:cs typeface="+mn-cs"/>
              </a:rPr>
              <a:t>migration link are also heavily informed by the 2030 Agenda</a:t>
            </a:r>
            <a:endParaRPr lang="en-GB" sz="1200" b="1"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-Recall that we are now well into the </a:t>
            </a:r>
            <a:r>
              <a:rPr lang="en-US" sz="1200" b="1" kern="1200">
                <a:solidFill>
                  <a:schemeClr val="tx1"/>
                </a:solidFill>
                <a:effectLst/>
                <a:latin typeface="+mn-lt"/>
                <a:ea typeface="+mn-ea"/>
                <a:cs typeface="+mn-cs"/>
              </a:rPr>
              <a:t>Decade for Action (</a:t>
            </a:r>
            <a:r>
              <a:rPr lang="en-US" sz="1200" b="1" u="sng" kern="1200">
                <a:solidFill>
                  <a:schemeClr val="tx1"/>
                </a:solidFill>
                <a:effectLst/>
                <a:latin typeface="+mn-lt"/>
                <a:ea typeface="+mn-ea"/>
                <a:cs typeface="+mn-cs"/>
              </a:rPr>
              <a:t>the push for the achievement of the Goals!</a:t>
            </a:r>
            <a:r>
              <a:rPr lang="en-US" sz="1200" b="1" kern="1200">
                <a:solidFill>
                  <a:schemeClr val="tx1"/>
                </a:solidFill>
                <a:effectLst/>
                <a:latin typeface="+mn-lt"/>
                <a:ea typeface="+mn-ea"/>
                <a:cs typeface="+mn-cs"/>
              </a:rPr>
              <a:t>)</a:t>
            </a:r>
            <a:endParaRPr lang="en-GB" sz="1200" b="1"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-Explain the impact of the COVID-19 Pandemic across the goals, and also highlight the clear relevance to migration </a:t>
            </a:r>
            <a:endParaRPr lang="en-GB" sz="1200" kern="1200">
              <a:solidFill>
                <a:schemeClr val="tx1"/>
              </a:solidFill>
              <a:effectLst/>
              <a:latin typeface="+mn-lt"/>
              <a:ea typeface="+mn-ea"/>
              <a:cs typeface="+mn-cs"/>
            </a:endParaRPr>
          </a:p>
          <a:p>
            <a:pPr lvl="0"/>
            <a:endParaRPr lang="en-US" sz="1200" kern="1200">
              <a:solidFill>
                <a:schemeClr val="tx1"/>
              </a:solidFill>
              <a:effectLst/>
              <a:latin typeface="+mn-lt"/>
              <a:cs typeface="Calibri"/>
            </a:endParaRPr>
          </a:p>
          <a:p>
            <a:r>
              <a:rPr lang="en-US" sz="1200" b="1" kern="1200">
                <a:solidFill>
                  <a:schemeClr val="tx1"/>
                </a:solidFill>
                <a:effectLst/>
                <a:latin typeface="+mn-lt"/>
                <a:ea typeface="+mn-ea"/>
                <a:cs typeface="+mn-cs"/>
              </a:rPr>
              <a:t>Interactivity: (if time allows)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Question to participants: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Ask participants if they are able to make any other connections between COVID-19 and migration, including its impact on development </a:t>
            </a:r>
            <a:endParaRPr lang="en-GB"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Raise hand to share thoughts...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Facilitator to summarise the inputs before moving to the next slide</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11</a:t>
            </a:fld>
            <a:endParaRPr lang="en-US"/>
          </a:p>
        </p:txBody>
      </p:sp>
    </p:spTree>
    <p:extLst>
      <p:ext uri="{BB962C8B-B14F-4D97-AF65-F5344CB8AC3E}">
        <p14:creationId xmlns:p14="http://schemas.microsoft.com/office/powerpoint/2010/main" val="771032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400" kern="1200">
              <a:solidFill>
                <a:schemeClr val="tx1"/>
              </a:solidFill>
              <a:effectLst/>
              <a:latin typeface="+mn-lt"/>
              <a:ea typeface="+mn-ea"/>
              <a:cs typeface="+mn-cs"/>
            </a:endParaRPr>
          </a:p>
          <a:p>
            <a:pPr lvl="0" fontAlgn="base"/>
            <a:r>
              <a:rPr lang="en-GB" sz="1200" kern="1200">
                <a:solidFill>
                  <a:schemeClr val="tx1"/>
                </a:solidFill>
                <a:effectLst/>
                <a:latin typeface="+mn-lt"/>
                <a:ea typeface="+mn-ea"/>
                <a:cs typeface="+mn-cs"/>
              </a:rPr>
              <a:t>For the first time in global development policy, the 2030 Agenda recognizes the </a:t>
            </a:r>
            <a:r>
              <a:rPr lang="en-GB" sz="1200" b="1" kern="1200">
                <a:solidFill>
                  <a:schemeClr val="tx1"/>
                </a:solidFill>
                <a:effectLst/>
                <a:latin typeface="+mn-lt"/>
                <a:ea typeface="+mn-ea"/>
                <a:cs typeface="+mn-cs"/>
              </a:rPr>
              <a:t>positive contribution of migrants to inclusive growth and sustainable development</a:t>
            </a:r>
            <a:r>
              <a:rPr lang="en-GB" sz="1200" kern="1200">
                <a:solidFill>
                  <a:schemeClr val="tx1"/>
                </a:solidFill>
                <a:effectLst/>
                <a:latin typeface="+mn-lt"/>
                <a:ea typeface="+mn-ea"/>
                <a:cs typeface="+mn-cs"/>
              </a:rPr>
              <a:t> (para 29). </a:t>
            </a:r>
          </a:p>
          <a:p>
            <a:pPr lvl="0" fontAlgn="base"/>
            <a:r>
              <a:rPr lang="en-GB" sz="1200" kern="1200">
                <a:solidFill>
                  <a:schemeClr val="tx1"/>
                </a:solidFill>
                <a:effectLst/>
                <a:latin typeface="+mn-lt"/>
                <a:ea typeface="+mn-ea"/>
                <a:cs typeface="+mn-cs"/>
              </a:rPr>
              <a:t>The 2030 Agenda incorporates the issues of migration and mobility in other significant ways, in particular by:</a:t>
            </a:r>
          </a:p>
          <a:p>
            <a:pPr lvl="1" fontAlgn="base"/>
            <a:r>
              <a:rPr lang="en-GB" sz="1200" kern="1200">
                <a:solidFill>
                  <a:schemeClr val="tx1"/>
                </a:solidFill>
                <a:effectLst/>
                <a:latin typeface="+mn-lt"/>
                <a:ea typeface="+mn-ea"/>
                <a:cs typeface="+mn-cs"/>
              </a:rPr>
              <a:t>Recognizing that international migration is a</a:t>
            </a:r>
            <a:r>
              <a:rPr lang="en-GB" sz="1200" b="1" kern="1200">
                <a:solidFill>
                  <a:schemeClr val="tx1"/>
                </a:solidFill>
                <a:effectLst/>
                <a:latin typeface="+mn-lt"/>
                <a:ea typeface="+mn-ea"/>
                <a:cs typeface="+mn-cs"/>
              </a:rPr>
              <a:t> multi-dimensional reality</a:t>
            </a:r>
            <a:r>
              <a:rPr lang="en-GB" sz="1200" kern="1200">
                <a:solidFill>
                  <a:schemeClr val="tx1"/>
                </a:solidFill>
                <a:effectLst/>
                <a:latin typeface="+mn-lt"/>
                <a:ea typeface="+mn-ea"/>
                <a:cs typeface="+mn-cs"/>
              </a:rPr>
              <a:t> of great relevance for countries of origin, transit and destination — one that requires coherent and comprehensive responses at all levels (para 29) </a:t>
            </a:r>
          </a:p>
          <a:p>
            <a:pPr lvl="1" fontAlgn="base"/>
            <a:r>
              <a:rPr lang="en-GB" sz="1200" kern="1200">
                <a:solidFill>
                  <a:schemeClr val="tx1"/>
                </a:solidFill>
                <a:effectLst/>
                <a:latin typeface="+mn-lt"/>
                <a:ea typeface="+mn-ea"/>
                <a:cs typeface="+mn-cs"/>
              </a:rPr>
              <a:t>Calling for the </a:t>
            </a:r>
            <a:r>
              <a:rPr lang="en-GB" sz="1200" b="1" kern="1200">
                <a:solidFill>
                  <a:schemeClr val="tx1"/>
                </a:solidFill>
                <a:effectLst/>
                <a:latin typeface="+mn-lt"/>
                <a:ea typeface="+mn-ea"/>
                <a:cs typeface="+mn-cs"/>
              </a:rPr>
              <a:t>empowerment of vulnerable groups </a:t>
            </a:r>
            <a:r>
              <a:rPr lang="en-GB" sz="1200" kern="1200">
                <a:solidFill>
                  <a:schemeClr val="tx1"/>
                </a:solidFill>
                <a:effectLst/>
                <a:latin typeface="+mn-lt"/>
                <a:ea typeface="+mn-ea"/>
                <a:cs typeface="+mn-cs"/>
              </a:rPr>
              <a:t>(including refugees, internally displaced persons and migrants) (para 23) </a:t>
            </a:r>
          </a:p>
          <a:p>
            <a:pPr lvl="1" fontAlgn="base"/>
            <a:r>
              <a:rPr lang="en-GB" sz="1200" kern="1200">
                <a:solidFill>
                  <a:schemeClr val="tx1"/>
                </a:solidFill>
                <a:effectLst/>
                <a:latin typeface="+mn-lt"/>
                <a:ea typeface="+mn-ea"/>
                <a:cs typeface="+mn-cs"/>
              </a:rPr>
              <a:t>Highlighting the impact of </a:t>
            </a:r>
            <a:r>
              <a:rPr lang="en-GB" sz="1200" b="1" kern="1200">
                <a:solidFill>
                  <a:schemeClr val="tx1"/>
                </a:solidFill>
                <a:effectLst/>
                <a:latin typeface="+mn-lt"/>
                <a:ea typeface="+mn-ea"/>
                <a:cs typeface="+mn-cs"/>
              </a:rPr>
              <a:t>humanitarian crises and</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forced displacement</a:t>
            </a:r>
            <a:r>
              <a:rPr lang="en-GB" sz="1200" kern="1200">
                <a:solidFill>
                  <a:schemeClr val="tx1"/>
                </a:solidFill>
                <a:effectLst/>
                <a:latin typeface="+mn-lt"/>
                <a:ea typeface="+mn-ea"/>
                <a:cs typeface="+mn-cs"/>
              </a:rPr>
              <a:t> on development (para 14)</a:t>
            </a:r>
          </a:p>
          <a:p>
            <a:pPr lvl="1" fontAlgn="base"/>
            <a:r>
              <a:rPr lang="en-GB" sz="1200" kern="1200">
                <a:solidFill>
                  <a:schemeClr val="tx1"/>
                </a:solidFill>
                <a:effectLst/>
                <a:latin typeface="+mn-lt"/>
                <a:ea typeface="+mn-ea"/>
                <a:cs typeface="+mn-cs"/>
              </a:rPr>
              <a:t>Committing to the eradication of </a:t>
            </a:r>
            <a:r>
              <a:rPr lang="en-GB" sz="1200" b="1" kern="1200">
                <a:solidFill>
                  <a:schemeClr val="tx1"/>
                </a:solidFill>
                <a:effectLst/>
                <a:latin typeface="+mn-lt"/>
                <a:ea typeface="+mn-ea"/>
                <a:cs typeface="+mn-cs"/>
              </a:rPr>
              <a:t>forced labour and human trafficking</a:t>
            </a:r>
            <a:r>
              <a:rPr lang="en-GB" sz="1200" kern="1200">
                <a:solidFill>
                  <a:schemeClr val="tx1"/>
                </a:solidFill>
                <a:effectLst/>
                <a:latin typeface="+mn-lt"/>
                <a:ea typeface="+mn-ea"/>
                <a:cs typeface="+mn-cs"/>
              </a:rPr>
              <a:t> (para 27) </a:t>
            </a:r>
          </a:p>
          <a:p>
            <a:pPr lvl="0" fontAlgn="base"/>
            <a:r>
              <a:rPr lang="en-GB" sz="1200" kern="1200">
                <a:solidFill>
                  <a:schemeClr val="tx1"/>
                </a:solidFill>
                <a:effectLst/>
                <a:latin typeface="+mn-lt"/>
                <a:ea typeface="+mn-ea"/>
                <a:cs typeface="+mn-cs"/>
              </a:rPr>
              <a:t>COVID-19 is one such example of the cross-cutting and multi-directional relevance of migration to sustainable development. Responses, including to the immediate and medium-term socio-economic effects can benefit greatly from taking into consideration migration and migrants. See UNNM Guidance Note referenced in the Introductory Session. (as already referenced above)</a:t>
            </a:r>
          </a:p>
          <a:p>
            <a:pPr lvl="0" fontAlgn="base"/>
            <a:r>
              <a:rPr lang="en-GB" sz="1200" kern="1200">
                <a:solidFill>
                  <a:schemeClr val="tx1"/>
                </a:solidFill>
                <a:effectLst/>
                <a:latin typeface="+mn-lt"/>
                <a:ea typeface="+mn-ea"/>
                <a:cs typeface="+mn-cs"/>
              </a:rPr>
              <a:t>The relationship between migration and development is complex and context specific. It is also a two-way relationship, with migration impacting development and development impacting migration</a:t>
            </a:r>
          </a:p>
          <a:p>
            <a:pPr lvl="0" fontAlgn="base"/>
            <a:r>
              <a:rPr lang="en-GB" sz="1200" kern="1200">
                <a:solidFill>
                  <a:schemeClr val="tx1"/>
                </a:solidFill>
                <a:effectLst/>
                <a:latin typeface="+mn-lt"/>
                <a:ea typeface="+mn-ea"/>
                <a:cs typeface="+mn-cs"/>
              </a:rPr>
              <a:t>Migration is multi-faceted, non-linear and complex, requiring and integrated approach that links in with all sectoral areas and all levels of governance (horizontal and vertical linkages)</a:t>
            </a:r>
          </a:p>
          <a:p>
            <a:r>
              <a:rPr lang="en-US" sz="1200" kern="1200">
                <a:solidFill>
                  <a:schemeClr val="tx1"/>
                </a:solidFill>
                <a:effectLst/>
                <a:latin typeface="+mn-lt"/>
                <a:ea typeface="+mn-ea"/>
                <a:cs typeface="+mn-cs"/>
              </a:rPr>
              <a:t>The 2030 Agenda also commits States and other stakeholders to cooperating internationally to ensure safe, orderly and regular migration involving full respect for human rights and for the humane treatment of migrants (regardless of migration status), of refugees and of displaced persons (para 29). </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12</a:t>
            </a:fld>
            <a:endParaRPr lang="en-US"/>
          </a:p>
        </p:txBody>
      </p:sp>
    </p:spTree>
    <p:extLst>
      <p:ext uri="{BB962C8B-B14F-4D97-AF65-F5344CB8AC3E}">
        <p14:creationId xmlns:p14="http://schemas.microsoft.com/office/powerpoint/2010/main" val="2726842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Among core connections are the following (these are all referenced in the 2030 Agenda):</a:t>
            </a:r>
          </a:p>
          <a:p>
            <a:pPr marL="171450" lvl="0" indent="-171450">
              <a:buFont typeface="Wingdings" panose="05000000000000000000" pitchFamily="2" charset="2"/>
              <a:buChar char="ü"/>
            </a:pPr>
            <a:r>
              <a:rPr lang="en-US" sz="1200" kern="1200">
                <a:solidFill>
                  <a:schemeClr val="tx1"/>
                </a:solidFill>
                <a:effectLst/>
                <a:latin typeface="+mn-lt"/>
                <a:ea typeface="+mn-ea"/>
                <a:cs typeface="+mn-cs"/>
              </a:rPr>
              <a:t>Positive contribution of migrants to inclusive growth and sustainable development</a:t>
            </a:r>
            <a:endParaRPr lang="en-GB" sz="1200" kern="120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a:solidFill>
                  <a:schemeClr val="tx1"/>
                </a:solidFill>
                <a:effectLst/>
                <a:latin typeface="+mn-lt"/>
                <a:ea typeface="+mn-ea"/>
                <a:cs typeface="+mn-cs"/>
              </a:rPr>
              <a:t>Migration as a multi-dimensional reality relevant to all countries</a:t>
            </a:r>
            <a:endParaRPr lang="en-GB" sz="1200" kern="120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a:solidFill>
                  <a:schemeClr val="tx1"/>
                </a:solidFill>
                <a:effectLst/>
                <a:latin typeface="+mn-lt"/>
                <a:ea typeface="+mn-ea"/>
                <a:cs typeface="+mn-cs"/>
              </a:rPr>
              <a:t>Need to empower vulnerable groups (including migrants)</a:t>
            </a:r>
            <a:endParaRPr lang="en-GB" sz="1200" kern="120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a:solidFill>
                  <a:schemeClr val="tx1"/>
                </a:solidFill>
                <a:effectLst/>
                <a:latin typeface="+mn-lt"/>
                <a:ea typeface="+mn-ea"/>
                <a:cs typeface="+mn-cs"/>
              </a:rPr>
              <a:t>Impact of forced displacement on development</a:t>
            </a:r>
            <a:endParaRPr lang="en-GB" sz="1200" kern="120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a:solidFill>
                  <a:schemeClr val="tx1"/>
                </a:solidFill>
                <a:effectLst/>
                <a:latin typeface="+mn-lt"/>
                <a:ea typeface="+mn-ea"/>
                <a:cs typeface="+mn-cs"/>
              </a:rPr>
              <a:t>Need to eradicate forced labour and human trafficking</a:t>
            </a:r>
            <a:endParaRPr lang="en-GB" sz="1200" kern="120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a:solidFill>
                  <a:schemeClr val="tx1"/>
                </a:solidFill>
                <a:effectLst/>
                <a:latin typeface="+mn-lt"/>
                <a:ea typeface="+mn-ea"/>
                <a:cs typeface="+mn-cs"/>
              </a:rPr>
              <a:t>Need for international cooperation to ensure safe, orderly and regular migration, involving full respect for human rights and the humane treatment of migrants</a:t>
            </a:r>
            <a:endParaRPr lang="en-GB" sz="1200" kern="1200">
              <a:solidFill>
                <a:schemeClr val="tx1"/>
              </a:solidFill>
              <a:effectLst/>
              <a:latin typeface="+mn-lt"/>
              <a:ea typeface="+mn-ea"/>
              <a:cs typeface="+mn-cs"/>
            </a:endParaRPr>
          </a:p>
          <a:p>
            <a:pPr marL="171450" indent="-171450">
              <a:buFont typeface="Wingdings" panose="05000000000000000000" pitchFamily="2" charset="2"/>
              <a:buChar char="ü"/>
            </a:pPr>
            <a:r>
              <a:rPr lang="en-US" sz="1200" kern="1200">
                <a:solidFill>
                  <a:schemeClr val="tx1"/>
                </a:solidFill>
                <a:effectLst/>
                <a:latin typeface="+mn-lt"/>
                <a:ea typeface="+mn-ea"/>
                <a:cs typeface="+mn-cs"/>
              </a:rPr>
              <a:t>Recent inclusion of Georgia in the Schengen Zone and the resultant impact on safe, orderly and regular migration, for example</a:t>
            </a:r>
            <a:endParaRPr lang="en-GB" sz="1200" kern="1200">
              <a:solidFill>
                <a:schemeClr val="tx1"/>
              </a:solidFill>
              <a:effectLst/>
              <a:latin typeface="+mn-lt"/>
              <a:ea typeface="+mn-ea"/>
              <a:cs typeface="+mn-cs"/>
            </a:endParaRPr>
          </a:p>
          <a:p>
            <a:pPr marL="171450" indent="-171450">
              <a:buFont typeface="Wingdings" panose="05000000000000000000" pitchFamily="2" charset="2"/>
              <a:buChar char="ü"/>
            </a:pPr>
            <a:r>
              <a:rPr lang="en-US" sz="1200" kern="1200">
                <a:solidFill>
                  <a:schemeClr val="tx1"/>
                </a:solidFill>
                <a:effectLst/>
                <a:latin typeface="+mn-lt"/>
                <a:ea typeface="+mn-ea"/>
                <a:cs typeface="+mn-cs"/>
              </a:rPr>
              <a:t>Readmission agreements as well as within the European Union</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Beyond this, migration links to all SDGs, as shown in the visual</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13</a:t>
            </a:fld>
            <a:endParaRPr lang="en-US"/>
          </a:p>
        </p:txBody>
      </p:sp>
    </p:spTree>
    <p:extLst>
      <p:ext uri="{BB962C8B-B14F-4D97-AF65-F5344CB8AC3E}">
        <p14:creationId xmlns:p14="http://schemas.microsoft.com/office/powerpoint/2010/main" val="299121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direct connections between migration and the SDGs can be seen as follows:</a:t>
            </a:r>
          </a:p>
          <a:p>
            <a:pPr lvl="0"/>
            <a:r>
              <a:rPr lang="en-US" sz="1200" i="1" kern="1200">
                <a:solidFill>
                  <a:schemeClr val="tx1"/>
                </a:solidFill>
                <a:effectLst/>
                <a:latin typeface="+mn-lt"/>
                <a:ea typeface="+mn-ea"/>
                <a:cs typeface="+mn-cs"/>
              </a:rPr>
              <a:t>Student mobility (target 4B)</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Human Trafficking and exploitation (targets 5.2; 8.7; 16.2)</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Labour migration and employment (8.5, 8.7, 8.8)</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Migration governance (10.7)</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Remittances (10.C)</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Migration data (17.18)</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e.g. </a:t>
            </a:r>
            <a:r>
              <a:rPr lang="en-GB" sz="1200" kern="1200">
                <a:solidFill>
                  <a:schemeClr val="tx1"/>
                </a:solidFill>
                <a:effectLst/>
                <a:latin typeface="+mn-lt"/>
                <a:ea typeface="+mn-ea"/>
                <a:cs typeface="+mn-cs"/>
              </a:rPr>
              <a:t>(UPDATE FOR COUNTRY CONTEXT)</a:t>
            </a:r>
          </a:p>
          <a:p>
            <a:r>
              <a:rPr lang="en-US" sz="1200" b="1" kern="1200">
                <a:solidFill>
                  <a:schemeClr val="tx1"/>
                </a:solidFill>
                <a:effectLst/>
                <a:latin typeface="+mn-lt"/>
                <a:ea typeface="+mn-ea"/>
                <a:cs typeface="+mn-cs"/>
              </a:rPr>
              <a:t>Interactivity: (if time allows)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Question to participants: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Consider asking participants to share more information on this initiative and how it helps improve data on migration</a:t>
            </a:r>
            <a:r>
              <a:rPr lang="en-US" sz="1200" i="1" kern="1200">
                <a:solidFill>
                  <a:schemeClr val="tx1"/>
                </a:solidFill>
                <a:effectLst/>
                <a:latin typeface="+mn-lt"/>
                <a:ea typeface="+mn-ea"/>
                <a:cs typeface="+mn-cs"/>
              </a:rPr>
              <a:t> Raise hand to share thoughts...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Facilitator to contextualise the inputs before moving to the next slide</a:t>
            </a:r>
          </a:p>
          <a:p>
            <a:r>
              <a:rPr lang="en-GB" sz="1200" kern="1200">
                <a:solidFill>
                  <a:schemeClr val="tx1"/>
                </a:solidFill>
                <a:effectLst/>
                <a:latin typeface="+mn-lt"/>
                <a:ea typeface="+mn-ea"/>
                <a:cs typeface="+mn-cs"/>
              </a:rPr>
              <a:t>This slide and the previous content has exemplified the direct connections. However, there are innumerable other cross-cutting linkages. These are shown in the next slide</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14</a:t>
            </a:fld>
            <a:endParaRPr lang="en-US"/>
          </a:p>
        </p:txBody>
      </p:sp>
    </p:spTree>
    <p:extLst>
      <p:ext uri="{BB962C8B-B14F-4D97-AF65-F5344CB8AC3E}">
        <p14:creationId xmlns:p14="http://schemas.microsoft.com/office/powerpoint/2010/main" val="2674576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fontAlgn="base"/>
            <a:r>
              <a:rPr lang="en-GB" sz="1200" kern="1200">
                <a:solidFill>
                  <a:schemeClr val="tx1"/>
                </a:solidFill>
                <a:effectLst/>
                <a:latin typeface="+mn-lt"/>
                <a:ea typeface="+mn-ea"/>
                <a:cs typeface="+mn-cs"/>
              </a:rPr>
              <a:t>Before delivering the key messages on "References to migration in the 2030 Agenda," it might be helpful to review the main references to migration in the 2030 Agenda and how these are formulated. See below:</a:t>
            </a:r>
          </a:p>
          <a:p>
            <a:r>
              <a:rPr lang="en-GB" sz="900" b="1" kern="1200">
                <a:solidFill>
                  <a:schemeClr val="tx1"/>
                </a:solidFill>
                <a:effectLst/>
                <a:latin typeface="+mn-lt"/>
                <a:ea typeface="+mn-ea"/>
                <a:cs typeface="+mn-cs"/>
              </a:rPr>
              <a:t>Paragraph 14: </a:t>
            </a:r>
            <a:r>
              <a:rPr lang="en-GB" sz="900" kern="1200">
                <a:solidFill>
                  <a:schemeClr val="tx1"/>
                </a:solidFill>
                <a:effectLst/>
                <a:latin typeface="+mn-lt"/>
                <a:ea typeface="+mn-ea"/>
                <a:cs typeface="+mn-cs"/>
              </a:rPr>
              <a:t>We are meeting at a time of immense challenges to sustainable development. Billions of our citizens continue to live in poverty and are denied a life of dignity. There are rising inequalities within and among countries. There are enormous disparities of opportunity, wealth and power. Gender inequality remains a key challenge. Unemployment, particularly youth unemployment, is a major concern.</a:t>
            </a:r>
            <a:r>
              <a:rPr lang="en-GB" sz="900" b="1" kern="1200">
                <a:solidFill>
                  <a:schemeClr val="tx1"/>
                </a:solidFill>
                <a:effectLst/>
                <a:latin typeface="+mn-lt"/>
                <a:ea typeface="+mn-ea"/>
                <a:cs typeface="+mn-cs"/>
              </a:rPr>
              <a:t> </a:t>
            </a:r>
            <a:r>
              <a:rPr lang="en-GB" sz="900" kern="1200">
                <a:solidFill>
                  <a:schemeClr val="tx1"/>
                </a:solidFill>
                <a:effectLst/>
                <a:latin typeface="+mn-lt"/>
                <a:ea typeface="+mn-ea"/>
                <a:cs typeface="+mn-cs"/>
              </a:rPr>
              <a:t>Global health threats, more frequent and intense natural disasters, spiralling conflict, violent extremism, terrorism and related humanitarian crises and </a:t>
            </a:r>
            <a:r>
              <a:rPr lang="en-GB" sz="900" b="1" kern="1200">
                <a:solidFill>
                  <a:schemeClr val="tx1"/>
                </a:solidFill>
                <a:effectLst/>
                <a:latin typeface="+mn-lt"/>
                <a:ea typeface="+mn-ea"/>
                <a:cs typeface="+mn-cs"/>
              </a:rPr>
              <a:t>forced displacement </a:t>
            </a:r>
            <a:r>
              <a:rPr lang="en-GB" sz="900" kern="1200">
                <a:solidFill>
                  <a:schemeClr val="tx1"/>
                </a:solidFill>
                <a:effectLst/>
                <a:latin typeface="+mn-lt"/>
                <a:ea typeface="+mn-ea"/>
                <a:cs typeface="+mn-cs"/>
              </a:rPr>
              <a:t>of people threaten to reverse much of the development progress made in recent decades.</a:t>
            </a:r>
          </a:p>
          <a:p>
            <a:r>
              <a:rPr lang="en-GB" sz="900" b="1" kern="1200">
                <a:solidFill>
                  <a:schemeClr val="tx1"/>
                </a:solidFill>
                <a:effectLst/>
                <a:latin typeface="+mn-lt"/>
                <a:ea typeface="+mn-ea"/>
                <a:cs typeface="+mn-cs"/>
              </a:rPr>
              <a:t>Paragraph 23: </a:t>
            </a:r>
            <a:r>
              <a:rPr lang="en-GB" sz="900" kern="1200">
                <a:solidFill>
                  <a:schemeClr val="tx1"/>
                </a:solidFill>
                <a:effectLst/>
                <a:latin typeface="+mn-lt"/>
                <a:ea typeface="+mn-ea"/>
                <a:cs typeface="+mn-cs"/>
              </a:rPr>
              <a:t>People who are vulnerable must be empowered. Those whose needs are reflected in the Agenda include all children, youth, persons with disabilities (of whom more than 80% live in poverty), people living with HIV/AIDS, older persons, indigenous peoples, refugees and internally displaced persons and </a:t>
            </a:r>
            <a:r>
              <a:rPr lang="en-GB" sz="900" b="1" kern="1200">
                <a:solidFill>
                  <a:schemeClr val="tx1"/>
                </a:solidFill>
                <a:effectLst/>
                <a:latin typeface="+mn-lt"/>
                <a:ea typeface="+mn-ea"/>
                <a:cs typeface="+mn-cs"/>
              </a:rPr>
              <a:t>migrants</a:t>
            </a:r>
            <a:r>
              <a:rPr lang="en-GB" sz="900" kern="1200">
                <a:solidFill>
                  <a:schemeClr val="tx1"/>
                </a:solidFill>
                <a:effectLst/>
                <a:latin typeface="+mn-lt"/>
                <a:ea typeface="+mn-ea"/>
                <a:cs typeface="+mn-cs"/>
              </a:rPr>
              <a:t>. We resolve to take further effective measures and actions, in conformity with international law, to remove obstacles and constraints, strengthen support and meet the special needs of people living in areas affected by complex humanitarian emergencies and in areas affected by terrorism.</a:t>
            </a:r>
          </a:p>
          <a:p>
            <a:r>
              <a:rPr lang="en-GB" sz="900" b="1" kern="1200">
                <a:solidFill>
                  <a:schemeClr val="tx1"/>
                </a:solidFill>
                <a:effectLst/>
                <a:latin typeface="+mn-lt"/>
                <a:ea typeface="+mn-ea"/>
                <a:cs typeface="+mn-cs"/>
              </a:rPr>
              <a:t>Paragraph 27: </a:t>
            </a:r>
            <a:r>
              <a:rPr lang="en-GB" sz="900" kern="1200">
                <a:solidFill>
                  <a:schemeClr val="tx1"/>
                </a:solidFill>
                <a:effectLst/>
                <a:latin typeface="+mn-lt"/>
                <a:ea typeface="+mn-ea"/>
                <a:cs typeface="+mn-cs"/>
              </a:rPr>
              <a:t>We will seek to build strong economic foundations for all our countries. Sustained, inclusive and sustainable economic growth is essential for prosperity. This will only be possible if wealth is shared and income inequality is addressed. We will work to build dynamic, sustainable, innovative and people-centred economies, promoting youth employment and women’s economic empowerment, in particular, and decent work for all. We will eradicate forced labour and </a:t>
            </a:r>
            <a:r>
              <a:rPr lang="en-GB" sz="900" b="1" kern="1200">
                <a:solidFill>
                  <a:schemeClr val="tx1"/>
                </a:solidFill>
                <a:effectLst/>
                <a:latin typeface="+mn-lt"/>
                <a:ea typeface="+mn-ea"/>
                <a:cs typeface="+mn-cs"/>
              </a:rPr>
              <a:t>human trafficking</a:t>
            </a:r>
            <a:r>
              <a:rPr lang="en-GB" sz="900" kern="1200">
                <a:solidFill>
                  <a:schemeClr val="tx1"/>
                </a:solidFill>
                <a:effectLst/>
                <a:latin typeface="+mn-lt"/>
                <a:ea typeface="+mn-ea"/>
                <a:cs typeface="+mn-cs"/>
              </a:rPr>
              <a:t> and end child labour in all its 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a:solidFill>
                  <a:schemeClr val="tx1"/>
                </a:solidFill>
                <a:effectLst/>
                <a:latin typeface="+mn-lt"/>
                <a:ea typeface="+mn-ea"/>
                <a:cs typeface="+mn-cs"/>
              </a:rPr>
              <a:t>Paragraph 29: </a:t>
            </a:r>
            <a:r>
              <a:rPr lang="en-GB" sz="900" kern="1200">
                <a:solidFill>
                  <a:schemeClr val="tx1"/>
                </a:solidFill>
                <a:effectLst/>
                <a:latin typeface="+mn-lt"/>
                <a:ea typeface="+mn-ea"/>
                <a:cs typeface="+mn-cs"/>
              </a:rPr>
              <a:t>We recognize the positive contribution of </a:t>
            </a:r>
            <a:r>
              <a:rPr lang="en-GB" sz="900" b="1" kern="1200">
                <a:solidFill>
                  <a:schemeClr val="tx1"/>
                </a:solidFill>
                <a:effectLst/>
                <a:latin typeface="+mn-lt"/>
                <a:ea typeface="+mn-ea"/>
                <a:cs typeface="+mn-cs"/>
              </a:rPr>
              <a:t>migrants </a:t>
            </a:r>
            <a:r>
              <a:rPr lang="en-GB" sz="900" kern="1200">
                <a:solidFill>
                  <a:schemeClr val="tx1"/>
                </a:solidFill>
                <a:effectLst/>
                <a:latin typeface="+mn-lt"/>
                <a:ea typeface="+mn-ea"/>
                <a:cs typeface="+mn-cs"/>
              </a:rPr>
              <a:t>for inclusive growth and sustainable development. We also recognize that </a:t>
            </a:r>
            <a:r>
              <a:rPr lang="en-GB" sz="900" b="1" kern="1200">
                <a:solidFill>
                  <a:schemeClr val="tx1"/>
                </a:solidFill>
                <a:effectLst/>
                <a:latin typeface="+mn-lt"/>
                <a:ea typeface="+mn-ea"/>
                <a:cs typeface="+mn-cs"/>
              </a:rPr>
              <a:t>international migration</a:t>
            </a:r>
            <a:r>
              <a:rPr lang="en-GB" sz="900" kern="1200">
                <a:solidFill>
                  <a:schemeClr val="tx1"/>
                </a:solidFill>
                <a:effectLst/>
                <a:latin typeface="+mn-lt"/>
                <a:ea typeface="+mn-ea"/>
                <a:cs typeface="+mn-cs"/>
              </a:rPr>
              <a:t> is a multi-dimensional reality of major relevance for the development of countries of origin, transit and destination, which requires coherent and comprehensive responses. We will cooperate internationally to ensure safe, orderly and regular </a:t>
            </a:r>
            <a:r>
              <a:rPr lang="en-GB" sz="900" b="1" kern="1200">
                <a:solidFill>
                  <a:schemeClr val="tx1"/>
                </a:solidFill>
                <a:effectLst/>
                <a:latin typeface="+mn-lt"/>
                <a:ea typeface="+mn-ea"/>
                <a:cs typeface="+mn-cs"/>
              </a:rPr>
              <a:t>migration </a:t>
            </a:r>
            <a:r>
              <a:rPr lang="en-GB" sz="900" kern="1200">
                <a:solidFill>
                  <a:schemeClr val="tx1"/>
                </a:solidFill>
                <a:effectLst/>
                <a:latin typeface="+mn-lt"/>
                <a:ea typeface="+mn-ea"/>
                <a:cs typeface="+mn-cs"/>
              </a:rPr>
              <a:t>involving full respect for human rights and the humane treatment of </a:t>
            </a:r>
            <a:r>
              <a:rPr lang="en-GB" sz="900" b="1" kern="1200">
                <a:solidFill>
                  <a:schemeClr val="tx1"/>
                </a:solidFill>
                <a:effectLst/>
                <a:latin typeface="+mn-lt"/>
                <a:ea typeface="+mn-ea"/>
                <a:cs typeface="+mn-cs"/>
              </a:rPr>
              <a:t>migrants </a:t>
            </a:r>
            <a:r>
              <a:rPr lang="en-GB" sz="900" kern="1200">
                <a:solidFill>
                  <a:schemeClr val="tx1"/>
                </a:solidFill>
                <a:effectLst/>
                <a:latin typeface="+mn-lt"/>
                <a:ea typeface="+mn-ea"/>
                <a:cs typeface="+mn-cs"/>
              </a:rPr>
              <a:t>regardless of </a:t>
            </a:r>
            <a:r>
              <a:rPr lang="en-GB" sz="900" b="1" kern="1200">
                <a:solidFill>
                  <a:schemeClr val="tx1"/>
                </a:solidFill>
                <a:effectLst/>
                <a:latin typeface="+mn-lt"/>
                <a:ea typeface="+mn-ea"/>
                <a:cs typeface="+mn-cs"/>
              </a:rPr>
              <a:t>migration status</a:t>
            </a:r>
            <a:r>
              <a:rPr lang="en-GB" sz="900" kern="1200">
                <a:solidFill>
                  <a:schemeClr val="tx1"/>
                </a:solidFill>
                <a:effectLst/>
                <a:latin typeface="+mn-lt"/>
                <a:ea typeface="+mn-ea"/>
                <a:cs typeface="+mn-cs"/>
              </a:rPr>
              <a:t>, of refugees and of displaced persons. Such cooperation should also strengthen the resilience of communities hosting refugees, particularly in developing countries. We underline the right of </a:t>
            </a:r>
            <a:r>
              <a:rPr lang="en-GB" sz="900" b="1" kern="1200">
                <a:solidFill>
                  <a:schemeClr val="tx1"/>
                </a:solidFill>
                <a:effectLst/>
                <a:latin typeface="+mn-lt"/>
                <a:ea typeface="+mn-ea"/>
                <a:cs typeface="+mn-cs"/>
              </a:rPr>
              <a:t>migrants </a:t>
            </a:r>
            <a:r>
              <a:rPr lang="en-GB" sz="900" kern="1200">
                <a:solidFill>
                  <a:schemeClr val="tx1"/>
                </a:solidFill>
                <a:effectLst/>
                <a:latin typeface="+mn-lt"/>
                <a:ea typeface="+mn-ea"/>
                <a:cs typeface="+mn-cs"/>
              </a:rPr>
              <a:t>to return to their country of citizenship and recall that States must ensure that their returning nationals are duly received. </a:t>
            </a:r>
          </a:p>
          <a:p>
            <a:r>
              <a:rPr lang="en-US" sz="1200" b="1" i="1" kern="1200">
                <a:solidFill>
                  <a:schemeClr val="tx1"/>
                </a:solidFill>
                <a:effectLst/>
                <a:latin typeface="+mn-lt"/>
                <a:ea typeface="+mn-ea"/>
                <a:cs typeface="+mn-cs"/>
              </a:rPr>
              <a:t>The importance of migrants' ability to fulfil their development potential  </a:t>
            </a:r>
            <a:endParaRPr lang="en-GB" sz="14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2030 Agenda cannot be achieved without due consideration of migration, for meaningful implementation of the SDGs hinges upon protecting and empowering migrants (among other vulnerable groups) to fulfil their development potential in dignity and equality and in a healthy environment  </a:t>
            </a:r>
          </a:p>
          <a:p>
            <a:pPr lvl="0"/>
            <a:r>
              <a:rPr lang="en-GB" sz="1200" kern="1200">
                <a:solidFill>
                  <a:schemeClr val="tx1"/>
                </a:solidFill>
                <a:effectLst/>
                <a:latin typeface="+mn-lt"/>
                <a:ea typeface="+mn-ea"/>
                <a:cs typeface="+mn-cs"/>
              </a:rPr>
              <a:t>Migrants' fulfilment of such potential benefits individuals, communities and countries throughout the world. </a:t>
            </a:r>
          </a:p>
          <a:p>
            <a:pPr lvl="0"/>
            <a:r>
              <a:rPr lang="en-GB" sz="1200" kern="1200">
                <a:solidFill>
                  <a:schemeClr val="tx1"/>
                </a:solidFill>
                <a:effectLst/>
                <a:latin typeface="+mn-lt"/>
                <a:ea typeface="+mn-ea"/>
                <a:cs typeface="+mn-cs"/>
              </a:rPr>
              <a:t>Beyond making a positive contribution to the economic dimension of sustainable development, migrants also make important, non-quantifiable contributions that enhance the social dimension of sustainable development.</a:t>
            </a:r>
          </a:p>
          <a:p>
            <a:pPr lvl="1"/>
            <a:r>
              <a:rPr lang="en-GB" sz="1200" kern="1200">
                <a:solidFill>
                  <a:schemeClr val="tx1"/>
                </a:solidFill>
                <a:effectLst/>
                <a:latin typeface="+mn-lt"/>
                <a:ea typeface="+mn-ea"/>
                <a:cs typeface="+mn-cs"/>
              </a:rPr>
              <a:t>For example, through </a:t>
            </a:r>
            <a:r>
              <a:rPr lang="en-GB" sz="1200" b="1" kern="1200">
                <a:solidFill>
                  <a:schemeClr val="tx1"/>
                </a:solidFill>
                <a:effectLst/>
                <a:latin typeface="+mn-lt"/>
                <a:ea typeface="+mn-ea"/>
                <a:cs typeface="+mn-cs"/>
              </a:rPr>
              <a:t>social remittances</a:t>
            </a:r>
            <a:r>
              <a:rPr lang="en-GB" sz="1200" kern="1200">
                <a:solidFill>
                  <a:schemeClr val="tx1"/>
                </a:solidFill>
                <a:effectLst/>
                <a:latin typeface="+mn-lt"/>
                <a:ea typeface="+mn-ea"/>
                <a:cs typeface="+mn-cs"/>
              </a:rPr>
              <a:t> – defined as " the flows of ideas, knowledge, behaviours and social capital transmitted by migrants to their families, friends and communities in their home countries" – migrants can use their linguistic and cultural links to make distinct contributions and to be agents of change. </a:t>
            </a:r>
          </a:p>
          <a:p>
            <a:pPr lvl="0"/>
            <a:r>
              <a:rPr lang="en-GB" sz="1200" kern="1200">
                <a:solidFill>
                  <a:schemeClr val="tx1"/>
                </a:solidFill>
                <a:effectLst/>
                <a:latin typeface="+mn-lt"/>
                <a:ea typeface="+mn-ea"/>
                <a:cs typeface="+mn-cs"/>
              </a:rPr>
              <a:t>See below link to document containing examples of how each of the SDGs and many of its targets are relevant for migrants and mobility and can be ultimately translated into migration-specific interventions: </a:t>
            </a:r>
            <a:r>
              <a:rPr lang="en-GB" sz="1200" b="1" u="sng" kern="1200">
                <a:solidFill>
                  <a:schemeClr val="tx1"/>
                </a:solidFill>
                <a:effectLst/>
                <a:latin typeface="+mn-lt"/>
                <a:ea typeface="+mn-ea"/>
                <a:cs typeface="+mn-cs"/>
                <a:hlinkClick r:id="rId3"/>
              </a:rPr>
              <a:t>Migration and the 2030 Agenda: A Guide for Practitioners, IOM, 2018</a:t>
            </a:r>
            <a:r>
              <a:rPr lang="en-GB" sz="1200" kern="1200">
                <a:solidFill>
                  <a:schemeClr val="tx1"/>
                </a:solidFill>
                <a:effectLst/>
                <a:latin typeface="+mn-lt"/>
                <a:ea typeface="+mn-ea"/>
                <a:cs typeface="+mn-cs"/>
              </a:rPr>
              <a:t> </a:t>
            </a:r>
          </a:p>
          <a:p>
            <a:pPr lvl="0"/>
            <a:r>
              <a:rPr lang="en-GB" sz="1200" kern="1200">
                <a:solidFill>
                  <a:schemeClr val="tx1"/>
                </a:solidFill>
                <a:effectLst/>
                <a:latin typeface="+mn-lt"/>
                <a:ea typeface="+mn-ea"/>
                <a:cs typeface="+mn-cs"/>
              </a:rPr>
              <a:t>It is important for facilitators to be familiar with the contents of this guide and to be able to draw on relevant SDGs &amp; targets to the country-context, including in line with priorities.</a:t>
            </a:r>
          </a:p>
          <a:p>
            <a:pPr fontAlgn="base"/>
            <a:r>
              <a:rPr lang="en-US" sz="1200" b="1" kern="1200">
                <a:solidFill>
                  <a:schemeClr val="tx1"/>
                </a:solidFill>
                <a:effectLst/>
                <a:latin typeface="+mn-lt"/>
                <a:ea typeface="+mn-ea"/>
                <a:cs typeface="+mn-cs"/>
              </a:rPr>
              <a:t>SDG target 10.7</a:t>
            </a:r>
            <a:endParaRPr lang="en-GB" sz="1200" kern="1200">
              <a:solidFill>
                <a:schemeClr val="tx1"/>
              </a:solidFill>
              <a:effectLst/>
              <a:latin typeface="+mn-lt"/>
              <a:ea typeface="+mn-ea"/>
              <a:cs typeface="+mn-cs"/>
            </a:endParaRPr>
          </a:p>
          <a:p>
            <a:pPr lvl="0" fontAlgn="base"/>
            <a:r>
              <a:rPr lang="en-GB" sz="1200" kern="1200">
                <a:solidFill>
                  <a:schemeClr val="tx1"/>
                </a:solidFill>
                <a:effectLst/>
                <a:latin typeface="+mn-lt"/>
                <a:ea typeface="+mn-ea"/>
                <a:cs typeface="+mn-cs"/>
              </a:rPr>
              <a:t>There are both direct and in-direct references to migration in the 2030 Agenda</a:t>
            </a:r>
          </a:p>
          <a:p>
            <a:pPr lvl="0" fontAlgn="base"/>
            <a:r>
              <a:rPr lang="en-GB" sz="1200" kern="1200">
                <a:solidFill>
                  <a:schemeClr val="tx1"/>
                </a:solidFill>
                <a:effectLst/>
                <a:latin typeface="+mn-lt"/>
                <a:ea typeface="+mn-ea"/>
                <a:cs typeface="+mn-cs"/>
              </a:rPr>
              <a:t>This commitment is reflected in </a:t>
            </a:r>
            <a:r>
              <a:rPr lang="en-GB" sz="1200" b="1" kern="1200">
                <a:solidFill>
                  <a:schemeClr val="tx1"/>
                </a:solidFill>
                <a:effectLst/>
                <a:latin typeface="+mn-lt"/>
                <a:ea typeface="+mn-ea"/>
                <a:cs typeface="+mn-cs"/>
              </a:rPr>
              <a:t>SDG target 10.7</a:t>
            </a:r>
            <a:r>
              <a:rPr lang="en-GB" sz="1200" kern="1200">
                <a:solidFill>
                  <a:schemeClr val="tx1"/>
                </a:solidFill>
                <a:effectLst/>
                <a:latin typeface="+mn-lt"/>
                <a:ea typeface="+mn-ea"/>
                <a:cs typeface="+mn-cs"/>
              </a:rPr>
              <a:t> of the 2030 Agenda, which calls on Member States to "facilitate orderly, safe, and responsible migration and mobility of people, including through the implementation of planned and well-managed migration policies.“</a:t>
            </a:r>
          </a:p>
        </p:txBody>
      </p:sp>
      <p:sp>
        <p:nvSpPr>
          <p:cNvPr id="4" name="Slide Number Placeholder 3"/>
          <p:cNvSpPr>
            <a:spLocks noGrp="1"/>
          </p:cNvSpPr>
          <p:nvPr>
            <p:ph type="sldNum" sz="quarter" idx="5"/>
          </p:nvPr>
        </p:nvSpPr>
        <p:spPr/>
        <p:txBody>
          <a:bodyPr/>
          <a:lstStyle/>
          <a:p>
            <a:fld id="{5BF59213-6462-A94E-81CA-F4C3137ADC6D}" type="slidenum">
              <a:rPr lang="en-US" smtClean="0"/>
              <a:t>15</a:t>
            </a:fld>
            <a:endParaRPr lang="en-US"/>
          </a:p>
        </p:txBody>
      </p:sp>
    </p:spTree>
    <p:extLst>
      <p:ext uri="{BB962C8B-B14F-4D97-AF65-F5344CB8AC3E}">
        <p14:creationId xmlns:p14="http://schemas.microsoft.com/office/powerpoint/2010/main" val="3110543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2030 Agenda also contains targets that relate indirectly to migration. In these, migration is a cross-cutting theme and implementation should include migration. </a:t>
            </a:r>
          </a:p>
          <a:p>
            <a:pPr lvl="0"/>
            <a:r>
              <a:rPr lang="en-GB" sz="1200" kern="1200">
                <a:solidFill>
                  <a:schemeClr val="tx1"/>
                </a:solidFill>
                <a:effectLst/>
                <a:latin typeface="+mn-lt"/>
                <a:ea typeface="+mn-ea"/>
                <a:cs typeface="+mn-cs"/>
              </a:rPr>
              <a:t>Some examples include poverty and growth, social protection, health, climate change, education, gender, among others</a:t>
            </a:r>
          </a:p>
          <a:p>
            <a:pPr lvl="0"/>
            <a:r>
              <a:rPr lang="en-GB" sz="1200" kern="1200">
                <a:solidFill>
                  <a:schemeClr val="tx1"/>
                </a:solidFill>
                <a:effectLst/>
                <a:latin typeface="+mn-lt"/>
                <a:ea typeface="+mn-ea"/>
                <a:cs typeface="+mn-cs"/>
              </a:rPr>
              <a:t>Refer to the targets indicated on the screen</a:t>
            </a:r>
          </a:p>
          <a:p>
            <a:r>
              <a:rPr lang="en-GB" sz="1200" kern="1200">
                <a:solidFill>
                  <a:schemeClr val="tx1"/>
                </a:solidFill>
                <a:effectLst/>
                <a:latin typeface="+mn-lt"/>
                <a:ea typeface="+mn-ea"/>
                <a:cs typeface="+mn-cs"/>
              </a:rPr>
              <a:t>(PROVIDE EXAMPLES BASED ON COUNTRY CONTEXT)</a:t>
            </a:r>
          </a:p>
        </p:txBody>
      </p:sp>
      <p:sp>
        <p:nvSpPr>
          <p:cNvPr id="4" name="Slide Number Placeholder 3"/>
          <p:cNvSpPr>
            <a:spLocks noGrp="1"/>
          </p:cNvSpPr>
          <p:nvPr>
            <p:ph type="sldNum" sz="quarter" idx="5"/>
          </p:nvPr>
        </p:nvSpPr>
        <p:spPr/>
        <p:txBody>
          <a:bodyPr/>
          <a:lstStyle/>
          <a:p>
            <a:fld id="{5BF59213-6462-A94E-81CA-F4C3137ADC6D}" type="slidenum">
              <a:rPr lang="en-US" smtClean="0"/>
              <a:t>16</a:t>
            </a:fld>
            <a:endParaRPr lang="en-US"/>
          </a:p>
        </p:txBody>
      </p:sp>
    </p:spTree>
    <p:extLst>
      <p:ext uri="{BB962C8B-B14F-4D97-AF65-F5344CB8AC3E}">
        <p14:creationId xmlns:p14="http://schemas.microsoft.com/office/powerpoint/2010/main" val="342757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The promise to leave no one behind</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GCM is rooted and anchored in the 2030 Agenda.</a:t>
            </a:r>
          </a:p>
          <a:p>
            <a:pPr lvl="0"/>
            <a:r>
              <a:rPr lang="en-GB" sz="1200" kern="1200">
                <a:solidFill>
                  <a:schemeClr val="tx1"/>
                </a:solidFill>
                <a:effectLst/>
                <a:latin typeface="+mn-lt"/>
                <a:ea typeface="+mn-ea"/>
                <a:cs typeface="+mn-cs"/>
              </a:rPr>
              <a:t>It is rooted in the </a:t>
            </a:r>
            <a:r>
              <a:rPr lang="en-GB" sz="1200" b="1" kern="1200">
                <a:solidFill>
                  <a:schemeClr val="tx1"/>
                </a:solidFill>
                <a:effectLst/>
                <a:latin typeface="+mn-lt"/>
                <a:ea typeface="+mn-ea"/>
                <a:cs typeface="+mn-cs"/>
              </a:rPr>
              <a:t>2030 Agenda's promise to leave no one behind</a:t>
            </a:r>
            <a:r>
              <a:rPr lang="en-GB" sz="1200" kern="1200">
                <a:solidFill>
                  <a:schemeClr val="tx1"/>
                </a:solidFill>
                <a:effectLst/>
                <a:latin typeface="+mn-lt"/>
                <a:ea typeface="+mn-ea"/>
                <a:cs typeface="+mn-cs"/>
              </a:rPr>
              <a:t>, and related to this promise, the Agenda's explicit focus on investing in and empowering a number of vulnerable groups: children, youth, persons with disabilities, people living with HIV/AIDS, older persons, indigenous peoples, refugees and internally displaced persons and migrants (para. 23).    </a:t>
            </a:r>
          </a:p>
          <a:p>
            <a:r>
              <a:rPr lang="en-US" sz="1200" kern="1200">
                <a:solidFill>
                  <a:schemeClr val="tx1"/>
                </a:solidFill>
                <a:effectLst/>
                <a:latin typeface="+mn-lt"/>
                <a:ea typeface="+mn-ea"/>
                <a:cs typeface="+mn-cs"/>
              </a:rPr>
              <a:t>The GCM’s gender-responsive guiding principle articulates the commitment to supporting the achievement of SDG 5 on gender equality and women’s 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(UPDATE FOR COUNTRY CONTEXT)</a:t>
            </a:r>
          </a:p>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17</a:t>
            </a:fld>
            <a:endParaRPr lang="en-US"/>
          </a:p>
        </p:txBody>
      </p:sp>
    </p:spTree>
    <p:extLst>
      <p:ext uri="{BB962C8B-B14F-4D97-AF65-F5344CB8AC3E}">
        <p14:creationId xmlns:p14="http://schemas.microsoft.com/office/powerpoint/2010/main" val="3146264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4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migration-related elements of the SDGs and the GCM rest on international human rights frameworks, including:</a:t>
            </a:r>
          </a:p>
          <a:p>
            <a:pPr lvl="1"/>
            <a:r>
              <a:rPr lang="en-GB" sz="1200" kern="1200">
                <a:solidFill>
                  <a:schemeClr val="tx1"/>
                </a:solidFill>
                <a:effectLst/>
                <a:latin typeface="+mn-lt"/>
                <a:ea typeface="+mn-ea"/>
                <a:cs typeface="+mn-cs"/>
              </a:rPr>
              <a:t>The Universal Declaration on Human Rights</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International Covenants on Civil &amp; Political Rights and on Economic, Social &amp; Cultural Rights</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International Contention on the Elimination of All forms of Racial Discrimination </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Convention on the Elimination of All forms of Discrimination against Women</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Convention against Torture and other Cruel, Inhuman or Degrading Treatment or Punishment</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Convention on the Rights of the Child</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International Convention on the Protection of the Rights of All Migrant Workers and Members of their Families</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International Convention for the Protection of All Persons from Enforced Disappearance</a:t>
            </a:r>
            <a:endParaRPr lang="en-GB"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Convention of the Rights of Persons with Disabilities</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18</a:t>
            </a:fld>
            <a:endParaRPr lang="en-US"/>
          </a:p>
        </p:txBody>
      </p:sp>
    </p:spTree>
    <p:extLst>
      <p:ext uri="{BB962C8B-B14F-4D97-AF65-F5344CB8AC3E}">
        <p14:creationId xmlns:p14="http://schemas.microsoft.com/office/powerpoint/2010/main" val="4065432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note that for the IMRF, stakeholders can only participate if they are registered through ECSCO</a:t>
            </a:r>
          </a:p>
        </p:txBody>
      </p:sp>
      <p:sp>
        <p:nvSpPr>
          <p:cNvPr id="4" name="Slide Number Placeholder 3"/>
          <p:cNvSpPr>
            <a:spLocks noGrp="1"/>
          </p:cNvSpPr>
          <p:nvPr>
            <p:ph type="sldNum" sz="quarter" idx="5"/>
          </p:nvPr>
        </p:nvSpPr>
        <p:spPr/>
        <p:txBody>
          <a:bodyPr/>
          <a:lstStyle/>
          <a:p>
            <a:fld id="{5BF59213-6462-A94E-81CA-F4C3137ADC6D}" type="slidenum">
              <a:rPr lang="en-US" smtClean="0"/>
              <a:t>19</a:t>
            </a:fld>
            <a:endParaRPr lang="en-US"/>
          </a:p>
        </p:txBody>
      </p:sp>
    </p:spTree>
    <p:extLst>
      <p:ext uri="{BB962C8B-B14F-4D97-AF65-F5344CB8AC3E}">
        <p14:creationId xmlns:p14="http://schemas.microsoft.com/office/powerpoint/2010/main" val="35100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2</a:t>
            </a:fld>
            <a:endParaRPr lang="en-US"/>
          </a:p>
        </p:txBody>
      </p:sp>
    </p:spTree>
    <p:extLst>
      <p:ext uri="{BB962C8B-B14F-4D97-AF65-F5344CB8AC3E}">
        <p14:creationId xmlns:p14="http://schemas.microsoft.com/office/powerpoint/2010/main" val="652915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600"/>
              </a:spcBef>
            </a:pPr>
            <a:r>
              <a:rPr lang="en-US" sz="1200" b="1">
                <a:solidFill>
                  <a:srgbClr val="418FDE"/>
                </a:solidFill>
                <a:latin typeface="Calibri (Body)"/>
                <a:ea typeface="Roboto" panose="02000000000000000000" pitchFamily="2" charset="0"/>
              </a:rPr>
              <a:t>A recap: </a:t>
            </a:r>
          </a:p>
          <a:p>
            <a:pPr marL="457200" indent="-457200" algn="l">
              <a:lnSpc>
                <a:spcPct val="100000"/>
              </a:lnSpc>
              <a:spcBef>
                <a:spcPts val="600"/>
              </a:spcBef>
              <a:buFont typeface="Arial"/>
              <a:buChar char="•"/>
            </a:pPr>
            <a:r>
              <a:rPr lang="en-US" sz="1200">
                <a:solidFill>
                  <a:srgbClr val="093D7C"/>
                </a:solidFill>
                <a:latin typeface="Calibri (Body)"/>
              </a:rPr>
              <a:t>Regular reviews of progress on 2030 Agenda implementation: </a:t>
            </a:r>
            <a:r>
              <a:rPr lang="en-US" sz="1200" b="1">
                <a:solidFill>
                  <a:srgbClr val="093D7C"/>
                </a:solidFill>
                <a:latin typeface="Calibri (Body)"/>
              </a:rPr>
              <a:t>country-led</a:t>
            </a:r>
            <a:r>
              <a:rPr lang="en-US" sz="1200">
                <a:solidFill>
                  <a:srgbClr val="093D7C"/>
                </a:solidFill>
                <a:latin typeface="Calibri (Body)"/>
              </a:rPr>
              <a:t> &amp; </a:t>
            </a:r>
            <a:r>
              <a:rPr lang="en-US" sz="1200" b="1">
                <a:solidFill>
                  <a:srgbClr val="093D7C"/>
                </a:solidFill>
                <a:latin typeface="Calibri (Body)"/>
              </a:rPr>
              <a:t>country-driven</a:t>
            </a:r>
          </a:p>
          <a:p>
            <a:pPr marL="457200" indent="-457200" algn="l">
              <a:lnSpc>
                <a:spcPct val="100000"/>
              </a:lnSpc>
              <a:spcBef>
                <a:spcPts val="600"/>
              </a:spcBef>
              <a:buFont typeface="Arial"/>
              <a:buChar char="•"/>
            </a:pPr>
            <a:r>
              <a:rPr lang="en-US" sz="1200">
                <a:solidFill>
                  <a:srgbClr val="093D7C"/>
                </a:solidFill>
                <a:latin typeface="Calibri (Body)"/>
              </a:rPr>
              <a:t>Presented by governments during the annual </a:t>
            </a:r>
            <a:r>
              <a:rPr lang="en-US" sz="1200" b="1">
                <a:solidFill>
                  <a:srgbClr val="093D7C"/>
                </a:solidFill>
                <a:latin typeface="Calibri (Body)"/>
              </a:rPr>
              <a:t>High-level Political Forum on Sustainable Development (HLPF) </a:t>
            </a:r>
            <a:r>
              <a:rPr lang="en-US" sz="1200">
                <a:solidFill>
                  <a:srgbClr val="093D7C"/>
                </a:solidFill>
                <a:latin typeface="Calibri (Body)"/>
              </a:rPr>
              <a:t>in New York </a:t>
            </a:r>
          </a:p>
          <a:p>
            <a:pPr marL="457200" indent="-457200" algn="l">
              <a:lnSpc>
                <a:spcPct val="100000"/>
              </a:lnSpc>
              <a:spcBef>
                <a:spcPts val="600"/>
              </a:spcBef>
              <a:buFont typeface="Arial"/>
              <a:buChar char="•"/>
            </a:pPr>
            <a:r>
              <a:rPr lang="en-US" sz="1200">
                <a:solidFill>
                  <a:srgbClr val="093D7C"/>
                </a:solidFill>
                <a:latin typeface="Calibri (Body)"/>
              </a:rPr>
              <a:t>Sharing of</a:t>
            </a:r>
            <a:r>
              <a:rPr lang="en-US" sz="1200" b="1">
                <a:solidFill>
                  <a:srgbClr val="093D7C"/>
                </a:solidFill>
                <a:latin typeface="Calibri (Body)"/>
              </a:rPr>
              <a:t> experiences</a:t>
            </a:r>
            <a:r>
              <a:rPr lang="en-US" sz="1200">
                <a:solidFill>
                  <a:srgbClr val="093D7C"/>
                </a:solidFill>
                <a:latin typeface="Calibri (Body)"/>
              </a:rPr>
              <a:t>, </a:t>
            </a:r>
            <a:r>
              <a:rPr lang="en-US" sz="1200" b="1">
                <a:solidFill>
                  <a:srgbClr val="093D7C"/>
                </a:solidFill>
                <a:latin typeface="Calibri (Body)"/>
              </a:rPr>
              <a:t>challenges </a:t>
            </a:r>
            <a:r>
              <a:rPr lang="en-US" sz="1200">
                <a:solidFill>
                  <a:srgbClr val="093D7C"/>
                </a:solidFill>
                <a:latin typeface="Calibri (Body)"/>
              </a:rPr>
              <a:t>&amp;</a:t>
            </a:r>
            <a:r>
              <a:rPr lang="en-US" sz="1200" b="1">
                <a:solidFill>
                  <a:srgbClr val="093D7C"/>
                </a:solidFill>
                <a:latin typeface="Calibri (Body)"/>
              </a:rPr>
              <a:t> lessons </a:t>
            </a:r>
            <a:r>
              <a:rPr lang="en-US" sz="1200">
                <a:solidFill>
                  <a:srgbClr val="093D7C"/>
                </a:solidFill>
                <a:latin typeface="Calibri (Body)"/>
              </a:rPr>
              <a:t>learned</a:t>
            </a:r>
          </a:p>
          <a:p>
            <a:pPr marL="457200" indent="-457200" algn="l">
              <a:lnSpc>
                <a:spcPct val="100000"/>
              </a:lnSpc>
              <a:spcBef>
                <a:spcPts val="600"/>
              </a:spcBef>
              <a:buFont typeface="Arial"/>
              <a:buChar char="•"/>
            </a:pPr>
            <a:r>
              <a:rPr lang="en-US" sz="1200" b="1">
                <a:solidFill>
                  <a:srgbClr val="093D7C"/>
                </a:solidFill>
                <a:latin typeface="Calibri (Body)"/>
              </a:rPr>
              <a:t>Strengthen governments' policies &amp; institutions</a:t>
            </a:r>
          </a:p>
          <a:p>
            <a:pPr marL="457200" indent="-457200" algn="l">
              <a:lnSpc>
                <a:spcPct val="100000"/>
              </a:lnSpc>
              <a:spcBef>
                <a:spcPts val="600"/>
              </a:spcBef>
              <a:buFont typeface="Arial"/>
              <a:buChar char="•"/>
            </a:pPr>
            <a:r>
              <a:rPr lang="en-US" sz="1200">
                <a:solidFill>
                  <a:srgbClr val="093D7C"/>
                </a:solidFill>
                <a:latin typeface="Calibri (Body)"/>
              </a:rPr>
              <a:t>Mobilize </a:t>
            </a:r>
            <a:r>
              <a:rPr lang="en-US" sz="1200" b="1">
                <a:solidFill>
                  <a:srgbClr val="093D7C"/>
                </a:solidFill>
                <a:latin typeface="Calibri (Body)"/>
              </a:rPr>
              <a:t>multi-stakeholder support</a:t>
            </a:r>
            <a:r>
              <a:rPr lang="en-US" sz="1200">
                <a:solidFill>
                  <a:srgbClr val="093D7C"/>
                </a:solidFill>
                <a:latin typeface="Calibri (Body)"/>
              </a:rPr>
              <a:t> for SDG implementation</a:t>
            </a:r>
          </a:p>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20</a:t>
            </a:fld>
            <a:endParaRPr lang="en-US"/>
          </a:p>
        </p:txBody>
      </p:sp>
    </p:spTree>
    <p:extLst>
      <p:ext uri="{BB962C8B-B14F-4D97-AF65-F5344CB8AC3E}">
        <p14:creationId xmlns:p14="http://schemas.microsoft.com/office/powerpoint/2010/main" val="4270050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21</a:t>
            </a:fld>
            <a:endParaRPr lang="en-US"/>
          </a:p>
        </p:txBody>
      </p:sp>
    </p:spTree>
    <p:extLst>
      <p:ext uri="{BB962C8B-B14F-4D97-AF65-F5344CB8AC3E}">
        <p14:creationId xmlns:p14="http://schemas.microsoft.com/office/powerpoint/2010/main" val="1818672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GB" sz="1000" b="1" u="sng">
                <a:solidFill>
                  <a:schemeClr val="bg1"/>
                </a:solidFill>
              </a:rPr>
              <a:t>The GCM review (IMRF) is complimentary to the VNR (and HLPF)</a:t>
            </a:r>
          </a:p>
          <a:p>
            <a:pPr>
              <a:lnSpc>
                <a:spcPct val="100000"/>
              </a:lnSpc>
              <a:spcBef>
                <a:spcPts val="0"/>
              </a:spcBef>
            </a:pPr>
            <a:endParaRPr lang="en-GB" sz="1000">
              <a:solidFill>
                <a:schemeClr val="bg1"/>
              </a:solidFill>
            </a:endParaRPr>
          </a:p>
          <a:p>
            <a:pPr>
              <a:lnSpc>
                <a:spcPct val="100000"/>
              </a:lnSpc>
              <a:spcBef>
                <a:spcPts val="0"/>
              </a:spcBef>
            </a:pPr>
            <a:r>
              <a:rPr lang="en-GB" sz="1000">
                <a:solidFill>
                  <a:schemeClr val="bg1"/>
                </a:solidFill>
              </a:rPr>
              <a:t>Recall: GCM is rooted in the 2030 Agenda &amp; supports SDG acceleration &amp; attainment</a:t>
            </a:r>
          </a:p>
          <a:p>
            <a:endParaRPr lang="en-AT" sz="1000"/>
          </a:p>
        </p:txBody>
      </p:sp>
      <p:sp>
        <p:nvSpPr>
          <p:cNvPr id="4" name="Slide Number Placeholder 3"/>
          <p:cNvSpPr>
            <a:spLocks noGrp="1"/>
          </p:cNvSpPr>
          <p:nvPr>
            <p:ph type="sldNum" sz="quarter" idx="5"/>
          </p:nvPr>
        </p:nvSpPr>
        <p:spPr/>
        <p:txBody>
          <a:bodyPr/>
          <a:lstStyle/>
          <a:p>
            <a:fld id="{5BF59213-6462-A94E-81CA-F4C3137ADC6D}" type="slidenum">
              <a:rPr lang="en-US" smtClean="0"/>
              <a:t>22</a:t>
            </a:fld>
            <a:endParaRPr lang="en-US"/>
          </a:p>
        </p:txBody>
      </p:sp>
    </p:spTree>
    <p:extLst>
      <p:ext uri="{BB962C8B-B14F-4D97-AF65-F5344CB8AC3E}">
        <p14:creationId xmlns:p14="http://schemas.microsoft.com/office/powerpoint/2010/main" val="4145850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23</a:t>
            </a:fld>
            <a:endParaRPr lang="en-US"/>
          </a:p>
        </p:txBody>
      </p:sp>
    </p:spTree>
    <p:extLst>
      <p:ext uri="{BB962C8B-B14F-4D97-AF65-F5344CB8AC3E}">
        <p14:creationId xmlns:p14="http://schemas.microsoft.com/office/powerpoint/2010/main" val="3728539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24</a:t>
            </a:fld>
            <a:endParaRPr lang="en-US"/>
          </a:p>
        </p:txBody>
      </p:sp>
    </p:spTree>
    <p:extLst>
      <p:ext uri="{BB962C8B-B14F-4D97-AF65-F5344CB8AC3E}">
        <p14:creationId xmlns:p14="http://schemas.microsoft.com/office/powerpoint/2010/main" val="1432053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25</a:t>
            </a:fld>
            <a:endParaRPr lang="en-US"/>
          </a:p>
        </p:txBody>
      </p:sp>
    </p:spTree>
    <p:extLst>
      <p:ext uri="{BB962C8B-B14F-4D97-AF65-F5344CB8AC3E}">
        <p14:creationId xmlns:p14="http://schemas.microsoft.com/office/powerpoint/2010/main" val="1112352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Letter to RC </a:t>
            </a:r>
          </a:p>
          <a:p>
            <a:pPr marL="171450" indent="-171450">
              <a:buFontTx/>
              <a:buChar char="-"/>
            </a:pPr>
            <a:r>
              <a:rPr lang="en-GB"/>
              <a:t>4Nov.2021: Ass. SG  + IOM DG calling on RCs support, ahead of the IMRF</a:t>
            </a:r>
          </a:p>
          <a:p>
            <a:pPr marL="171450" indent="-171450">
              <a:buFontTx/>
              <a:buChar char="-"/>
            </a:pPr>
            <a:r>
              <a:rPr lang="en-GB"/>
              <a:t>11 April. 2023: Deputy SG calling on RCs support ahead of the SDG Summit (planned in September 2023)</a:t>
            </a:r>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26</a:t>
            </a:fld>
            <a:endParaRPr lang="en-US"/>
          </a:p>
        </p:txBody>
      </p:sp>
    </p:spTree>
    <p:extLst>
      <p:ext uri="{BB962C8B-B14F-4D97-AF65-F5344CB8AC3E}">
        <p14:creationId xmlns:p14="http://schemas.microsoft.com/office/powerpoint/2010/main" val="4276159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27</a:t>
            </a:fld>
            <a:endParaRPr lang="en-US"/>
          </a:p>
        </p:txBody>
      </p:sp>
    </p:spTree>
    <p:extLst>
      <p:ext uri="{BB962C8B-B14F-4D97-AF65-F5344CB8AC3E}">
        <p14:creationId xmlns:p14="http://schemas.microsoft.com/office/powerpoint/2010/main" val="783667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Option </a:t>
            </a:r>
            <a:r>
              <a:rPr lang="de-DE" err="1"/>
              <a:t>to</a:t>
            </a:r>
            <a:r>
              <a:rPr lang="de-DE"/>
              <a:t> </a:t>
            </a:r>
            <a:r>
              <a:rPr lang="de-DE" err="1"/>
              <a:t>share</a:t>
            </a:r>
            <a:r>
              <a:rPr lang="de-DE"/>
              <a:t> screen and </a:t>
            </a:r>
            <a:r>
              <a:rPr lang="de-DE" err="1"/>
              <a:t>give</a:t>
            </a:r>
            <a:r>
              <a:rPr lang="de-DE"/>
              <a:t> a live </a:t>
            </a:r>
            <a:r>
              <a:rPr lang="de-DE" err="1"/>
              <a:t>demonstration</a:t>
            </a:r>
            <a:r>
              <a:rPr lang="de-DE"/>
              <a:t> </a:t>
            </a:r>
            <a:r>
              <a:rPr lang="de-DE" err="1"/>
              <a:t>of</a:t>
            </a:r>
            <a:r>
              <a:rPr lang="de-DE"/>
              <a:t> </a:t>
            </a:r>
            <a:r>
              <a:rPr lang="de-DE" err="1"/>
              <a:t>particular</a:t>
            </a:r>
            <a:r>
              <a:rPr lang="de-DE"/>
              <a:t> </a:t>
            </a:r>
            <a:r>
              <a:rPr lang="de-DE" err="1"/>
              <a:t>tools</a:t>
            </a:r>
            <a:endParaRPr lang="en-US"/>
          </a:p>
          <a:p>
            <a:endParaRPr lang="de-DE"/>
          </a:p>
        </p:txBody>
      </p:sp>
      <p:sp>
        <p:nvSpPr>
          <p:cNvPr id="4" name="Foliennummernplatzhalter 3"/>
          <p:cNvSpPr>
            <a:spLocks noGrp="1"/>
          </p:cNvSpPr>
          <p:nvPr>
            <p:ph type="sldNum" sz="quarter" idx="5"/>
          </p:nvPr>
        </p:nvSpPr>
        <p:spPr/>
        <p:txBody>
          <a:bodyPr/>
          <a:lstStyle/>
          <a:p>
            <a:fld id="{FEE41619-8B07-41C2-A255-1834999EAA66}" type="slidenum">
              <a:rPr lang="en-US" smtClean="0"/>
              <a:t>28</a:t>
            </a:fld>
            <a:endParaRPr lang="en-US"/>
          </a:p>
        </p:txBody>
      </p:sp>
    </p:spTree>
    <p:extLst>
      <p:ext uri="{BB962C8B-B14F-4D97-AF65-F5344CB8AC3E}">
        <p14:creationId xmlns:p14="http://schemas.microsoft.com/office/powerpoint/2010/main" val="369223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152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solidFill>
                  <a:srgbClr val="000000"/>
                </a:solidFill>
                <a:cs typeface="Calibri"/>
              </a:rPr>
              <a:t>Name and title of Government representatives to be included</a:t>
            </a:r>
          </a:p>
        </p:txBody>
      </p:sp>
      <p:sp>
        <p:nvSpPr>
          <p:cNvPr id="4" name="Slide Number Placeholder 3"/>
          <p:cNvSpPr>
            <a:spLocks noGrp="1"/>
          </p:cNvSpPr>
          <p:nvPr>
            <p:ph type="sldNum" sz="quarter" idx="5"/>
          </p:nvPr>
        </p:nvSpPr>
        <p:spPr/>
        <p:txBody>
          <a:bodyPr/>
          <a:lstStyle/>
          <a:p>
            <a:fld id="{5BF59213-6462-A94E-81CA-F4C3137ADC6D}" type="slidenum">
              <a:rPr lang="en-US" smtClean="0"/>
              <a:t>3</a:t>
            </a:fld>
            <a:endParaRPr lang="en-US"/>
          </a:p>
        </p:txBody>
      </p:sp>
    </p:spTree>
    <p:extLst>
      <p:ext uri="{BB962C8B-B14F-4D97-AF65-F5344CB8AC3E}">
        <p14:creationId xmlns:p14="http://schemas.microsoft.com/office/powerpoint/2010/main" val="2313187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966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31</a:t>
            </a:fld>
            <a:endParaRPr lang="en-US"/>
          </a:p>
        </p:txBody>
      </p:sp>
    </p:spTree>
    <p:extLst>
      <p:ext uri="{BB962C8B-B14F-4D97-AF65-F5344CB8AC3E}">
        <p14:creationId xmlns:p14="http://schemas.microsoft.com/office/powerpoint/2010/main" val="1286635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33333"/>
                </a:solidFill>
                <a:effectLst/>
                <a:latin typeface="Roboto" panose="02000000000000000000" pitchFamily="2" charset="0"/>
              </a:rPr>
              <a:t>The Hub is a virtual “meeting space” where governments, stakeholders and experts can access and share migration-related information and services. It provides curated content, analysis and information on a variety of topics.</a:t>
            </a:r>
          </a:p>
          <a:p>
            <a:pPr algn="l"/>
            <a:r>
              <a:rPr lang="en-GB" b="0" i="0">
                <a:solidFill>
                  <a:srgbClr val="333333"/>
                </a:solidFill>
                <a:effectLst/>
                <a:latin typeface="Roboto" panose="02000000000000000000" pitchFamily="2" charset="0"/>
              </a:rPr>
              <a:t>The Hub aims to support UN Member States in the implementation, follow-up and review of the Global Compact for Migration by serving as a repository of existing evidence, practices and initiatives, and facilitating access to knowledge sharing via online discussions, an expert database, knowledge platform and training and guidance.</a:t>
            </a:r>
          </a:p>
          <a:p>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32</a:t>
            </a:fld>
            <a:endParaRPr lang="en-US"/>
          </a:p>
        </p:txBody>
      </p:sp>
    </p:spTree>
    <p:extLst>
      <p:ext uri="{BB962C8B-B14F-4D97-AF65-F5344CB8AC3E}">
        <p14:creationId xmlns:p14="http://schemas.microsoft.com/office/powerpoint/2010/main" val="4286616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33333"/>
                </a:solidFill>
                <a:effectLst/>
                <a:latin typeface="Roboto" panose="02000000000000000000" pitchFamily="2" charset="0"/>
              </a:rPr>
              <a:t>The Repository of Practices showcases replicable practices to inspire those working to implement the Global Compact for Migration from global, national, regional and local levels.</a:t>
            </a:r>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33</a:t>
            </a:fld>
            <a:endParaRPr lang="en-US"/>
          </a:p>
        </p:txBody>
      </p:sp>
    </p:spTree>
    <p:extLst>
      <p:ext uri="{BB962C8B-B14F-4D97-AF65-F5344CB8AC3E}">
        <p14:creationId xmlns:p14="http://schemas.microsoft.com/office/powerpoint/2010/main" val="2988348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34</a:t>
            </a:fld>
            <a:endParaRPr lang="en-US"/>
          </a:p>
        </p:txBody>
      </p:sp>
    </p:spTree>
    <p:extLst>
      <p:ext uri="{BB962C8B-B14F-4D97-AF65-F5344CB8AC3E}">
        <p14:creationId xmlns:p14="http://schemas.microsoft.com/office/powerpoint/2010/main" val="3635725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a:solidFill>
                  <a:srgbClr val="000000"/>
                </a:solidFill>
                <a:effectLst/>
                <a:latin typeface="Work Sans" pitchFamily="2" charset="0"/>
              </a:rPr>
              <a:t>1,250,451</a:t>
            </a:r>
            <a:r>
              <a:rPr lang="en-GB" b="0" i="0">
                <a:solidFill>
                  <a:srgbClr val="000000"/>
                </a:solidFill>
                <a:effectLst/>
                <a:latin typeface="Work Sans" pitchFamily="2" charset="0"/>
              </a:rPr>
              <a:t> of people from Albania live in other countries, which represents </a:t>
            </a:r>
            <a:r>
              <a:rPr lang="en-GB" b="1" i="0">
                <a:solidFill>
                  <a:srgbClr val="000000"/>
                </a:solidFill>
                <a:effectLst/>
                <a:latin typeface="Work Sans" pitchFamily="2" charset="0"/>
              </a:rPr>
              <a:t>43.4%</a:t>
            </a:r>
            <a:r>
              <a:rPr lang="en-GB" b="0" i="0">
                <a:solidFill>
                  <a:srgbClr val="000000"/>
                </a:solidFill>
                <a:effectLst/>
                <a:latin typeface="Work Sans" pitchFamily="2" charset="0"/>
              </a:rPr>
              <a:t> of Albania's population. </a:t>
            </a:r>
            <a:r>
              <a:rPr lang="en-GB" b="1" i="0">
                <a:solidFill>
                  <a:srgbClr val="000000"/>
                </a:solidFill>
                <a:effectLst/>
                <a:latin typeface="Work Sans" pitchFamily="2" charset="0"/>
              </a:rPr>
              <a:t>51.4%</a:t>
            </a:r>
            <a:r>
              <a:rPr lang="en-GB" b="0" i="0">
                <a:solidFill>
                  <a:srgbClr val="000000"/>
                </a:solidFill>
                <a:effectLst/>
                <a:latin typeface="Work Sans" pitchFamily="2" charset="0"/>
              </a:rPr>
              <a:t> of emigrants are male, and </a:t>
            </a:r>
            <a:r>
              <a:rPr lang="en-GB" b="1" i="0">
                <a:solidFill>
                  <a:srgbClr val="000000"/>
                </a:solidFill>
                <a:effectLst/>
                <a:latin typeface="Work Sans" pitchFamily="2" charset="0"/>
              </a:rPr>
              <a:t>48.6%</a:t>
            </a:r>
            <a:r>
              <a:rPr lang="en-GB" b="0" i="0">
                <a:solidFill>
                  <a:srgbClr val="000000"/>
                </a:solidFill>
                <a:effectLst/>
                <a:latin typeface="Work Sans" pitchFamily="2" charset="0"/>
              </a:rPr>
              <a:t> of emigrants are female.</a:t>
            </a:r>
          </a:p>
          <a:p>
            <a:pPr algn="l"/>
            <a:endParaRPr lang="en-GB"/>
          </a:p>
          <a:p>
            <a:pPr algn="l"/>
            <a:r>
              <a:rPr lang="en-GB" b="1" i="0">
                <a:solidFill>
                  <a:srgbClr val="000000"/>
                </a:solidFill>
                <a:effectLst/>
                <a:latin typeface="Work Sans" pitchFamily="2" charset="0"/>
              </a:rPr>
              <a:t>49,160</a:t>
            </a:r>
            <a:r>
              <a:rPr lang="en-GB" b="0" i="0">
                <a:solidFill>
                  <a:srgbClr val="000000"/>
                </a:solidFill>
                <a:effectLst/>
                <a:latin typeface="Work Sans" pitchFamily="2" charset="0"/>
              </a:rPr>
              <a:t> of international immigrants live in Albania, which represents </a:t>
            </a:r>
            <a:r>
              <a:rPr lang="en-GB" b="1" i="0">
                <a:solidFill>
                  <a:srgbClr val="000000"/>
                </a:solidFill>
                <a:effectLst/>
                <a:latin typeface="Work Sans" pitchFamily="2" charset="0"/>
              </a:rPr>
              <a:t>1.7%</a:t>
            </a:r>
            <a:r>
              <a:rPr lang="en-GB" b="0" i="0">
                <a:solidFill>
                  <a:srgbClr val="000000"/>
                </a:solidFill>
                <a:effectLst/>
                <a:latin typeface="Work Sans" pitchFamily="2" charset="0"/>
              </a:rPr>
              <a:t> of Albania's population. </a:t>
            </a:r>
            <a:r>
              <a:rPr lang="en-GB" b="1" i="0">
                <a:solidFill>
                  <a:srgbClr val="000000"/>
                </a:solidFill>
                <a:effectLst/>
                <a:latin typeface="Work Sans" pitchFamily="2" charset="0"/>
              </a:rPr>
              <a:t>51%</a:t>
            </a:r>
            <a:r>
              <a:rPr lang="en-GB" b="0" i="0">
                <a:solidFill>
                  <a:srgbClr val="000000"/>
                </a:solidFill>
                <a:effectLst/>
                <a:latin typeface="Work Sans" pitchFamily="2" charset="0"/>
              </a:rPr>
              <a:t>% of immigrants are male, and </a:t>
            </a:r>
            <a:r>
              <a:rPr lang="en-GB" b="1" i="0">
                <a:solidFill>
                  <a:srgbClr val="000000"/>
                </a:solidFill>
                <a:effectLst/>
                <a:latin typeface="Work Sans" pitchFamily="2" charset="0"/>
              </a:rPr>
              <a:t>49%</a:t>
            </a:r>
            <a:r>
              <a:rPr lang="en-GB" b="0" i="0">
                <a:solidFill>
                  <a:srgbClr val="000000"/>
                </a:solidFill>
                <a:effectLst/>
                <a:latin typeface="Work Sans" pitchFamily="2" charset="0"/>
              </a:rPr>
              <a:t>% of immigrants are female.</a:t>
            </a:r>
          </a:p>
          <a:p>
            <a:pPr algn="l"/>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35</a:t>
            </a:fld>
            <a:endParaRPr lang="en-US"/>
          </a:p>
        </p:txBody>
      </p:sp>
    </p:spTree>
    <p:extLst>
      <p:ext uri="{BB962C8B-B14F-4D97-AF65-F5344CB8AC3E}">
        <p14:creationId xmlns:p14="http://schemas.microsoft.com/office/powerpoint/2010/main" val="1011471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36</a:t>
            </a:fld>
            <a:endParaRPr lang="en-US"/>
          </a:p>
        </p:txBody>
      </p:sp>
    </p:spTree>
    <p:extLst>
      <p:ext uri="{BB962C8B-B14F-4D97-AF65-F5344CB8AC3E}">
        <p14:creationId xmlns:p14="http://schemas.microsoft.com/office/powerpoint/2010/main" val="1484107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37</a:t>
            </a:fld>
            <a:endParaRPr lang="en-US"/>
          </a:p>
        </p:txBody>
      </p:sp>
    </p:spTree>
    <p:extLst>
      <p:ext uri="{BB962C8B-B14F-4D97-AF65-F5344CB8AC3E}">
        <p14:creationId xmlns:p14="http://schemas.microsoft.com/office/powerpoint/2010/main" val="2208942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38</a:t>
            </a:fld>
            <a:endParaRPr lang="en-US"/>
          </a:p>
        </p:txBody>
      </p:sp>
    </p:spTree>
    <p:extLst>
      <p:ext uri="{BB962C8B-B14F-4D97-AF65-F5344CB8AC3E}">
        <p14:creationId xmlns:p14="http://schemas.microsoft.com/office/powerpoint/2010/main" val="1577650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39</a:t>
            </a:fld>
            <a:endParaRPr lang="en-US"/>
          </a:p>
        </p:txBody>
      </p:sp>
    </p:spTree>
    <p:extLst>
      <p:ext uri="{BB962C8B-B14F-4D97-AF65-F5344CB8AC3E}">
        <p14:creationId xmlns:p14="http://schemas.microsoft.com/office/powerpoint/2010/main" val="129499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4</a:t>
            </a:fld>
            <a:endParaRPr lang="en-US"/>
          </a:p>
        </p:txBody>
      </p:sp>
    </p:spTree>
    <p:extLst>
      <p:ext uri="{BB962C8B-B14F-4D97-AF65-F5344CB8AC3E}">
        <p14:creationId xmlns:p14="http://schemas.microsoft.com/office/powerpoint/2010/main" val="2529410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40</a:t>
            </a:fld>
            <a:endParaRPr lang="en-US"/>
          </a:p>
        </p:txBody>
      </p:sp>
    </p:spTree>
    <p:extLst>
      <p:ext uri="{BB962C8B-B14F-4D97-AF65-F5344CB8AC3E}">
        <p14:creationId xmlns:p14="http://schemas.microsoft.com/office/powerpoint/2010/main" val="388382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41</a:t>
            </a:fld>
            <a:endParaRPr lang="en-US"/>
          </a:p>
        </p:txBody>
      </p:sp>
    </p:spTree>
    <p:extLst>
      <p:ext uri="{BB962C8B-B14F-4D97-AF65-F5344CB8AC3E}">
        <p14:creationId xmlns:p14="http://schemas.microsoft.com/office/powerpoint/2010/main" val="532268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you advance the implementation of the GCM, and the Progress Declaration, you are also advancing other international and national frameworks. </a:t>
            </a:r>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42</a:t>
            </a:fld>
            <a:endParaRPr lang="en-US"/>
          </a:p>
        </p:txBody>
      </p:sp>
    </p:spTree>
    <p:extLst>
      <p:ext uri="{BB962C8B-B14F-4D97-AF65-F5344CB8AC3E}">
        <p14:creationId xmlns:p14="http://schemas.microsoft.com/office/powerpoint/2010/main" val="4103447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43</a:t>
            </a:fld>
            <a:endParaRPr lang="en-US"/>
          </a:p>
        </p:txBody>
      </p:sp>
    </p:spTree>
    <p:extLst>
      <p:ext uri="{BB962C8B-B14F-4D97-AF65-F5344CB8AC3E}">
        <p14:creationId xmlns:p14="http://schemas.microsoft.com/office/powerpoint/2010/main" val="2699364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First GCM Review cycle concluded</a:t>
            </a:r>
          </a:p>
        </p:txBody>
      </p:sp>
      <p:sp>
        <p:nvSpPr>
          <p:cNvPr id="4" name="Slide Number Placeholder 3"/>
          <p:cNvSpPr>
            <a:spLocks noGrp="1"/>
          </p:cNvSpPr>
          <p:nvPr>
            <p:ph type="sldNum" sz="quarter" idx="5"/>
          </p:nvPr>
        </p:nvSpPr>
        <p:spPr/>
        <p:txBody>
          <a:bodyPr/>
          <a:lstStyle/>
          <a:p>
            <a:fld id="{5BF59213-6462-A94E-81CA-F4C3137ADC6D}" type="slidenum">
              <a:rPr lang="en-US" smtClean="0"/>
              <a:t>44</a:t>
            </a:fld>
            <a:endParaRPr lang="en-US"/>
          </a:p>
        </p:txBody>
      </p:sp>
    </p:spTree>
    <p:extLst>
      <p:ext uri="{BB962C8B-B14F-4D97-AF65-F5344CB8AC3E}">
        <p14:creationId xmlns:p14="http://schemas.microsoft.com/office/powerpoint/2010/main" val="173820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a:p>
        </p:txBody>
      </p:sp>
      <p:sp>
        <p:nvSpPr>
          <p:cNvPr id="4" name="Slide Number Placeholder 3"/>
          <p:cNvSpPr>
            <a:spLocks noGrp="1"/>
          </p:cNvSpPr>
          <p:nvPr>
            <p:ph type="sldNum" sz="quarter" idx="5"/>
          </p:nvPr>
        </p:nvSpPr>
        <p:spPr/>
        <p:txBody>
          <a:bodyPr/>
          <a:lstStyle/>
          <a:p>
            <a:fld id="{5BF59213-6462-A94E-81CA-F4C3137ADC6D}" type="slidenum">
              <a:rPr lang="en-US" smtClean="0"/>
              <a:t>45</a:t>
            </a:fld>
            <a:endParaRPr lang="en-US"/>
          </a:p>
        </p:txBody>
      </p:sp>
    </p:spTree>
    <p:extLst>
      <p:ext uri="{BB962C8B-B14F-4D97-AF65-F5344CB8AC3E}">
        <p14:creationId xmlns:p14="http://schemas.microsoft.com/office/powerpoint/2010/main" val="2277605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VNRs to not, the way we prepare is DIALOGUE. </a:t>
            </a:r>
          </a:p>
          <a:p>
            <a:endParaRPr lang="en-GB"/>
          </a:p>
          <a:p>
            <a:r>
              <a:rPr lang="en-GB"/>
              <a:t>Government and stakeholders are encouraged to host a GCM TALKS</a:t>
            </a:r>
          </a:p>
        </p:txBody>
      </p:sp>
      <p:sp>
        <p:nvSpPr>
          <p:cNvPr id="4" name="Slide Number Placeholder 3"/>
          <p:cNvSpPr>
            <a:spLocks noGrp="1"/>
          </p:cNvSpPr>
          <p:nvPr>
            <p:ph type="sldNum" sz="quarter" idx="5"/>
          </p:nvPr>
        </p:nvSpPr>
        <p:spPr/>
        <p:txBody>
          <a:bodyPr/>
          <a:lstStyle/>
          <a:p>
            <a:fld id="{5BF59213-6462-A94E-81CA-F4C3137ADC6D}" type="slidenum">
              <a:rPr lang="en-US" smtClean="0"/>
              <a:t>46</a:t>
            </a:fld>
            <a:endParaRPr lang="en-US"/>
          </a:p>
        </p:txBody>
      </p:sp>
    </p:spTree>
    <p:extLst>
      <p:ext uri="{BB962C8B-B14F-4D97-AF65-F5344CB8AC3E}">
        <p14:creationId xmlns:p14="http://schemas.microsoft.com/office/powerpoint/2010/main" val="551105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solidFill>
                <a:srgbClr val="000000"/>
              </a:solidFill>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47</a:t>
            </a:fld>
            <a:endParaRPr lang="en-US"/>
          </a:p>
        </p:txBody>
      </p:sp>
    </p:spTree>
    <p:extLst>
      <p:ext uri="{BB962C8B-B14F-4D97-AF65-F5344CB8AC3E}">
        <p14:creationId xmlns:p14="http://schemas.microsoft.com/office/powerpoint/2010/main" val="109740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sz="1100" b="1" kern="1200">
                <a:solidFill>
                  <a:schemeClr val="tx1"/>
                </a:solidFill>
                <a:effectLst/>
                <a:latin typeface="+mn-lt"/>
                <a:ea typeface="+mn-ea"/>
                <a:cs typeface="+mn-cs"/>
              </a:rPr>
              <a:t>Key points</a:t>
            </a:r>
            <a:endParaRPr lang="en-GB" sz="1100" kern="1200">
              <a:solidFill>
                <a:schemeClr val="tx1"/>
              </a:solidFill>
              <a:effectLst/>
              <a:latin typeface="+mn-lt"/>
              <a:ea typeface="+mn-ea"/>
              <a:cs typeface="+mn-cs"/>
            </a:endParaRPr>
          </a:p>
          <a:p>
            <a:r>
              <a:rPr lang="en-US" sz="1100" b="1" i="1" kern="1200">
                <a:solidFill>
                  <a:schemeClr val="tx1"/>
                </a:solidFill>
                <a:effectLst/>
                <a:latin typeface="+mn-lt"/>
                <a:ea typeface="+mn-ea"/>
                <a:cs typeface="+mn-cs"/>
              </a:rPr>
              <a:t>The Global Compact for Safe, Orderly and Regular Migration: </a:t>
            </a:r>
            <a:endParaRPr lang="en-GB" sz="1100">
              <a:effectLst/>
              <a:latin typeface="+mn-lt"/>
            </a:endParaRPr>
          </a:p>
          <a:p>
            <a:pPr lvl="0"/>
            <a:r>
              <a:rPr lang="en-GB" sz="1100" kern="1200">
                <a:solidFill>
                  <a:schemeClr val="tx1"/>
                </a:solidFill>
                <a:effectLst/>
                <a:latin typeface="+mn-lt"/>
                <a:ea typeface="+mn-ea"/>
                <a:cs typeface="+mn-cs"/>
              </a:rPr>
              <a:t>The GCM is the first comprehensive UN framework adopted through inter-governmental negotiations to enhance international cooperation in global migration governance.</a:t>
            </a:r>
          </a:p>
          <a:p>
            <a:pPr lvl="0"/>
            <a:r>
              <a:rPr lang="en-GB" sz="1100" kern="1200">
                <a:solidFill>
                  <a:schemeClr val="tx1"/>
                </a:solidFill>
                <a:effectLst/>
                <a:latin typeface="+mn-lt"/>
                <a:ea typeface="+mn-ea"/>
                <a:cs typeface="+mn-cs"/>
              </a:rPr>
              <a:t>It is based on a collective realization that no single government can effectively govern migration alone - whether fully realizing the potential of global mobility or protecting people from the most pernicious aspects of migration - without cooperation, whether bilaterally, regionally, or globally. </a:t>
            </a:r>
          </a:p>
          <a:p>
            <a:pPr lvl="0"/>
            <a:r>
              <a:rPr lang="en-GB" sz="1100" kern="1200">
                <a:solidFill>
                  <a:schemeClr val="tx1"/>
                </a:solidFill>
                <a:effectLst/>
                <a:latin typeface="+mn-lt"/>
                <a:ea typeface="+mn-ea"/>
                <a:cs typeface="+mn-cs"/>
              </a:rPr>
              <a:t>By creating this cooperative framework on international migration, States have developed a common terminology for discussing key migration issues and a blueprint for comprehensive, rights-based migration policies. </a:t>
            </a:r>
          </a:p>
          <a:p>
            <a:pPr lvl="0"/>
            <a:r>
              <a:rPr lang="en-GB" sz="1100" kern="1200">
                <a:solidFill>
                  <a:schemeClr val="tx1"/>
                </a:solidFill>
                <a:effectLst/>
                <a:latin typeface="+mn-lt"/>
                <a:ea typeface="+mn-ea"/>
                <a:cs typeface="+mn-cs"/>
              </a:rPr>
              <a:t>While not legally binding, the GCM’s guiding principles, objectives and actions find their root in established obligations and principles, underpinned by the Universal Declaration of Human Rights, the 2030 Agenda for Sustainable Development, and international law. </a:t>
            </a:r>
          </a:p>
          <a:p>
            <a:endParaRPr lang="en-US" sz="1100" b="1" i="1" kern="1200">
              <a:solidFill>
                <a:schemeClr val="tx1"/>
              </a:solidFill>
              <a:effectLst/>
              <a:latin typeface="+mn-lt"/>
              <a:ea typeface="+mn-ea"/>
              <a:cs typeface="+mn-cs"/>
            </a:endParaRPr>
          </a:p>
          <a:p>
            <a:r>
              <a:rPr lang="en-US" sz="1100" b="1" i="1" kern="1200">
                <a:solidFill>
                  <a:schemeClr val="tx1"/>
                </a:solidFill>
                <a:effectLst/>
                <a:latin typeface="+mn-lt"/>
                <a:ea typeface="+mn-ea"/>
                <a:cs typeface="+mn-cs"/>
              </a:rPr>
              <a:t>The GCM's approach to improving migration governance</a:t>
            </a:r>
            <a:r>
              <a:rPr lang="en-GB" sz="1100" b="1" i="1" kern="1200">
                <a:solidFill>
                  <a:schemeClr val="tx1"/>
                </a:solidFill>
                <a:effectLst/>
                <a:latin typeface="+mn-lt"/>
                <a:ea typeface="+mn-ea"/>
                <a:cs typeface="+mn-cs"/>
              </a:rPr>
              <a:t> </a:t>
            </a:r>
            <a:r>
              <a:rPr lang="en-GB" sz="1100" kern="1200">
                <a:solidFill>
                  <a:schemeClr val="tx1"/>
                </a:solidFill>
                <a:effectLst/>
                <a:latin typeface="+mn-lt"/>
                <a:ea typeface="+mn-ea"/>
                <a:cs typeface="+mn-cs"/>
              </a:rPr>
              <a:t>is anchored in its vision, guiding principles and its 360-degree view of migration (explored in more detail below). </a:t>
            </a:r>
          </a:p>
          <a:p>
            <a:r>
              <a:rPr lang="en-US" sz="1100" kern="1200">
                <a:solidFill>
                  <a:schemeClr val="tx1"/>
                </a:solidFill>
                <a:effectLst/>
                <a:latin typeface="+mn-lt"/>
                <a:ea typeface="+mn-ea"/>
                <a:cs typeface="+mn-cs"/>
              </a:rPr>
              <a:t>Note that the Governments of Albania adopted the GCM in Marrakech in December 2018 –and was represented by the President </a:t>
            </a:r>
            <a:r>
              <a:rPr lang="en-GB" sz="1100" b="0" i="0">
                <a:solidFill>
                  <a:srgbClr val="555555"/>
                </a:solidFill>
                <a:effectLst/>
                <a:latin typeface="+mn-lt"/>
              </a:rPr>
              <a:t>H.E. Mr. </a:t>
            </a:r>
            <a:r>
              <a:rPr lang="en-GB" sz="1100" b="0" i="0" err="1">
                <a:solidFill>
                  <a:srgbClr val="555555"/>
                </a:solidFill>
                <a:effectLst/>
                <a:latin typeface="+mn-lt"/>
              </a:rPr>
              <a:t>Ilir</a:t>
            </a:r>
            <a:r>
              <a:rPr lang="en-GB" sz="1100" b="0" i="0">
                <a:solidFill>
                  <a:srgbClr val="555555"/>
                </a:solidFill>
                <a:effectLst/>
                <a:latin typeface="+mn-lt"/>
              </a:rPr>
              <a:t> Meta the President of Albania</a:t>
            </a:r>
            <a:endParaRPr lang="en-US" sz="1100">
              <a:solidFill>
                <a:srgbClr val="FF0000"/>
              </a:solidFill>
              <a:highlight>
                <a:srgbClr val="FFFF00"/>
              </a:highlight>
              <a:latin typeface="+mn-lt"/>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Vision of the GCM </a:t>
            </a:r>
            <a:endParaRPr lang="en-GB">
              <a:effectLst/>
            </a:endParaRPr>
          </a:p>
          <a:p>
            <a:pPr lvl="0"/>
            <a:r>
              <a:rPr lang="en-GB" sz="1200" kern="1200">
                <a:solidFill>
                  <a:schemeClr val="tx1"/>
                </a:solidFill>
                <a:effectLst/>
                <a:latin typeface="+mn-lt"/>
                <a:ea typeface="+mn-ea"/>
                <a:cs typeface="+mn-cs"/>
              </a:rPr>
              <a:t>The GCM's vision is based on a collective commitment to improving cooperation on international migration, and on the recognized need for the challenges and opportunities of international migration to unite us, rather than divide us (paras 8-9). </a:t>
            </a:r>
          </a:p>
          <a:p>
            <a:pPr lvl="0"/>
            <a:r>
              <a:rPr lang="en-GB" sz="1200" kern="1200">
                <a:solidFill>
                  <a:schemeClr val="tx1"/>
                </a:solidFill>
                <a:effectLst/>
                <a:latin typeface="+mn-lt"/>
                <a:ea typeface="+mn-ea"/>
                <a:cs typeface="+mn-cs"/>
              </a:rPr>
              <a:t>The Compact sets out a common understanding, shared responsibilities and unity of purpose regarding migration, with a view to making migration work for all (para 9). </a:t>
            </a:r>
          </a:p>
          <a:p>
            <a:r>
              <a:rPr lang="en-GB"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Interactivity: (if time allows)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Question to participants:  </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Do you know what the GCM Guiding Principles Are?</a:t>
            </a:r>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Please put suggestions in the chat...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Facilitator to summarise the inputs and use this as a stepping stone to the next slide, which provides an overview of the principles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24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sz="1200" b="1" kern="1200">
                <a:solidFill>
                  <a:schemeClr val="tx1"/>
                </a:solidFill>
                <a:effectLst/>
                <a:latin typeface="+mn-lt"/>
                <a:ea typeface="+mn-ea"/>
                <a:cs typeface="+mn-cs"/>
              </a:rPr>
              <a:t>Key points</a:t>
            </a:r>
            <a:endParaRPr lang="en-GB" sz="14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Guiding principles of the GCM</a:t>
            </a:r>
            <a:endParaRPr lang="en-GB">
              <a:effectLst/>
            </a:endParaRPr>
          </a:p>
          <a:p>
            <a:pPr lvl="0"/>
            <a:r>
              <a:rPr lang="en-GB" sz="1200" kern="1200">
                <a:solidFill>
                  <a:schemeClr val="tx1"/>
                </a:solidFill>
                <a:effectLst/>
                <a:latin typeface="+mn-lt"/>
                <a:ea typeface="+mn-ea"/>
                <a:cs typeface="+mn-cs"/>
              </a:rPr>
              <a:t>The GCM is based on a set of cross-cutting, interdependent guiding principles that should inform the implementation of any GCM objective. These are (para 15):</a:t>
            </a:r>
          </a:p>
          <a:p>
            <a:pPr lvl="1"/>
            <a:r>
              <a:rPr lang="en-GB" sz="1200" kern="1200">
                <a:solidFill>
                  <a:schemeClr val="tx1"/>
                </a:solidFill>
                <a:effectLst/>
                <a:latin typeface="+mn-lt"/>
                <a:ea typeface="+mn-ea"/>
                <a:cs typeface="+mn-cs"/>
              </a:rPr>
              <a:t>People-centred</a:t>
            </a:r>
          </a:p>
          <a:p>
            <a:pPr lvl="1"/>
            <a:r>
              <a:rPr lang="en-GB" sz="1200" kern="1200">
                <a:solidFill>
                  <a:schemeClr val="tx1"/>
                </a:solidFill>
                <a:effectLst/>
                <a:latin typeface="+mn-lt"/>
                <a:ea typeface="+mn-ea"/>
                <a:cs typeface="+mn-cs"/>
              </a:rPr>
              <a:t>International cooperation</a:t>
            </a:r>
          </a:p>
          <a:p>
            <a:pPr lvl="1"/>
            <a:r>
              <a:rPr lang="en-GB" sz="1200" kern="1200">
                <a:solidFill>
                  <a:schemeClr val="tx1"/>
                </a:solidFill>
                <a:effectLst/>
                <a:latin typeface="+mn-lt"/>
                <a:ea typeface="+mn-ea"/>
                <a:cs typeface="+mn-cs"/>
              </a:rPr>
              <a:t>National sovereignty</a:t>
            </a:r>
          </a:p>
          <a:p>
            <a:pPr lvl="1"/>
            <a:r>
              <a:rPr lang="en-GB" sz="1200" kern="1200">
                <a:solidFill>
                  <a:schemeClr val="tx1"/>
                </a:solidFill>
                <a:effectLst/>
                <a:latin typeface="+mn-lt"/>
                <a:ea typeface="+mn-ea"/>
                <a:cs typeface="+mn-cs"/>
              </a:rPr>
              <a:t>Rule of law and due process</a:t>
            </a:r>
          </a:p>
          <a:p>
            <a:pPr lvl="1"/>
            <a:r>
              <a:rPr lang="en-GB" sz="1200" kern="1200">
                <a:solidFill>
                  <a:schemeClr val="tx1"/>
                </a:solidFill>
                <a:effectLst/>
                <a:latin typeface="+mn-lt"/>
                <a:ea typeface="+mn-ea"/>
                <a:cs typeface="+mn-cs"/>
              </a:rPr>
              <a:t>Sustainable development</a:t>
            </a:r>
          </a:p>
          <a:p>
            <a:pPr lvl="1"/>
            <a:r>
              <a:rPr lang="en-GB" sz="1200" kern="1200">
                <a:solidFill>
                  <a:schemeClr val="tx1"/>
                </a:solidFill>
                <a:effectLst/>
                <a:latin typeface="+mn-lt"/>
                <a:ea typeface="+mn-ea"/>
                <a:cs typeface="+mn-cs"/>
              </a:rPr>
              <a:t>Human rights</a:t>
            </a:r>
          </a:p>
          <a:p>
            <a:pPr lvl="1"/>
            <a:r>
              <a:rPr lang="en-GB" sz="1200" kern="1200">
                <a:solidFill>
                  <a:schemeClr val="tx1"/>
                </a:solidFill>
                <a:effectLst/>
                <a:latin typeface="+mn-lt"/>
                <a:ea typeface="+mn-ea"/>
                <a:cs typeface="+mn-cs"/>
              </a:rPr>
              <a:t>Gender-responsive</a:t>
            </a:r>
          </a:p>
          <a:p>
            <a:pPr lvl="1"/>
            <a:r>
              <a:rPr lang="en-GB" sz="1200" kern="1200">
                <a:solidFill>
                  <a:schemeClr val="tx1"/>
                </a:solidFill>
                <a:effectLst/>
                <a:latin typeface="+mn-lt"/>
                <a:ea typeface="+mn-ea"/>
                <a:cs typeface="+mn-cs"/>
              </a:rPr>
              <a:t>Child-sensitive</a:t>
            </a:r>
          </a:p>
          <a:p>
            <a:pPr lvl="1"/>
            <a:r>
              <a:rPr lang="en-GB" sz="1200" kern="1200">
                <a:solidFill>
                  <a:schemeClr val="tx1"/>
                </a:solidFill>
                <a:effectLst/>
                <a:latin typeface="+mn-lt"/>
                <a:ea typeface="+mn-ea"/>
                <a:cs typeface="+mn-cs"/>
              </a:rPr>
              <a:t>Whole-of-government approach</a:t>
            </a:r>
          </a:p>
          <a:p>
            <a:pPr lvl="1"/>
            <a:r>
              <a:rPr lang="en-GB" sz="1200" kern="1200">
                <a:solidFill>
                  <a:schemeClr val="tx1"/>
                </a:solidFill>
                <a:effectLst/>
                <a:latin typeface="+mn-lt"/>
                <a:ea typeface="+mn-ea"/>
                <a:cs typeface="+mn-cs"/>
              </a:rPr>
              <a:t>Whole-of-society approach</a:t>
            </a:r>
          </a:p>
          <a:p>
            <a:pPr lvl="0"/>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whole-of-society approach </a:t>
            </a:r>
            <a:r>
              <a:rPr lang="en-GB"/>
              <a:t>requires government actors to create enabling environments that are inclusive, safe and sustainable, not only during consultations with relevant stakeholders but throughout all processes related to GCM implementation and review. Such environments are not only aligned with the GCM's age-, gender-, disability- and diversity-sensitive principles, but they are much more likely to meaningfully include and amplify the voices of those who often face significant structural barriers to participation, such as migrants and migrant-led organizations. Migration is a transversal phenomenon relevant to all levels of government, as well as a wide range of policy domains, and so a whole-of-society approach helps ensure that cross-societal and cross-governmental collaboration occurs. For example, when States take a whole-of-society approach to providing accurate and timely information at all stages of migration (Objective 3), they are compelled to organize multilingual, gender-responsive and evidence-based campaigns and awareness-raising activities in partnership with a wide range of governmental and civil society actors, including local authorities, consular and diplomatic missions, employers’ and workers’ organizations, diaspora organizations and academia (GCM, para. 19 (e)).</a:t>
            </a:r>
          </a:p>
          <a:p>
            <a:pPr lvl="1"/>
            <a:endParaRPr lang="en-GB" sz="1200" kern="1200">
              <a:solidFill>
                <a:schemeClr val="tx1"/>
              </a:solidFill>
              <a:effectLst/>
              <a:latin typeface="+mn-lt"/>
              <a:ea typeface="+mn-ea"/>
              <a:cs typeface="+mn-cs"/>
            </a:endParaRPr>
          </a:p>
          <a:p>
            <a:pPr lvl="1"/>
            <a:endParaRPr lang="en-GB"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Refer to human rights-based approach (utilizing OHCHR Human Rights Marker as guidance), child-sensitive approach (following UNICEF guidance), and gender -responsive approach (per UN-WOMEN Guidelines) being developed (publication dates to be confirmed).Each of these sets of guidelines is to be referenced and made accessible to participants to encourage familiarity and engagement with these tools (as far as possible) </a:t>
            </a:r>
          </a:p>
          <a:p>
            <a:endParaRPr lang="en-GB" sz="14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While migration policy is part of migration governance, and the GCM is a useful tool for ensuring comprehensive migration governance, for this to be fully realized requires following the above referenced guiding principles (including WOG, WHS approaches) and ensuring adequate capacity and ensuring adequate data is utilized throughout, including for continuous monitoring, review and adjustments (to avoid static approaches)</a:t>
            </a:r>
            <a:endParaRPr lang="f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13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Stakeholders as defined in GCM para 44.</a:t>
            </a:r>
          </a:p>
          <a:p>
            <a:endParaRPr lang="en-US" dirty="0"/>
          </a:p>
          <a:p>
            <a:r>
              <a:rPr lang="en-US" i="1" u="sng" dirty="0"/>
              <a:t>*Photo 1. IOM reps., UN RC and local government representatives in a joint public event during the UN Week 2022 in </a:t>
            </a:r>
            <a:r>
              <a:rPr lang="en-US" i="1" u="sng" dirty="0" err="1"/>
              <a:t>Permet</a:t>
            </a:r>
            <a:r>
              <a:rPr lang="en-US" i="1" u="sng" dirty="0"/>
              <a:t>, Albania, with all the UN agencies. </a:t>
            </a:r>
          </a:p>
          <a:p>
            <a:endParaRPr lang="en-US" dirty="0"/>
          </a:p>
          <a:p>
            <a:r>
              <a:rPr lang="en-US" i="1" u="sng" dirty="0"/>
              <a:t>**Photo 2. Field trip with Albanian diaspora representatives as part of the IOM diaspora program.</a:t>
            </a:r>
          </a:p>
        </p:txBody>
      </p:sp>
      <p:sp>
        <p:nvSpPr>
          <p:cNvPr id="4" name="Slide Number Placeholder 3"/>
          <p:cNvSpPr>
            <a:spLocks noGrp="1"/>
          </p:cNvSpPr>
          <p:nvPr>
            <p:ph type="sldNum" sz="quarter" idx="5"/>
          </p:nvPr>
        </p:nvSpPr>
        <p:spPr/>
        <p:txBody>
          <a:bodyPr/>
          <a:lstStyle/>
          <a:p>
            <a:fld id="{5BF59213-6462-A94E-81CA-F4C3137ADC6D}" type="slidenum">
              <a:rPr lang="en-US" smtClean="0"/>
              <a:t>8</a:t>
            </a:fld>
            <a:endParaRPr lang="en-US"/>
          </a:p>
        </p:txBody>
      </p:sp>
    </p:spTree>
    <p:extLst>
      <p:ext uri="{BB962C8B-B14F-4D97-AF65-F5344CB8AC3E}">
        <p14:creationId xmlns:p14="http://schemas.microsoft.com/office/powerpoint/2010/main" val="2156001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GCM defines 23 objectives covering all aspects of migration (“360-degree” approach – see below) with an array of possible actions, drawn from best practice, that States may choose to utilise to implement their national migration policies. </a:t>
            </a:r>
          </a:p>
          <a:p>
            <a:pPr lvl="0"/>
            <a:r>
              <a:rPr lang="en-GB" sz="1200" kern="1200">
                <a:solidFill>
                  <a:schemeClr val="tx1"/>
                </a:solidFill>
                <a:effectLst/>
                <a:latin typeface="+mn-lt"/>
                <a:ea typeface="+mn-ea"/>
                <a:cs typeface="+mn-cs"/>
              </a:rPr>
              <a:t>Explain the broad spectrum of the objectives, and indicate that the slide displayed will be provided as a handout</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Interactivity: (if time allows)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Question to participants:  </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Can you think of examples from your country contexts where these objectives are either:</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Posing a challenge to development</a:t>
            </a:r>
          </a:p>
          <a:p>
            <a:pPr lvl="0"/>
            <a:r>
              <a:rPr lang="en-GB" sz="1200" kern="1200">
                <a:solidFill>
                  <a:schemeClr val="tx1"/>
                </a:solidFill>
                <a:effectLst/>
                <a:latin typeface="+mn-lt"/>
                <a:ea typeface="+mn-ea"/>
                <a:cs typeface="+mn-cs"/>
              </a:rPr>
              <a:t>Being addressed to support development</a:t>
            </a:r>
          </a:p>
          <a:p>
            <a:r>
              <a:rPr lang="en-US" sz="1200" i="1" kern="1200">
                <a:solidFill>
                  <a:schemeClr val="tx1"/>
                </a:solidFill>
                <a:effectLst/>
                <a:latin typeface="+mn-lt"/>
                <a:ea typeface="+mn-ea"/>
                <a:cs typeface="+mn-cs"/>
              </a:rPr>
              <a:t>Raise hand to share thoughts...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Facilitator to summarise the inputs and use this as a stepping stone to the next slide, which provides an overview of the principles</a:t>
            </a:r>
            <a:endParaRPr lang="f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367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2FB2-C640-3E41-B804-51775F1C40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17E19-93E5-4A4C-9A08-B43BC1CD7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C87D9D-20E7-C744-B042-451A701A2E77}"/>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DD3EDF19-7763-AA4D-8543-B233D91F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7A1CF-1DAA-0D46-9086-EAF4EB1708CD}"/>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878644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E1F9-6F90-AE4A-B734-9F03D19C92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1D2CE8-BC8F-7D4E-8B83-D260BE5306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EF59F-F6B5-C346-BCFC-93EFCF83C8CB}"/>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B9B0B99A-DDCB-A34D-974D-235E0F880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3EE62-BDD2-8A4B-B4DE-CF55D61606EF}"/>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420106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CF784-D042-5548-958D-ABE0794A3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4D9618-FD59-A64C-9C80-9764623460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97321-6B5B-0440-A8DD-C6B161308404}"/>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CD1D0567-3847-8A47-8CCD-B22B48143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7BB33-5EFA-114B-951A-E9C1089276C3}"/>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61394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Fill Image">
    <p:spTree>
      <p:nvGrpSpPr>
        <p:cNvPr id="1" name=""/>
        <p:cNvGrpSpPr/>
        <p:nvPr/>
      </p:nvGrpSpPr>
      <p:grpSpPr>
        <a:xfrm>
          <a:off x="0" y="0"/>
          <a:ext cx="0" cy="0"/>
          <a:chOff x="0" y="0"/>
          <a:chExt cx="0" cy="0"/>
        </a:xfrm>
      </p:grpSpPr>
      <p:sp>
        <p:nvSpPr>
          <p:cNvPr id="13" name="Freeform 31">
            <a:extLst>
              <a:ext uri="{FF2B5EF4-FFF2-40B4-BE49-F238E27FC236}">
                <a16:creationId xmlns:a16="http://schemas.microsoft.com/office/drawing/2014/main" id="{64620B07-6B3C-3D4D-BDCF-3DDA3FB34669}"/>
              </a:ext>
            </a:extLst>
          </p:cNvPr>
          <p:cNvSpPr>
            <a:spLocks noGrp="1"/>
          </p:cNvSpPr>
          <p:nvPr>
            <p:ph type="pic" sz="quarter" idx="14"/>
          </p:nvPr>
        </p:nvSpPr>
        <p:spPr>
          <a:xfrm>
            <a:off x="5791227" y="1610392"/>
            <a:ext cx="1660899" cy="3585676"/>
          </a:xfrm>
          <a:custGeom>
            <a:avLst/>
            <a:gdLst>
              <a:gd name="connsiteX0" fmla="*/ 646380 w 5264340"/>
              <a:gd name="connsiteY0" fmla="*/ 0 h 11126596"/>
              <a:gd name="connsiteX1" fmla="*/ 1063726 w 5264340"/>
              <a:gd name="connsiteY1" fmla="*/ 0 h 11126596"/>
              <a:gd name="connsiteX2" fmla="*/ 1143463 w 5264340"/>
              <a:gd name="connsiteY2" fmla="*/ 21612 h 11126596"/>
              <a:gd name="connsiteX3" fmla="*/ 1170607 w 5264340"/>
              <a:gd name="connsiteY3" fmla="*/ 96421 h 11126596"/>
              <a:gd name="connsiteX4" fmla="*/ 1538755 w 5264340"/>
              <a:gd name="connsiteY4" fmla="*/ 422256 h 11126596"/>
              <a:gd name="connsiteX5" fmla="*/ 3732371 w 5264340"/>
              <a:gd name="connsiteY5" fmla="*/ 422256 h 11126596"/>
              <a:gd name="connsiteX6" fmla="*/ 4098822 w 5264340"/>
              <a:gd name="connsiteY6" fmla="*/ 96421 h 11126596"/>
              <a:gd name="connsiteX7" fmla="*/ 4125967 w 5264340"/>
              <a:gd name="connsiteY7" fmla="*/ 21612 h 11126596"/>
              <a:gd name="connsiteX8" fmla="*/ 4207400 w 5264340"/>
              <a:gd name="connsiteY8" fmla="*/ 0 h 11126596"/>
              <a:gd name="connsiteX9" fmla="*/ 4623051 w 5264340"/>
              <a:gd name="connsiteY9" fmla="*/ 0 h 11126596"/>
              <a:gd name="connsiteX10" fmla="*/ 5264340 w 5264340"/>
              <a:gd name="connsiteY10" fmla="*/ 646683 h 11126596"/>
              <a:gd name="connsiteX11" fmla="*/ 5264340 w 5264340"/>
              <a:gd name="connsiteY11" fmla="*/ 718167 h 11126596"/>
              <a:gd name="connsiteX12" fmla="*/ 5264340 w 5264340"/>
              <a:gd name="connsiteY12" fmla="*/ 6234086 h 11126596"/>
              <a:gd name="connsiteX13" fmla="*/ 5264340 w 5264340"/>
              <a:gd name="connsiteY13" fmla="*/ 6423602 h 11126596"/>
              <a:gd name="connsiteX14" fmla="*/ 5264340 w 5264340"/>
              <a:gd name="connsiteY14" fmla="*/ 10408429 h 11126596"/>
              <a:gd name="connsiteX15" fmla="*/ 5264340 w 5264340"/>
              <a:gd name="connsiteY15" fmla="*/ 10479914 h 11126596"/>
              <a:gd name="connsiteX16" fmla="*/ 4623051 w 5264340"/>
              <a:gd name="connsiteY16" fmla="*/ 11126596 h 11126596"/>
              <a:gd name="connsiteX17" fmla="*/ 646380 w 5264340"/>
              <a:gd name="connsiteY17" fmla="*/ 11126596 h 11126596"/>
              <a:gd name="connsiteX18" fmla="*/ 1697 w 5264340"/>
              <a:gd name="connsiteY18" fmla="*/ 10479914 h 11126596"/>
              <a:gd name="connsiteX19" fmla="*/ 0 w 5264340"/>
              <a:gd name="connsiteY19" fmla="*/ 10408429 h 11126596"/>
              <a:gd name="connsiteX20" fmla="*/ 0 w 5264340"/>
              <a:gd name="connsiteY20" fmla="*/ 6423602 h 11126596"/>
              <a:gd name="connsiteX21" fmla="*/ 0 w 5264340"/>
              <a:gd name="connsiteY21" fmla="*/ 6234086 h 11126596"/>
              <a:gd name="connsiteX22" fmla="*/ 0 w 5264340"/>
              <a:gd name="connsiteY22" fmla="*/ 718167 h 11126596"/>
              <a:gd name="connsiteX23" fmla="*/ 1697 w 5264340"/>
              <a:gd name="connsiteY23" fmla="*/ 646683 h 11126596"/>
              <a:gd name="connsiteX24" fmla="*/ 646380 w 5264340"/>
              <a:gd name="connsiteY24" fmla="*/ 0 h 111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4340" h="11126596">
                <a:moveTo>
                  <a:pt x="646380" y="0"/>
                </a:moveTo>
                <a:lnTo>
                  <a:pt x="1063726" y="0"/>
                </a:lnTo>
                <a:cubicBezTo>
                  <a:pt x="1109533" y="0"/>
                  <a:pt x="1128194" y="6650"/>
                  <a:pt x="1143463" y="21612"/>
                </a:cubicBezTo>
                <a:cubicBezTo>
                  <a:pt x="1160428" y="38236"/>
                  <a:pt x="1170607" y="58185"/>
                  <a:pt x="1170607" y="96421"/>
                </a:cubicBezTo>
                <a:cubicBezTo>
                  <a:pt x="1170607" y="304224"/>
                  <a:pt x="1299544" y="422256"/>
                  <a:pt x="1538755" y="422256"/>
                </a:cubicBezTo>
                <a:lnTo>
                  <a:pt x="3732371" y="422256"/>
                </a:lnTo>
                <a:cubicBezTo>
                  <a:pt x="3969886" y="422256"/>
                  <a:pt x="4098822" y="304224"/>
                  <a:pt x="4098822" y="96421"/>
                </a:cubicBezTo>
                <a:cubicBezTo>
                  <a:pt x="4098822" y="58185"/>
                  <a:pt x="4109002" y="38236"/>
                  <a:pt x="4125967" y="21612"/>
                </a:cubicBezTo>
                <a:cubicBezTo>
                  <a:pt x="4141236" y="6650"/>
                  <a:pt x="4159898" y="0"/>
                  <a:pt x="4207400" y="0"/>
                </a:cubicBezTo>
                <a:lnTo>
                  <a:pt x="4623051" y="0"/>
                </a:lnTo>
                <a:cubicBezTo>
                  <a:pt x="5033612" y="0"/>
                  <a:pt x="5264340" y="204478"/>
                  <a:pt x="5264340" y="646683"/>
                </a:cubicBezTo>
                <a:cubicBezTo>
                  <a:pt x="5264340" y="658320"/>
                  <a:pt x="5264340" y="706530"/>
                  <a:pt x="5264340" y="718167"/>
                </a:cubicBezTo>
                <a:lnTo>
                  <a:pt x="5264340" y="6234086"/>
                </a:lnTo>
                <a:lnTo>
                  <a:pt x="5264340" y="6423602"/>
                </a:lnTo>
                <a:lnTo>
                  <a:pt x="5264340" y="10408429"/>
                </a:lnTo>
                <a:cubicBezTo>
                  <a:pt x="5264340" y="10420066"/>
                  <a:pt x="5264340" y="10468277"/>
                  <a:pt x="5264340" y="10479914"/>
                </a:cubicBezTo>
                <a:cubicBezTo>
                  <a:pt x="5264340" y="10922118"/>
                  <a:pt x="5033612" y="11126596"/>
                  <a:pt x="4623051" y="11126596"/>
                </a:cubicBezTo>
                <a:lnTo>
                  <a:pt x="646380" y="11126596"/>
                </a:lnTo>
                <a:cubicBezTo>
                  <a:pt x="237515" y="11126596"/>
                  <a:pt x="1697" y="10922118"/>
                  <a:pt x="1697" y="10479914"/>
                </a:cubicBezTo>
                <a:cubicBezTo>
                  <a:pt x="1697" y="10468277"/>
                  <a:pt x="0" y="10420066"/>
                  <a:pt x="0" y="10408429"/>
                </a:cubicBezTo>
                <a:lnTo>
                  <a:pt x="0" y="6423602"/>
                </a:lnTo>
                <a:lnTo>
                  <a:pt x="0" y="6234086"/>
                </a:lnTo>
                <a:lnTo>
                  <a:pt x="0" y="718167"/>
                </a:lnTo>
                <a:cubicBezTo>
                  <a:pt x="0" y="706530"/>
                  <a:pt x="1697" y="658320"/>
                  <a:pt x="1697" y="646683"/>
                </a:cubicBezTo>
                <a:cubicBezTo>
                  <a:pt x="1697" y="204478"/>
                  <a:pt x="237515" y="0"/>
                  <a:pt x="646380" y="0"/>
                </a:cubicBezTo>
                <a:close/>
              </a:path>
            </a:pathLst>
          </a:custGeom>
          <a:solidFill>
            <a:schemeClr val="bg1">
              <a:lumMod val="95000"/>
            </a:schemeClr>
          </a:solidFill>
        </p:spPr>
        <p:txBody>
          <a:bodyPr wrap="square">
            <a:noAutofit/>
          </a:bodyPr>
          <a:lstStyle>
            <a:lvl1pPr>
              <a:defRPr sz="1051"/>
            </a:lvl1pPr>
          </a:lstStyle>
          <a:p>
            <a:endParaRPr lang="en-US"/>
          </a:p>
        </p:txBody>
      </p:sp>
      <p:sp>
        <p:nvSpPr>
          <p:cNvPr id="14" name="Freeform 31">
            <a:extLst>
              <a:ext uri="{FF2B5EF4-FFF2-40B4-BE49-F238E27FC236}">
                <a16:creationId xmlns:a16="http://schemas.microsoft.com/office/drawing/2014/main" id="{0C12F583-E81F-6641-9031-0D2B6098F363}"/>
              </a:ext>
            </a:extLst>
          </p:cNvPr>
          <p:cNvSpPr>
            <a:spLocks noGrp="1"/>
          </p:cNvSpPr>
          <p:nvPr>
            <p:ph type="pic" sz="quarter" idx="15"/>
          </p:nvPr>
        </p:nvSpPr>
        <p:spPr>
          <a:xfrm>
            <a:off x="9486968" y="1610392"/>
            <a:ext cx="1660899" cy="3585676"/>
          </a:xfrm>
          <a:custGeom>
            <a:avLst/>
            <a:gdLst>
              <a:gd name="connsiteX0" fmla="*/ 646380 w 5264340"/>
              <a:gd name="connsiteY0" fmla="*/ 0 h 11126596"/>
              <a:gd name="connsiteX1" fmla="*/ 1063726 w 5264340"/>
              <a:gd name="connsiteY1" fmla="*/ 0 h 11126596"/>
              <a:gd name="connsiteX2" fmla="*/ 1143463 w 5264340"/>
              <a:gd name="connsiteY2" fmla="*/ 21612 h 11126596"/>
              <a:gd name="connsiteX3" fmla="*/ 1170607 w 5264340"/>
              <a:gd name="connsiteY3" fmla="*/ 96421 h 11126596"/>
              <a:gd name="connsiteX4" fmla="*/ 1538755 w 5264340"/>
              <a:gd name="connsiteY4" fmla="*/ 422256 h 11126596"/>
              <a:gd name="connsiteX5" fmla="*/ 3732371 w 5264340"/>
              <a:gd name="connsiteY5" fmla="*/ 422256 h 11126596"/>
              <a:gd name="connsiteX6" fmla="*/ 4098822 w 5264340"/>
              <a:gd name="connsiteY6" fmla="*/ 96421 h 11126596"/>
              <a:gd name="connsiteX7" fmla="*/ 4125967 w 5264340"/>
              <a:gd name="connsiteY7" fmla="*/ 21612 h 11126596"/>
              <a:gd name="connsiteX8" fmla="*/ 4207400 w 5264340"/>
              <a:gd name="connsiteY8" fmla="*/ 0 h 11126596"/>
              <a:gd name="connsiteX9" fmla="*/ 4623051 w 5264340"/>
              <a:gd name="connsiteY9" fmla="*/ 0 h 11126596"/>
              <a:gd name="connsiteX10" fmla="*/ 5264340 w 5264340"/>
              <a:gd name="connsiteY10" fmla="*/ 646683 h 11126596"/>
              <a:gd name="connsiteX11" fmla="*/ 5264340 w 5264340"/>
              <a:gd name="connsiteY11" fmla="*/ 718167 h 11126596"/>
              <a:gd name="connsiteX12" fmla="*/ 5264340 w 5264340"/>
              <a:gd name="connsiteY12" fmla="*/ 6234086 h 11126596"/>
              <a:gd name="connsiteX13" fmla="*/ 5264340 w 5264340"/>
              <a:gd name="connsiteY13" fmla="*/ 6423602 h 11126596"/>
              <a:gd name="connsiteX14" fmla="*/ 5264340 w 5264340"/>
              <a:gd name="connsiteY14" fmla="*/ 10408429 h 11126596"/>
              <a:gd name="connsiteX15" fmla="*/ 5264340 w 5264340"/>
              <a:gd name="connsiteY15" fmla="*/ 10479914 h 11126596"/>
              <a:gd name="connsiteX16" fmla="*/ 4623051 w 5264340"/>
              <a:gd name="connsiteY16" fmla="*/ 11126596 h 11126596"/>
              <a:gd name="connsiteX17" fmla="*/ 646380 w 5264340"/>
              <a:gd name="connsiteY17" fmla="*/ 11126596 h 11126596"/>
              <a:gd name="connsiteX18" fmla="*/ 1697 w 5264340"/>
              <a:gd name="connsiteY18" fmla="*/ 10479914 h 11126596"/>
              <a:gd name="connsiteX19" fmla="*/ 0 w 5264340"/>
              <a:gd name="connsiteY19" fmla="*/ 10408429 h 11126596"/>
              <a:gd name="connsiteX20" fmla="*/ 0 w 5264340"/>
              <a:gd name="connsiteY20" fmla="*/ 6423602 h 11126596"/>
              <a:gd name="connsiteX21" fmla="*/ 0 w 5264340"/>
              <a:gd name="connsiteY21" fmla="*/ 6234086 h 11126596"/>
              <a:gd name="connsiteX22" fmla="*/ 0 w 5264340"/>
              <a:gd name="connsiteY22" fmla="*/ 718167 h 11126596"/>
              <a:gd name="connsiteX23" fmla="*/ 1697 w 5264340"/>
              <a:gd name="connsiteY23" fmla="*/ 646683 h 11126596"/>
              <a:gd name="connsiteX24" fmla="*/ 646380 w 5264340"/>
              <a:gd name="connsiteY24" fmla="*/ 0 h 111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4340" h="11126596">
                <a:moveTo>
                  <a:pt x="646380" y="0"/>
                </a:moveTo>
                <a:lnTo>
                  <a:pt x="1063726" y="0"/>
                </a:lnTo>
                <a:cubicBezTo>
                  <a:pt x="1109533" y="0"/>
                  <a:pt x="1128194" y="6650"/>
                  <a:pt x="1143463" y="21612"/>
                </a:cubicBezTo>
                <a:cubicBezTo>
                  <a:pt x="1160428" y="38236"/>
                  <a:pt x="1170607" y="58185"/>
                  <a:pt x="1170607" y="96421"/>
                </a:cubicBezTo>
                <a:cubicBezTo>
                  <a:pt x="1170607" y="304224"/>
                  <a:pt x="1299544" y="422256"/>
                  <a:pt x="1538755" y="422256"/>
                </a:cubicBezTo>
                <a:lnTo>
                  <a:pt x="3732371" y="422256"/>
                </a:lnTo>
                <a:cubicBezTo>
                  <a:pt x="3969886" y="422256"/>
                  <a:pt x="4098822" y="304224"/>
                  <a:pt x="4098822" y="96421"/>
                </a:cubicBezTo>
                <a:cubicBezTo>
                  <a:pt x="4098822" y="58185"/>
                  <a:pt x="4109002" y="38236"/>
                  <a:pt x="4125967" y="21612"/>
                </a:cubicBezTo>
                <a:cubicBezTo>
                  <a:pt x="4141236" y="6650"/>
                  <a:pt x="4159898" y="0"/>
                  <a:pt x="4207400" y="0"/>
                </a:cubicBezTo>
                <a:lnTo>
                  <a:pt x="4623051" y="0"/>
                </a:lnTo>
                <a:cubicBezTo>
                  <a:pt x="5033612" y="0"/>
                  <a:pt x="5264340" y="204478"/>
                  <a:pt x="5264340" y="646683"/>
                </a:cubicBezTo>
                <a:cubicBezTo>
                  <a:pt x="5264340" y="658320"/>
                  <a:pt x="5264340" y="706530"/>
                  <a:pt x="5264340" y="718167"/>
                </a:cubicBezTo>
                <a:lnTo>
                  <a:pt x="5264340" y="6234086"/>
                </a:lnTo>
                <a:lnTo>
                  <a:pt x="5264340" y="6423602"/>
                </a:lnTo>
                <a:lnTo>
                  <a:pt x="5264340" y="10408429"/>
                </a:lnTo>
                <a:cubicBezTo>
                  <a:pt x="5264340" y="10420066"/>
                  <a:pt x="5264340" y="10468277"/>
                  <a:pt x="5264340" y="10479914"/>
                </a:cubicBezTo>
                <a:cubicBezTo>
                  <a:pt x="5264340" y="10922118"/>
                  <a:pt x="5033612" y="11126596"/>
                  <a:pt x="4623051" y="11126596"/>
                </a:cubicBezTo>
                <a:lnTo>
                  <a:pt x="646380" y="11126596"/>
                </a:lnTo>
                <a:cubicBezTo>
                  <a:pt x="237515" y="11126596"/>
                  <a:pt x="1697" y="10922118"/>
                  <a:pt x="1697" y="10479914"/>
                </a:cubicBezTo>
                <a:cubicBezTo>
                  <a:pt x="1697" y="10468277"/>
                  <a:pt x="0" y="10420066"/>
                  <a:pt x="0" y="10408429"/>
                </a:cubicBezTo>
                <a:lnTo>
                  <a:pt x="0" y="6423602"/>
                </a:lnTo>
                <a:lnTo>
                  <a:pt x="0" y="6234086"/>
                </a:lnTo>
                <a:lnTo>
                  <a:pt x="0" y="718167"/>
                </a:lnTo>
                <a:cubicBezTo>
                  <a:pt x="0" y="706530"/>
                  <a:pt x="1697" y="658320"/>
                  <a:pt x="1697" y="646683"/>
                </a:cubicBezTo>
                <a:cubicBezTo>
                  <a:pt x="1697" y="204478"/>
                  <a:pt x="237515" y="0"/>
                  <a:pt x="646380" y="0"/>
                </a:cubicBezTo>
                <a:close/>
              </a:path>
            </a:pathLst>
          </a:custGeom>
          <a:solidFill>
            <a:schemeClr val="bg1">
              <a:lumMod val="95000"/>
            </a:schemeClr>
          </a:solidFill>
        </p:spPr>
        <p:txBody>
          <a:bodyPr wrap="square">
            <a:noAutofit/>
          </a:bodyPr>
          <a:lstStyle>
            <a:lvl1pPr>
              <a:defRPr sz="1051"/>
            </a:lvl1pPr>
          </a:lstStyle>
          <a:p>
            <a:endParaRPr lang="en-US"/>
          </a:p>
        </p:txBody>
      </p:sp>
      <p:sp>
        <p:nvSpPr>
          <p:cNvPr id="15" name="Freeform 31">
            <a:extLst>
              <a:ext uri="{FF2B5EF4-FFF2-40B4-BE49-F238E27FC236}">
                <a16:creationId xmlns:a16="http://schemas.microsoft.com/office/drawing/2014/main" id="{84DC3766-A08C-4D43-9861-A430C6DEF80D}"/>
              </a:ext>
            </a:extLst>
          </p:cNvPr>
          <p:cNvSpPr>
            <a:spLocks noGrp="1"/>
          </p:cNvSpPr>
          <p:nvPr>
            <p:ph type="pic" sz="quarter" idx="16"/>
          </p:nvPr>
        </p:nvSpPr>
        <p:spPr>
          <a:xfrm>
            <a:off x="7437100" y="1165030"/>
            <a:ext cx="2103541" cy="4541287"/>
          </a:xfrm>
          <a:custGeom>
            <a:avLst/>
            <a:gdLst>
              <a:gd name="connsiteX0" fmla="*/ 646380 w 5264340"/>
              <a:gd name="connsiteY0" fmla="*/ 0 h 11126596"/>
              <a:gd name="connsiteX1" fmla="*/ 1063726 w 5264340"/>
              <a:gd name="connsiteY1" fmla="*/ 0 h 11126596"/>
              <a:gd name="connsiteX2" fmla="*/ 1143463 w 5264340"/>
              <a:gd name="connsiteY2" fmla="*/ 21612 h 11126596"/>
              <a:gd name="connsiteX3" fmla="*/ 1170607 w 5264340"/>
              <a:gd name="connsiteY3" fmla="*/ 96421 h 11126596"/>
              <a:gd name="connsiteX4" fmla="*/ 1538755 w 5264340"/>
              <a:gd name="connsiteY4" fmla="*/ 422256 h 11126596"/>
              <a:gd name="connsiteX5" fmla="*/ 3732371 w 5264340"/>
              <a:gd name="connsiteY5" fmla="*/ 422256 h 11126596"/>
              <a:gd name="connsiteX6" fmla="*/ 4098822 w 5264340"/>
              <a:gd name="connsiteY6" fmla="*/ 96421 h 11126596"/>
              <a:gd name="connsiteX7" fmla="*/ 4125967 w 5264340"/>
              <a:gd name="connsiteY7" fmla="*/ 21612 h 11126596"/>
              <a:gd name="connsiteX8" fmla="*/ 4207400 w 5264340"/>
              <a:gd name="connsiteY8" fmla="*/ 0 h 11126596"/>
              <a:gd name="connsiteX9" fmla="*/ 4623051 w 5264340"/>
              <a:gd name="connsiteY9" fmla="*/ 0 h 11126596"/>
              <a:gd name="connsiteX10" fmla="*/ 5264340 w 5264340"/>
              <a:gd name="connsiteY10" fmla="*/ 646683 h 11126596"/>
              <a:gd name="connsiteX11" fmla="*/ 5264340 w 5264340"/>
              <a:gd name="connsiteY11" fmla="*/ 718167 h 11126596"/>
              <a:gd name="connsiteX12" fmla="*/ 5264340 w 5264340"/>
              <a:gd name="connsiteY12" fmla="*/ 6234086 h 11126596"/>
              <a:gd name="connsiteX13" fmla="*/ 5264340 w 5264340"/>
              <a:gd name="connsiteY13" fmla="*/ 6423602 h 11126596"/>
              <a:gd name="connsiteX14" fmla="*/ 5264340 w 5264340"/>
              <a:gd name="connsiteY14" fmla="*/ 10408429 h 11126596"/>
              <a:gd name="connsiteX15" fmla="*/ 5264340 w 5264340"/>
              <a:gd name="connsiteY15" fmla="*/ 10479914 h 11126596"/>
              <a:gd name="connsiteX16" fmla="*/ 4623051 w 5264340"/>
              <a:gd name="connsiteY16" fmla="*/ 11126596 h 11126596"/>
              <a:gd name="connsiteX17" fmla="*/ 646380 w 5264340"/>
              <a:gd name="connsiteY17" fmla="*/ 11126596 h 11126596"/>
              <a:gd name="connsiteX18" fmla="*/ 1697 w 5264340"/>
              <a:gd name="connsiteY18" fmla="*/ 10479914 h 11126596"/>
              <a:gd name="connsiteX19" fmla="*/ 0 w 5264340"/>
              <a:gd name="connsiteY19" fmla="*/ 10408429 h 11126596"/>
              <a:gd name="connsiteX20" fmla="*/ 0 w 5264340"/>
              <a:gd name="connsiteY20" fmla="*/ 6423602 h 11126596"/>
              <a:gd name="connsiteX21" fmla="*/ 0 w 5264340"/>
              <a:gd name="connsiteY21" fmla="*/ 6234086 h 11126596"/>
              <a:gd name="connsiteX22" fmla="*/ 0 w 5264340"/>
              <a:gd name="connsiteY22" fmla="*/ 718167 h 11126596"/>
              <a:gd name="connsiteX23" fmla="*/ 1697 w 5264340"/>
              <a:gd name="connsiteY23" fmla="*/ 646683 h 11126596"/>
              <a:gd name="connsiteX24" fmla="*/ 646380 w 5264340"/>
              <a:gd name="connsiteY24" fmla="*/ 0 h 111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4340" h="11126596">
                <a:moveTo>
                  <a:pt x="646380" y="0"/>
                </a:moveTo>
                <a:lnTo>
                  <a:pt x="1063726" y="0"/>
                </a:lnTo>
                <a:cubicBezTo>
                  <a:pt x="1109533" y="0"/>
                  <a:pt x="1128194" y="6650"/>
                  <a:pt x="1143463" y="21612"/>
                </a:cubicBezTo>
                <a:cubicBezTo>
                  <a:pt x="1160428" y="38236"/>
                  <a:pt x="1170607" y="58185"/>
                  <a:pt x="1170607" y="96421"/>
                </a:cubicBezTo>
                <a:cubicBezTo>
                  <a:pt x="1170607" y="304224"/>
                  <a:pt x="1299544" y="422256"/>
                  <a:pt x="1538755" y="422256"/>
                </a:cubicBezTo>
                <a:lnTo>
                  <a:pt x="3732371" y="422256"/>
                </a:lnTo>
                <a:cubicBezTo>
                  <a:pt x="3969886" y="422256"/>
                  <a:pt x="4098822" y="304224"/>
                  <a:pt x="4098822" y="96421"/>
                </a:cubicBezTo>
                <a:cubicBezTo>
                  <a:pt x="4098822" y="58185"/>
                  <a:pt x="4109002" y="38236"/>
                  <a:pt x="4125967" y="21612"/>
                </a:cubicBezTo>
                <a:cubicBezTo>
                  <a:pt x="4141236" y="6650"/>
                  <a:pt x="4159898" y="0"/>
                  <a:pt x="4207400" y="0"/>
                </a:cubicBezTo>
                <a:lnTo>
                  <a:pt x="4623051" y="0"/>
                </a:lnTo>
                <a:cubicBezTo>
                  <a:pt x="5033612" y="0"/>
                  <a:pt x="5264340" y="204478"/>
                  <a:pt x="5264340" y="646683"/>
                </a:cubicBezTo>
                <a:cubicBezTo>
                  <a:pt x="5264340" y="658320"/>
                  <a:pt x="5264340" y="706530"/>
                  <a:pt x="5264340" y="718167"/>
                </a:cubicBezTo>
                <a:lnTo>
                  <a:pt x="5264340" y="6234086"/>
                </a:lnTo>
                <a:lnTo>
                  <a:pt x="5264340" y="6423602"/>
                </a:lnTo>
                <a:lnTo>
                  <a:pt x="5264340" y="10408429"/>
                </a:lnTo>
                <a:cubicBezTo>
                  <a:pt x="5264340" y="10420066"/>
                  <a:pt x="5264340" y="10468277"/>
                  <a:pt x="5264340" y="10479914"/>
                </a:cubicBezTo>
                <a:cubicBezTo>
                  <a:pt x="5264340" y="10922118"/>
                  <a:pt x="5033612" y="11126596"/>
                  <a:pt x="4623051" y="11126596"/>
                </a:cubicBezTo>
                <a:lnTo>
                  <a:pt x="646380" y="11126596"/>
                </a:lnTo>
                <a:cubicBezTo>
                  <a:pt x="237515" y="11126596"/>
                  <a:pt x="1697" y="10922118"/>
                  <a:pt x="1697" y="10479914"/>
                </a:cubicBezTo>
                <a:cubicBezTo>
                  <a:pt x="1697" y="10468277"/>
                  <a:pt x="0" y="10420066"/>
                  <a:pt x="0" y="10408429"/>
                </a:cubicBezTo>
                <a:lnTo>
                  <a:pt x="0" y="6423602"/>
                </a:lnTo>
                <a:lnTo>
                  <a:pt x="0" y="6234086"/>
                </a:lnTo>
                <a:lnTo>
                  <a:pt x="0" y="718167"/>
                </a:lnTo>
                <a:cubicBezTo>
                  <a:pt x="0" y="706530"/>
                  <a:pt x="1697" y="658320"/>
                  <a:pt x="1697" y="646683"/>
                </a:cubicBezTo>
                <a:cubicBezTo>
                  <a:pt x="1697" y="204478"/>
                  <a:pt x="237515" y="0"/>
                  <a:pt x="646380" y="0"/>
                </a:cubicBezTo>
                <a:close/>
              </a:path>
            </a:pathLst>
          </a:custGeom>
          <a:solidFill>
            <a:schemeClr val="bg1">
              <a:lumMod val="95000"/>
            </a:schemeClr>
          </a:solidFill>
        </p:spPr>
        <p:txBody>
          <a:bodyPr wrap="square">
            <a:noAutofit/>
          </a:bodyPr>
          <a:lstStyle>
            <a:lvl1pPr>
              <a:defRPr sz="1051"/>
            </a:lvl1pPr>
          </a:lstStyle>
          <a:p>
            <a:endParaRPr lang="en-US"/>
          </a:p>
        </p:txBody>
      </p:sp>
    </p:spTree>
    <p:extLst>
      <p:ext uri="{BB962C8B-B14F-4D97-AF65-F5344CB8AC3E}">
        <p14:creationId xmlns:p14="http://schemas.microsoft.com/office/powerpoint/2010/main" val="87580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2FB2-C640-3E41-B804-51775F1C4055}"/>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fr"/>
              <a:t>Click to edit Master title style</a:t>
            </a:r>
          </a:p>
        </p:txBody>
      </p:sp>
      <p:sp>
        <p:nvSpPr>
          <p:cNvPr id="3" name="Subtitle 2">
            <a:extLst>
              <a:ext uri="{FF2B5EF4-FFF2-40B4-BE49-F238E27FC236}">
                <a16:creationId xmlns:a16="http://schemas.microsoft.com/office/drawing/2014/main" id="{B2317E19-93E5-4A4C-9A08-B43BC1CD76E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Click to edit Master subtitle style</a:t>
            </a:r>
          </a:p>
        </p:txBody>
      </p:sp>
      <p:sp>
        <p:nvSpPr>
          <p:cNvPr id="4" name="Date Placeholder 3">
            <a:extLst>
              <a:ext uri="{FF2B5EF4-FFF2-40B4-BE49-F238E27FC236}">
                <a16:creationId xmlns:a16="http://schemas.microsoft.com/office/drawing/2014/main" id="{CFC87D9D-20E7-C744-B042-451A701A2E77}"/>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DD3EDF19-7763-AA4D-8543-B233D91F27CB}"/>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2B67A1CF-1DAA-0D46-9086-EAF4EB1708CD}"/>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942144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6790-A3E4-4C49-A521-CC3808CA600A}"/>
              </a:ext>
            </a:extLst>
          </p:cNvPr>
          <p:cNvSpPr>
            <a:spLocks noGrp="1"/>
          </p:cNvSpPr>
          <p:nvPr>
            <p:ph type="title"/>
          </p:nvPr>
        </p:nvSpPr>
        <p:spPr/>
        <p:txBody>
          <a:bodyPr rtlCol="0"/>
          <a:lstStyle/>
          <a:p>
            <a:pPr rtl="0"/>
            <a:r>
              <a:rPr lang="fr"/>
              <a:t>Click to edit Master title style</a:t>
            </a:r>
          </a:p>
        </p:txBody>
      </p:sp>
      <p:sp>
        <p:nvSpPr>
          <p:cNvPr id="3" name="Content Placeholder 2">
            <a:extLst>
              <a:ext uri="{FF2B5EF4-FFF2-40B4-BE49-F238E27FC236}">
                <a16:creationId xmlns:a16="http://schemas.microsoft.com/office/drawing/2014/main" id="{B40862BA-B562-364C-8EC0-4E4EE0F36D23}"/>
              </a:ext>
            </a:extLst>
          </p:cNvPr>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C661356B-3FD1-9645-9C0B-40A2666CED5A}"/>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4D5A343A-EF0D-B144-BEBC-5401414B41EB}"/>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6FC7538-EFBC-3A4B-98D0-5E84519DAE57}"/>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3917230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B317-7E4A-5A46-966C-8B86E29E582D}"/>
              </a:ext>
            </a:extLst>
          </p:cNvPr>
          <p:cNvSpPr>
            <a:spLocks noGrp="1"/>
          </p:cNvSpPr>
          <p:nvPr>
            <p:ph type="title"/>
          </p:nvPr>
        </p:nvSpPr>
        <p:spPr>
          <a:xfrm>
            <a:off x="831850" y="1709738"/>
            <a:ext cx="10515600" cy="2852737"/>
          </a:xfrm>
        </p:spPr>
        <p:txBody>
          <a:bodyPr rtlCol="0" anchor="b"/>
          <a:lstStyle>
            <a:lvl1pPr>
              <a:defRPr sz="6000"/>
            </a:lvl1pPr>
          </a:lstStyle>
          <a:p>
            <a:pPr rtl="0"/>
            <a:r>
              <a:rPr lang="fr"/>
              <a:t>Click to edit Master title style</a:t>
            </a:r>
          </a:p>
        </p:txBody>
      </p:sp>
      <p:sp>
        <p:nvSpPr>
          <p:cNvPr id="3" name="Text Placeholder 2">
            <a:extLst>
              <a:ext uri="{FF2B5EF4-FFF2-40B4-BE49-F238E27FC236}">
                <a16:creationId xmlns:a16="http://schemas.microsoft.com/office/drawing/2014/main" id="{8C687D9E-A102-944B-B9B6-05EBA6332DED}"/>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4" name="Date Placeholder 3">
            <a:extLst>
              <a:ext uri="{FF2B5EF4-FFF2-40B4-BE49-F238E27FC236}">
                <a16:creationId xmlns:a16="http://schemas.microsoft.com/office/drawing/2014/main" id="{89A28960-7D8C-3D4F-98C0-0C7F71201102}"/>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B30AD8AA-9973-424D-9248-2E1EA0A7751A}"/>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5212FBD-5E71-B346-BBF7-EA219D2F00D7}"/>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3044907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8248-E667-794A-8216-69620E3107BB}"/>
              </a:ext>
            </a:extLst>
          </p:cNvPr>
          <p:cNvSpPr>
            <a:spLocks noGrp="1"/>
          </p:cNvSpPr>
          <p:nvPr>
            <p:ph type="title"/>
          </p:nvPr>
        </p:nvSpPr>
        <p:spPr/>
        <p:txBody>
          <a:bodyPr rtlCol="0"/>
          <a:lstStyle/>
          <a:p>
            <a:pPr rtl="0"/>
            <a:r>
              <a:rPr lang="fr"/>
              <a:t>Click to edit Master title style</a:t>
            </a:r>
          </a:p>
        </p:txBody>
      </p:sp>
      <p:sp>
        <p:nvSpPr>
          <p:cNvPr id="3" name="Content Placeholder 2">
            <a:extLst>
              <a:ext uri="{FF2B5EF4-FFF2-40B4-BE49-F238E27FC236}">
                <a16:creationId xmlns:a16="http://schemas.microsoft.com/office/drawing/2014/main" id="{088F0F71-1107-4A47-B36A-E1114668A4B5}"/>
              </a:ext>
            </a:extLst>
          </p:cNvPr>
          <p:cNvSpPr>
            <a:spLocks noGrp="1"/>
          </p:cNvSpPr>
          <p:nvPr>
            <p:ph sz="half" idx="1"/>
          </p:nvPr>
        </p:nvSpPr>
        <p:spPr>
          <a:xfrm>
            <a:off x="838200" y="1825625"/>
            <a:ext cx="5181600" cy="435133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Content Placeholder 3">
            <a:extLst>
              <a:ext uri="{FF2B5EF4-FFF2-40B4-BE49-F238E27FC236}">
                <a16:creationId xmlns:a16="http://schemas.microsoft.com/office/drawing/2014/main" id="{7D77D4E2-593A-434C-A139-2AD02749A044}"/>
              </a:ext>
            </a:extLst>
          </p:cNvPr>
          <p:cNvSpPr>
            <a:spLocks noGrp="1"/>
          </p:cNvSpPr>
          <p:nvPr>
            <p:ph sz="half" idx="2"/>
          </p:nvPr>
        </p:nvSpPr>
        <p:spPr>
          <a:xfrm>
            <a:off x="6172200" y="1825625"/>
            <a:ext cx="5181600" cy="435133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5" name="Date Placeholder 4">
            <a:extLst>
              <a:ext uri="{FF2B5EF4-FFF2-40B4-BE49-F238E27FC236}">
                <a16:creationId xmlns:a16="http://schemas.microsoft.com/office/drawing/2014/main" id="{D020EA0E-6A10-574B-A8AC-719F92754D75}"/>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6" name="Footer Placeholder 5">
            <a:extLst>
              <a:ext uri="{FF2B5EF4-FFF2-40B4-BE49-F238E27FC236}">
                <a16:creationId xmlns:a16="http://schemas.microsoft.com/office/drawing/2014/main" id="{93F3BBF9-FA12-834C-A785-786BB0C361DA}"/>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7516A4CD-B2A6-D84E-9142-0F8FFEAC43E2}"/>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2142959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5957F-516C-9C47-9B55-EDCE1AB87300}"/>
              </a:ext>
            </a:extLst>
          </p:cNvPr>
          <p:cNvSpPr>
            <a:spLocks noGrp="1"/>
          </p:cNvSpPr>
          <p:nvPr>
            <p:ph type="title"/>
          </p:nvPr>
        </p:nvSpPr>
        <p:spPr>
          <a:xfrm>
            <a:off x="839788" y="365125"/>
            <a:ext cx="10515600" cy="1325563"/>
          </a:xfrm>
        </p:spPr>
        <p:txBody>
          <a:bodyPr rtlCol="0"/>
          <a:lstStyle/>
          <a:p>
            <a:pPr rtl="0"/>
            <a:r>
              <a:rPr lang="fr"/>
              <a:t>Click to edit Master title style</a:t>
            </a:r>
          </a:p>
        </p:txBody>
      </p:sp>
      <p:sp>
        <p:nvSpPr>
          <p:cNvPr id="3" name="Text Placeholder 2">
            <a:extLst>
              <a:ext uri="{FF2B5EF4-FFF2-40B4-BE49-F238E27FC236}">
                <a16:creationId xmlns:a16="http://schemas.microsoft.com/office/drawing/2014/main" id="{78F31922-5B74-5C45-9C80-5D51AD32FE0B}"/>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4" name="Content Placeholder 3">
            <a:extLst>
              <a:ext uri="{FF2B5EF4-FFF2-40B4-BE49-F238E27FC236}">
                <a16:creationId xmlns:a16="http://schemas.microsoft.com/office/drawing/2014/main" id="{5916E537-D72D-F547-B686-3B48948FB156}"/>
              </a:ext>
            </a:extLst>
          </p:cNvPr>
          <p:cNvSpPr>
            <a:spLocks noGrp="1"/>
          </p:cNvSpPr>
          <p:nvPr>
            <p:ph sz="half" idx="2"/>
          </p:nvPr>
        </p:nvSpPr>
        <p:spPr>
          <a:xfrm>
            <a:off x="839788" y="2505075"/>
            <a:ext cx="5157787"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5" name="Text Placeholder 4">
            <a:extLst>
              <a:ext uri="{FF2B5EF4-FFF2-40B4-BE49-F238E27FC236}">
                <a16:creationId xmlns:a16="http://schemas.microsoft.com/office/drawing/2014/main" id="{FDFDD35B-2A60-404B-9163-3F8751DEFAAE}"/>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6" name="Content Placeholder 5">
            <a:extLst>
              <a:ext uri="{FF2B5EF4-FFF2-40B4-BE49-F238E27FC236}">
                <a16:creationId xmlns:a16="http://schemas.microsoft.com/office/drawing/2014/main" id="{41CE720C-AB86-CC45-B08C-3B336BB57AB4}"/>
              </a:ext>
            </a:extLst>
          </p:cNvPr>
          <p:cNvSpPr>
            <a:spLocks noGrp="1"/>
          </p:cNvSpPr>
          <p:nvPr>
            <p:ph sz="quarter" idx="4"/>
          </p:nvPr>
        </p:nvSpPr>
        <p:spPr>
          <a:xfrm>
            <a:off x="6172200" y="2505075"/>
            <a:ext cx="5183188"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7" name="Date Placeholder 6">
            <a:extLst>
              <a:ext uri="{FF2B5EF4-FFF2-40B4-BE49-F238E27FC236}">
                <a16:creationId xmlns:a16="http://schemas.microsoft.com/office/drawing/2014/main" id="{077AC927-FB7A-8447-BE7C-B76086C3339D}"/>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8" name="Footer Placeholder 7">
            <a:extLst>
              <a:ext uri="{FF2B5EF4-FFF2-40B4-BE49-F238E27FC236}">
                <a16:creationId xmlns:a16="http://schemas.microsoft.com/office/drawing/2014/main" id="{6C49DCDE-3B8D-BC4B-B289-D787E84F5E6A}"/>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3A969BE9-F776-4346-8DEF-20AECC9B7351}"/>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12347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1B42-38C8-254A-A05A-C00FEE3BA957}"/>
              </a:ext>
            </a:extLst>
          </p:cNvPr>
          <p:cNvSpPr>
            <a:spLocks noGrp="1"/>
          </p:cNvSpPr>
          <p:nvPr>
            <p:ph type="title"/>
          </p:nvPr>
        </p:nvSpPr>
        <p:spPr/>
        <p:txBody>
          <a:bodyPr rtlCol="0"/>
          <a:lstStyle/>
          <a:p>
            <a:pPr rtl="0"/>
            <a:r>
              <a:rPr lang="fr"/>
              <a:t>Click to edit Master title style</a:t>
            </a:r>
          </a:p>
        </p:txBody>
      </p:sp>
      <p:sp>
        <p:nvSpPr>
          <p:cNvPr id="3" name="Date Placeholder 2">
            <a:extLst>
              <a:ext uri="{FF2B5EF4-FFF2-40B4-BE49-F238E27FC236}">
                <a16:creationId xmlns:a16="http://schemas.microsoft.com/office/drawing/2014/main" id="{7AD4E333-98A4-1F4A-A744-37274C38C58F}"/>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4" name="Footer Placeholder 3">
            <a:extLst>
              <a:ext uri="{FF2B5EF4-FFF2-40B4-BE49-F238E27FC236}">
                <a16:creationId xmlns:a16="http://schemas.microsoft.com/office/drawing/2014/main" id="{B864F875-E49B-A64A-9B46-C9425DC06A4F}"/>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6FE9871F-75D7-834D-8B70-D55ACA149AF0}"/>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145737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5D7923-222C-9944-AE07-2E31C2BA1805}"/>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3" name="Footer Placeholder 2">
            <a:extLst>
              <a:ext uri="{FF2B5EF4-FFF2-40B4-BE49-F238E27FC236}">
                <a16:creationId xmlns:a16="http://schemas.microsoft.com/office/drawing/2014/main" id="{C89623D9-DF7F-D748-95A0-6A09A73E62C3}"/>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59D23479-57BA-564E-A1D5-34CA21447EEE}"/>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110255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6790-A3E4-4C49-A521-CC3808CA60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862BA-B562-364C-8EC0-4E4EE0F36D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1356B-3FD1-9645-9C0B-40A2666CED5A}"/>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4D5A343A-EF0D-B144-BEBC-5401414B4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7538-EFBC-3A4B-98D0-5E84519DAE57}"/>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376372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8600-0AED-DC47-8DBC-713821A5876D}"/>
              </a:ext>
            </a:extLst>
          </p:cNvPr>
          <p:cNvSpPr>
            <a:spLocks noGrp="1"/>
          </p:cNvSpPr>
          <p:nvPr>
            <p:ph type="title"/>
          </p:nvPr>
        </p:nvSpPr>
        <p:spPr>
          <a:xfrm>
            <a:off x="839788" y="457200"/>
            <a:ext cx="3932237" cy="1600200"/>
          </a:xfrm>
        </p:spPr>
        <p:txBody>
          <a:bodyPr rtlCol="0" anchor="b"/>
          <a:lstStyle>
            <a:lvl1pPr>
              <a:defRPr sz="3200"/>
            </a:lvl1pPr>
          </a:lstStyle>
          <a:p>
            <a:pPr rtl="0"/>
            <a:r>
              <a:rPr lang="fr"/>
              <a:t>Click to edit Master title style</a:t>
            </a:r>
          </a:p>
        </p:txBody>
      </p:sp>
      <p:sp>
        <p:nvSpPr>
          <p:cNvPr id="3" name="Content Placeholder 2">
            <a:extLst>
              <a:ext uri="{FF2B5EF4-FFF2-40B4-BE49-F238E27FC236}">
                <a16:creationId xmlns:a16="http://schemas.microsoft.com/office/drawing/2014/main" id="{2C588ED2-520C-7B41-82BC-00EDDC5145AB}"/>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Text Placeholder 3">
            <a:extLst>
              <a:ext uri="{FF2B5EF4-FFF2-40B4-BE49-F238E27FC236}">
                <a16:creationId xmlns:a16="http://schemas.microsoft.com/office/drawing/2014/main" id="{458A3F80-F394-CC4F-A331-0867FC0F4B8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5" name="Date Placeholder 4">
            <a:extLst>
              <a:ext uri="{FF2B5EF4-FFF2-40B4-BE49-F238E27FC236}">
                <a16:creationId xmlns:a16="http://schemas.microsoft.com/office/drawing/2014/main" id="{25869333-6FBF-FE4C-9429-9F895A6C4C29}"/>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6" name="Footer Placeholder 5">
            <a:extLst>
              <a:ext uri="{FF2B5EF4-FFF2-40B4-BE49-F238E27FC236}">
                <a16:creationId xmlns:a16="http://schemas.microsoft.com/office/drawing/2014/main" id="{815E1349-B894-DE45-B02E-3E407ECAF9E7}"/>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F192DA55-BC4B-4A45-B4D1-0E10B3734F9F}"/>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3776093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0CF1-09A7-8344-B0AA-CC8BA04C26C2}"/>
              </a:ext>
            </a:extLst>
          </p:cNvPr>
          <p:cNvSpPr>
            <a:spLocks noGrp="1"/>
          </p:cNvSpPr>
          <p:nvPr>
            <p:ph type="title"/>
          </p:nvPr>
        </p:nvSpPr>
        <p:spPr>
          <a:xfrm>
            <a:off x="839788" y="457200"/>
            <a:ext cx="3932237" cy="1600200"/>
          </a:xfrm>
        </p:spPr>
        <p:txBody>
          <a:bodyPr rtlCol="0" anchor="b"/>
          <a:lstStyle>
            <a:lvl1pPr>
              <a:defRPr sz="3200"/>
            </a:lvl1pPr>
          </a:lstStyle>
          <a:p>
            <a:pPr rtl="0"/>
            <a:r>
              <a:rPr lang="fr"/>
              <a:t>Click to edit Master title style</a:t>
            </a:r>
          </a:p>
        </p:txBody>
      </p:sp>
      <p:sp>
        <p:nvSpPr>
          <p:cNvPr id="3" name="Picture Placeholder 2">
            <a:extLst>
              <a:ext uri="{FF2B5EF4-FFF2-40B4-BE49-F238E27FC236}">
                <a16:creationId xmlns:a16="http://schemas.microsoft.com/office/drawing/2014/main" id="{2454139A-5BE6-1943-938B-542DC6D291DF}"/>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62BD6BC1-9C44-AF4D-BB0E-FC29945F582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5" name="Date Placeholder 4">
            <a:extLst>
              <a:ext uri="{FF2B5EF4-FFF2-40B4-BE49-F238E27FC236}">
                <a16:creationId xmlns:a16="http://schemas.microsoft.com/office/drawing/2014/main" id="{861C46AD-39A4-4040-80B4-5A1F5A02357B}"/>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6" name="Footer Placeholder 5">
            <a:extLst>
              <a:ext uri="{FF2B5EF4-FFF2-40B4-BE49-F238E27FC236}">
                <a16:creationId xmlns:a16="http://schemas.microsoft.com/office/drawing/2014/main" id="{AD9EA44F-25E3-8846-A0D9-E4570A02F739}"/>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EE2E5F19-FAAF-D747-978A-E30A8783DE69}"/>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668798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E1F9-6F90-AE4A-B734-9F03D19C9246}"/>
              </a:ext>
            </a:extLst>
          </p:cNvPr>
          <p:cNvSpPr>
            <a:spLocks noGrp="1"/>
          </p:cNvSpPr>
          <p:nvPr>
            <p:ph type="title"/>
          </p:nvPr>
        </p:nvSpPr>
        <p:spPr/>
        <p:txBody>
          <a:bodyPr rtlCol="0"/>
          <a:lstStyle/>
          <a:p>
            <a:pPr rtl="0"/>
            <a:r>
              <a:rPr lang="fr"/>
              <a:t>Click to edit Master title style</a:t>
            </a:r>
          </a:p>
        </p:txBody>
      </p:sp>
      <p:sp>
        <p:nvSpPr>
          <p:cNvPr id="3" name="Vertical Text Placeholder 2">
            <a:extLst>
              <a:ext uri="{FF2B5EF4-FFF2-40B4-BE49-F238E27FC236}">
                <a16:creationId xmlns:a16="http://schemas.microsoft.com/office/drawing/2014/main" id="{E41D2CE8-BC8F-7D4E-8B83-D260BE53064A}"/>
              </a:ext>
            </a:extLst>
          </p:cNvPr>
          <p:cNvSpPr>
            <a:spLocks noGrp="1"/>
          </p:cNvSpPr>
          <p:nvPr>
            <p:ph type="body" orient="vert" idx="1"/>
          </p:nvPr>
        </p:nvSpPr>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672EF59F-F6B5-C346-BCFC-93EFCF83C8CB}"/>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B9B0B99A-DDCB-A34D-974D-235E0F88092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D243EE62-BDD2-8A4B-B4DE-CF55D61606EF}"/>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4093931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CF784-D042-5548-958D-ABE0794A34B9}"/>
              </a:ext>
            </a:extLst>
          </p:cNvPr>
          <p:cNvSpPr>
            <a:spLocks noGrp="1"/>
          </p:cNvSpPr>
          <p:nvPr>
            <p:ph type="title" orient="vert"/>
          </p:nvPr>
        </p:nvSpPr>
        <p:spPr>
          <a:xfrm>
            <a:off x="8724900" y="365125"/>
            <a:ext cx="2628900" cy="5811838"/>
          </a:xfrm>
        </p:spPr>
        <p:txBody>
          <a:bodyPr vert="eaVert" rtlCol="0"/>
          <a:lstStyle/>
          <a:p>
            <a:pPr rtl="0"/>
            <a:r>
              <a:rPr lang="fr"/>
              <a:t>Click to edit Master title style</a:t>
            </a:r>
          </a:p>
        </p:txBody>
      </p:sp>
      <p:sp>
        <p:nvSpPr>
          <p:cNvPr id="3" name="Vertical Text Placeholder 2">
            <a:extLst>
              <a:ext uri="{FF2B5EF4-FFF2-40B4-BE49-F238E27FC236}">
                <a16:creationId xmlns:a16="http://schemas.microsoft.com/office/drawing/2014/main" id="{5F4D9618-FD59-A64C-9C80-976462346034}"/>
              </a:ext>
            </a:extLst>
          </p:cNvPr>
          <p:cNvSpPr>
            <a:spLocks noGrp="1"/>
          </p:cNvSpPr>
          <p:nvPr>
            <p:ph type="body" orient="vert" idx="1"/>
          </p:nvPr>
        </p:nvSpPr>
        <p:spPr>
          <a:xfrm>
            <a:off x="838200" y="365125"/>
            <a:ext cx="7734300" cy="5811838"/>
          </a:xfrm>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38A97321-6B5B-0440-A8DD-C6B161308404}"/>
              </a:ext>
            </a:extLst>
          </p:cNvPr>
          <p:cNvSpPr>
            <a:spLocks noGrp="1"/>
          </p:cNvSpPr>
          <p:nvPr>
            <p:ph type="dt" sz="half" idx="10"/>
          </p:nvPr>
        </p:nvSpPr>
        <p:spPr/>
        <p:txBody>
          <a:bodyPr rtlCol="0"/>
          <a:lstStyle/>
          <a:p>
            <a:pPr rtl="0"/>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CD1D0567-3847-8A47-8CCD-B22B48143981}"/>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23B7BB33-5EFA-114B-951A-E9C1089276C3}"/>
              </a:ext>
            </a:extLst>
          </p:cNvPr>
          <p:cNvSpPr>
            <a:spLocks noGrp="1"/>
          </p:cNvSpPr>
          <p:nvPr>
            <p:ph type="sldNum" sz="quarter" idx="12"/>
          </p:nvPr>
        </p:nvSpPr>
        <p:spPr/>
        <p:txBody>
          <a:bodyPr rtlCol="0"/>
          <a:lstStyle/>
          <a:p>
            <a:pPr rtl="0"/>
            <a:fld id="{B10BD772-B9D5-1044-A037-604D1C9A3F6B}" type="slidenum">
              <a:rPr lang="en-US" smtClean="0"/>
              <a:t>‹#›</a:t>
            </a:fld>
            <a:endParaRPr lang="en-US"/>
          </a:p>
        </p:txBody>
      </p:sp>
    </p:spTree>
    <p:extLst>
      <p:ext uri="{BB962C8B-B14F-4D97-AF65-F5344CB8AC3E}">
        <p14:creationId xmlns:p14="http://schemas.microsoft.com/office/powerpoint/2010/main" val="363885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B317-7E4A-5A46-966C-8B86E29E58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87D9E-A102-944B-B9B6-05EBA6332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28960-7D8C-3D4F-98C0-0C7F71201102}"/>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B30AD8AA-9973-424D-9248-2E1EA0A77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12FBD-5E71-B346-BBF7-EA219D2F00D7}"/>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150850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8248-E667-794A-8216-69620E3107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F0F71-1107-4A47-B36A-E1114668A4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77D4E2-593A-434C-A139-2AD02749A0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20EA0E-6A10-574B-A8AC-719F92754D75}"/>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6" name="Footer Placeholder 5">
            <a:extLst>
              <a:ext uri="{FF2B5EF4-FFF2-40B4-BE49-F238E27FC236}">
                <a16:creationId xmlns:a16="http://schemas.microsoft.com/office/drawing/2014/main" id="{93F3BBF9-FA12-834C-A785-786BB0C36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6A4CD-B2A6-D84E-9142-0F8FFEAC43E2}"/>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22548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5957F-516C-9C47-9B55-EDCE1AB87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F31922-5B74-5C45-9C80-5D51AD32FE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16E537-D72D-F547-B686-3B48948FB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DD35B-2A60-404B-9163-3F8751DEF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E720C-AB86-CC45-B08C-3B336BB57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AC927-FB7A-8447-BE7C-B76086C3339D}"/>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8" name="Footer Placeholder 7">
            <a:extLst>
              <a:ext uri="{FF2B5EF4-FFF2-40B4-BE49-F238E27FC236}">
                <a16:creationId xmlns:a16="http://schemas.microsoft.com/office/drawing/2014/main" id="{6C49DCDE-3B8D-BC4B-B289-D787E84F5E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69BE9-F776-4346-8DEF-20AECC9B7351}"/>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368202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1B42-38C8-254A-A05A-C00FEE3BA9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D4E333-98A4-1F4A-A744-37274C38C58F}"/>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4" name="Footer Placeholder 3">
            <a:extLst>
              <a:ext uri="{FF2B5EF4-FFF2-40B4-BE49-F238E27FC236}">
                <a16:creationId xmlns:a16="http://schemas.microsoft.com/office/drawing/2014/main" id="{B864F875-E49B-A64A-9B46-C9425DC06A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E9871F-75D7-834D-8B70-D55ACA149AF0}"/>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404829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5D7923-222C-9944-AE07-2E31C2BA1805}"/>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3" name="Footer Placeholder 2">
            <a:extLst>
              <a:ext uri="{FF2B5EF4-FFF2-40B4-BE49-F238E27FC236}">
                <a16:creationId xmlns:a16="http://schemas.microsoft.com/office/drawing/2014/main" id="{C89623D9-DF7F-D748-95A0-6A09A73E6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D23479-57BA-564E-A1D5-34CA21447EEE}"/>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1404265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8600-0AED-DC47-8DBC-713821A587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88ED2-520C-7B41-82BC-00EDDC514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A3F80-F394-CC4F-A331-0867FC0F4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69333-6FBF-FE4C-9429-9F895A6C4C29}"/>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6" name="Footer Placeholder 5">
            <a:extLst>
              <a:ext uri="{FF2B5EF4-FFF2-40B4-BE49-F238E27FC236}">
                <a16:creationId xmlns:a16="http://schemas.microsoft.com/office/drawing/2014/main" id="{815E1349-B894-DE45-B02E-3E407ECAF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2DA55-BC4B-4A45-B4D1-0E10B3734F9F}"/>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37665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0CF1-09A7-8344-B0AA-CC8BA04C2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54139A-5BE6-1943-938B-542DC6D291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BD6BC1-9C44-AF4D-BB0E-FC29945F5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1C46AD-39A4-4040-80B4-5A1F5A02357B}"/>
              </a:ext>
            </a:extLst>
          </p:cNvPr>
          <p:cNvSpPr>
            <a:spLocks noGrp="1"/>
          </p:cNvSpPr>
          <p:nvPr>
            <p:ph type="dt" sz="half" idx="10"/>
          </p:nvPr>
        </p:nvSpPr>
        <p:spPr/>
        <p:txBody>
          <a:bodyPr/>
          <a:lstStyle/>
          <a:p>
            <a:fld id="{4D19AB28-A9DB-FD49-AAAF-39B478FF6218}" type="datetimeFigureOut">
              <a:rPr lang="en-US" smtClean="0"/>
              <a:t>2/5/2024</a:t>
            </a:fld>
            <a:endParaRPr lang="en-US"/>
          </a:p>
        </p:txBody>
      </p:sp>
      <p:sp>
        <p:nvSpPr>
          <p:cNvPr id="6" name="Footer Placeholder 5">
            <a:extLst>
              <a:ext uri="{FF2B5EF4-FFF2-40B4-BE49-F238E27FC236}">
                <a16:creationId xmlns:a16="http://schemas.microsoft.com/office/drawing/2014/main" id="{AD9EA44F-25E3-8846-A0D9-E4570A02F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E5F19-FAAF-D747-978A-E30A8783DE69}"/>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2643067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1A671-02E9-0A4B-9574-EF02657BD2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F03350-3D0D-2C4C-A9B8-4E2F9DD92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95AD7-44EF-9243-A091-6B1C6B613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E8915D10-8A90-944E-A414-B79EAC8A9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144BEE-EE2C-494E-B822-74A42F0A88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BD772-B9D5-1044-A037-604D1C9A3F6B}" type="slidenum">
              <a:rPr lang="en-US" smtClean="0"/>
              <a:t>‹#›</a:t>
            </a:fld>
            <a:endParaRPr lang="en-US"/>
          </a:p>
        </p:txBody>
      </p:sp>
    </p:spTree>
    <p:extLst>
      <p:ext uri="{BB962C8B-B14F-4D97-AF65-F5344CB8AC3E}">
        <p14:creationId xmlns:p14="http://schemas.microsoft.com/office/powerpoint/2010/main" val="850595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1A671-02E9-0A4B-9574-EF02657BD2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
              <a:t>Click to edit Master title style</a:t>
            </a:r>
          </a:p>
        </p:txBody>
      </p:sp>
      <p:sp>
        <p:nvSpPr>
          <p:cNvPr id="3" name="Text Placeholder 2">
            <a:extLst>
              <a:ext uri="{FF2B5EF4-FFF2-40B4-BE49-F238E27FC236}">
                <a16:creationId xmlns:a16="http://schemas.microsoft.com/office/drawing/2014/main" id="{B2F03350-3D0D-2C4C-A9B8-4E2F9DD92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FC095AD7-44EF-9243-A091-6B1C6B613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4D19AB28-A9DB-FD49-AAAF-39B478FF6218}" type="datetimeFigureOut">
              <a:rPr lang="en-US" smtClean="0"/>
              <a:t>2/5/2024</a:t>
            </a:fld>
            <a:endParaRPr lang="en-US"/>
          </a:p>
        </p:txBody>
      </p:sp>
      <p:sp>
        <p:nvSpPr>
          <p:cNvPr id="5" name="Footer Placeholder 4">
            <a:extLst>
              <a:ext uri="{FF2B5EF4-FFF2-40B4-BE49-F238E27FC236}">
                <a16:creationId xmlns:a16="http://schemas.microsoft.com/office/drawing/2014/main" id="{E8915D10-8A90-944E-A414-B79EAC8A9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p>
        </p:txBody>
      </p:sp>
      <p:sp>
        <p:nvSpPr>
          <p:cNvPr id="6" name="Slide Number Placeholder 5">
            <a:extLst>
              <a:ext uri="{FF2B5EF4-FFF2-40B4-BE49-F238E27FC236}">
                <a16:creationId xmlns:a16="http://schemas.microsoft.com/office/drawing/2014/main" id="{F1144BEE-EE2C-494E-B822-74A42F0A88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10BD772-B9D5-1044-A037-604D1C9A3F6B}" type="slidenum">
              <a:rPr lang="en-US" smtClean="0"/>
              <a:t>‹#›</a:t>
            </a:fld>
            <a:endParaRPr lang="en-US"/>
          </a:p>
        </p:txBody>
      </p:sp>
    </p:spTree>
    <p:extLst>
      <p:ext uri="{BB962C8B-B14F-4D97-AF65-F5344CB8AC3E}">
        <p14:creationId xmlns:p14="http://schemas.microsoft.com/office/powerpoint/2010/main" val="1907133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352482327"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migrationnetwork.un.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migrationnetwork.un.org/" TargetMode="External"/><Relationship Id="rId7" Type="http://schemas.openxmlformats.org/officeDocument/2006/relationships/hyperlink" Target="https://migrationnetwork.un.org/mptf"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migrationnetwork.un.org/hub" TargetMode="External"/><Relationship Id="rId5" Type="http://schemas.openxmlformats.org/officeDocument/2006/relationships/hyperlink" Target="https://migrationnetwork.un.org/network-support/member-states-and-stakesholders-system" TargetMode="External"/><Relationship Id="rId4" Type="http://schemas.openxmlformats.org/officeDocument/2006/relationships/hyperlink" Target="https://migrationnetwork.un.org/network-support/un-system"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ideo" Target="https://www.youtube.com/embed/48b_QR7lfVQ?feature=oembed" TargetMode="External"/><Relationship Id="rId6" Type="http://schemas.openxmlformats.org/officeDocument/2006/relationships/image" Target="../media/image39.png"/><Relationship Id="rId5" Type="http://schemas.openxmlformats.org/officeDocument/2006/relationships/hyperlink" Target="https://migrationnetwork.un.org/network-support/member-states-and-stakesholders-system"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hyperlink" Target="https://migrationnetwork.un.org/network-support/member-states-and-stakesholders-system" TargetMode="Externa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A65362-F710-4721-ABE7-0670299FD5AE}"/>
              </a:ext>
            </a:extLst>
          </p:cNvPr>
          <p:cNvPicPr>
            <a:picLocks noChangeAspect="1"/>
          </p:cNvPicPr>
          <p:nvPr/>
        </p:nvPicPr>
        <p:blipFill>
          <a:blip r:embed="rId3">
            <a:alphaModFix amt="70000"/>
          </a:blip>
          <a:srcRect t="11598" b="11598"/>
          <a:stretch/>
        </p:blipFill>
        <p:spPr>
          <a:xfrm>
            <a:off x="7695369" y="3134857"/>
            <a:ext cx="3943324" cy="2018584"/>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1200" y="5509168"/>
            <a:ext cx="12193200" cy="1655999"/>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446455" y="5932015"/>
            <a:ext cx="9144000" cy="810307"/>
          </a:xfrm>
        </p:spPr>
        <p:txBody>
          <a:bodyPr vert="horz" lIns="91440" tIns="45720" rIns="91440" bIns="45720" rtlCol="0" anchor="t">
            <a:normAutofit/>
          </a:bodyPr>
          <a:lstStyle/>
          <a:p>
            <a:pPr algn="l"/>
            <a:r>
              <a:rPr lang="en-US" sz="2600" b="1">
                <a:solidFill>
                  <a:schemeClr val="bg1"/>
                </a:solidFill>
                <a:ea typeface="Roboto Medium"/>
              </a:rPr>
              <a:t>10 May 2023</a:t>
            </a:r>
            <a:endParaRPr lang="en-US" sz="2600" b="1">
              <a:solidFill>
                <a:srgbClr val="FF0000"/>
              </a:solidFill>
              <a:ea typeface="Roboto" panose="02000000000000000000" pitchFamily="2" charset="0"/>
            </a:endParaRPr>
          </a:p>
        </p:txBody>
      </p:sp>
      <p:sp>
        <p:nvSpPr>
          <p:cNvPr id="11" name="AutoShape 6">
            <a:extLst>
              <a:ext uri="{FF2B5EF4-FFF2-40B4-BE49-F238E27FC236}">
                <a16:creationId xmlns:a16="http://schemas.microsoft.com/office/drawing/2014/main" id="{3282B9E6-78EC-7E71-5059-4D2614C9CC0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T"/>
          </a:p>
        </p:txBody>
      </p:sp>
      <p:pic>
        <p:nvPicPr>
          <p:cNvPr id="14" name="Picture 13">
            <a:extLst>
              <a:ext uri="{FF2B5EF4-FFF2-40B4-BE49-F238E27FC236}">
                <a16:creationId xmlns:a16="http://schemas.microsoft.com/office/drawing/2014/main" id="{8E529EC5-DA0E-435E-A429-3BA4322121B0}"/>
              </a:ext>
            </a:extLst>
          </p:cNvPr>
          <p:cNvPicPr>
            <a:picLocks noChangeAspect="1"/>
          </p:cNvPicPr>
          <p:nvPr/>
        </p:nvPicPr>
        <p:blipFill>
          <a:blip r:embed="rId4">
            <a:alphaModFix amt="70000"/>
          </a:blip>
          <a:srcRect t="6088" b="6088"/>
          <a:stretch/>
        </p:blipFill>
        <p:spPr>
          <a:xfrm>
            <a:off x="5295784" y="3844385"/>
            <a:ext cx="2235809" cy="1309056"/>
          </a:xfrm>
          <a:prstGeom prst="rect">
            <a:avLst/>
          </a:prstGeom>
        </p:spPr>
      </p:pic>
      <p:pic>
        <p:nvPicPr>
          <p:cNvPr id="15" name="Picture 14">
            <a:extLst>
              <a:ext uri="{FF2B5EF4-FFF2-40B4-BE49-F238E27FC236}">
                <a16:creationId xmlns:a16="http://schemas.microsoft.com/office/drawing/2014/main" id="{86EF22B3-EAF7-44D8-885A-9D0C53F7FC5D}"/>
              </a:ext>
            </a:extLst>
          </p:cNvPr>
          <p:cNvPicPr>
            <a:picLocks noChangeAspect="1"/>
          </p:cNvPicPr>
          <p:nvPr/>
        </p:nvPicPr>
        <p:blipFill>
          <a:blip r:embed="rId5">
            <a:alphaModFix amt="70000"/>
          </a:blip>
          <a:srcRect l="13825" r="13825"/>
          <a:stretch/>
        </p:blipFill>
        <p:spPr>
          <a:xfrm>
            <a:off x="553306" y="569525"/>
            <a:ext cx="4595751" cy="4587815"/>
          </a:xfrm>
          <a:prstGeom prst="rect">
            <a:avLst/>
          </a:prstGeom>
        </p:spPr>
      </p:pic>
      <p:pic>
        <p:nvPicPr>
          <p:cNvPr id="16" name="Picture 15">
            <a:extLst>
              <a:ext uri="{FF2B5EF4-FFF2-40B4-BE49-F238E27FC236}">
                <a16:creationId xmlns:a16="http://schemas.microsoft.com/office/drawing/2014/main" id="{6748D5EC-8CB9-4CAB-AC97-DA264ABC1C74}"/>
              </a:ext>
            </a:extLst>
          </p:cNvPr>
          <p:cNvPicPr>
            <a:picLocks noChangeAspect="1"/>
          </p:cNvPicPr>
          <p:nvPr/>
        </p:nvPicPr>
        <p:blipFill rotWithShape="1">
          <a:blip r:embed="rId6">
            <a:alphaModFix amt="70000"/>
          </a:blip>
          <a:srcRect l="31661" t="6962" r="24847" b="427"/>
          <a:stretch/>
        </p:blipFill>
        <p:spPr>
          <a:xfrm>
            <a:off x="5312831" y="557921"/>
            <a:ext cx="2218762" cy="3150220"/>
          </a:xfrm>
          <a:prstGeom prst="rect">
            <a:avLst/>
          </a:prstGeom>
        </p:spPr>
      </p:pic>
      <p:pic>
        <p:nvPicPr>
          <p:cNvPr id="17" name="Picture 16">
            <a:extLst>
              <a:ext uri="{FF2B5EF4-FFF2-40B4-BE49-F238E27FC236}">
                <a16:creationId xmlns:a16="http://schemas.microsoft.com/office/drawing/2014/main" id="{DB9051E7-9B74-43BE-92F5-B455403CF48A}"/>
              </a:ext>
            </a:extLst>
          </p:cNvPr>
          <p:cNvPicPr>
            <a:picLocks noChangeAspect="1"/>
          </p:cNvPicPr>
          <p:nvPr/>
        </p:nvPicPr>
        <p:blipFill>
          <a:blip r:embed="rId7">
            <a:alphaModFix amt="70000"/>
          </a:blip>
          <a:srcRect l="16225" r="16225"/>
          <a:stretch/>
        </p:blipFill>
        <p:spPr>
          <a:xfrm>
            <a:off x="7695368" y="551492"/>
            <a:ext cx="2462688" cy="2430503"/>
          </a:xfrm>
          <a:prstGeom prst="rect">
            <a:avLst/>
          </a:prstGeom>
        </p:spPr>
      </p:pic>
      <p:sp>
        <p:nvSpPr>
          <p:cNvPr id="19" name="Title 40">
            <a:extLst>
              <a:ext uri="{FF2B5EF4-FFF2-40B4-BE49-F238E27FC236}">
                <a16:creationId xmlns:a16="http://schemas.microsoft.com/office/drawing/2014/main" id="{D56536D1-300E-714C-B335-6692AE6BAFCA}"/>
              </a:ext>
            </a:extLst>
          </p:cNvPr>
          <p:cNvSpPr>
            <a:spLocks noGrp="1"/>
          </p:cNvSpPr>
          <p:nvPr/>
        </p:nvSpPr>
        <p:spPr>
          <a:xfrm>
            <a:off x="2091381" y="2189928"/>
            <a:ext cx="8066675" cy="2063663"/>
          </a:xfrm>
          <a:prstGeom prst="rect">
            <a:avLst/>
          </a:prstGeom>
          <a:solidFill>
            <a:srgbClr val="093D7C">
              <a:alpha val="80000"/>
            </a:srgbClr>
          </a:solidFill>
        </p:spPr>
        <p:txBody>
          <a:bodyPr vert="horz" lIns="59436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a:latin typeface="+mn-lt"/>
              </a:rPr>
              <a:t>Workshop on the Global Compact for Migration (GCM) and synergies with other frameworks</a:t>
            </a:r>
            <a:endParaRPr lang="en-US">
              <a:latin typeface="+mn-lt"/>
            </a:endParaRPr>
          </a:p>
        </p:txBody>
      </p:sp>
      <p:pic>
        <p:nvPicPr>
          <p:cNvPr id="21" name="Picture 20">
            <a:extLst>
              <a:ext uri="{FF2B5EF4-FFF2-40B4-BE49-F238E27FC236}">
                <a16:creationId xmlns:a16="http://schemas.microsoft.com/office/drawing/2014/main" id="{6D352BE1-4391-4644-933D-C7913A31DD10}"/>
              </a:ext>
            </a:extLst>
          </p:cNvPr>
          <p:cNvPicPr>
            <a:picLocks noChangeAspect="1"/>
          </p:cNvPicPr>
          <p:nvPr/>
        </p:nvPicPr>
        <p:blipFill>
          <a:blip r:embed="rId8">
            <a:alphaModFix amt="70000"/>
          </a:blip>
          <a:srcRect l="31818" r="31818"/>
          <a:stretch/>
        </p:blipFill>
        <p:spPr>
          <a:xfrm>
            <a:off x="10321831" y="551492"/>
            <a:ext cx="1316862" cy="2413324"/>
          </a:xfrm>
          <a:prstGeom prst="rect">
            <a:avLst/>
          </a:prstGeom>
        </p:spPr>
      </p:pic>
      <p:pic>
        <p:nvPicPr>
          <p:cNvPr id="2" name="Picture 4" descr="Flag Of Albania HD Wallpaper">
            <a:extLst>
              <a:ext uri="{FF2B5EF4-FFF2-40B4-BE49-F238E27FC236}">
                <a16:creationId xmlns:a16="http://schemas.microsoft.com/office/drawing/2014/main" id="{4DD62384-75C1-5D1E-6FA0-18E1FD6D0E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9455" y="5662751"/>
            <a:ext cx="1919237" cy="10795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0F81D9C6-05DE-CBEE-F7CD-74371D4D45EA}"/>
              </a:ext>
            </a:extLst>
          </p:cNvPr>
          <p:cNvPicPr>
            <a:picLocks noChangeAspect="1"/>
          </p:cNvPicPr>
          <p:nvPr/>
        </p:nvPicPr>
        <p:blipFill>
          <a:blip r:embed="rId10"/>
          <a:stretch>
            <a:fillRect/>
          </a:stretch>
        </p:blipFill>
        <p:spPr>
          <a:xfrm>
            <a:off x="6639831" y="5414213"/>
            <a:ext cx="3149194" cy="1576645"/>
          </a:xfrm>
          <a:prstGeom prst="rect">
            <a:avLst/>
          </a:prstGeom>
        </p:spPr>
      </p:pic>
    </p:spTree>
    <p:extLst>
      <p:ext uri="{BB962C8B-B14F-4D97-AF65-F5344CB8AC3E}">
        <p14:creationId xmlns:p14="http://schemas.microsoft.com/office/powerpoint/2010/main" val="10145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961823" y="965491"/>
            <a:ext cx="7132320" cy="768717"/>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GCM’s 360-degree view of migration</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515455" y="2095792"/>
            <a:ext cx="5471472" cy="3781998"/>
          </a:xfrm>
        </p:spPr>
        <p:txBody>
          <a:bodyPr vert="horz" lIns="91440" tIns="45720" rIns="91440" bIns="45720" rtlCol="0" anchor="t">
            <a:normAutofit/>
          </a:bodyPr>
          <a:lstStyle/>
          <a:p>
            <a:pPr algn="l">
              <a:lnSpc>
                <a:spcPct val="125000"/>
              </a:lnSpc>
            </a:pPr>
            <a:r>
              <a:rPr lang="en-US">
                <a:solidFill>
                  <a:srgbClr val="318CDD"/>
                </a:solidFill>
                <a:ea typeface="Roboto"/>
              </a:rPr>
              <a:t>Recognizes that a comprehensive approach is needed to…</a:t>
            </a:r>
          </a:p>
          <a:p>
            <a:pPr marL="800100" lvl="1" indent="-342900" algn="l">
              <a:lnSpc>
                <a:spcPct val="125000"/>
              </a:lnSpc>
              <a:buFont typeface="Wingdings" panose="05000000000000000000" pitchFamily="2" charset="2"/>
              <a:buChar char="§"/>
            </a:pPr>
            <a:r>
              <a:rPr lang="en-US" sz="2200">
                <a:solidFill>
                  <a:srgbClr val="093D7C"/>
                </a:solidFill>
                <a:ea typeface="Roboto"/>
              </a:rPr>
              <a:t>Optimize the benefits of migration</a:t>
            </a:r>
            <a:endParaRPr lang="en-US" sz="2200">
              <a:solidFill>
                <a:srgbClr val="093D7C"/>
              </a:solidFill>
              <a:ea typeface="Roboto"/>
              <a:cs typeface="Calibri"/>
            </a:endParaRPr>
          </a:p>
          <a:p>
            <a:pPr marL="800100" lvl="1" indent="-342900" algn="l">
              <a:lnSpc>
                <a:spcPct val="125000"/>
              </a:lnSpc>
              <a:buFont typeface="Wingdings" panose="05000000000000000000" pitchFamily="2" charset="2"/>
              <a:buChar char="§"/>
            </a:pPr>
            <a:r>
              <a:rPr lang="en-US" sz="2200">
                <a:solidFill>
                  <a:srgbClr val="093D7C"/>
                </a:solidFill>
                <a:ea typeface="Roboto"/>
              </a:rPr>
              <a:t>Address migration risks and challenges</a:t>
            </a:r>
            <a:endParaRPr lang="en-US" sz="2200">
              <a:solidFill>
                <a:srgbClr val="093D7C"/>
              </a:solidFill>
              <a:ea typeface="Roboto"/>
              <a:cs typeface="Calibri"/>
            </a:endParaRPr>
          </a:p>
        </p:txBody>
      </p:sp>
      <p:pic>
        <p:nvPicPr>
          <p:cNvPr id="6" name="Picture 5">
            <a:extLst>
              <a:ext uri="{FF2B5EF4-FFF2-40B4-BE49-F238E27FC236}">
                <a16:creationId xmlns:a16="http://schemas.microsoft.com/office/drawing/2014/main" id="{902D927D-EEC0-9E41-9514-D8A4848A35BC}"/>
              </a:ext>
            </a:extLst>
          </p:cNvPr>
          <p:cNvPicPr>
            <a:picLocks noChangeAspect="1"/>
          </p:cNvPicPr>
          <p:nvPr/>
        </p:nvPicPr>
        <p:blipFill rotWithShape="1">
          <a:blip r:embed="rId3"/>
          <a:srcRect l="24525" r="30265"/>
          <a:stretch/>
        </p:blipFill>
        <p:spPr>
          <a:xfrm>
            <a:off x="-1" y="0"/>
            <a:ext cx="4650829" cy="6858000"/>
          </a:xfrm>
          <a:prstGeom prst="rect">
            <a:avLst/>
          </a:prstGeom>
        </p:spPr>
      </p:pic>
      <p:cxnSp>
        <p:nvCxnSpPr>
          <p:cNvPr id="8" name="Connecteur droit 6">
            <a:extLst>
              <a:ext uri="{FF2B5EF4-FFF2-40B4-BE49-F238E27FC236}">
                <a16:creationId xmlns:a16="http://schemas.microsoft.com/office/drawing/2014/main" id="{8D1CB4BE-4303-48F1-A935-8DFB9B523F36}"/>
              </a:ext>
            </a:extLst>
          </p:cNvPr>
          <p:cNvCxnSpPr>
            <a:cxnSpLocks/>
          </p:cNvCxnSpPr>
          <p:nvPr/>
        </p:nvCxnSpPr>
        <p:spPr>
          <a:xfrm>
            <a:off x="5089236" y="1720890"/>
            <a:ext cx="6844146"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58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88D748B0-C6F0-4F85-841A-5CAF6D66491C}"/>
              </a:ext>
            </a:extLst>
          </p:cNvPr>
          <p:cNvSpPr>
            <a:spLocks noGrp="1"/>
          </p:cNvSpPr>
          <p:nvPr>
            <p:ph type="ctrTitle"/>
          </p:nvPr>
        </p:nvSpPr>
        <p:spPr>
          <a:xfrm>
            <a:off x="293202" y="855418"/>
            <a:ext cx="9538103" cy="895088"/>
          </a:xfrm>
        </p:spPr>
        <p:txBody>
          <a:bodyPr anchor="t">
            <a:normAutofit/>
          </a:bodyPr>
          <a:lstStyle/>
          <a:p>
            <a:pPr algn="l">
              <a:lnSpc>
                <a:spcPct val="100000"/>
              </a:lnSpc>
            </a:pPr>
            <a:r>
              <a:rPr lang="en-US" sz="3600" b="1">
                <a:solidFill>
                  <a:srgbClr val="1A3668"/>
                </a:solidFill>
                <a:latin typeface="+mn-lt"/>
                <a:ea typeface="Roboto Medium" panose="02000000000000000000" pitchFamily="2" charset="0"/>
              </a:rPr>
              <a:t>The 2030 Agenda: an overview</a:t>
            </a:r>
          </a:p>
        </p:txBody>
      </p:sp>
      <p:cxnSp>
        <p:nvCxnSpPr>
          <p:cNvPr id="26" name="Connecteur droit 6">
            <a:extLst>
              <a:ext uri="{FF2B5EF4-FFF2-40B4-BE49-F238E27FC236}">
                <a16:creationId xmlns:a16="http://schemas.microsoft.com/office/drawing/2014/main" id="{11945AD5-2065-453C-A7E0-4432AA48F640}"/>
              </a:ext>
            </a:extLst>
          </p:cNvPr>
          <p:cNvCxnSpPr>
            <a:cxnSpLocks/>
          </p:cNvCxnSpPr>
          <p:nvPr/>
        </p:nvCxnSpPr>
        <p:spPr>
          <a:xfrm>
            <a:off x="403037" y="1552873"/>
            <a:ext cx="11244732"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2" name="Picture 6" descr="Sustainable Development Goals | Citizen Science Center Zurich">
            <a:extLst>
              <a:ext uri="{FF2B5EF4-FFF2-40B4-BE49-F238E27FC236}">
                <a16:creationId xmlns:a16="http://schemas.microsoft.com/office/drawing/2014/main" id="{028DBABD-6133-4760-BBF9-CF981FB06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 y="1861780"/>
            <a:ext cx="4191467" cy="41914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8EABA740-315C-43EB-86C7-C3428D09995E}"/>
              </a:ext>
            </a:extLst>
          </p:cNvPr>
          <p:cNvPicPr>
            <a:picLocks noChangeAspect="1"/>
          </p:cNvPicPr>
          <p:nvPr/>
        </p:nvPicPr>
        <p:blipFill>
          <a:blip r:embed="rId4"/>
          <a:stretch>
            <a:fillRect/>
          </a:stretch>
        </p:blipFill>
        <p:spPr>
          <a:xfrm>
            <a:off x="6096000" y="1857326"/>
            <a:ext cx="3860162" cy="469653"/>
          </a:xfrm>
          <a:prstGeom prst="rect">
            <a:avLst/>
          </a:prstGeom>
        </p:spPr>
      </p:pic>
      <p:sp>
        <p:nvSpPr>
          <p:cNvPr id="29" name="Subtitle 2">
            <a:extLst>
              <a:ext uri="{FF2B5EF4-FFF2-40B4-BE49-F238E27FC236}">
                <a16:creationId xmlns:a16="http://schemas.microsoft.com/office/drawing/2014/main" id="{4A8DF449-0B5B-4B85-AB42-C2B60313C2B8}"/>
              </a:ext>
            </a:extLst>
          </p:cNvPr>
          <p:cNvSpPr>
            <a:spLocks noGrp="1"/>
          </p:cNvSpPr>
          <p:nvPr>
            <p:ph type="subTitle" idx="1"/>
          </p:nvPr>
        </p:nvSpPr>
        <p:spPr>
          <a:xfrm>
            <a:off x="5062253" y="2405389"/>
            <a:ext cx="6814338" cy="2702106"/>
          </a:xfrm>
        </p:spPr>
        <p:txBody>
          <a:bodyPr>
            <a:noAutofit/>
          </a:bodyPr>
          <a:lstStyle/>
          <a:p>
            <a:pPr marL="342900" indent="-342900" algn="l">
              <a:lnSpc>
                <a:spcPct val="150000"/>
              </a:lnSpc>
              <a:spcBef>
                <a:spcPts val="0"/>
              </a:spcBef>
              <a:spcAft>
                <a:spcPts val="2000"/>
              </a:spcAft>
              <a:buFont typeface="Wingdings" panose="05000000000000000000" pitchFamily="2" charset="2"/>
              <a:buChar char="§"/>
            </a:pPr>
            <a:r>
              <a:rPr lang="en-US">
                <a:solidFill>
                  <a:srgbClr val="1A3668"/>
                </a:solidFill>
              </a:rPr>
              <a:t>Progress is being made in many places, but, overall, </a:t>
            </a:r>
            <a:r>
              <a:rPr lang="en-US" b="1">
                <a:solidFill>
                  <a:srgbClr val="1A3668"/>
                </a:solidFill>
              </a:rPr>
              <a:t>action to meet the Goals is not yet advancing at the speed or scale required.</a:t>
            </a:r>
          </a:p>
          <a:p>
            <a:pPr marL="342900" indent="-342900" algn="l">
              <a:lnSpc>
                <a:spcPct val="150000"/>
              </a:lnSpc>
              <a:spcBef>
                <a:spcPts val="0"/>
              </a:spcBef>
              <a:spcAft>
                <a:spcPts val="2000"/>
              </a:spcAft>
              <a:buFont typeface="Wingdings" panose="05000000000000000000" pitchFamily="2" charset="2"/>
              <a:buChar char="§"/>
            </a:pPr>
            <a:r>
              <a:rPr lang="en-US">
                <a:solidFill>
                  <a:srgbClr val="1A3668"/>
                </a:solidFill>
              </a:rPr>
              <a:t>The COVID-19 pandemic and its impact on all 17 SDGs has shown that what began as a health crisis has quickly become a human and socio-economic crisis.</a:t>
            </a:r>
          </a:p>
        </p:txBody>
      </p:sp>
    </p:spTree>
    <p:extLst>
      <p:ext uri="{BB962C8B-B14F-4D97-AF65-F5344CB8AC3E}">
        <p14:creationId xmlns:p14="http://schemas.microsoft.com/office/powerpoint/2010/main" val="231619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 sunburst chart&#10;&#10;Description automatically generated">
            <a:extLst>
              <a:ext uri="{FF2B5EF4-FFF2-40B4-BE49-F238E27FC236}">
                <a16:creationId xmlns:a16="http://schemas.microsoft.com/office/drawing/2014/main" id="{C654AFF3-6C8D-4887-9D6D-192237F534A6}"/>
              </a:ext>
            </a:extLst>
          </p:cNvPr>
          <p:cNvPicPr>
            <a:picLocks noChangeAspect="1"/>
          </p:cNvPicPr>
          <p:nvPr/>
        </p:nvPicPr>
        <p:blipFill>
          <a:blip r:embed="rId3"/>
          <a:stretch>
            <a:fillRect/>
          </a:stretch>
        </p:blipFill>
        <p:spPr>
          <a:xfrm>
            <a:off x="8116276" y="3669530"/>
            <a:ext cx="3141734" cy="3141734"/>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re 1">
            <a:extLst>
              <a:ext uri="{FF2B5EF4-FFF2-40B4-BE49-F238E27FC236}">
                <a16:creationId xmlns:a16="http://schemas.microsoft.com/office/drawing/2014/main" id="{1CA1EBE8-1BF0-4E24-A27D-351CF7525EBB}"/>
              </a:ext>
            </a:extLst>
          </p:cNvPr>
          <p:cNvSpPr txBox="1">
            <a:spLocks/>
          </p:cNvSpPr>
          <p:nvPr/>
        </p:nvSpPr>
        <p:spPr>
          <a:xfrm>
            <a:off x="485146" y="86652"/>
            <a:ext cx="10538691" cy="110683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093D7C"/>
                </a:solidFill>
                <a:latin typeface="+mn-lt"/>
              </a:rPr>
              <a:t>Migration &amp; Sustainable Development</a:t>
            </a:r>
          </a:p>
        </p:txBody>
      </p:sp>
      <p:sp>
        <p:nvSpPr>
          <p:cNvPr id="13" name="Espace réservé du contenu 2">
            <a:extLst>
              <a:ext uri="{FF2B5EF4-FFF2-40B4-BE49-F238E27FC236}">
                <a16:creationId xmlns:a16="http://schemas.microsoft.com/office/drawing/2014/main" id="{F506A34B-39D7-4F54-8E7A-78118D3FF675}"/>
              </a:ext>
            </a:extLst>
          </p:cNvPr>
          <p:cNvSpPr txBox="1">
            <a:spLocks/>
          </p:cNvSpPr>
          <p:nvPr/>
        </p:nvSpPr>
        <p:spPr>
          <a:xfrm>
            <a:off x="746760" y="1333509"/>
            <a:ext cx="10170396" cy="371093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a:solidFill>
                  <a:srgbClr val="0070C0"/>
                </a:solidFill>
              </a:rPr>
              <a:t>	</a:t>
            </a:r>
          </a:p>
          <a:p>
            <a:pPr algn="just"/>
            <a:endParaRPr lang="en-US" sz="2000">
              <a:solidFill>
                <a:srgbClr val="1A3668"/>
              </a:solidFill>
            </a:endParaRPr>
          </a:p>
          <a:p>
            <a:pPr algn="just"/>
            <a:endParaRPr lang="en-US" sz="2000">
              <a:solidFill>
                <a:srgbClr val="1A3668"/>
              </a:solidFill>
            </a:endParaRPr>
          </a:p>
          <a:p>
            <a:pPr>
              <a:spcAft>
                <a:spcPts val="600"/>
              </a:spcAft>
            </a:pPr>
            <a:r>
              <a:rPr lang="en-US" sz="2800">
                <a:solidFill>
                  <a:srgbClr val="0070C0"/>
                </a:solidFill>
              </a:rPr>
              <a:t>				</a:t>
            </a:r>
            <a:endParaRPr lang="en-US" sz="2000"/>
          </a:p>
        </p:txBody>
      </p:sp>
      <p:cxnSp>
        <p:nvCxnSpPr>
          <p:cNvPr id="18" name="Connecteur droit 6">
            <a:extLst>
              <a:ext uri="{FF2B5EF4-FFF2-40B4-BE49-F238E27FC236}">
                <a16:creationId xmlns:a16="http://schemas.microsoft.com/office/drawing/2014/main" id="{2D1ADFC0-F0A3-45A5-BAEE-9657EE6B92A6}"/>
              </a:ext>
            </a:extLst>
          </p:cNvPr>
          <p:cNvCxnSpPr>
            <a:cxnSpLocks/>
          </p:cNvCxnSpPr>
          <p:nvPr/>
        </p:nvCxnSpPr>
        <p:spPr>
          <a:xfrm>
            <a:off x="485145" y="1311282"/>
            <a:ext cx="1083525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D6F51BD-304A-4274-BF91-CFA97BE08F4F}"/>
              </a:ext>
            </a:extLst>
          </p:cNvPr>
          <p:cNvGrpSpPr/>
          <p:nvPr/>
        </p:nvGrpSpPr>
        <p:grpSpPr>
          <a:xfrm>
            <a:off x="4251572" y="2145530"/>
            <a:ext cx="4704051" cy="907941"/>
            <a:chOff x="6763659" y="5608589"/>
            <a:chExt cx="4704051" cy="907941"/>
          </a:xfrm>
        </p:grpSpPr>
        <p:sp>
          <p:nvSpPr>
            <p:cNvPr id="14" name="Arrow: Curved Left 13">
              <a:extLst>
                <a:ext uri="{FF2B5EF4-FFF2-40B4-BE49-F238E27FC236}">
                  <a16:creationId xmlns:a16="http://schemas.microsoft.com/office/drawing/2014/main" id="{3CCED023-B030-4C02-A43A-5B2F4BD32F58}"/>
                </a:ext>
              </a:extLst>
            </p:cNvPr>
            <p:cNvSpPr/>
            <p:nvPr/>
          </p:nvSpPr>
          <p:spPr>
            <a:xfrm>
              <a:off x="11194753" y="5658700"/>
              <a:ext cx="272957" cy="8382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Left 14">
              <a:extLst>
                <a:ext uri="{FF2B5EF4-FFF2-40B4-BE49-F238E27FC236}">
                  <a16:creationId xmlns:a16="http://schemas.microsoft.com/office/drawing/2014/main" id="{5EB08E49-0281-47A0-A3EF-D63801C7057B}"/>
                </a:ext>
              </a:extLst>
            </p:cNvPr>
            <p:cNvSpPr/>
            <p:nvPr/>
          </p:nvSpPr>
          <p:spPr>
            <a:xfrm rot="10800000">
              <a:off x="6763659" y="5657069"/>
              <a:ext cx="272956" cy="8594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70D33C48-98E8-4960-AF41-28B4B93E877B}"/>
                </a:ext>
              </a:extLst>
            </p:cNvPr>
            <p:cNvSpPr txBox="1"/>
            <p:nvPr/>
          </p:nvSpPr>
          <p:spPr>
            <a:xfrm>
              <a:off x="6976996" y="5608589"/>
              <a:ext cx="4323096" cy="907941"/>
            </a:xfrm>
            <a:prstGeom prst="rect">
              <a:avLst/>
            </a:prstGeom>
            <a:noFill/>
          </p:spPr>
          <p:txBody>
            <a:bodyPr wrap="square">
              <a:spAutoFit/>
            </a:bodyPr>
            <a:lstStyle/>
            <a:p>
              <a:pPr algn="ctr">
                <a:spcAft>
                  <a:spcPts val="600"/>
                </a:spcAft>
              </a:pPr>
              <a:r>
                <a:rPr lang="en-US" sz="2400">
                  <a:solidFill>
                    <a:srgbClr val="0070C0"/>
                  </a:solidFill>
                </a:rPr>
                <a:t>Migration impacts development</a:t>
              </a:r>
            </a:p>
            <a:p>
              <a:pPr algn="ctr"/>
              <a:r>
                <a:rPr lang="en-US" sz="2400">
                  <a:solidFill>
                    <a:srgbClr val="0070C0"/>
                  </a:solidFill>
                </a:rPr>
                <a:t>Development impacts migration</a:t>
              </a:r>
            </a:p>
          </p:txBody>
        </p:sp>
      </p:grpSp>
      <p:sp>
        <p:nvSpPr>
          <p:cNvPr id="19" name="TextBox 18">
            <a:extLst>
              <a:ext uri="{FF2B5EF4-FFF2-40B4-BE49-F238E27FC236}">
                <a16:creationId xmlns:a16="http://schemas.microsoft.com/office/drawing/2014/main" id="{C15A4B3C-F465-46EF-BFC8-896E30BCA112}"/>
              </a:ext>
            </a:extLst>
          </p:cNvPr>
          <p:cNvSpPr txBox="1"/>
          <p:nvPr/>
        </p:nvSpPr>
        <p:spPr>
          <a:xfrm>
            <a:off x="615780" y="3298393"/>
            <a:ext cx="10960440" cy="400110"/>
          </a:xfrm>
          <a:prstGeom prst="rect">
            <a:avLst/>
          </a:prstGeom>
          <a:noFill/>
        </p:spPr>
        <p:txBody>
          <a:bodyPr wrap="square">
            <a:spAutoFit/>
          </a:bodyPr>
          <a:lstStyle/>
          <a:p>
            <a:pPr algn="just"/>
            <a:r>
              <a:rPr lang="en-US" sz="2000">
                <a:solidFill>
                  <a:srgbClr val="1A3668"/>
                </a:solidFill>
              </a:rPr>
              <a:t>Migration is a multi-faceted, non-linear and complex phenomenon, which requires an integral approach:</a:t>
            </a:r>
          </a:p>
        </p:txBody>
      </p:sp>
      <p:sp>
        <p:nvSpPr>
          <p:cNvPr id="20" name="TextBox 19">
            <a:extLst>
              <a:ext uri="{FF2B5EF4-FFF2-40B4-BE49-F238E27FC236}">
                <a16:creationId xmlns:a16="http://schemas.microsoft.com/office/drawing/2014/main" id="{EEE6A03A-FFD8-4266-8C18-85D1488849E3}"/>
              </a:ext>
            </a:extLst>
          </p:cNvPr>
          <p:cNvSpPr txBox="1"/>
          <p:nvPr/>
        </p:nvSpPr>
        <p:spPr>
          <a:xfrm>
            <a:off x="707672" y="1541403"/>
            <a:ext cx="10209484" cy="1015663"/>
          </a:xfrm>
          <a:prstGeom prst="rect">
            <a:avLst/>
          </a:prstGeom>
          <a:noFill/>
        </p:spPr>
        <p:txBody>
          <a:bodyPr wrap="square">
            <a:spAutoFit/>
          </a:bodyPr>
          <a:lstStyle/>
          <a:p>
            <a:r>
              <a:rPr lang="en-US" sz="2000">
                <a:solidFill>
                  <a:srgbClr val="1A3668"/>
                </a:solidFill>
              </a:rPr>
              <a:t>The relationship between migration &amp; development is complex and context-specific. </a:t>
            </a:r>
          </a:p>
          <a:p>
            <a:pPr algn="just"/>
            <a:endParaRPr lang="en-US" sz="2000">
              <a:solidFill>
                <a:srgbClr val="1A3668"/>
              </a:solidFill>
            </a:endParaRPr>
          </a:p>
          <a:p>
            <a:pPr algn="just"/>
            <a:r>
              <a:rPr lang="en-US" sz="2000">
                <a:solidFill>
                  <a:srgbClr val="1A3668"/>
                </a:solidFill>
              </a:rPr>
              <a:t>It is also a two-way relationship:</a:t>
            </a:r>
          </a:p>
        </p:txBody>
      </p:sp>
      <p:grpSp>
        <p:nvGrpSpPr>
          <p:cNvPr id="10" name="Group 9">
            <a:extLst>
              <a:ext uri="{FF2B5EF4-FFF2-40B4-BE49-F238E27FC236}">
                <a16:creationId xmlns:a16="http://schemas.microsoft.com/office/drawing/2014/main" id="{1EC3851B-8E13-4E75-A856-7C44CD85B797}"/>
              </a:ext>
            </a:extLst>
          </p:cNvPr>
          <p:cNvGrpSpPr/>
          <p:nvPr/>
        </p:nvGrpSpPr>
        <p:grpSpPr>
          <a:xfrm>
            <a:off x="1267564" y="3895850"/>
            <a:ext cx="4486927" cy="973061"/>
            <a:chOff x="3368905" y="4671607"/>
            <a:chExt cx="4486927" cy="973061"/>
          </a:xfrm>
        </p:grpSpPr>
        <p:sp>
          <p:nvSpPr>
            <p:cNvPr id="17" name="Arrow: Right 16">
              <a:extLst>
                <a:ext uri="{FF2B5EF4-FFF2-40B4-BE49-F238E27FC236}">
                  <a16:creationId xmlns:a16="http://schemas.microsoft.com/office/drawing/2014/main" id="{5A74D30D-D6CC-489B-B4BB-C8788A13ECBF}"/>
                </a:ext>
              </a:extLst>
            </p:cNvPr>
            <p:cNvSpPr/>
            <p:nvPr/>
          </p:nvSpPr>
          <p:spPr>
            <a:xfrm flipV="1">
              <a:off x="3368905" y="4716432"/>
              <a:ext cx="620388" cy="4379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BF0EE443-3C74-410F-B1BC-0F090B93C09D}"/>
                </a:ext>
              </a:extLst>
            </p:cNvPr>
            <p:cNvSpPr/>
            <p:nvPr/>
          </p:nvSpPr>
          <p:spPr>
            <a:xfrm flipV="1">
              <a:off x="3368905" y="5206715"/>
              <a:ext cx="620388" cy="4379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EF71CB5-AEEA-4D35-97A7-7409C88E3C9B}"/>
                </a:ext>
              </a:extLst>
            </p:cNvPr>
            <p:cNvSpPr txBox="1"/>
            <p:nvPr/>
          </p:nvSpPr>
          <p:spPr>
            <a:xfrm>
              <a:off x="4251572" y="4671607"/>
              <a:ext cx="3604260" cy="907941"/>
            </a:xfrm>
            <a:prstGeom prst="rect">
              <a:avLst/>
            </a:prstGeom>
            <a:noFill/>
          </p:spPr>
          <p:txBody>
            <a:bodyPr wrap="square">
              <a:spAutoFit/>
            </a:bodyPr>
            <a:lstStyle/>
            <a:p>
              <a:pPr>
                <a:spcAft>
                  <a:spcPts val="600"/>
                </a:spcAft>
              </a:pPr>
              <a:r>
                <a:rPr lang="en-US" sz="2400">
                  <a:solidFill>
                    <a:srgbClr val="0070C0"/>
                  </a:solidFill>
                </a:rPr>
                <a:t>All sectoral areas</a:t>
              </a:r>
            </a:p>
            <a:p>
              <a:r>
                <a:rPr lang="en-US" sz="2400">
                  <a:solidFill>
                    <a:srgbClr val="0070C0"/>
                  </a:solidFill>
                </a:rPr>
                <a:t>All levels of governance</a:t>
              </a:r>
            </a:p>
          </p:txBody>
        </p:sp>
      </p:grpSp>
    </p:spTree>
    <p:extLst>
      <p:ext uri="{BB962C8B-B14F-4D97-AF65-F5344CB8AC3E}">
        <p14:creationId xmlns:p14="http://schemas.microsoft.com/office/powerpoint/2010/main" val="1171974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12162" y="573627"/>
            <a:ext cx="8765407" cy="895088"/>
          </a:xfrm>
        </p:spPr>
        <p:txBody>
          <a:bodyPr anchor="t">
            <a:normAutofit/>
          </a:bodyPr>
          <a:lstStyle/>
          <a:p>
            <a:pPr algn="l">
              <a:lnSpc>
                <a:spcPct val="100000"/>
              </a:lnSpc>
            </a:pPr>
            <a:r>
              <a:rPr lang="en-US" sz="3600" b="1">
                <a:solidFill>
                  <a:srgbClr val="1A3668"/>
                </a:solidFill>
                <a:latin typeface="+mn-lt"/>
                <a:ea typeface="Roboto Medium" panose="02000000000000000000" pitchFamily="2" charset="0"/>
              </a:rPr>
              <a:t>Migration &amp; the SDGs</a:t>
            </a:r>
            <a:endParaRPr lang="en-US" sz="2400">
              <a:solidFill>
                <a:srgbClr val="3183D8"/>
              </a:solidFill>
              <a:latin typeface="+mn-lt"/>
              <a:ea typeface="Roboto Medium"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pic>
        <p:nvPicPr>
          <p:cNvPr id="10" name="Picture 9">
            <a:extLst>
              <a:ext uri="{FF2B5EF4-FFF2-40B4-BE49-F238E27FC236}">
                <a16:creationId xmlns:a16="http://schemas.microsoft.com/office/drawing/2014/main" id="{F58A598F-25D4-4B30-9811-B662F4BABDB9}"/>
              </a:ext>
            </a:extLst>
          </p:cNvPr>
          <p:cNvPicPr>
            <a:picLocks noChangeAspect="1"/>
          </p:cNvPicPr>
          <p:nvPr/>
        </p:nvPicPr>
        <p:blipFill rotWithShape="1">
          <a:blip r:embed="rId4"/>
          <a:srcRect l="6055" t="11582" r="19013" b="3609"/>
          <a:stretch/>
        </p:blipFill>
        <p:spPr>
          <a:xfrm>
            <a:off x="1325369" y="1468715"/>
            <a:ext cx="9541261" cy="5384267"/>
          </a:xfrm>
          <a:prstGeom prst="rect">
            <a:avLst/>
          </a:prstGeom>
        </p:spPr>
      </p:pic>
      <p:cxnSp>
        <p:nvCxnSpPr>
          <p:cNvPr id="8" name="Connecteur droit 6">
            <a:extLst>
              <a:ext uri="{FF2B5EF4-FFF2-40B4-BE49-F238E27FC236}">
                <a16:creationId xmlns:a16="http://schemas.microsoft.com/office/drawing/2014/main" id="{E3FD4FC3-340C-4E7F-BD70-9149855C7D83}"/>
              </a:ext>
            </a:extLst>
          </p:cNvPr>
          <p:cNvCxnSpPr>
            <a:cxnSpLocks/>
          </p:cNvCxnSpPr>
          <p:nvPr/>
        </p:nvCxnSpPr>
        <p:spPr>
          <a:xfrm flipV="1">
            <a:off x="412162" y="1339273"/>
            <a:ext cx="11040929" cy="35778"/>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87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a:extLst>
              <a:ext uri="{FF2B5EF4-FFF2-40B4-BE49-F238E27FC236}">
                <a16:creationId xmlns:a16="http://schemas.microsoft.com/office/drawing/2014/main" id="{72BB1BD0-5C57-4A89-B628-432B9BD15E3B}"/>
              </a:ext>
            </a:extLst>
          </p:cNvPr>
          <p:cNvSpPr txBox="1">
            <a:spLocks/>
          </p:cNvSpPr>
          <p:nvPr/>
        </p:nvSpPr>
        <p:spPr>
          <a:xfrm>
            <a:off x="646360" y="379703"/>
            <a:ext cx="6474917" cy="9840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rgbClr val="093D7C"/>
                </a:solidFill>
                <a:latin typeface="+mn-lt"/>
              </a:rPr>
              <a:t>Direct Connections between </a:t>
            </a:r>
          </a:p>
          <a:p>
            <a:pPr algn="l"/>
            <a:r>
              <a:rPr lang="en-US" sz="3600" b="1">
                <a:solidFill>
                  <a:srgbClr val="093D7C"/>
                </a:solidFill>
                <a:latin typeface="+mn-lt"/>
              </a:rPr>
              <a:t>migration and the SDGs</a:t>
            </a:r>
          </a:p>
        </p:txBody>
      </p:sp>
      <p:graphicFrame>
        <p:nvGraphicFramePr>
          <p:cNvPr id="19" name="Table 18">
            <a:extLst>
              <a:ext uri="{FF2B5EF4-FFF2-40B4-BE49-F238E27FC236}">
                <a16:creationId xmlns:a16="http://schemas.microsoft.com/office/drawing/2014/main" id="{20B6F0A2-ADFB-4F48-8CDA-6AC866F2DE16}"/>
              </a:ext>
            </a:extLst>
          </p:cNvPr>
          <p:cNvGraphicFramePr>
            <a:graphicFrameLocks noGrp="1"/>
          </p:cNvGraphicFramePr>
          <p:nvPr>
            <p:extLst>
              <p:ext uri="{D42A27DB-BD31-4B8C-83A1-F6EECF244321}">
                <p14:modId xmlns:p14="http://schemas.microsoft.com/office/powerpoint/2010/main" val="4244395260"/>
              </p:ext>
            </p:extLst>
          </p:nvPr>
        </p:nvGraphicFramePr>
        <p:xfrm>
          <a:off x="914400" y="3256884"/>
          <a:ext cx="9865513" cy="3431737"/>
        </p:xfrm>
        <a:graphic>
          <a:graphicData uri="http://schemas.openxmlformats.org/drawingml/2006/table">
            <a:tbl>
              <a:tblPr firstRow="1" firstCol="1" bandRow="1">
                <a:tableStyleId>{5C22544A-7EE6-4342-B048-85BDC9FD1C3A}</a:tableStyleId>
              </a:tblPr>
              <a:tblGrid>
                <a:gridCol w="3186789">
                  <a:extLst>
                    <a:ext uri="{9D8B030D-6E8A-4147-A177-3AD203B41FA5}">
                      <a16:colId xmlns:a16="http://schemas.microsoft.com/office/drawing/2014/main" val="1646060566"/>
                    </a:ext>
                  </a:extLst>
                </a:gridCol>
                <a:gridCol w="3339362">
                  <a:extLst>
                    <a:ext uri="{9D8B030D-6E8A-4147-A177-3AD203B41FA5}">
                      <a16:colId xmlns:a16="http://schemas.microsoft.com/office/drawing/2014/main" val="326757052"/>
                    </a:ext>
                  </a:extLst>
                </a:gridCol>
                <a:gridCol w="3339362">
                  <a:extLst>
                    <a:ext uri="{9D8B030D-6E8A-4147-A177-3AD203B41FA5}">
                      <a16:colId xmlns:a16="http://schemas.microsoft.com/office/drawing/2014/main" val="1861118597"/>
                    </a:ext>
                  </a:extLst>
                </a:gridCol>
              </a:tblGrid>
              <a:tr h="858295">
                <a:tc>
                  <a:txBody>
                    <a:bodyPr/>
                    <a:lstStyle/>
                    <a:p>
                      <a:pPr marL="0" marR="0" algn="l">
                        <a:spcBef>
                          <a:spcPts val="0"/>
                        </a:spcBef>
                        <a:spcAft>
                          <a:spcPts val="0"/>
                        </a:spcAft>
                      </a:pPr>
                      <a:r>
                        <a:rPr lang="en-GB" sz="1600">
                          <a:effectLst/>
                        </a:rPr>
                        <a:t>Inclusion in the SDGs</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GB" sz="1600">
                          <a:effectLst/>
                        </a:rPr>
                        <a:t>Migration Theme</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Key Targets</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1753549"/>
                  </a:ext>
                </a:extLst>
              </a:tr>
              <a:tr h="549092">
                <a:tc rowSpan="6">
                  <a:txBody>
                    <a:bodyPr/>
                    <a:lstStyle/>
                    <a:p>
                      <a:pPr marL="0" marR="0" algn="l">
                        <a:spcBef>
                          <a:spcPts val="0"/>
                        </a:spcBef>
                        <a:spcAft>
                          <a:spcPts val="0"/>
                        </a:spcAft>
                      </a:pPr>
                      <a:r>
                        <a:rPr lang="en-US" sz="1600">
                          <a:effectLst/>
                        </a:rPr>
                        <a:t>Direct references</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Student Mobility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4.B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0618286"/>
                  </a:ext>
                </a:extLst>
              </a:tr>
              <a:tr h="439729">
                <a:tc vMerge="1">
                  <a:txBody>
                    <a:bodyPr/>
                    <a:lstStyle/>
                    <a:p>
                      <a:endParaRPr lang="en-US"/>
                    </a:p>
                  </a:txBody>
                  <a:tcPr/>
                </a:tc>
                <a:tc>
                  <a:txBody>
                    <a:bodyPr/>
                    <a:lstStyle/>
                    <a:p>
                      <a:pPr marL="0" marR="0" algn="l">
                        <a:spcBef>
                          <a:spcPts val="0"/>
                        </a:spcBef>
                        <a:spcAft>
                          <a:spcPts val="0"/>
                        </a:spcAft>
                      </a:pPr>
                      <a:r>
                        <a:rPr lang="en-US" sz="1600">
                          <a:effectLst/>
                        </a:rPr>
                        <a:t>Human Trafficking &amp; Exploitation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5.2; 8.7; 16.2</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5556209"/>
                  </a:ext>
                </a:extLst>
              </a:tr>
              <a:tr h="367960">
                <a:tc vMerge="1">
                  <a:txBody>
                    <a:bodyPr/>
                    <a:lstStyle/>
                    <a:p>
                      <a:endParaRPr lang="en-US"/>
                    </a:p>
                  </a:txBody>
                  <a:tcPr/>
                </a:tc>
                <a:tc>
                  <a:txBody>
                    <a:bodyPr/>
                    <a:lstStyle/>
                    <a:p>
                      <a:pPr marL="0" marR="0" algn="l">
                        <a:spcBef>
                          <a:spcPts val="0"/>
                        </a:spcBef>
                        <a:spcAft>
                          <a:spcPts val="0"/>
                        </a:spcAft>
                      </a:pPr>
                      <a:r>
                        <a:rPr lang="en-US" sz="1600">
                          <a:effectLst/>
                        </a:rPr>
                        <a:t>Labour Migration &amp; Employment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8.5, 8.7, 8.8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7749878"/>
                  </a:ext>
                </a:extLst>
              </a:tr>
              <a:tr h="460235">
                <a:tc vMerge="1">
                  <a:txBody>
                    <a:bodyPr/>
                    <a:lstStyle/>
                    <a:p>
                      <a:endParaRPr lang="en-US"/>
                    </a:p>
                  </a:txBody>
                  <a:tcPr/>
                </a:tc>
                <a:tc>
                  <a:txBody>
                    <a:bodyPr/>
                    <a:lstStyle/>
                    <a:p>
                      <a:pPr marL="0" marR="0" algn="l">
                        <a:spcBef>
                          <a:spcPts val="0"/>
                        </a:spcBef>
                        <a:spcAft>
                          <a:spcPts val="0"/>
                        </a:spcAft>
                      </a:pPr>
                      <a:r>
                        <a:rPr lang="en-US" sz="1600">
                          <a:effectLst/>
                        </a:rPr>
                        <a:t>Migration Governance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10.7</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68394854"/>
                  </a:ext>
                </a:extLst>
              </a:tr>
              <a:tr h="388466">
                <a:tc vMerge="1">
                  <a:txBody>
                    <a:bodyPr/>
                    <a:lstStyle/>
                    <a:p>
                      <a:endParaRPr lang="en-US"/>
                    </a:p>
                  </a:txBody>
                  <a:tcPr/>
                </a:tc>
                <a:tc>
                  <a:txBody>
                    <a:bodyPr/>
                    <a:lstStyle/>
                    <a:p>
                      <a:pPr marL="0" marR="0" algn="l">
                        <a:spcBef>
                          <a:spcPts val="0"/>
                        </a:spcBef>
                        <a:spcAft>
                          <a:spcPts val="0"/>
                        </a:spcAft>
                      </a:pPr>
                      <a:r>
                        <a:rPr lang="en-US" sz="1600">
                          <a:effectLst/>
                        </a:rPr>
                        <a:t>Remittances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10.C</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6097199"/>
                  </a:ext>
                </a:extLst>
              </a:tr>
              <a:tr h="367960">
                <a:tc vMerge="1">
                  <a:txBody>
                    <a:bodyPr/>
                    <a:lstStyle/>
                    <a:p>
                      <a:endParaRPr lang="en-US"/>
                    </a:p>
                  </a:txBody>
                  <a:tcPr/>
                </a:tc>
                <a:tc>
                  <a:txBody>
                    <a:bodyPr/>
                    <a:lstStyle/>
                    <a:p>
                      <a:pPr marL="0" marR="0" algn="l">
                        <a:spcBef>
                          <a:spcPts val="0"/>
                        </a:spcBef>
                        <a:spcAft>
                          <a:spcPts val="0"/>
                        </a:spcAft>
                      </a:pPr>
                      <a:r>
                        <a:rPr lang="en-US" sz="1600">
                          <a:effectLst/>
                        </a:rPr>
                        <a:t>Migration Data</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17.18</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1674029"/>
                  </a:ext>
                </a:extLst>
              </a:tr>
            </a:tbl>
          </a:graphicData>
        </a:graphic>
      </p:graphicFrame>
      <p:grpSp>
        <p:nvGrpSpPr>
          <p:cNvPr id="20" name="Group 19">
            <a:extLst>
              <a:ext uri="{FF2B5EF4-FFF2-40B4-BE49-F238E27FC236}">
                <a16:creationId xmlns:a16="http://schemas.microsoft.com/office/drawing/2014/main" id="{5664C0A3-1959-488C-8173-498873920B74}"/>
              </a:ext>
            </a:extLst>
          </p:cNvPr>
          <p:cNvGrpSpPr/>
          <p:nvPr/>
        </p:nvGrpSpPr>
        <p:grpSpPr>
          <a:xfrm>
            <a:off x="1187456" y="1757662"/>
            <a:ext cx="9319400" cy="1217814"/>
            <a:chOff x="598516" y="1501630"/>
            <a:chExt cx="6710703" cy="1014786"/>
          </a:xfrm>
        </p:grpSpPr>
        <p:pic>
          <p:nvPicPr>
            <p:cNvPr id="21" name="Picture 20">
              <a:extLst>
                <a:ext uri="{FF2B5EF4-FFF2-40B4-BE49-F238E27FC236}">
                  <a16:creationId xmlns:a16="http://schemas.microsoft.com/office/drawing/2014/main" id="{9AA17282-1B4B-453D-B386-8B981B865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16" y="1516941"/>
              <a:ext cx="990600" cy="990600"/>
            </a:xfrm>
            <a:prstGeom prst="rect">
              <a:avLst/>
            </a:prstGeom>
          </p:spPr>
        </p:pic>
        <p:pic>
          <p:nvPicPr>
            <p:cNvPr id="22" name="Picture 21">
              <a:extLst>
                <a:ext uri="{FF2B5EF4-FFF2-40B4-BE49-F238E27FC236}">
                  <a16:creationId xmlns:a16="http://schemas.microsoft.com/office/drawing/2014/main" id="{E1274D47-790D-4ED9-83B9-89BABA26A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860" y="1516941"/>
              <a:ext cx="990600" cy="990600"/>
            </a:xfrm>
            <a:prstGeom prst="rect">
              <a:avLst/>
            </a:prstGeom>
          </p:spPr>
        </p:pic>
        <p:pic>
          <p:nvPicPr>
            <p:cNvPr id="23" name="Picture 22">
              <a:extLst>
                <a:ext uri="{FF2B5EF4-FFF2-40B4-BE49-F238E27FC236}">
                  <a16:creationId xmlns:a16="http://schemas.microsoft.com/office/drawing/2014/main" id="{B41B03C8-47BC-40AA-8753-38DDD5F381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188" y="1516941"/>
              <a:ext cx="990600" cy="990600"/>
            </a:xfrm>
            <a:prstGeom prst="rect">
              <a:avLst/>
            </a:prstGeom>
          </p:spPr>
        </p:pic>
        <p:pic>
          <p:nvPicPr>
            <p:cNvPr id="24" name="Picture 23">
              <a:extLst>
                <a:ext uri="{FF2B5EF4-FFF2-40B4-BE49-F238E27FC236}">
                  <a16:creationId xmlns:a16="http://schemas.microsoft.com/office/drawing/2014/main" id="{ABA97541-FDA0-4EC9-9BEC-7754C70E73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7853" y="1501630"/>
              <a:ext cx="999475" cy="999475"/>
            </a:xfrm>
            <a:prstGeom prst="rect">
              <a:avLst/>
            </a:prstGeom>
          </p:spPr>
        </p:pic>
        <p:pic>
          <p:nvPicPr>
            <p:cNvPr id="25" name="Picture 24">
              <a:extLst>
                <a:ext uri="{FF2B5EF4-FFF2-40B4-BE49-F238E27FC236}">
                  <a16:creationId xmlns:a16="http://schemas.microsoft.com/office/drawing/2014/main" id="{102FAADD-1725-4233-99F5-015C22A2C6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3798" y="1516941"/>
              <a:ext cx="999475" cy="999475"/>
            </a:xfrm>
            <a:prstGeom prst="rect">
              <a:avLst/>
            </a:prstGeom>
          </p:spPr>
        </p:pic>
        <p:pic>
          <p:nvPicPr>
            <p:cNvPr id="26" name="Picture 25">
              <a:extLst>
                <a:ext uri="{FF2B5EF4-FFF2-40B4-BE49-F238E27FC236}">
                  <a16:creationId xmlns:a16="http://schemas.microsoft.com/office/drawing/2014/main" id="{81E7CE29-84D6-4FFA-BBB8-BF27D599A6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9744" y="1516941"/>
              <a:ext cx="999475" cy="999475"/>
            </a:xfrm>
            <a:prstGeom prst="rect">
              <a:avLst/>
            </a:prstGeom>
          </p:spPr>
        </p:pic>
      </p:grpSp>
      <p:cxnSp>
        <p:nvCxnSpPr>
          <p:cNvPr id="15" name="Connecteur droit 6">
            <a:extLst>
              <a:ext uri="{FF2B5EF4-FFF2-40B4-BE49-F238E27FC236}">
                <a16:creationId xmlns:a16="http://schemas.microsoft.com/office/drawing/2014/main" id="{BDC3B121-7BC9-4304-ACEA-813024682F22}"/>
              </a:ext>
            </a:extLst>
          </p:cNvPr>
          <p:cNvCxnSpPr>
            <a:cxnSpLocks/>
          </p:cNvCxnSpPr>
          <p:nvPr/>
        </p:nvCxnSpPr>
        <p:spPr>
          <a:xfrm>
            <a:off x="609600" y="1448282"/>
            <a:ext cx="10170313"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025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649191" y="449191"/>
            <a:ext cx="11222526" cy="895088"/>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SDG target 10.7</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800208" y="2628776"/>
            <a:ext cx="5979130" cy="2479579"/>
          </a:xfrm>
        </p:spPr>
        <p:txBody>
          <a:bodyPr>
            <a:noAutofit/>
          </a:bodyPr>
          <a:lstStyle/>
          <a:p>
            <a:pPr algn="l">
              <a:lnSpc>
                <a:spcPct val="150000"/>
              </a:lnSpc>
              <a:spcBef>
                <a:spcPts val="0"/>
              </a:spcBef>
              <a:spcAft>
                <a:spcPts val="2000"/>
              </a:spcAft>
            </a:pPr>
            <a:r>
              <a:rPr lang="en-US">
                <a:solidFill>
                  <a:srgbClr val="1A3668"/>
                </a:solidFill>
              </a:rPr>
              <a:t>“</a:t>
            </a:r>
            <a:r>
              <a:rPr lang="en-US" i="1">
                <a:solidFill>
                  <a:srgbClr val="1A3668"/>
                </a:solidFill>
              </a:rPr>
              <a:t>10.7 Facilitate orderly, safe, regular and responsible migration and mobility of people, including through the implementation of planned and well-managed migration policies</a:t>
            </a:r>
            <a:r>
              <a:rPr lang="en-US">
                <a:solidFill>
                  <a:srgbClr val="1A3668"/>
                </a:solidFill>
              </a:rPr>
              <a:t>”</a:t>
            </a:r>
          </a:p>
        </p:txBody>
      </p:sp>
      <p:cxnSp>
        <p:nvCxnSpPr>
          <p:cNvPr id="10" name="Connecteur droit 6">
            <a:extLst>
              <a:ext uri="{FF2B5EF4-FFF2-40B4-BE49-F238E27FC236}">
                <a16:creationId xmlns:a16="http://schemas.microsoft.com/office/drawing/2014/main" id="{A56470A3-F218-4E34-AA3B-9852C1643D8D}"/>
              </a:ext>
            </a:extLst>
          </p:cNvPr>
          <p:cNvCxnSpPr>
            <a:cxnSpLocks/>
          </p:cNvCxnSpPr>
          <p:nvPr/>
        </p:nvCxnSpPr>
        <p:spPr>
          <a:xfrm>
            <a:off x="610923" y="1395616"/>
            <a:ext cx="10970154"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25C112CA-2EE6-42B1-ADC0-3897B58ABB88}"/>
              </a:ext>
            </a:extLst>
          </p:cNvPr>
          <p:cNvPicPr>
            <a:picLocks noChangeAspect="1"/>
          </p:cNvPicPr>
          <p:nvPr/>
        </p:nvPicPr>
        <p:blipFill>
          <a:blip r:embed="rId3"/>
          <a:stretch>
            <a:fillRect/>
          </a:stretch>
        </p:blipFill>
        <p:spPr>
          <a:xfrm>
            <a:off x="649191" y="1759714"/>
            <a:ext cx="4649095" cy="4649095"/>
          </a:xfrm>
          <a:prstGeom prst="rect">
            <a:avLst/>
          </a:prstGeom>
        </p:spPr>
      </p:pic>
    </p:spTree>
    <p:extLst>
      <p:ext uri="{BB962C8B-B14F-4D97-AF65-F5344CB8AC3E}">
        <p14:creationId xmlns:p14="http://schemas.microsoft.com/office/powerpoint/2010/main" val="2842605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re 1">
            <a:extLst>
              <a:ext uri="{FF2B5EF4-FFF2-40B4-BE49-F238E27FC236}">
                <a16:creationId xmlns:a16="http://schemas.microsoft.com/office/drawing/2014/main" id="{4FFF5F41-8AD3-4BBB-88C8-A1C8F6B57EBC}"/>
              </a:ext>
            </a:extLst>
          </p:cNvPr>
          <p:cNvSpPr txBox="1">
            <a:spLocks/>
          </p:cNvSpPr>
          <p:nvPr/>
        </p:nvSpPr>
        <p:spPr>
          <a:xfrm>
            <a:off x="460078" y="607392"/>
            <a:ext cx="11933895" cy="704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93D7C"/>
                </a:solidFill>
                <a:latin typeface="+mn-lt"/>
              </a:rPr>
              <a:t>Cross-Cutting Connections between </a:t>
            </a:r>
          </a:p>
          <a:p>
            <a:r>
              <a:rPr lang="en-US" sz="3600" b="1">
                <a:solidFill>
                  <a:srgbClr val="093D7C"/>
                </a:solidFill>
                <a:latin typeface="+mn-lt"/>
              </a:rPr>
              <a:t>Migration and the SDGs</a:t>
            </a:r>
          </a:p>
        </p:txBody>
      </p:sp>
      <p:sp>
        <p:nvSpPr>
          <p:cNvPr id="19" name="Content Placeholder 4">
            <a:extLst>
              <a:ext uri="{FF2B5EF4-FFF2-40B4-BE49-F238E27FC236}">
                <a16:creationId xmlns:a16="http://schemas.microsoft.com/office/drawing/2014/main" id="{4B574FC1-5304-4E24-8547-D66D0348A6DA}"/>
              </a:ext>
            </a:extLst>
          </p:cNvPr>
          <p:cNvSpPr txBox="1">
            <a:spLocks/>
          </p:cNvSpPr>
          <p:nvPr/>
        </p:nvSpPr>
        <p:spPr>
          <a:xfrm>
            <a:off x="638267" y="1764655"/>
            <a:ext cx="10526807" cy="565781"/>
          </a:xfrm>
          <a:prstGeom prst="rect">
            <a:avLst/>
          </a:prstGeom>
        </p:spPr>
        <p:txBody>
          <a:bodyPr vert="horz" lIns="91440" tIns="45720" rIns="9144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t>The 2030 Agenda also contains targets that relate indirectly to migration. In these, migration is a cross-cutting theme and implementation should include migration. </a:t>
            </a:r>
            <a:endParaRPr lang="en-GB" sz="2400"/>
          </a:p>
          <a:p>
            <a:endParaRPr lang="en-GB"/>
          </a:p>
        </p:txBody>
      </p:sp>
      <p:graphicFrame>
        <p:nvGraphicFramePr>
          <p:cNvPr id="20" name="Table 19">
            <a:extLst>
              <a:ext uri="{FF2B5EF4-FFF2-40B4-BE49-F238E27FC236}">
                <a16:creationId xmlns:a16="http://schemas.microsoft.com/office/drawing/2014/main" id="{ACBDE6D1-31B2-4609-871C-408F21487E56}"/>
              </a:ext>
            </a:extLst>
          </p:cNvPr>
          <p:cNvGraphicFramePr>
            <a:graphicFrameLocks noGrp="1"/>
          </p:cNvGraphicFramePr>
          <p:nvPr>
            <p:extLst>
              <p:ext uri="{D42A27DB-BD31-4B8C-83A1-F6EECF244321}">
                <p14:modId xmlns:p14="http://schemas.microsoft.com/office/powerpoint/2010/main" val="1591460835"/>
              </p:ext>
            </p:extLst>
          </p:nvPr>
        </p:nvGraphicFramePr>
        <p:xfrm>
          <a:off x="7702555" y="2249659"/>
          <a:ext cx="4198500" cy="4527042"/>
        </p:xfrm>
        <a:graphic>
          <a:graphicData uri="http://schemas.openxmlformats.org/drawingml/2006/table">
            <a:tbl>
              <a:tblPr firstRow="1" firstCol="1" bandRow="1">
                <a:tableStyleId>{5C22544A-7EE6-4342-B048-85BDC9FD1C3A}</a:tableStyleId>
              </a:tblPr>
              <a:tblGrid>
                <a:gridCol w="4198500">
                  <a:extLst>
                    <a:ext uri="{9D8B030D-6E8A-4147-A177-3AD203B41FA5}">
                      <a16:colId xmlns:a16="http://schemas.microsoft.com/office/drawing/2014/main" val="20000"/>
                    </a:ext>
                  </a:extLst>
                </a:gridCol>
              </a:tblGrid>
              <a:tr h="2210883">
                <a:tc>
                  <a:txBody>
                    <a:bodyPr/>
                    <a:lstStyle/>
                    <a:p>
                      <a:pPr marL="457200" marR="0">
                        <a:lnSpc>
                          <a:spcPct val="115000"/>
                        </a:lnSpc>
                        <a:spcBef>
                          <a:spcPts val="0"/>
                        </a:spcBef>
                        <a:spcAft>
                          <a:spcPts val="0"/>
                        </a:spcAft>
                      </a:pPr>
                      <a:r>
                        <a:rPr lang="en-US" sz="1300" b="0" u="none" strike="noStrike">
                          <a:effectLst/>
                        </a:rPr>
                        <a:t> </a:t>
                      </a:r>
                      <a:endParaRPr lang="en-GB" sz="1300" b="0">
                        <a:effectLst/>
                      </a:endParaRPr>
                    </a:p>
                    <a:p>
                      <a:pPr marL="342900" marR="0" lvl="0" indent="-342900">
                        <a:lnSpc>
                          <a:spcPct val="115000"/>
                        </a:lnSpc>
                        <a:spcBef>
                          <a:spcPts val="0"/>
                        </a:spcBef>
                        <a:spcAft>
                          <a:spcPts val="0"/>
                        </a:spcAft>
                        <a:buFont typeface="Wingdings" charset="2"/>
                        <a:buChar char=""/>
                      </a:pPr>
                      <a:r>
                        <a:rPr lang="en-US" sz="1800" b="0">
                          <a:solidFill>
                            <a:schemeClr val="tx1"/>
                          </a:solidFill>
                          <a:effectLst/>
                        </a:rPr>
                        <a:t>Migrants should be included in </a:t>
                      </a:r>
                      <a:r>
                        <a:rPr lang="en-GB" sz="1800" b="0">
                          <a:solidFill>
                            <a:schemeClr val="tx1"/>
                          </a:solidFill>
                          <a:effectLst/>
                        </a:rPr>
                        <a:t>all targets relating to disaster risk reduction and management, including early warning systems</a:t>
                      </a:r>
                    </a:p>
                    <a:p>
                      <a:pPr marL="342900" marR="0" lvl="0" indent="-342900">
                        <a:lnSpc>
                          <a:spcPct val="115000"/>
                        </a:lnSpc>
                        <a:spcBef>
                          <a:spcPts val="0"/>
                        </a:spcBef>
                        <a:spcAft>
                          <a:spcPts val="0"/>
                        </a:spcAft>
                        <a:buFont typeface="Wingdings" charset="2"/>
                        <a:buChar char=""/>
                      </a:pPr>
                      <a:endParaRPr lang="en-GB" sz="1800" b="0">
                        <a:solidFill>
                          <a:schemeClr val="tx1"/>
                        </a:solidFill>
                        <a:effectLst/>
                      </a:endParaRPr>
                    </a:p>
                    <a:p>
                      <a:pPr marL="342900" marR="0" lvl="0" indent="-342900">
                        <a:lnSpc>
                          <a:spcPct val="115000"/>
                        </a:lnSpc>
                        <a:spcBef>
                          <a:spcPts val="0"/>
                        </a:spcBef>
                        <a:spcAft>
                          <a:spcPts val="0"/>
                        </a:spcAft>
                        <a:buFont typeface="Wingdings" charset="2"/>
                        <a:buChar char=""/>
                      </a:pPr>
                      <a:r>
                        <a:rPr lang="en-GB" sz="1800" b="0">
                          <a:solidFill>
                            <a:schemeClr val="tx1"/>
                          </a:solidFill>
                          <a:effectLst/>
                        </a:rPr>
                        <a:t>Migration should be recognized as a potential climate change adaptation (CCA) strategy and way to build resilience</a:t>
                      </a:r>
                    </a:p>
                    <a:p>
                      <a:pPr marL="342900" marR="0" lvl="0" indent="-342900">
                        <a:lnSpc>
                          <a:spcPct val="115000"/>
                        </a:lnSpc>
                        <a:spcBef>
                          <a:spcPts val="0"/>
                        </a:spcBef>
                        <a:spcAft>
                          <a:spcPts val="0"/>
                        </a:spcAft>
                        <a:buFont typeface="Wingdings" charset="2"/>
                        <a:buChar char=""/>
                      </a:pPr>
                      <a:endParaRPr lang="en-GB" sz="1800" b="0">
                        <a:solidFill>
                          <a:schemeClr val="tx1"/>
                        </a:solidFill>
                        <a:effectLst/>
                      </a:endParaRPr>
                    </a:p>
                    <a:p>
                      <a:pPr marL="342900" marR="0" lvl="0" indent="-342900">
                        <a:lnSpc>
                          <a:spcPct val="115000"/>
                        </a:lnSpc>
                        <a:spcBef>
                          <a:spcPts val="0"/>
                        </a:spcBef>
                        <a:spcAft>
                          <a:spcPts val="0"/>
                        </a:spcAft>
                        <a:buFont typeface="Wingdings" charset="2"/>
                        <a:buChar char=""/>
                      </a:pPr>
                      <a:r>
                        <a:rPr lang="en-GB" sz="1800" b="0">
                          <a:solidFill>
                            <a:schemeClr val="tx1"/>
                          </a:solidFill>
                          <a:effectLst/>
                        </a:rPr>
                        <a:t>Education awareness-raising efforts on climate change should include the mobility dimensions of climate change</a:t>
                      </a:r>
                    </a:p>
                    <a:p>
                      <a:pPr marL="0" marR="0" algn="just">
                        <a:spcBef>
                          <a:spcPts val="0"/>
                        </a:spcBef>
                        <a:spcAft>
                          <a:spcPts val="0"/>
                        </a:spcAft>
                      </a:pPr>
                      <a:r>
                        <a:rPr lang="en-GB" sz="1300" b="0">
                          <a:effectLst/>
                        </a:rPr>
                        <a:t> </a:t>
                      </a:r>
                      <a:endParaRPr lang="en-GB" sz="1300" b="0">
                        <a:effectLst/>
                        <a:latin typeface="Calibri" charset="0"/>
                        <a:ea typeface="Calibri" charset="0"/>
                        <a:cs typeface="Times New Roman" charset="0"/>
                      </a:endParaRPr>
                    </a:p>
                  </a:txBody>
                  <a:tcPr marL="68580" marR="68580" marT="0" marB="0">
                    <a:solidFill>
                      <a:srgbClr val="C7C7C7"/>
                    </a:solidFill>
                  </a:tcPr>
                </a:tc>
                <a:extLst>
                  <a:ext uri="{0D108BD9-81ED-4DB2-BD59-A6C34878D82A}">
                    <a16:rowId xmlns:a16="http://schemas.microsoft.com/office/drawing/2014/main" val="10000"/>
                  </a:ext>
                </a:extLst>
              </a:tr>
            </a:tbl>
          </a:graphicData>
        </a:graphic>
      </p:graphicFrame>
      <p:graphicFrame>
        <p:nvGraphicFramePr>
          <p:cNvPr id="21" name="Table 20">
            <a:extLst>
              <a:ext uri="{FF2B5EF4-FFF2-40B4-BE49-F238E27FC236}">
                <a16:creationId xmlns:a16="http://schemas.microsoft.com/office/drawing/2014/main" id="{81F5CA7F-F88F-4454-A147-6F0DFC09E69F}"/>
              </a:ext>
            </a:extLst>
          </p:cNvPr>
          <p:cNvGraphicFramePr>
            <a:graphicFrameLocks noGrp="1"/>
          </p:cNvGraphicFramePr>
          <p:nvPr>
            <p:extLst>
              <p:ext uri="{D42A27DB-BD31-4B8C-83A1-F6EECF244321}">
                <p14:modId xmlns:p14="http://schemas.microsoft.com/office/powerpoint/2010/main" val="817487792"/>
              </p:ext>
            </p:extLst>
          </p:nvPr>
        </p:nvGraphicFramePr>
        <p:xfrm>
          <a:off x="801323" y="2486141"/>
          <a:ext cx="5453417" cy="4145280"/>
        </p:xfrm>
        <a:graphic>
          <a:graphicData uri="http://schemas.openxmlformats.org/drawingml/2006/table">
            <a:tbl>
              <a:tblPr firstRow="1" firstCol="1" bandRow="1">
                <a:tableStyleId>{5C22544A-7EE6-4342-B048-85BDC9FD1C3A}</a:tableStyleId>
              </a:tblPr>
              <a:tblGrid>
                <a:gridCol w="1097495">
                  <a:extLst>
                    <a:ext uri="{9D8B030D-6E8A-4147-A177-3AD203B41FA5}">
                      <a16:colId xmlns:a16="http://schemas.microsoft.com/office/drawing/2014/main" val="20000"/>
                    </a:ext>
                  </a:extLst>
                </a:gridCol>
                <a:gridCol w="1344126">
                  <a:extLst>
                    <a:ext uri="{9D8B030D-6E8A-4147-A177-3AD203B41FA5}">
                      <a16:colId xmlns:a16="http://schemas.microsoft.com/office/drawing/2014/main" val="20001"/>
                    </a:ext>
                  </a:extLst>
                </a:gridCol>
                <a:gridCol w="3011796">
                  <a:extLst>
                    <a:ext uri="{9D8B030D-6E8A-4147-A177-3AD203B41FA5}">
                      <a16:colId xmlns:a16="http://schemas.microsoft.com/office/drawing/2014/main" val="20002"/>
                    </a:ext>
                  </a:extLst>
                </a:gridCol>
              </a:tblGrid>
              <a:tr h="524095">
                <a:tc>
                  <a:txBody>
                    <a:bodyPr/>
                    <a:lstStyle/>
                    <a:p>
                      <a:pPr marL="0" marR="0" algn="l">
                        <a:spcBef>
                          <a:spcPts val="0"/>
                        </a:spcBef>
                        <a:spcAft>
                          <a:spcPts val="0"/>
                        </a:spcAft>
                      </a:pPr>
                      <a:r>
                        <a:rPr lang="en-GB" sz="1600">
                          <a:solidFill>
                            <a:schemeClr val="bg2"/>
                          </a:solidFill>
                          <a:effectLst/>
                          <a:latin typeface="+mn-lt"/>
                        </a:rPr>
                        <a:t>Inclusion in the SDGs</a:t>
                      </a:r>
                      <a:endParaRPr lang="en-GB" sz="1600">
                        <a:solidFill>
                          <a:schemeClr val="bg2"/>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GB" sz="1600">
                          <a:solidFill>
                            <a:schemeClr val="bg2"/>
                          </a:solidFill>
                          <a:effectLst/>
                          <a:latin typeface="+mn-lt"/>
                        </a:rPr>
                        <a:t>Theme</a:t>
                      </a:r>
                      <a:endParaRPr lang="en-GB" sz="1600">
                        <a:solidFill>
                          <a:schemeClr val="bg2"/>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600">
                          <a:solidFill>
                            <a:schemeClr val="bg2"/>
                          </a:solidFill>
                          <a:effectLst/>
                          <a:latin typeface="+mn-lt"/>
                        </a:rPr>
                        <a:t>Key Targets</a:t>
                      </a:r>
                      <a:endParaRPr lang="en-GB" sz="1600">
                        <a:solidFill>
                          <a:schemeClr val="bg2"/>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71452">
                <a:tc rowSpan="9">
                  <a:txBody>
                    <a:bodyPr/>
                    <a:lstStyle/>
                    <a:p>
                      <a:pPr marL="0" marR="0" algn="l">
                        <a:spcBef>
                          <a:spcPts val="0"/>
                        </a:spcBef>
                        <a:spcAft>
                          <a:spcPts val="0"/>
                        </a:spcAft>
                      </a:pPr>
                      <a:r>
                        <a:rPr lang="en-US" sz="1600">
                          <a:solidFill>
                            <a:schemeClr val="bg2"/>
                          </a:solidFill>
                          <a:effectLst/>
                          <a:latin typeface="+mn-lt"/>
                        </a:rPr>
                        <a:t>Indirect entry points</a:t>
                      </a:r>
                      <a:endParaRPr lang="en-GB" sz="1600">
                        <a:solidFill>
                          <a:schemeClr val="bg2"/>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600">
                          <a:solidFill>
                            <a:schemeClr val="tx1"/>
                          </a:solidFill>
                          <a:effectLst/>
                          <a:latin typeface="+mn-lt"/>
                        </a:rPr>
                        <a:t>Poverty and Growth</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1.1; 1.2; 1.4; 1a; 1b, 2.3, 8.1, 8.2, 8.3 10.1</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8129">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Social Protection</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1.3, 3.8, 10.4</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8129">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Health</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3.1, 3.2, 3.3, 3.4, 3.5, 3.7, 3.8; 3c, 3d, 5.6</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1309494"/>
                  </a:ext>
                </a:extLst>
              </a:tr>
              <a:tr h="271452">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Climate change</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C7C7"/>
                    </a:solidFill>
                  </a:tcPr>
                </a:tc>
                <a:tc>
                  <a:txBody>
                    <a:bodyPr/>
                    <a:lstStyle/>
                    <a:p>
                      <a:pPr marL="0" marR="0" algn="l">
                        <a:spcBef>
                          <a:spcPts val="0"/>
                        </a:spcBef>
                        <a:spcAft>
                          <a:spcPts val="0"/>
                        </a:spcAft>
                      </a:pPr>
                      <a:r>
                        <a:rPr lang="en-US" sz="1600">
                          <a:solidFill>
                            <a:schemeClr val="tx1"/>
                          </a:solidFill>
                          <a:effectLst/>
                          <a:latin typeface="+mn-lt"/>
                        </a:rPr>
                        <a:t>1.5; 2.4, 3d; 11.5; 11b; 13.1; 13.2; 13.3; 13a; 13b, 14.2, 14.7, 15.3</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C7C7"/>
                    </a:solidFill>
                  </a:tcPr>
                </a:tc>
                <a:extLst>
                  <a:ext uri="{0D108BD9-81ED-4DB2-BD59-A6C34878D82A}">
                    <a16:rowId xmlns:a16="http://schemas.microsoft.com/office/drawing/2014/main" val="10003"/>
                  </a:ext>
                </a:extLst>
              </a:tr>
              <a:tr h="198795">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Education </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4.1, 4.2, 4.3, 4.4; 4.5, 4a</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26194">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Gender</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3.7, 5.2; 5.3, 5.4, 5.6, 5a</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288">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Children</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5.2; 8.7; 16.2</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8301">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Cities</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11.1; 11.3, 11a</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1452">
                <a:tc vMerge="1">
                  <a:txBody>
                    <a:bodyPr/>
                    <a:lstStyle/>
                    <a:p>
                      <a:endParaRPr lang="en-GB"/>
                    </a:p>
                  </a:txBody>
                  <a:tcP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600">
                          <a:solidFill>
                            <a:schemeClr val="tx1"/>
                          </a:solidFill>
                          <a:effectLst/>
                          <a:latin typeface="+mn-lt"/>
                        </a:rPr>
                        <a:t>Citizenship and Identity </a:t>
                      </a:r>
                      <a:endParaRPr lang="en-GB" sz="1600">
                        <a:solidFill>
                          <a:schemeClr val="tx1"/>
                        </a:solidFill>
                        <a:effectLst/>
                        <a:latin typeface="+mn-lt"/>
                        <a:ea typeface="Calibri" charset="0"/>
                        <a:cs typeface="Times New Roman"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16.9, 10.2, 10.3, 16b</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cxnSp>
        <p:nvCxnSpPr>
          <p:cNvPr id="9" name="Connecteur droit 6">
            <a:extLst>
              <a:ext uri="{FF2B5EF4-FFF2-40B4-BE49-F238E27FC236}">
                <a16:creationId xmlns:a16="http://schemas.microsoft.com/office/drawing/2014/main" id="{CC1FC45E-7DA5-4122-B4C8-C198EE2E2CEF}"/>
              </a:ext>
            </a:extLst>
          </p:cNvPr>
          <p:cNvCxnSpPr>
            <a:cxnSpLocks/>
          </p:cNvCxnSpPr>
          <p:nvPr/>
        </p:nvCxnSpPr>
        <p:spPr>
          <a:xfrm>
            <a:off x="466436" y="1545697"/>
            <a:ext cx="11337637"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Arrow: Right 1">
            <a:extLst>
              <a:ext uri="{FF2B5EF4-FFF2-40B4-BE49-F238E27FC236}">
                <a16:creationId xmlns:a16="http://schemas.microsoft.com/office/drawing/2014/main" id="{75E35EFD-5299-4DBE-A73C-7B2213D051AC}"/>
              </a:ext>
            </a:extLst>
          </p:cNvPr>
          <p:cNvSpPr/>
          <p:nvPr/>
        </p:nvSpPr>
        <p:spPr>
          <a:xfrm>
            <a:off x="6427026" y="4353978"/>
            <a:ext cx="1103243" cy="834887"/>
          </a:xfrm>
          <a:prstGeom prst="rightArrow">
            <a:avLst/>
          </a:prstGeom>
          <a:solidFill>
            <a:srgbClr val="C7C7C7"/>
          </a:solidFill>
          <a:ln>
            <a:solidFill>
              <a:srgbClr val="C7C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38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82329" y="519080"/>
            <a:ext cx="11222526" cy="895088"/>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The 2030 Agenda’s Promise</a:t>
            </a:r>
          </a:p>
        </p:txBody>
      </p:sp>
      <p:sp>
        <p:nvSpPr>
          <p:cNvPr id="10" name="Rectangle 9">
            <a:extLst>
              <a:ext uri="{FF2B5EF4-FFF2-40B4-BE49-F238E27FC236}">
                <a16:creationId xmlns:a16="http://schemas.microsoft.com/office/drawing/2014/main" id="{5A748D39-EB70-43A3-B192-92A4BBFF5749}"/>
              </a:ext>
            </a:extLst>
          </p:cNvPr>
          <p:cNvSpPr/>
          <p:nvPr/>
        </p:nvSpPr>
        <p:spPr>
          <a:xfrm>
            <a:off x="582329" y="1589435"/>
            <a:ext cx="11222526" cy="1753813"/>
          </a:xfrm>
          <a:prstGeom prst="rect">
            <a:avLst/>
          </a:prstGeom>
        </p:spPr>
        <p:txBody>
          <a:bodyPr wrap="square">
            <a:spAutoFit/>
          </a:bodyPr>
          <a:lstStyle/>
          <a:p>
            <a:pPr algn="ctr">
              <a:lnSpc>
                <a:spcPct val="125000"/>
              </a:lnSpc>
            </a:pPr>
            <a:r>
              <a:rPr lang="en-US" sz="2200" i="1">
                <a:solidFill>
                  <a:srgbClr val="418FDE"/>
                </a:solidFill>
                <a:ea typeface="Roboto Medium" panose="02000000000000000000" pitchFamily="2" charset="0"/>
              </a:rPr>
              <a:t>“We are determined to take the bold and transformative steps which are urgently needed to shift the world onto a sustainable and resilient path. As we embark on this collective journey, we pledge that </a:t>
            </a:r>
            <a:r>
              <a:rPr lang="en-US" sz="2200" b="1" i="1">
                <a:solidFill>
                  <a:srgbClr val="418FDE"/>
                </a:solidFill>
                <a:ea typeface="Roboto Medium" panose="02000000000000000000" pitchFamily="2" charset="0"/>
              </a:rPr>
              <a:t>no one will be left behind”</a:t>
            </a:r>
            <a:r>
              <a:rPr lang="en-US" sz="2200" i="1">
                <a:solidFill>
                  <a:srgbClr val="418FDE"/>
                </a:solidFill>
                <a:ea typeface="Roboto Medium" panose="02000000000000000000" pitchFamily="2" charset="0"/>
              </a:rPr>
              <a:t>  </a:t>
            </a:r>
          </a:p>
          <a:p>
            <a:pPr algn="ctr">
              <a:lnSpc>
                <a:spcPct val="125000"/>
              </a:lnSpc>
            </a:pPr>
            <a:r>
              <a:rPr lang="en-US" sz="2200">
                <a:solidFill>
                  <a:srgbClr val="418FDE"/>
                </a:solidFill>
                <a:ea typeface="Roboto Medium" panose="02000000000000000000" pitchFamily="2" charset="0"/>
              </a:rPr>
              <a:t>Preamble of the 2030 Agenda</a:t>
            </a:r>
            <a:endParaRPr lang="en-US" sz="2200" i="1">
              <a:solidFill>
                <a:srgbClr val="418FDE"/>
              </a:solidFill>
              <a:ea typeface="Roboto" panose="02000000000000000000" pitchFamily="2" charset="0"/>
            </a:endParaRPr>
          </a:p>
        </p:txBody>
      </p:sp>
      <p:pic>
        <p:nvPicPr>
          <p:cNvPr id="8" name="Content Placeholder 3">
            <a:hlinkClick r:id="rId3"/>
            <a:extLst>
              <a:ext uri="{FF2B5EF4-FFF2-40B4-BE49-F238E27FC236}">
                <a16:creationId xmlns:a16="http://schemas.microsoft.com/office/drawing/2014/main" id="{2D0A4326-55B3-433D-9B82-DFBCC3CBA1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70310" y="3474951"/>
            <a:ext cx="5689600" cy="3157253"/>
          </a:xfrm>
          <a:prstGeom prst="rect">
            <a:avLst/>
          </a:prstGeom>
        </p:spPr>
      </p:pic>
      <p:cxnSp>
        <p:nvCxnSpPr>
          <p:cNvPr id="11" name="Connecteur droit 6">
            <a:extLst>
              <a:ext uri="{FF2B5EF4-FFF2-40B4-BE49-F238E27FC236}">
                <a16:creationId xmlns:a16="http://schemas.microsoft.com/office/drawing/2014/main" id="{97189DC4-CB97-4AB2-A5CE-C8B10B36D2C1}"/>
              </a:ext>
            </a:extLst>
          </p:cNvPr>
          <p:cNvCxnSpPr>
            <a:cxnSpLocks/>
          </p:cNvCxnSpPr>
          <p:nvPr/>
        </p:nvCxnSpPr>
        <p:spPr>
          <a:xfrm>
            <a:off x="582329" y="1444900"/>
            <a:ext cx="1087999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10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C09C-6232-4E1B-A8AD-06543E1709A9}"/>
              </a:ext>
            </a:extLst>
          </p:cNvPr>
          <p:cNvSpPr>
            <a:spLocks noGrp="1"/>
          </p:cNvSpPr>
          <p:nvPr>
            <p:ph type="title"/>
          </p:nvPr>
        </p:nvSpPr>
        <p:spPr>
          <a:xfrm>
            <a:off x="400664" y="447288"/>
            <a:ext cx="8720479" cy="735558"/>
          </a:xfrm>
        </p:spPr>
        <p:txBody>
          <a:bodyPr>
            <a:noAutofit/>
          </a:bodyPr>
          <a:lstStyle/>
          <a:p>
            <a:r>
              <a:rPr lang="en-GB" sz="4000" b="1">
                <a:solidFill>
                  <a:srgbClr val="093D7C"/>
                </a:solidFill>
                <a:latin typeface="Calibri"/>
                <a:cs typeface="Calibri"/>
              </a:rPr>
              <a:t>Human Rights Frameworks </a:t>
            </a:r>
            <a:br>
              <a:rPr lang="en-GB" sz="4000" b="1">
                <a:solidFill>
                  <a:srgbClr val="093D7C"/>
                </a:solidFill>
                <a:latin typeface="Calibri"/>
                <a:cs typeface="Calibri"/>
              </a:rPr>
            </a:br>
            <a:r>
              <a:rPr lang="en-GB" sz="4000" b="1">
                <a:solidFill>
                  <a:srgbClr val="093D7C"/>
                </a:solidFill>
                <a:latin typeface="Calibri"/>
                <a:cs typeface="Calibri"/>
              </a:rPr>
              <a:t>on which the GCM rests</a:t>
            </a:r>
          </a:p>
        </p:txBody>
      </p:sp>
      <p:pic>
        <p:nvPicPr>
          <p:cNvPr id="5" name="Picture 5" descr="Diagram, PowerPoint&#10;&#10;Description automatically generated">
            <a:extLst>
              <a:ext uri="{FF2B5EF4-FFF2-40B4-BE49-F238E27FC236}">
                <a16:creationId xmlns:a16="http://schemas.microsoft.com/office/drawing/2014/main" id="{A7339C9E-E89D-4170-9388-EFD205D44EB8}"/>
              </a:ext>
            </a:extLst>
          </p:cNvPr>
          <p:cNvPicPr>
            <a:picLocks noChangeAspect="1"/>
          </p:cNvPicPr>
          <p:nvPr/>
        </p:nvPicPr>
        <p:blipFill>
          <a:blip r:embed="rId3"/>
          <a:stretch>
            <a:fillRect/>
          </a:stretch>
        </p:blipFill>
        <p:spPr>
          <a:xfrm>
            <a:off x="379732" y="1444903"/>
            <a:ext cx="11126011" cy="5227866"/>
          </a:xfrm>
          <a:prstGeom prst="rect">
            <a:avLst/>
          </a:prstGeom>
        </p:spPr>
      </p:pic>
    </p:spTree>
    <p:extLst>
      <p:ext uri="{BB962C8B-B14F-4D97-AF65-F5344CB8AC3E}">
        <p14:creationId xmlns:p14="http://schemas.microsoft.com/office/powerpoint/2010/main" val="4195177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82329" y="519080"/>
            <a:ext cx="11222526" cy="895088"/>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GCM Review (</a:t>
            </a:r>
            <a:r>
              <a:rPr lang="en-US" sz="3600" b="1" i="1">
                <a:solidFill>
                  <a:srgbClr val="1A3668"/>
                </a:solidFill>
                <a:latin typeface="+mn-lt"/>
                <a:ea typeface="Roboto Medium" panose="02000000000000000000" pitchFamily="2" charset="0"/>
              </a:rPr>
              <a:t>timeline</a:t>
            </a:r>
            <a:r>
              <a:rPr lang="en-US" sz="3600" b="1">
                <a:solidFill>
                  <a:srgbClr val="1A3668"/>
                </a:solidFill>
                <a:latin typeface="+mn-lt"/>
                <a:ea typeface="Roboto Medium" panose="02000000000000000000" pitchFamily="2" charset="0"/>
              </a:rPr>
              <a:t>)</a:t>
            </a:r>
          </a:p>
        </p:txBody>
      </p:sp>
      <p:cxnSp>
        <p:nvCxnSpPr>
          <p:cNvPr id="11" name="Connecteur droit 6">
            <a:extLst>
              <a:ext uri="{FF2B5EF4-FFF2-40B4-BE49-F238E27FC236}">
                <a16:creationId xmlns:a16="http://schemas.microsoft.com/office/drawing/2014/main" id="{97189DC4-CB97-4AB2-A5CE-C8B10B36D2C1}"/>
              </a:ext>
            </a:extLst>
          </p:cNvPr>
          <p:cNvCxnSpPr>
            <a:cxnSpLocks/>
          </p:cNvCxnSpPr>
          <p:nvPr/>
        </p:nvCxnSpPr>
        <p:spPr>
          <a:xfrm>
            <a:off x="582329" y="1444900"/>
            <a:ext cx="1087999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A3F1D39-A186-8A73-B855-204AA04FF503}"/>
              </a:ext>
            </a:extLst>
          </p:cNvPr>
          <p:cNvPicPr>
            <a:picLocks noChangeAspect="1"/>
          </p:cNvPicPr>
          <p:nvPr/>
        </p:nvPicPr>
        <p:blipFill rotWithShape="1">
          <a:blip r:embed="rId3"/>
          <a:srcRect t="10837"/>
          <a:stretch/>
        </p:blipFill>
        <p:spPr>
          <a:xfrm>
            <a:off x="969682" y="2051538"/>
            <a:ext cx="10105292" cy="3664620"/>
          </a:xfrm>
          <a:prstGeom prst="rect">
            <a:avLst/>
          </a:prstGeom>
        </p:spPr>
      </p:pic>
    </p:spTree>
    <p:extLst>
      <p:ext uri="{BB962C8B-B14F-4D97-AF65-F5344CB8AC3E}">
        <p14:creationId xmlns:p14="http://schemas.microsoft.com/office/powerpoint/2010/main" val="1889761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48128" y="418916"/>
            <a:ext cx="7511983" cy="895088"/>
          </a:xfrm>
        </p:spPr>
        <p:txBody>
          <a:bodyPr anchor="t">
            <a:normAutofit/>
          </a:bodyPr>
          <a:lstStyle/>
          <a:p>
            <a:pPr algn="l">
              <a:lnSpc>
                <a:spcPct val="100000"/>
              </a:lnSpc>
            </a:pPr>
            <a:r>
              <a:rPr lang="en-US" sz="4400" b="1">
                <a:solidFill>
                  <a:srgbClr val="1A3668"/>
                </a:solidFill>
                <a:latin typeface="+mn-lt"/>
                <a:ea typeface="Roboto Medium" panose="02000000000000000000" pitchFamily="2" charset="0"/>
              </a:rPr>
              <a:t>Overview briefing </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51573" y="1588264"/>
            <a:ext cx="10888854" cy="4833045"/>
          </a:xfrm>
        </p:spPr>
        <p:txBody>
          <a:bodyPr vert="horz" lIns="91440" tIns="45720" rIns="91440" bIns="45720" rtlCol="0" anchor="t">
            <a:noAutofit/>
          </a:bodyPr>
          <a:lstStyle/>
          <a:p>
            <a:pPr lvl="1" algn="l">
              <a:spcAft>
                <a:spcPts val="300"/>
              </a:spcAft>
            </a:pPr>
            <a:r>
              <a:rPr lang="en-GB" sz="2200" b="1" u="sng">
                <a:solidFill>
                  <a:srgbClr val="FF0000"/>
                </a:solidFill>
                <a:ea typeface="Roboto" panose="02000000000000000000" pitchFamily="2" charset="0"/>
                <a:cs typeface="Calibri"/>
              </a:rPr>
              <a:t>10 May 2023</a:t>
            </a:r>
          </a:p>
        </p:txBody>
      </p:sp>
      <p:cxnSp>
        <p:nvCxnSpPr>
          <p:cNvPr id="8" name="Connecteur droit 6">
            <a:extLst>
              <a:ext uri="{FF2B5EF4-FFF2-40B4-BE49-F238E27FC236}">
                <a16:creationId xmlns:a16="http://schemas.microsoft.com/office/drawing/2014/main" id="{8ACE4FD5-4B92-4DAF-87CB-8E2D3ACEF872}"/>
              </a:ext>
            </a:extLst>
          </p:cNvPr>
          <p:cNvCxnSpPr>
            <a:cxnSpLocks/>
          </p:cNvCxnSpPr>
          <p:nvPr/>
        </p:nvCxnSpPr>
        <p:spPr>
          <a:xfrm>
            <a:off x="856648" y="1460264"/>
            <a:ext cx="100380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A30DB2A0-2A0F-43F3-85B7-B747419141B0}"/>
              </a:ext>
            </a:extLst>
          </p:cNvPr>
          <p:cNvGraphicFramePr>
            <a:graphicFrameLocks noGrp="1"/>
          </p:cNvGraphicFramePr>
          <p:nvPr>
            <p:extLst>
              <p:ext uri="{D42A27DB-BD31-4B8C-83A1-F6EECF244321}">
                <p14:modId xmlns:p14="http://schemas.microsoft.com/office/powerpoint/2010/main" val="724880293"/>
              </p:ext>
            </p:extLst>
          </p:nvPr>
        </p:nvGraphicFramePr>
        <p:xfrm>
          <a:off x="1250355" y="2072510"/>
          <a:ext cx="9600123" cy="3663915"/>
        </p:xfrm>
        <a:graphic>
          <a:graphicData uri="http://schemas.openxmlformats.org/drawingml/2006/table">
            <a:tbl>
              <a:tblPr firstRow="1" firstCol="1" bandRow="1">
                <a:tableStyleId>{2D5ABB26-0587-4C30-8999-92F81FD0307C}</a:tableStyleId>
              </a:tblPr>
              <a:tblGrid>
                <a:gridCol w="1796910">
                  <a:extLst>
                    <a:ext uri="{9D8B030D-6E8A-4147-A177-3AD203B41FA5}">
                      <a16:colId xmlns:a16="http://schemas.microsoft.com/office/drawing/2014/main" val="1766462002"/>
                    </a:ext>
                  </a:extLst>
                </a:gridCol>
                <a:gridCol w="7803213">
                  <a:extLst>
                    <a:ext uri="{9D8B030D-6E8A-4147-A177-3AD203B41FA5}">
                      <a16:colId xmlns:a16="http://schemas.microsoft.com/office/drawing/2014/main" val="3404273676"/>
                    </a:ext>
                  </a:extLst>
                </a:gridCol>
              </a:tblGrid>
              <a:tr h="499710">
                <a:tc>
                  <a:txBody>
                    <a:bodyPr/>
                    <a:lstStyle/>
                    <a:p>
                      <a:pPr>
                        <a:lnSpc>
                          <a:spcPct val="150000"/>
                        </a:lnSpc>
                        <a:spcAft>
                          <a:spcPts val="0"/>
                        </a:spcAft>
                      </a:pPr>
                      <a:r>
                        <a:rPr lang="en-GB" sz="1800">
                          <a:solidFill>
                            <a:srgbClr val="093D7C"/>
                          </a:solidFill>
                          <a:effectLst/>
                        </a:rPr>
                        <a:t>Opening session</a:t>
                      </a:r>
                    </a:p>
                  </a:txBody>
                  <a:tcPr marL="68580" marR="68580" marT="0" marB="0"/>
                </a:tc>
                <a:tc>
                  <a:txBody>
                    <a:bodyPr/>
                    <a:lstStyle/>
                    <a:p>
                      <a:pPr>
                        <a:lnSpc>
                          <a:spcPct val="150000"/>
                        </a:lnSpc>
                        <a:spcAft>
                          <a:spcPts val="0"/>
                        </a:spcAft>
                      </a:pPr>
                      <a:r>
                        <a:rPr lang="en-GB" sz="1800" b="1">
                          <a:solidFill>
                            <a:srgbClr val="093D7C"/>
                          </a:solidFill>
                          <a:effectLst/>
                        </a:rPr>
                        <a:t>Official opening </a:t>
                      </a:r>
                      <a:r>
                        <a:rPr lang="en-GB" sz="1800">
                          <a:solidFill>
                            <a:srgbClr val="093D7C"/>
                          </a:solidFill>
                          <a:effectLst/>
                        </a:rPr>
                        <a:t>(30 mins)</a:t>
                      </a:r>
                    </a:p>
                  </a:txBody>
                  <a:tcPr marL="68580" marR="68580" marT="0" marB="0"/>
                </a:tc>
                <a:extLst>
                  <a:ext uri="{0D108BD9-81ED-4DB2-BD59-A6C34878D82A}">
                    <a16:rowId xmlns:a16="http://schemas.microsoft.com/office/drawing/2014/main" val="1460807244"/>
                  </a:ext>
                </a:extLst>
              </a:tr>
              <a:tr h="513987">
                <a:tc>
                  <a:txBody>
                    <a:bodyPr/>
                    <a:lstStyle/>
                    <a:p>
                      <a:pPr>
                        <a:lnSpc>
                          <a:spcPct val="150000"/>
                        </a:lnSpc>
                        <a:spcAft>
                          <a:spcPts val="0"/>
                        </a:spcAft>
                      </a:pPr>
                      <a:r>
                        <a:rPr lang="en-GB" sz="1800" u="sng">
                          <a:solidFill>
                            <a:srgbClr val="093D7C"/>
                          </a:solidFill>
                          <a:effectLst/>
                        </a:rPr>
                        <a:t>Session 1</a:t>
                      </a:r>
                    </a:p>
                  </a:txBody>
                  <a:tcPr marL="68580" marR="68580" marT="0" marB="0"/>
                </a:tc>
                <a:tc>
                  <a:txBody>
                    <a:bodyPr/>
                    <a:lstStyle/>
                    <a:p>
                      <a:pPr>
                        <a:lnSpc>
                          <a:spcPct val="150000"/>
                        </a:lnSpc>
                        <a:spcAft>
                          <a:spcPts val="0"/>
                        </a:spcAft>
                      </a:pPr>
                      <a:r>
                        <a:rPr lang="en-GB" sz="1800" b="1">
                          <a:solidFill>
                            <a:srgbClr val="093D7C"/>
                          </a:solidFill>
                          <a:effectLst/>
                        </a:rPr>
                        <a:t>Global Compact for Safe, Orderly and Regular Migration </a:t>
                      </a:r>
                      <a:r>
                        <a:rPr lang="en-GB" sz="1800">
                          <a:solidFill>
                            <a:srgbClr val="093D7C"/>
                          </a:solidFill>
                          <a:effectLst/>
                        </a:rPr>
                        <a:t>(60 mins)</a:t>
                      </a:r>
                    </a:p>
                    <a:p>
                      <a:pPr>
                        <a:lnSpc>
                          <a:spcPct val="150000"/>
                        </a:lnSpc>
                        <a:spcAft>
                          <a:spcPts val="0"/>
                        </a:spcAft>
                      </a:pPr>
                      <a:r>
                        <a:rPr lang="en-GB" sz="1800">
                          <a:solidFill>
                            <a:srgbClr val="093D7C"/>
                          </a:solidFill>
                          <a:effectLst/>
                        </a:rPr>
                        <a:t>      Amr Taha, Sr. Regional Policy and Liaison IOM Regional Vienna</a:t>
                      </a:r>
                    </a:p>
                  </a:txBody>
                  <a:tcPr marL="68580" marR="68580" marT="0" marB="0"/>
                </a:tc>
                <a:extLst>
                  <a:ext uri="{0D108BD9-81ED-4DB2-BD59-A6C34878D82A}">
                    <a16:rowId xmlns:a16="http://schemas.microsoft.com/office/drawing/2014/main" val="1449502353"/>
                  </a:ext>
                </a:extLst>
              </a:tr>
              <a:tr h="513987">
                <a:tc>
                  <a:txBody>
                    <a:bodyPr/>
                    <a:lstStyle/>
                    <a:p>
                      <a:pPr>
                        <a:lnSpc>
                          <a:spcPct val="150000"/>
                        </a:lnSpc>
                        <a:spcAft>
                          <a:spcPts val="0"/>
                        </a:spcAft>
                      </a:pPr>
                      <a:r>
                        <a:rPr lang="en-GB" sz="1800" u="sng">
                          <a:solidFill>
                            <a:srgbClr val="093D7C"/>
                          </a:solidFill>
                          <a:effectLst/>
                        </a:rPr>
                        <a:t>Session 2</a:t>
                      </a:r>
                    </a:p>
                  </a:txBody>
                  <a:tcPr marL="68580" marR="68580" marT="0" marB="0"/>
                </a:tc>
                <a:tc>
                  <a:txBody>
                    <a:bodyPr/>
                    <a:lstStyle/>
                    <a:p>
                      <a:pPr>
                        <a:lnSpc>
                          <a:spcPct val="150000"/>
                        </a:lnSpc>
                        <a:spcAft>
                          <a:spcPts val="0"/>
                        </a:spcAft>
                      </a:pPr>
                      <a:r>
                        <a:rPr lang="en-GB" sz="1800" b="1">
                          <a:solidFill>
                            <a:srgbClr val="093D7C"/>
                          </a:solidFill>
                          <a:effectLst/>
                        </a:rPr>
                        <a:t>GCM resources for stakeholders  and way forward</a:t>
                      </a:r>
                      <a:r>
                        <a:rPr lang="en-GB" sz="1800">
                          <a:solidFill>
                            <a:srgbClr val="093D7C"/>
                          </a:solidFill>
                          <a:effectLst/>
                        </a:rPr>
                        <a:t>(60 mins)</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800">
                          <a:solidFill>
                            <a:srgbClr val="093D7C"/>
                          </a:solidFill>
                          <a:effectLst/>
                        </a:rPr>
                        <a:t>     Amr Taha, Sr. Regional Policy and Liaison IOM Regional Vienna</a:t>
                      </a:r>
                      <a:r>
                        <a:rPr lang="en-US" sz="1800" kern="1200">
                          <a:solidFill>
                            <a:srgbClr val="093D7C"/>
                          </a:solidFill>
                          <a:effectLst/>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kern="1200">
                          <a:solidFill>
                            <a:srgbClr val="093D7C"/>
                          </a:solidFill>
                          <a:effectLst/>
                        </a:rPr>
                        <a:t>     Kerry-Lynn Maze, </a:t>
                      </a:r>
                      <a:r>
                        <a:rPr lang="en-GB" sz="1800" kern="1200">
                          <a:solidFill>
                            <a:srgbClr val="093D7C"/>
                          </a:solidFill>
                          <a:effectLst/>
                        </a:rPr>
                        <a:t>Sr.</a:t>
                      </a:r>
                      <a:r>
                        <a:rPr lang="en-US" sz="1800" kern="1200">
                          <a:solidFill>
                            <a:srgbClr val="093D7C"/>
                          </a:solidFill>
                          <a:effectLst/>
                        </a:rPr>
                        <a:t> Knowledge Management Coordinator, Global Migration </a:t>
                      </a:r>
                      <a:br>
                        <a:rPr lang="en-US" sz="1800" kern="1200">
                          <a:solidFill>
                            <a:srgbClr val="093D7C"/>
                          </a:solidFill>
                          <a:effectLst/>
                        </a:rPr>
                      </a:br>
                      <a:r>
                        <a:rPr lang="en-US" sz="1800" kern="1200">
                          <a:solidFill>
                            <a:srgbClr val="093D7C"/>
                          </a:solidFill>
                          <a:effectLst/>
                        </a:rPr>
                        <a:t>      Data Analysis Centre</a:t>
                      </a:r>
                      <a:endParaRPr lang="en-AT" sz="1800" kern="1200">
                        <a:solidFill>
                          <a:srgbClr val="093D7C"/>
                        </a:solidFill>
                        <a:effectLst/>
                        <a:latin typeface="+mn-lt"/>
                        <a:ea typeface="+mn-ea"/>
                        <a:cs typeface="+mn-cs"/>
                      </a:endParaRPr>
                    </a:p>
                  </a:txBody>
                  <a:tcPr marL="68580" marR="68580" marT="0" marB="0"/>
                </a:tc>
                <a:extLst>
                  <a:ext uri="{0D108BD9-81ED-4DB2-BD59-A6C34878D82A}">
                    <a16:rowId xmlns:a16="http://schemas.microsoft.com/office/drawing/2014/main" val="124687349"/>
                  </a:ext>
                </a:extLst>
              </a:tr>
              <a:tr h="513987">
                <a:tc>
                  <a:txBody>
                    <a:bodyPr/>
                    <a:lstStyle/>
                    <a:p>
                      <a:pPr>
                        <a:lnSpc>
                          <a:spcPct val="150000"/>
                        </a:lnSpc>
                        <a:spcAft>
                          <a:spcPts val="0"/>
                        </a:spcAft>
                      </a:pPr>
                      <a:r>
                        <a:rPr lang="en-GB" sz="1800">
                          <a:solidFill>
                            <a:srgbClr val="093D7C"/>
                          </a:solidFill>
                          <a:effectLst/>
                        </a:rPr>
                        <a:t>Closing session</a:t>
                      </a:r>
                    </a:p>
                  </a:txBody>
                  <a:tcPr marL="68580" marR="68580" marT="0" marB="0"/>
                </a:tc>
                <a:tc>
                  <a:txBody>
                    <a:bodyPr/>
                    <a:lstStyle/>
                    <a:p>
                      <a:pPr>
                        <a:lnSpc>
                          <a:spcPct val="150000"/>
                        </a:lnSpc>
                        <a:spcAft>
                          <a:spcPts val="0"/>
                        </a:spcAft>
                      </a:pPr>
                      <a:r>
                        <a:rPr lang="en-GB" sz="1800" b="1">
                          <a:solidFill>
                            <a:srgbClr val="093D7C"/>
                          </a:solidFill>
                          <a:effectLst/>
                        </a:rPr>
                        <a:t>Wrap up and official close </a:t>
                      </a:r>
                      <a:r>
                        <a:rPr lang="en-GB" sz="1800">
                          <a:solidFill>
                            <a:srgbClr val="093D7C"/>
                          </a:solidFill>
                          <a:effectLst/>
                        </a:rPr>
                        <a:t>(30 mins)</a:t>
                      </a:r>
                    </a:p>
                    <a:p>
                      <a:pPr>
                        <a:lnSpc>
                          <a:spcPct val="150000"/>
                        </a:lnSpc>
                        <a:spcAft>
                          <a:spcPts val="0"/>
                        </a:spcAft>
                      </a:pPr>
                      <a:endParaRPr lang="en-GB" sz="1800">
                        <a:solidFill>
                          <a:srgbClr val="093D7C"/>
                        </a:solidFill>
                        <a:effectLst/>
                      </a:endParaRPr>
                    </a:p>
                  </a:txBody>
                  <a:tcPr marL="68580" marR="68580" marT="0" marB="0"/>
                </a:tc>
                <a:extLst>
                  <a:ext uri="{0D108BD9-81ED-4DB2-BD59-A6C34878D82A}">
                    <a16:rowId xmlns:a16="http://schemas.microsoft.com/office/drawing/2014/main" val="3740376342"/>
                  </a:ext>
                </a:extLst>
              </a:tr>
            </a:tbl>
          </a:graphicData>
        </a:graphic>
      </p:graphicFrame>
    </p:spTree>
    <p:extLst>
      <p:ext uri="{BB962C8B-B14F-4D97-AF65-F5344CB8AC3E}">
        <p14:creationId xmlns:p14="http://schemas.microsoft.com/office/powerpoint/2010/main" val="3742669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632623" y="418916"/>
            <a:ext cx="10763115" cy="895088"/>
          </a:xfrm>
        </p:spPr>
        <p:txBody>
          <a:bodyPr anchor="t">
            <a:normAutofit fontScale="90000"/>
          </a:bodyPr>
          <a:lstStyle/>
          <a:p>
            <a:pPr algn="l">
              <a:lnSpc>
                <a:spcPct val="100000"/>
              </a:lnSpc>
            </a:pPr>
            <a:r>
              <a:rPr lang="en-US" sz="4400" b="1">
                <a:solidFill>
                  <a:srgbClr val="1A3668"/>
                </a:solidFill>
                <a:latin typeface="+mn-lt"/>
                <a:ea typeface="Roboto Medium" panose="02000000000000000000" pitchFamily="2" charset="0"/>
              </a:rPr>
              <a:t>Voluntary National Reviews (VNRs) &amp; Migration</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32624" y="3437393"/>
            <a:ext cx="11183628" cy="3218897"/>
          </a:xfrm>
        </p:spPr>
        <p:txBody>
          <a:bodyPr>
            <a:noAutofit/>
          </a:bodyPr>
          <a:lstStyle/>
          <a:p>
            <a:pPr algn="l">
              <a:lnSpc>
                <a:spcPct val="100000"/>
              </a:lnSpc>
              <a:spcBef>
                <a:spcPts val="600"/>
              </a:spcBef>
            </a:pPr>
            <a:endParaRPr lang="en-US" sz="2200" b="1">
              <a:solidFill>
                <a:srgbClr val="418FDE"/>
              </a:solidFill>
              <a:latin typeface="Calibri (Body)"/>
              <a:ea typeface="Roboto" panose="02000000000000000000" pitchFamily="2" charset="0"/>
            </a:endParaRPr>
          </a:p>
          <a:p>
            <a:pPr algn="l">
              <a:lnSpc>
                <a:spcPct val="100000"/>
              </a:lnSpc>
              <a:spcBef>
                <a:spcPts val="600"/>
              </a:spcBef>
            </a:pPr>
            <a:endParaRPr lang="en-US" sz="2200" b="1">
              <a:solidFill>
                <a:srgbClr val="418FDE"/>
              </a:solidFill>
              <a:latin typeface="Calibri (Body)"/>
              <a:ea typeface="Roboto" panose="02000000000000000000" pitchFamily="2" charset="0"/>
            </a:endParaRPr>
          </a:p>
        </p:txBody>
      </p:sp>
      <p:pic>
        <p:nvPicPr>
          <p:cNvPr id="8" name="Picture 4" descr="A close up of a sign&#10;&#10;Description generated with very high confidence">
            <a:extLst>
              <a:ext uri="{FF2B5EF4-FFF2-40B4-BE49-F238E27FC236}">
                <a16:creationId xmlns:a16="http://schemas.microsoft.com/office/drawing/2014/main" id="{74BA0FE6-0D2A-433C-9793-D19447A631C9}"/>
              </a:ext>
            </a:extLst>
          </p:cNvPr>
          <p:cNvPicPr>
            <a:picLocks noChangeAspect="1"/>
          </p:cNvPicPr>
          <p:nvPr/>
        </p:nvPicPr>
        <p:blipFill>
          <a:blip r:embed="rId3"/>
          <a:stretch>
            <a:fillRect/>
          </a:stretch>
        </p:blipFill>
        <p:spPr>
          <a:xfrm>
            <a:off x="8244317" y="5180229"/>
            <a:ext cx="3571935" cy="1384694"/>
          </a:xfrm>
          <a:prstGeom prst="rect">
            <a:avLst/>
          </a:prstGeom>
          <a:ln>
            <a:solidFill>
              <a:srgbClr val="1F679C"/>
            </a:solidFill>
          </a:ln>
        </p:spPr>
      </p:pic>
      <p:cxnSp>
        <p:nvCxnSpPr>
          <p:cNvPr id="10" name="Connecteur droit 6">
            <a:extLst>
              <a:ext uri="{FF2B5EF4-FFF2-40B4-BE49-F238E27FC236}">
                <a16:creationId xmlns:a16="http://schemas.microsoft.com/office/drawing/2014/main" id="{00B2870C-A821-4F71-B6FB-C7A3192DB45E}"/>
              </a:ext>
            </a:extLst>
          </p:cNvPr>
          <p:cNvCxnSpPr>
            <a:cxnSpLocks/>
          </p:cNvCxnSpPr>
          <p:nvPr/>
        </p:nvCxnSpPr>
        <p:spPr>
          <a:xfrm>
            <a:off x="796261" y="1331646"/>
            <a:ext cx="1059947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17338A-0C79-23E7-2E50-B3E1D0711544}"/>
              </a:ext>
            </a:extLst>
          </p:cNvPr>
          <p:cNvSpPr txBox="1"/>
          <p:nvPr/>
        </p:nvSpPr>
        <p:spPr>
          <a:xfrm>
            <a:off x="796261" y="1558000"/>
            <a:ext cx="7823804" cy="4220835"/>
          </a:xfrm>
          <a:prstGeom prst="rect">
            <a:avLst/>
          </a:prstGeom>
          <a:noFill/>
        </p:spPr>
        <p:txBody>
          <a:bodyPr wrap="square">
            <a:spAutoFit/>
          </a:bodyPr>
          <a:lstStyle/>
          <a:p>
            <a:pPr algn="l"/>
            <a:r>
              <a:rPr lang="en-GB" sz="2000" b="1">
                <a:solidFill>
                  <a:srgbClr val="3183D8"/>
                </a:solidFill>
              </a:rPr>
              <a:t>VNRs submitted to the High-level Political Forum (HLPF) can:</a:t>
            </a:r>
          </a:p>
          <a:p>
            <a:pPr marL="342900" lvl="0" indent="-342900" algn="l">
              <a:lnSpc>
                <a:spcPct val="150000"/>
              </a:lnSpc>
              <a:buFont typeface="Wingdings" panose="05000000000000000000" pitchFamily="2" charset="2"/>
              <a:buChar char="§"/>
            </a:pPr>
            <a:r>
              <a:rPr lang="en-GB" sz="2400">
                <a:solidFill>
                  <a:srgbClr val="093D7C"/>
                </a:solidFill>
              </a:rPr>
              <a:t>Help draw attention to the situation of migrants </a:t>
            </a:r>
          </a:p>
          <a:p>
            <a:pPr marL="342900" lvl="0" indent="-342900" algn="l">
              <a:lnSpc>
                <a:spcPct val="150000"/>
              </a:lnSpc>
              <a:buFont typeface="Wingdings" panose="05000000000000000000" pitchFamily="2" charset="2"/>
              <a:buChar char="§"/>
            </a:pPr>
            <a:r>
              <a:rPr lang="en-CA" sz="2400">
                <a:solidFill>
                  <a:srgbClr val="093D7C"/>
                </a:solidFill>
              </a:rPr>
              <a:t>Emphasise the link between migration and the SDGs </a:t>
            </a:r>
            <a:endParaRPr lang="en-GB" sz="2400">
              <a:solidFill>
                <a:srgbClr val="093D7C"/>
              </a:solidFill>
            </a:endParaRPr>
          </a:p>
          <a:p>
            <a:pPr marL="342900" lvl="0" indent="-342900" algn="l">
              <a:lnSpc>
                <a:spcPct val="150000"/>
              </a:lnSpc>
              <a:buFont typeface="Wingdings" panose="05000000000000000000" pitchFamily="2" charset="2"/>
              <a:buChar char="§"/>
            </a:pPr>
            <a:r>
              <a:rPr lang="en-GB" sz="2400">
                <a:solidFill>
                  <a:srgbClr val="093D7C"/>
                </a:solidFill>
              </a:rPr>
              <a:t>Highlight areas where migration has affected SDG progress</a:t>
            </a:r>
          </a:p>
          <a:p>
            <a:pPr marL="342900" lvl="0" indent="-342900" algn="l">
              <a:lnSpc>
                <a:spcPct val="150000"/>
              </a:lnSpc>
              <a:buFont typeface="Wingdings" panose="05000000000000000000" pitchFamily="2" charset="2"/>
              <a:buChar char="§"/>
            </a:pPr>
            <a:r>
              <a:rPr lang="en-US" sz="2400">
                <a:solidFill>
                  <a:srgbClr val="093D7C"/>
                </a:solidFill>
              </a:rPr>
              <a:t>Ensure that migration-related indicators are reflected in VNR</a:t>
            </a:r>
          </a:p>
          <a:p>
            <a:pPr marL="342900" lvl="0" indent="-342900" algn="l">
              <a:lnSpc>
                <a:spcPct val="150000"/>
              </a:lnSpc>
              <a:buFont typeface="Wingdings" panose="05000000000000000000" pitchFamily="2" charset="2"/>
              <a:buChar char="§"/>
            </a:pPr>
            <a:r>
              <a:rPr lang="en-US" sz="2400">
                <a:solidFill>
                  <a:srgbClr val="093D7C"/>
                </a:solidFill>
              </a:rPr>
              <a:t>Identify other areas of progress towards SDGs linked to migration</a:t>
            </a:r>
          </a:p>
        </p:txBody>
      </p:sp>
    </p:spTree>
    <p:extLst>
      <p:ext uri="{BB962C8B-B14F-4D97-AF65-F5344CB8AC3E}">
        <p14:creationId xmlns:p14="http://schemas.microsoft.com/office/powerpoint/2010/main" val="2676216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6" descr="A picture containing food&#10;&#10;Description generated with very high confidence">
            <a:extLst>
              <a:ext uri="{FF2B5EF4-FFF2-40B4-BE49-F238E27FC236}">
                <a16:creationId xmlns:a16="http://schemas.microsoft.com/office/drawing/2014/main" id="{0388E241-3E04-4083-8816-23A825E41726}"/>
              </a:ext>
            </a:extLst>
          </p:cNvPr>
          <p:cNvPicPr>
            <a:picLocks noChangeAspect="1"/>
          </p:cNvPicPr>
          <p:nvPr/>
        </p:nvPicPr>
        <p:blipFill>
          <a:blip r:embed="rId3"/>
          <a:stretch>
            <a:fillRect/>
          </a:stretch>
        </p:blipFill>
        <p:spPr>
          <a:xfrm>
            <a:off x="9967497" y="1653106"/>
            <a:ext cx="1841074" cy="1841074"/>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3D7C"/>
              </a:solidFill>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09607" y="300786"/>
            <a:ext cx="7511983" cy="895088"/>
          </a:xfrm>
        </p:spPr>
        <p:txBody>
          <a:bodyPr anchor="t">
            <a:normAutofit/>
          </a:bodyPr>
          <a:lstStyle/>
          <a:p>
            <a:pPr algn="l">
              <a:lnSpc>
                <a:spcPct val="100000"/>
              </a:lnSpc>
            </a:pPr>
            <a:r>
              <a:rPr lang="en-US" sz="4000" b="1">
                <a:solidFill>
                  <a:srgbClr val="1A3668"/>
                </a:solidFill>
                <a:latin typeface="+mn-lt"/>
                <a:ea typeface="Roboto Medium" panose="02000000000000000000" pitchFamily="2" charset="0"/>
              </a:rPr>
              <a:t>GCM Monitoring &amp; Review</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784751" y="1523890"/>
            <a:ext cx="9465801" cy="2099506"/>
          </a:xfrm>
        </p:spPr>
        <p:txBody>
          <a:bodyPr>
            <a:noAutofit/>
          </a:bodyPr>
          <a:lstStyle/>
          <a:p>
            <a:pPr algn="l">
              <a:lnSpc>
                <a:spcPct val="125000"/>
              </a:lnSpc>
            </a:pPr>
            <a:r>
              <a:rPr lang="en-US" i="1">
                <a:solidFill>
                  <a:srgbClr val="093D7C"/>
                </a:solidFill>
                <a:ea typeface="Roboto Medium" panose="02000000000000000000" pitchFamily="2" charset="0"/>
              </a:rPr>
              <a:t>“We will review the progress made at </a:t>
            </a:r>
            <a:r>
              <a:rPr lang="en-US" b="1" i="1" u="sng">
                <a:solidFill>
                  <a:srgbClr val="093D7C"/>
                </a:solidFill>
                <a:ea typeface="Roboto Medium" panose="02000000000000000000" pitchFamily="2" charset="0"/>
              </a:rPr>
              <a:t>local</a:t>
            </a:r>
            <a:r>
              <a:rPr lang="en-US" b="1" i="1">
                <a:solidFill>
                  <a:srgbClr val="093D7C"/>
                </a:solidFill>
                <a:ea typeface="Roboto Medium" panose="02000000000000000000" pitchFamily="2" charset="0"/>
              </a:rPr>
              <a:t>, </a:t>
            </a:r>
            <a:r>
              <a:rPr lang="en-US" b="1" i="1" u="sng">
                <a:solidFill>
                  <a:srgbClr val="093D7C"/>
                </a:solidFill>
                <a:ea typeface="Roboto Medium" panose="02000000000000000000" pitchFamily="2" charset="0"/>
              </a:rPr>
              <a:t>nationa</a:t>
            </a:r>
            <a:r>
              <a:rPr lang="en-US" b="1" i="1">
                <a:solidFill>
                  <a:srgbClr val="093D7C"/>
                </a:solidFill>
                <a:ea typeface="Roboto Medium" panose="02000000000000000000" pitchFamily="2" charset="0"/>
              </a:rPr>
              <a:t>l, </a:t>
            </a:r>
            <a:r>
              <a:rPr lang="en-US" b="1" i="1" u="sng">
                <a:solidFill>
                  <a:srgbClr val="093D7C"/>
                </a:solidFill>
                <a:ea typeface="Roboto Medium" panose="02000000000000000000" pitchFamily="2" charset="0"/>
              </a:rPr>
              <a:t>regional</a:t>
            </a:r>
            <a:r>
              <a:rPr lang="en-US" b="1" i="1">
                <a:solidFill>
                  <a:srgbClr val="093D7C"/>
                </a:solidFill>
                <a:ea typeface="Roboto Medium" panose="02000000000000000000" pitchFamily="2" charset="0"/>
              </a:rPr>
              <a:t> and </a:t>
            </a:r>
            <a:r>
              <a:rPr lang="en-US" b="1" i="1" u="sng">
                <a:solidFill>
                  <a:srgbClr val="093D7C"/>
                </a:solidFill>
                <a:ea typeface="Roboto Medium" panose="02000000000000000000" pitchFamily="2" charset="0"/>
              </a:rPr>
              <a:t>global </a:t>
            </a:r>
            <a:r>
              <a:rPr lang="en-US" b="1" i="1">
                <a:solidFill>
                  <a:srgbClr val="093D7C"/>
                </a:solidFill>
                <a:ea typeface="Roboto Medium" panose="02000000000000000000" pitchFamily="2" charset="0"/>
              </a:rPr>
              <a:t>levels </a:t>
            </a:r>
            <a:r>
              <a:rPr lang="en-US" i="1">
                <a:solidFill>
                  <a:srgbClr val="093D7C"/>
                </a:solidFill>
                <a:ea typeface="Roboto Medium" panose="02000000000000000000" pitchFamily="2" charset="0"/>
              </a:rPr>
              <a:t>in implementing the Global Compact in the framework of the United Nations through a State-led approach and </a:t>
            </a:r>
            <a:r>
              <a:rPr lang="en-US" b="1" i="1" u="sng">
                <a:solidFill>
                  <a:srgbClr val="093D7C"/>
                </a:solidFill>
                <a:ea typeface="Roboto Medium" panose="02000000000000000000" pitchFamily="2" charset="0"/>
              </a:rPr>
              <a:t>with the participation of all relevant stakeholders</a:t>
            </a:r>
            <a:r>
              <a:rPr lang="en-US" i="1">
                <a:solidFill>
                  <a:srgbClr val="093D7C"/>
                </a:solidFill>
                <a:ea typeface="Roboto Medium" panose="02000000000000000000" pitchFamily="2" charset="0"/>
              </a:rPr>
              <a:t>” </a:t>
            </a:r>
            <a:r>
              <a:rPr lang="en-US" sz="1800" i="1">
                <a:solidFill>
                  <a:srgbClr val="093D7C"/>
                </a:solidFill>
                <a:ea typeface="Roboto Medium" panose="02000000000000000000" pitchFamily="2" charset="0"/>
              </a:rPr>
              <a:t> (</a:t>
            </a:r>
            <a:r>
              <a:rPr lang="en-US" sz="1800">
                <a:solidFill>
                  <a:srgbClr val="093D7C"/>
                </a:solidFill>
                <a:ea typeface="Roboto Medium" panose="02000000000000000000" pitchFamily="2" charset="0"/>
              </a:rPr>
              <a:t>GCM, para. 48 )</a:t>
            </a:r>
            <a:endParaRPr lang="en-US" sz="1800" i="1">
              <a:solidFill>
                <a:srgbClr val="093D7C"/>
              </a:solidFill>
              <a:ea typeface="Roboto" panose="02000000000000000000" pitchFamily="2" charset="0"/>
            </a:endParaRPr>
          </a:p>
        </p:txBody>
      </p:sp>
      <p:cxnSp>
        <p:nvCxnSpPr>
          <p:cNvPr id="10" name="Connecteur droit 6">
            <a:extLst>
              <a:ext uri="{FF2B5EF4-FFF2-40B4-BE49-F238E27FC236}">
                <a16:creationId xmlns:a16="http://schemas.microsoft.com/office/drawing/2014/main" id="{8E85BA88-9B82-4B14-B323-ED95CEF4443C}"/>
              </a:ext>
            </a:extLst>
          </p:cNvPr>
          <p:cNvCxnSpPr>
            <a:cxnSpLocks/>
          </p:cNvCxnSpPr>
          <p:nvPr/>
        </p:nvCxnSpPr>
        <p:spPr>
          <a:xfrm>
            <a:off x="784751" y="1210486"/>
            <a:ext cx="10936264"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BA3E7959-1B97-4659-8C0D-7F14CFDDCBA1}"/>
              </a:ext>
            </a:extLst>
          </p:cNvPr>
          <p:cNvSpPr txBox="1">
            <a:spLocks/>
          </p:cNvSpPr>
          <p:nvPr/>
        </p:nvSpPr>
        <p:spPr>
          <a:xfrm>
            <a:off x="709607" y="3797898"/>
            <a:ext cx="3269259" cy="1087036"/>
          </a:xfrm>
          <a:prstGeom prst="rect">
            <a:avLst/>
          </a:prstGeom>
          <a:ln w="25400">
            <a:solidFill>
              <a:srgbClr val="1A3668"/>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pPr>
            <a:r>
              <a:rPr lang="en-US" sz="2200" b="1" u="sng">
                <a:solidFill>
                  <a:srgbClr val="1A3668"/>
                </a:solidFill>
                <a:ea typeface="Roboto Medium" panose="02000000000000000000" pitchFamily="2" charset="0"/>
              </a:rPr>
              <a:t>Regional reviews</a:t>
            </a:r>
          </a:p>
          <a:p>
            <a:pPr>
              <a:lnSpc>
                <a:spcPct val="125000"/>
              </a:lnSpc>
              <a:spcBef>
                <a:spcPts val="300"/>
              </a:spcBef>
            </a:pPr>
            <a:r>
              <a:rPr lang="en-US" sz="2200" i="1">
                <a:solidFill>
                  <a:srgbClr val="418FDE"/>
                </a:solidFill>
                <a:ea typeface="Roboto Medium" panose="02000000000000000000" pitchFamily="2" charset="0"/>
              </a:rPr>
              <a:t>Next: 2024</a:t>
            </a:r>
            <a:endParaRPr lang="en-US" sz="2200" i="1">
              <a:solidFill>
                <a:srgbClr val="418FDE"/>
              </a:solidFill>
              <a:ea typeface="Roboto" panose="02000000000000000000" pitchFamily="2" charset="0"/>
            </a:endParaRPr>
          </a:p>
        </p:txBody>
      </p:sp>
      <p:sp>
        <p:nvSpPr>
          <p:cNvPr id="11" name="Subtitle 2">
            <a:extLst>
              <a:ext uri="{FF2B5EF4-FFF2-40B4-BE49-F238E27FC236}">
                <a16:creationId xmlns:a16="http://schemas.microsoft.com/office/drawing/2014/main" id="{AAD60756-DD51-4FFE-86C2-7AE2A9484492}"/>
              </a:ext>
            </a:extLst>
          </p:cNvPr>
          <p:cNvSpPr txBox="1">
            <a:spLocks/>
          </p:cNvSpPr>
          <p:nvPr/>
        </p:nvSpPr>
        <p:spPr>
          <a:xfrm>
            <a:off x="4225281" y="3797898"/>
            <a:ext cx="7613584" cy="1087036"/>
          </a:xfrm>
          <a:prstGeom prst="rect">
            <a:avLst/>
          </a:prstGeom>
          <a:ln w="25400">
            <a:solidFill>
              <a:srgbClr val="1A3668"/>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pPr>
            <a:r>
              <a:rPr lang="en-US" sz="2200" b="1" u="sng">
                <a:solidFill>
                  <a:srgbClr val="1A3668"/>
                </a:solidFill>
                <a:ea typeface="Roboto Medium" panose="02000000000000000000" pitchFamily="2" charset="0"/>
              </a:rPr>
              <a:t>Global review: International Migration Review Forum (IMRF) </a:t>
            </a:r>
          </a:p>
          <a:p>
            <a:pPr>
              <a:lnSpc>
                <a:spcPct val="125000"/>
              </a:lnSpc>
              <a:spcBef>
                <a:spcPts val="0"/>
              </a:spcBef>
            </a:pPr>
            <a:r>
              <a:rPr lang="en-US" sz="2600" i="1">
                <a:solidFill>
                  <a:srgbClr val="418FDE"/>
                </a:solidFill>
                <a:ea typeface="Roboto Medium" panose="02000000000000000000" pitchFamily="2" charset="0"/>
              </a:rPr>
              <a:t> </a:t>
            </a:r>
            <a:r>
              <a:rPr lang="en-US" sz="2200" i="1">
                <a:solidFill>
                  <a:srgbClr val="418FDE"/>
                </a:solidFill>
                <a:ea typeface="Roboto Medium" panose="02000000000000000000" pitchFamily="2" charset="0"/>
              </a:rPr>
              <a:t>Next 2026</a:t>
            </a:r>
            <a:endParaRPr lang="en-US" sz="2200" i="1">
              <a:solidFill>
                <a:srgbClr val="418FDE"/>
              </a:solidFill>
              <a:ea typeface="Roboto" panose="02000000000000000000" pitchFamily="2" charset="0"/>
            </a:endParaRPr>
          </a:p>
        </p:txBody>
      </p:sp>
      <p:sp>
        <p:nvSpPr>
          <p:cNvPr id="12" name="Subtitle 2">
            <a:extLst>
              <a:ext uri="{FF2B5EF4-FFF2-40B4-BE49-F238E27FC236}">
                <a16:creationId xmlns:a16="http://schemas.microsoft.com/office/drawing/2014/main" id="{EBD0116D-DFFD-4399-87CE-0448FC31F624}"/>
              </a:ext>
            </a:extLst>
          </p:cNvPr>
          <p:cNvSpPr txBox="1">
            <a:spLocks/>
          </p:cNvSpPr>
          <p:nvPr/>
        </p:nvSpPr>
        <p:spPr>
          <a:xfrm>
            <a:off x="754457" y="5128809"/>
            <a:ext cx="11054114" cy="1428405"/>
          </a:xfrm>
          <a:prstGeom prst="rect">
            <a:avLst/>
          </a:prstGeom>
          <a:solidFill>
            <a:schemeClr val="bg1">
              <a:alpha val="32000"/>
            </a:schemeClr>
          </a:solidFill>
          <a:ln w="25400">
            <a:solidFill>
              <a:srgbClr val="1A3668"/>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pPr>
            <a:r>
              <a:rPr lang="en-US" sz="2200" b="1" i="1" u="sng">
                <a:solidFill>
                  <a:srgbClr val="1A3668"/>
                </a:solidFill>
                <a:ea typeface="Roboto Medium" panose="02000000000000000000" pitchFamily="2" charset="0"/>
              </a:rPr>
              <a:t>National reviews of GCM implementation</a:t>
            </a:r>
          </a:p>
          <a:p>
            <a:pPr>
              <a:lnSpc>
                <a:spcPct val="125000"/>
              </a:lnSpc>
              <a:spcBef>
                <a:spcPts val="100"/>
              </a:spcBef>
            </a:pPr>
            <a:r>
              <a:rPr lang="en-US" sz="2200" i="1">
                <a:solidFill>
                  <a:srgbClr val="418FDE"/>
                </a:solidFill>
                <a:ea typeface="Roboto Medium" panose="02000000000000000000" pitchFamily="2" charset="0"/>
              </a:rPr>
              <a:t>Regular, voluntary reviews the status of implementation of the GCM at national level are encouraged and should inform Regional Reviews and the IMRF.</a:t>
            </a:r>
            <a:endParaRPr lang="en-US" sz="2200" i="1">
              <a:solidFill>
                <a:srgbClr val="418FDE"/>
              </a:solidFill>
              <a:ea typeface="Roboto" panose="02000000000000000000" pitchFamily="2" charset="0"/>
            </a:endParaRPr>
          </a:p>
        </p:txBody>
      </p:sp>
      <p:sp>
        <p:nvSpPr>
          <p:cNvPr id="5" name="Arrow: Up 4">
            <a:extLst>
              <a:ext uri="{FF2B5EF4-FFF2-40B4-BE49-F238E27FC236}">
                <a16:creationId xmlns:a16="http://schemas.microsoft.com/office/drawing/2014/main" id="{B5F1C7F8-2CBA-4B64-906A-21D927FA29FF}"/>
              </a:ext>
            </a:extLst>
          </p:cNvPr>
          <p:cNvSpPr/>
          <p:nvPr/>
        </p:nvSpPr>
        <p:spPr>
          <a:xfrm>
            <a:off x="2075089" y="4683913"/>
            <a:ext cx="586073" cy="889791"/>
          </a:xfrm>
          <a:prstGeom prst="upArrow">
            <a:avLst/>
          </a:prstGeom>
          <a:solidFill>
            <a:srgbClr val="FDB713"/>
          </a:solidFill>
          <a:ln>
            <a:solidFill>
              <a:srgbClr val="FDB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D6D404F6-73AF-4F86-91BA-42FC5F5CD666}"/>
              </a:ext>
            </a:extLst>
          </p:cNvPr>
          <p:cNvSpPr/>
          <p:nvPr/>
        </p:nvSpPr>
        <p:spPr>
          <a:xfrm>
            <a:off x="9381424" y="4683913"/>
            <a:ext cx="586073" cy="889791"/>
          </a:xfrm>
          <a:prstGeom prst="upArrow">
            <a:avLst/>
          </a:prstGeom>
          <a:solidFill>
            <a:srgbClr val="FDB713"/>
          </a:solidFill>
          <a:ln>
            <a:solidFill>
              <a:srgbClr val="FDB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37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86056" y="366898"/>
            <a:ext cx="9966134" cy="895088"/>
          </a:xfrm>
        </p:spPr>
        <p:txBody>
          <a:bodyPr anchor="t">
            <a:normAutofit/>
          </a:bodyPr>
          <a:lstStyle/>
          <a:p>
            <a:pPr algn="l">
              <a:lnSpc>
                <a:spcPct val="100000"/>
              </a:lnSpc>
            </a:pPr>
            <a:r>
              <a:rPr lang="en-US" sz="3000" b="1">
                <a:solidFill>
                  <a:srgbClr val="1A3668"/>
                </a:solidFill>
                <a:latin typeface="+mn-lt"/>
                <a:ea typeface="Roboto Medium" panose="02000000000000000000" pitchFamily="2" charset="0"/>
              </a:rPr>
              <a:t>International Migration Review Forum (IMRF)</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250637" y="1328905"/>
            <a:ext cx="6794094" cy="3813410"/>
          </a:xfrm>
        </p:spPr>
        <p:txBody>
          <a:bodyPr vert="horz" lIns="91440" tIns="45720" rIns="91440" bIns="45720" rtlCol="0" anchor="t">
            <a:noAutofit/>
          </a:bodyPr>
          <a:lstStyle/>
          <a:p>
            <a:pPr marL="457200" indent="-457200" algn="l">
              <a:lnSpc>
                <a:spcPct val="150000"/>
              </a:lnSpc>
              <a:spcBef>
                <a:spcPts val="600"/>
              </a:spcBef>
              <a:buFont typeface="Wingdings" panose="05000000000000000000" pitchFamily="2" charset="2"/>
              <a:buChar char="§"/>
            </a:pPr>
            <a:r>
              <a:rPr lang="en-US" sz="2200" b="1">
                <a:solidFill>
                  <a:srgbClr val="002060"/>
                </a:solidFill>
                <a:latin typeface="Calibri (Body)"/>
              </a:rPr>
              <a:t>Primary inter-governmental platform for Member States to discuss &amp; share on GCM progress, </a:t>
            </a:r>
            <a:r>
              <a:rPr lang="en-US" sz="2200">
                <a:solidFill>
                  <a:srgbClr val="002060"/>
                </a:solidFill>
                <a:latin typeface="Calibri (Body)"/>
              </a:rPr>
              <a:t>including as it relates to the 2030 Agenda for Sustainable Development, preceded by a </a:t>
            </a:r>
            <a:r>
              <a:rPr lang="en-US" sz="2200" b="1" i="1" u="sng">
                <a:solidFill>
                  <a:srgbClr val="002060"/>
                </a:solidFill>
                <a:latin typeface="Calibri (Body)"/>
              </a:rPr>
              <a:t>multi-stakeholder consultation</a:t>
            </a:r>
          </a:p>
          <a:p>
            <a:pPr marL="457200" indent="-457200" algn="l">
              <a:lnSpc>
                <a:spcPct val="150000"/>
              </a:lnSpc>
              <a:spcBef>
                <a:spcPts val="600"/>
              </a:spcBef>
              <a:buFont typeface="Wingdings" panose="05000000000000000000" pitchFamily="2" charset="2"/>
              <a:buChar char="§"/>
            </a:pPr>
            <a:r>
              <a:rPr lang="en-US" sz="2200">
                <a:solidFill>
                  <a:srgbClr val="002060"/>
                </a:solidFill>
                <a:latin typeface="Calibri (Body)"/>
              </a:rPr>
              <a:t>Will convene every four years, </a:t>
            </a:r>
            <a:r>
              <a:rPr lang="en-US" sz="2200" b="1">
                <a:solidFill>
                  <a:srgbClr val="002060"/>
                </a:solidFill>
                <a:latin typeface="Calibri (Body)"/>
              </a:rPr>
              <a:t>started in May 2022 </a:t>
            </a:r>
          </a:p>
          <a:p>
            <a:pPr marL="457200" indent="-457200" algn="l">
              <a:lnSpc>
                <a:spcPct val="150000"/>
              </a:lnSpc>
              <a:spcBef>
                <a:spcPts val="600"/>
              </a:spcBef>
              <a:buFont typeface="Wingdings" panose="05000000000000000000" pitchFamily="2" charset="2"/>
              <a:buChar char="§"/>
            </a:pPr>
            <a:r>
              <a:rPr lang="en-US" sz="2200">
                <a:solidFill>
                  <a:srgbClr val="002060"/>
                </a:solidFill>
                <a:latin typeface="Calibri (Body)"/>
              </a:rPr>
              <a:t>Includes interaction with and participation of all </a:t>
            </a:r>
            <a:r>
              <a:rPr lang="en-US" sz="2200" b="1" u="sng">
                <a:solidFill>
                  <a:srgbClr val="002060"/>
                </a:solidFill>
                <a:latin typeface="Calibri (Body)"/>
              </a:rPr>
              <a:t>relevant stakeholders </a:t>
            </a:r>
          </a:p>
          <a:p>
            <a:pPr marL="457200" indent="-457200" algn="l">
              <a:lnSpc>
                <a:spcPct val="150000"/>
              </a:lnSpc>
              <a:spcBef>
                <a:spcPts val="600"/>
              </a:spcBef>
              <a:buFont typeface="Wingdings" panose="05000000000000000000" pitchFamily="2" charset="2"/>
              <a:buChar char="§"/>
            </a:pPr>
            <a:r>
              <a:rPr lang="en-US" sz="2200">
                <a:solidFill>
                  <a:srgbClr val="002060"/>
                </a:solidFill>
                <a:latin typeface="Calibri (Body)"/>
              </a:rPr>
              <a:t>Each IMRF to result in a </a:t>
            </a:r>
            <a:r>
              <a:rPr lang="en-US" sz="2200" b="1">
                <a:solidFill>
                  <a:srgbClr val="002060"/>
                </a:solidFill>
                <a:latin typeface="Calibri (Body)"/>
              </a:rPr>
              <a:t>Progress Declaration </a:t>
            </a:r>
            <a:r>
              <a:rPr lang="en-US" sz="2200">
                <a:solidFill>
                  <a:srgbClr val="002060"/>
                </a:solidFill>
                <a:latin typeface="Calibri (Body)"/>
              </a:rPr>
              <a:t>agreed upon by governments</a:t>
            </a:r>
          </a:p>
          <a:p>
            <a:pPr marL="457200" indent="-457200" algn="l">
              <a:lnSpc>
                <a:spcPct val="100000"/>
              </a:lnSpc>
              <a:spcBef>
                <a:spcPts val="600"/>
              </a:spcBef>
              <a:buFont typeface="Arial"/>
              <a:buChar char="•"/>
            </a:pPr>
            <a:endParaRPr lang="en-US" sz="2000" b="1">
              <a:solidFill>
                <a:srgbClr val="002060"/>
              </a:solidFill>
              <a:latin typeface="Calibri (Body)"/>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19145" y="289430"/>
            <a:ext cx="2786799" cy="735558"/>
          </a:xfrm>
          <a:prstGeom prst="rect">
            <a:avLst/>
          </a:prstGeom>
        </p:spPr>
      </p:pic>
      <p:cxnSp>
        <p:nvCxnSpPr>
          <p:cNvPr id="11" name="Connecteur droit 6">
            <a:extLst>
              <a:ext uri="{FF2B5EF4-FFF2-40B4-BE49-F238E27FC236}">
                <a16:creationId xmlns:a16="http://schemas.microsoft.com/office/drawing/2014/main" id="{3D3360E4-20DB-40A9-8705-FBB2D02D4381}"/>
              </a:ext>
            </a:extLst>
          </p:cNvPr>
          <p:cNvCxnSpPr>
            <a:cxnSpLocks/>
          </p:cNvCxnSpPr>
          <p:nvPr/>
        </p:nvCxnSpPr>
        <p:spPr>
          <a:xfrm>
            <a:off x="586056" y="1130473"/>
            <a:ext cx="1101988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EBBAD29-4B96-4E69-AAF7-5948AA2E68E8}"/>
              </a:ext>
            </a:extLst>
          </p:cNvPr>
          <p:cNvPicPr>
            <a:picLocks noChangeAspect="1"/>
          </p:cNvPicPr>
          <p:nvPr/>
        </p:nvPicPr>
        <p:blipFill>
          <a:blip r:embed="rId4"/>
          <a:stretch>
            <a:fillRect/>
          </a:stretch>
        </p:blipFill>
        <p:spPr>
          <a:xfrm>
            <a:off x="147269" y="1439910"/>
            <a:ext cx="4686300" cy="3762375"/>
          </a:xfrm>
          <a:prstGeom prst="rect">
            <a:avLst/>
          </a:prstGeom>
        </p:spPr>
      </p:pic>
    </p:spTree>
    <p:extLst>
      <p:ext uri="{BB962C8B-B14F-4D97-AF65-F5344CB8AC3E}">
        <p14:creationId xmlns:p14="http://schemas.microsoft.com/office/powerpoint/2010/main" val="376164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86056" y="489901"/>
            <a:ext cx="9966134" cy="895088"/>
          </a:xfrm>
        </p:spPr>
        <p:txBody>
          <a:bodyPr anchor="t">
            <a:normAutofit/>
          </a:bodyPr>
          <a:lstStyle/>
          <a:p>
            <a:pPr algn="l">
              <a:lnSpc>
                <a:spcPct val="100000"/>
              </a:lnSpc>
            </a:pPr>
            <a:r>
              <a:rPr lang="en-US" sz="3000" b="1">
                <a:solidFill>
                  <a:srgbClr val="1A3668"/>
                </a:solidFill>
                <a:latin typeface="+mn-lt"/>
                <a:ea typeface="Roboto Medium" panose="02000000000000000000" pitchFamily="2" charset="0"/>
              </a:rPr>
              <a:t>International Migration Review Forum (IMRF)</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351681"/>
            <a:ext cx="2786799" cy="735558"/>
          </a:xfrm>
          <a:prstGeom prst="rect">
            <a:avLst/>
          </a:prstGeom>
        </p:spPr>
      </p:pic>
      <p:cxnSp>
        <p:nvCxnSpPr>
          <p:cNvPr id="11" name="Connecteur droit 6">
            <a:extLst>
              <a:ext uri="{FF2B5EF4-FFF2-40B4-BE49-F238E27FC236}">
                <a16:creationId xmlns:a16="http://schemas.microsoft.com/office/drawing/2014/main" id="{3D3360E4-20DB-40A9-8705-FBB2D02D4381}"/>
              </a:ext>
            </a:extLst>
          </p:cNvPr>
          <p:cNvCxnSpPr>
            <a:cxnSpLocks/>
          </p:cNvCxnSpPr>
          <p:nvPr/>
        </p:nvCxnSpPr>
        <p:spPr>
          <a:xfrm>
            <a:off x="602453" y="1221651"/>
            <a:ext cx="1086424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D8244DD-DD18-4CCD-940B-C76430D7473C}"/>
              </a:ext>
            </a:extLst>
          </p:cNvPr>
          <p:cNvSpPr txBox="1"/>
          <p:nvPr/>
        </p:nvSpPr>
        <p:spPr>
          <a:xfrm>
            <a:off x="602453" y="1555679"/>
            <a:ext cx="8017686" cy="3968779"/>
          </a:xfrm>
          <a:prstGeom prst="rect">
            <a:avLst/>
          </a:prstGeom>
          <a:noFill/>
        </p:spPr>
        <p:txBody>
          <a:bodyPr wrap="square" rtlCol="0">
            <a:spAutoFit/>
          </a:bodyPr>
          <a:lstStyle/>
          <a:p>
            <a:pPr algn="l">
              <a:lnSpc>
                <a:spcPct val="150000"/>
              </a:lnSpc>
              <a:spcBef>
                <a:spcPts val="600"/>
              </a:spcBef>
            </a:pPr>
            <a:r>
              <a:rPr lang="en-US" sz="2000" b="1" dirty="0">
                <a:solidFill>
                  <a:srgbClr val="002060"/>
                </a:solidFill>
                <a:latin typeface="Calibri (Body)"/>
              </a:rPr>
              <a:t>National and Regional Reviews</a:t>
            </a:r>
          </a:p>
          <a:p>
            <a:pPr marL="457200" indent="-457200" algn="l">
              <a:lnSpc>
                <a:spcPct val="150000"/>
              </a:lnSpc>
              <a:spcBef>
                <a:spcPts val="600"/>
              </a:spcBef>
              <a:buFont typeface="Arial"/>
              <a:buChar char="•"/>
            </a:pPr>
            <a:r>
              <a:rPr lang="en-US" sz="2000" dirty="0">
                <a:solidFill>
                  <a:srgbClr val="002060"/>
                </a:solidFill>
                <a:latin typeface="Calibri (Body)"/>
              </a:rPr>
              <a:t>Each IMRF should be meaningfully informed by both national and regional reviews</a:t>
            </a:r>
          </a:p>
          <a:p>
            <a:pPr marL="457200" indent="-457200" algn="l">
              <a:lnSpc>
                <a:spcPct val="150000"/>
              </a:lnSpc>
              <a:spcBef>
                <a:spcPts val="600"/>
              </a:spcBef>
              <a:buFont typeface="Arial"/>
              <a:buChar char="•"/>
            </a:pPr>
            <a:r>
              <a:rPr lang="en-US" sz="2000" b="1" dirty="0">
                <a:solidFill>
                  <a:srgbClr val="002060"/>
                </a:solidFill>
                <a:latin typeface="Calibri (Body)"/>
              </a:rPr>
              <a:t>National reviews </a:t>
            </a:r>
            <a:r>
              <a:rPr lang="en-US" sz="2000" dirty="0">
                <a:solidFill>
                  <a:srgbClr val="002060"/>
                </a:solidFill>
                <a:latin typeface="Calibri (Body)"/>
              </a:rPr>
              <a:t>conducted by governments should regularly and inclusively examine progress on GCM implementation and inform future planning and activities</a:t>
            </a:r>
          </a:p>
          <a:p>
            <a:pPr marL="457200" indent="-457200" algn="l">
              <a:lnSpc>
                <a:spcPct val="150000"/>
              </a:lnSpc>
              <a:spcBef>
                <a:spcPts val="600"/>
              </a:spcBef>
              <a:buFont typeface="Arial"/>
              <a:buChar char="•"/>
            </a:pPr>
            <a:r>
              <a:rPr lang="en-US" sz="2000" b="1" dirty="0">
                <a:solidFill>
                  <a:srgbClr val="002060"/>
                </a:solidFill>
                <a:latin typeface="Calibri (Body)"/>
              </a:rPr>
              <a:t>Regional reviews</a:t>
            </a:r>
            <a:r>
              <a:rPr lang="en-US" sz="2000" dirty="0">
                <a:solidFill>
                  <a:srgbClr val="002060"/>
                </a:solidFill>
                <a:latin typeface="Calibri (Body)"/>
              </a:rPr>
              <a:t>, take place every four years, alternating with the IMRF</a:t>
            </a:r>
          </a:p>
        </p:txBody>
      </p:sp>
      <p:sp>
        <p:nvSpPr>
          <p:cNvPr id="9" name="TextBox 8">
            <a:extLst>
              <a:ext uri="{FF2B5EF4-FFF2-40B4-BE49-F238E27FC236}">
                <a16:creationId xmlns:a16="http://schemas.microsoft.com/office/drawing/2014/main" id="{FF5BF559-EC68-4267-AF5C-1B57DE0300B6}"/>
              </a:ext>
            </a:extLst>
          </p:cNvPr>
          <p:cNvSpPr txBox="1"/>
          <p:nvPr/>
        </p:nvSpPr>
        <p:spPr>
          <a:xfrm>
            <a:off x="602453" y="5798433"/>
            <a:ext cx="10987094" cy="707886"/>
          </a:xfrm>
          <a:prstGeom prst="rect">
            <a:avLst/>
          </a:prstGeom>
          <a:noFill/>
        </p:spPr>
        <p:txBody>
          <a:bodyPr wrap="square" rtlCol="0">
            <a:spAutoFit/>
          </a:bodyPr>
          <a:lstStyle/>
          <a:p>
            <a:pPr algn="l">
              <a:lnSpc>
                <a:spcPct val="100000"/>
              </a:lnSpc>
              <a:spcBef>
                <a:spcPts val="600"/>
              </a:spcBef>
            </a:pPr>
            <a:r>
              <a:rPr lang="en-US" sz="2000" i="1">
                <a:solidFill>
                  <a:srgbClr val="002060"/>
                </a:solidFill>
                <a:latin typeface="Calibri (Body)"/>
              </a:rPr>
              <a:t>Visit the UN Network on Migration website for guidance, templates and related documents to support the preparation of national and regional reviews, as well as the IMRF: </a:t>
            </a:r>
            <a:r>
              <a:rPr lang="en-US" sz="2000" i="1">
                <a:solidFill>
                  <a:srgbClr val="002060"/>
                </a:solidFill>
                <a:latin typeface="Calibri (Body)"/>
                <a:hlinkClick r:id="rId4"/>
              </a:rPr>
              <a:t>https://migrationnetwork.un.org/</a:t>
            </a:r>
            <a:r>
              <a:rPr lang="en-US" sz="2000" i="1">
                <a:solidFill>
                  <a:srgbClr val="002060"/>
                </a:solidFill>
                <a:latin typeface="Calibri (Body)"/>
              </a:rPr>
              <a:t> </a:t>
            </a:r>
          </a:p>
        </p:txBody>
      </p:sp>
      <p:pic>
        <p:nvPicPr>
          <p:cNvPr id="3" name="Picture 2">
            <a:extLst>
              <a:ext uri="{FF2B5EF4-FFF2-40B4-BE49-F238E27FC236}">
                <a16:creationId xmlns:a16="http://schemas.microsoft.com/office/drawing/2014/main" id="{6E6893D7-AD84-E978-BD06-6AD8A2B9765C}"/>
              </a:ext>
            </a:extLst>
          </p:cNvPr>
          <p:cNvPicPr>
            <a:picLocks noChangeAspect="1"/>
          </p:cNvPicPr>
          <p:nvPr/>
        </p:nvPicPr>
        <p:blipFill>
          <a:blip r:embed="rId5"/>
          <a:stretch>
            <a:fillRect/>
          </a:stretch>
        </p:blipFill>
        <p:spPr>
          <a:xfrm>
            <a:off x="8275471" y="1849578"/>
            <a:ext cx="3489891" cy="3484266"/>
          </a:xfrm>
          <a:prstGeom prst="rect">
            <a:avLst/>
          </a:prstGeom>
        </p:spPr>
      </p:pic>
    </p:spTree>
    <p:extLst>
      <p:ext uri="{BB962C8B-B14F-4D97-AF65-F5344CB8AC3E}">
        <p14:creationId xmlns:p14="http://schemas.microsoft.com/office/powerpoint/2010/main" val="2022205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1200" y="5509168"/>
            <a:ext cx="12193200" cy="1655999"/>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62961" y="2518227"/>
            <a:ext cx="10144821" cy="1821543"/>
          </a:xfrm>
        </p:spPr>
        <p:txBody>
          <a:bodyPr>
            <a:noAutofit/>
          </a:bodyPr>
          <a:lstStyle/>
          <a:p>
            <a:pPr algn="r"/>
            <a:r>
              <a:rPr lang="en-US" b="1">
                <a:solidFill>
                  <a:srgbClr val="093D7C"/>
                </a:solidFill>
                <a:latin typeface="+mn-lt"/>
                <a:ea typeface="Roboto" panose="02000000000000000000" pitchFamily="2" charset="0"/>
              </a:rPr>
              <a:t>Break</a:t>
            </a:r>
          </a:p>
        </p:txBody>
      </p:sp>
      <p:pic>
        <p:nvPicPr>
          <p:cNvPr id="3" name="Picture 2" descr="A picture containing cup, coffee, beverage, coffee cup&#10;&#10;Description automatically generated">
            <a:extLst>
              <a:ext uri="{FF2B5EF4-FFF2-40B4-BE49-F238E27FC236}">
                <a16:creationId xmlns:a16="http://schemas.microsoft.com/office/drawing/2014/main" id="{0440CAC8-02C4-EE87-2376-684E545E4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31" y="243038"/>
            <a:ext cx="6172191" cy="4508689"/>
          </a:xfrm>
          <a:prstGeom prst="rect">
            <a:avLst/>
          </a:prstGeom>
        </p:spPr>
      </p:pic>
      <p:pic>
        <p:nvPicPr>
          <p:cNvPr id="6" name="Picture 4" descr="Flag Of Albania HD Wallpaper">
            <a:extLst>
              <a:ext uri="{FF2B5EF4-FFF2-40B4-BE49-F238E27FC236}">
                <a16:creationId xmlns:a16="http://schemas.microsoft.com/office/drawing/2014/main" id="{5374C212-5124-D724-280A-28AEF8821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455" y="5662751"/>
            <a:ext cx="1919237" cy="10795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868A26ED-48D0-44FB-89B5-AF1F980D2E87}"/>
              </a:ext>
            </a:extLst>
          </p:cNvPr>
          <p:cNvPicPr>
            <a:picLocks noChangeAspect="1"/>
          </p:cNvPicPr>
          <p:nvPr/>
        </p:nvPicPr>
        <p:blipFill>
          <a:blip r:embed="rId5"/>
          <a:stretch>
            <a:fillRect/>
          </a:stretch>
        </p:blipFill>
        <p:spPr>
          <a:xfrm>
            <a:off x="6639831" y="5414213"/>
            <a:ext cx="3149194" cy="1576645"/>
          </a:xfrm>
          <a:prstGeom prst="rect">
            <a:avLst/>
          </a:prstGeom>
        </p:spPr>
      </p:pic>
    </p:spTree>
    <p:extLst>
      <p:ext uri="{BB962C8B-B14F-4D97-AF65-F5344CB8AC3E}">
        <p14:creationId xmlns:p14="http://schemas.microsoft.com/office/powerpoint/2010/main" val="321814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1200" y="5509168"/>
            <a:ext cx="12193200" cy="1655999"/>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62961" y="2518227"/>
            <a:ext cx="10144821" cy="1821543"/>
          </a:xfrm>
        </p:spPr>
        <p:txBody>
          <a:bodyPr>
            <a:noAutofit/>
          </a:bodyPr>
          <a:lstStyle/>
          <a:p>
            <a:pPr algn="l"/>
            <a:r>
              <a:rPr lang="en-GB" b="1" u="sng">
                <a:solidFill>
                  <a:srgbClr val="093D7C"/>
                </a:solidFill>
                <a:latin typeface="+mn-lt"/>
                <a:ea typeface="Roboto Medium" panose="02000000000000000000" pitchFamily="2" charset="0"/>
              </a:rPr>
              <a:t>Session 2: </a:t>
            </a:r>
            <a:br>
              <a:rPr lang="en-GB" b="1" u="sng">
                <a:solidFill>
                  <a:srgbClr val="093D7C"/>
                </a:solidFill>
                <a:latin typeface="+mn-lt"/>
                <a:ea typeface="Roboto Medium" panose="02000000000000000000" pitchFamily="2" charset="0"/>
              </a:rPr>
            </a:br>
            <a:r>
              <a:rPr lang="en-GB" b="1">
                <a:solidFill>
                  <a:srgbClr val="093D7C"/>
                </a:solidFill>
                <a:latin typeface="+mn-lt"/>
                <a:ea typeface="Roboto Medium" panose="02000000000000000000" pitchFamily="2" charset="0"/>
              </a:rPr>
              <a:t>GCM Resources, Good practices &amp; Way Forward</a:t>
            </a:r>
            <a:endParaRPr lang="en-US" b="1">
              <a:solidFill>
                <a:srgbClr val="093D7C"/>
              </a:solidFill>
              <a:latin typeface="+mn-lt"/>
              <a:ea typeface="Roboto" panose="02000000000000000000" pitchFamily="2" charset="0"/>
            </a:endParaRPr>
          </a:p>
        </p:txBody>
      </p:sp>
      <p:pic>
        <p:nvPicPr>
          <p:cNvPr id="3" name="Picture 4" descr="Flag Of Albania HD Wallpaper">
            <a:extLst>
              <a:ext uri="{FF2B5EF4-FFF2-40B4-BE49-F238E27FC236}">
                <a16:creationId xmlns:a16="http://schemas.microsoft.com/office/drawing/2014/main" id="{54C4BD9A-E338-DFE4-870F-5C0822880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455" y="5662751"/>
            <a:ext cx="1919237" cy="10795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4FC150DE-DA76-8A5D-72C3-E8A6D255D919}"/>
              </a:ext>
            </a:extLst>
          </p:cNvPr>
          <p:cNvPicPr>
            <a:picLocks noChangeAspect="1"/>
          </p:cNvPicPr>
          <p:nvPr/>
        </p:nvPicPr>
        <p:blipFill>
          <a:blip r:embed="rId4"/>
          <a:stretch>
            <a:fillRect/>
          </a:stretch>
        </p:blipFill>
        <p:spPr>
          <a:xfrm>
            <a:off x="6639831" y="5414213"/>
            <a:ext cx="3149194" cy="1576645"/>
          </a:xfrm>
          <a:prstGeom prst="rect">
            <a:avLst/>
          </a:prstGeom>
        </p:spPr>
      </p:pic>
    </p:spTree>
    <p:extLst>
      <p:ext uri="{BB962C8B-B14F-4D97-AF65-F5344CB8AC3E}">
        <p14:creationId xmlns:p14="http://schemas.microsoft.com/office/powerpoint/2010/main" val="3841710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29D-458D-9003-5197-38D3141D6457}"/>
              </a:ext>
            </a:extLst>
          </p:cNvPr>
          <p:cNvSpPr>
            <a:spLocks noGrp="1"/>
          </p:cNvSpPr>
          <p:nvPr>
            <p:ph type="title"/>
          </p:nvPr>
        </p:nvSpPr>
        <p:spPr/>
        <p:txBody>
          <a:bodyPr>
            <a:normAutofit/>
          </a:bodyPr>
          <a:lstStyle/>
          <a:p>
            <a:r>
              <a:rPr lang="en-US">
                <a:solidFill>
                  <a:srgbClr val="093D7C"/>
                </a:solidFill>
                <a:latin typeface="+mn-lt"/>
                <a:ea typeface="+mn-ea"/>
                <a:cs typeface="+mn-cs"/>
              </a:rPr>
              <a:t>Letter to Resident Coordinators</a:t>
            </a:r>
            <a:endParaRPr lang="en-AT">
              <a:solidFill>
                <a:srgbClr val="093D7C"/>
              </a:solidFill>
              <a:latin typeface="+mn-lt"/>
            </a:endParaRPr>
          </a:p>
        </p:txBody>
      </p:sp>
      <p:sp>
        <p:nvSpPr>
          <p:cNvPr id="5" name="Rectangle 4">
            <a:extLst>
              <a:ext uri="{FF2B5EF4-FFF2-40B4-BE49-F238E27FC236}">
                <a16:creationId xmlns:a16="http://schemas.microsoft.com/office/drawing/2014/main" id="{24BFBD11-17EF-D937-A340-903CB19D113A}"/>
              </a:ext>
            </a:extLst>
          </p:cNvPr>
          <p:cNvSpPr/>
          <p:nvPr/>
        </p:nvSpPr>
        <p:spPr>
          <a:xfrm>
            <a:off x="-89756" y="0"/>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6">
            <a:extLst>
              <a:ext uri="{FF2B5EF4-FFF2-40B4-BE49-F238E27FC236}">
                <a16:creationId xmlns:a16="http://schemas.microsoft.com/office/drawing/2014/main" id="{302A46A7-CB02-414B-4463-2280F3AEEE04}"/>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823B339-D972-3ACE-4771-67E3AA2D9EE2}"/>
              </a:ext>
            </a:extLst>
          </p:cNvPr>
          <p:cNvPicPr>
            <a:picLocks noChangeAspect="1"/>
          </p:cNvPicPr>
          <p:nvPr/>
        </p:nvPicPr>
        <p:blipFill>
          <a:blip r:embed="rId3"/>
          <a:stretch>
            <a:fillRect/>
          </a:stretch>
        </p:blipFill>
        <p:spPr>
          <a:xfrm>
            <a:off x="1002181" y="1834729"/>
            <a:ext cx="3083069" cy="4672350"/>
          </a:xfrm>
          <a:prstGeom prst="rect">
            <a:avLst/>
          </a:prstGeom>
        </p:spPr>
      </p:pic>
      <p:pic>
        <p:nvPicPr>
          <p:cNvPr id="14" name="Picture 13">
            <a:extLst>
              <a:ext uri="{FF2B5EF4-FFF2-40B4-BE49-F238E27FC236}">
                <a16:creationId xmlns:a16="http://schemas.microsoft.com/office/drawing/2014/main" id="{4CB24B86-DEB8-108F-349F-C60364FFD41D}"/>
              </a:ext>
            </a:extLst>
          </p:cNvPr>
          <p:cNvPicPr>
            <a:picLocks noChangeAspect="1"/>
          </p:cNvPicPr>
          <p:nvPr/>
        </p:nvPicPr>
        <p:blipFill>
          <a:blip r:embed="rId4"/>
          <a:stretch>
            <a:fillRect/>
          </a:stretch>
        </p:blipFill>
        <p:spPr>
          <a:xfrm>
            <a:off x="6663481" y="1834729"/>
            <a:ext cx="3303714" cy="4562843"/>
          </a:xfrm>
          <a:prstGeom prst="rect">
            <a:avLst/>
          </a:prstGeom>
        </p:spPr>
      </p:pic>
      <p:sp>
        <p:nvSpPr>
          <p:cNvPr id="15" name="TextBox 14">
            <a:extLst>
              <a:ext uri="{FF2B5EF4-FFF2-40B4-BE49-F238E27FC236}">
                <a16:creationId xmlns:a16="http://schemas.microsoft.com/office/drawing/2014/main" id="{949F0BA9-4834-3C63-A578-55533EF00B1D}"/>
              </a:ext>
            </a:extLst>
          </p:cNvPr>
          <p:cNvSpPr txBox="1"/>
          <p:nvPr/>
        </p:nvSpPr>
        <p:spPr>
          <a:xfrm>
            <a:off x="1235301" y="6217538"/>
            <a:ext cx="4404731" cy="369332"/>
          </a:xfrm>
          <a:prstGeom prst="rect">
            <a:avLst/>
          </a:prstGeom>
          <a:noFill/>
        </p:spPr>
        <p:txBody>
          <a:bodyPr wrap="square" rtlCol="0">
            <a:spAutoFit/>
          </a:bodyPr>
          <a:lstStyle/>
          <a:p>
            <a:r>
              <a:rPr lang="en-GB" i="1">
                <a:solidFill>
                  <a:srgbClr val="093D7C"/>
                </a:solidFill>
              </a:rPr>
              <a:t>FROM: Assistant SG + IOM DG ( 4 Nov. 2021)</a:t>
            </a:r>
            <a:endParaRPr lang="en-AT" i="1">
              <a:solidFill>
                <a:srgbClr val="093D7C"/>
              </a:solidFill>
            </a:endParaRPr>
          </a:p>
        </p:txBody>
      </p:sp>
      <p:sp>
        <p:nvSpPr>
          <p:cNvPr id="16" name="TextBox 15">
            <a:extLst>
              <a:ext uri="{FF2B5EF4-FFF2-40B4-BE49-F238E27FC236}">
                <a16:creationId xmlns:a16="http://schemas.microsoft.com/office/drawing/2014/main" id="{E9E23CCF-205B-FF25-82FD-0C3B8C110591}"/>
              </a:ext>
            </a:extLst>
          </p:cNvPr>
          <p:cNvSpPr txBox="1"/>
          <p:nvPr/>
        </p:nvSpPr>
        <p:spPr>
          <a:xfrm>
            <a:off x="7044619" y="6217538"/>
            <a:ext cx="4404731" cy="369332"/>
          </a:xfrm>
          <a:prstGeom prst="rect">
            <a:avLst/>
          </a:prstGeom>
          <a:noFill/>
        </p:spPr>
        <p:txBody>
          <a:bodyPr wrap="square" rtlCol="0">
            <a:spAutoFit/>
          </a:bodyPr>
          <a:lstStyle/>
          <a:p>
            <a:r>
              <a:rPr lang="en-GB" i="1">
                <a:solidFill>
                  <a:srgbClr val="093D7C"/>
                </a:solidFill>
              </a:rPr>
              <a:t>FROM: Deputy SG ( 11 April 2023)</a:t>
            </a:r>
            <a:endParaRPr lang="en-AT" i="1">
              <a:solidFill>
                <a:srgbClr val="093D7C"/>
              </a:solidFill>
            </a:endParaRPr>
          </a:p>
        </p:txBody>
      </p:sp>
    </p:spTree>
    <p:extLst>
      <p:ext uri="{BB962C8B-B14F-4D97-AF65-F5344CB8AC3E}">
        <p14:creationId xmlns:p14="http://schemas.microsoft.com/office/powerpoint/2010/main" val="1493982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UN Network on Migration</a:t>
            </a: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grpSp>
        <p:nvGrpSpPr>
          <p:cNvPr id="6" name="Group 15">
            <a:extLst>
              <a:ext uri="{FF2B5EF4-FFF2-40B4-BE49-F238E27FC236}">
                <a16:creationId xmlns:a16="http://schemas.microsoft.com/office/drawing/2014/main" id="{3FF6CE0B-0D7C-B15C-2AF5-6C232D7530EA}"/>
              </a:ext>
            </a:extLst>
          </p:cNvPr>
          <p:cNvGrpSpPr/>
          <p:nvPr/>
        </p:nvGrpSpPr>
        <p:grpSpPr>
          <a:xfrm>
            <a:off x="614723" y="1996832"/>
            <a:ext cx="5678860" cy="3616601"/>
            <a:chOff x="1659518" y="5235927"/>
            <a:chExt cx="11357720" cy="7233193"/>
          </a:xfrm>
        </p:grpSpPr>
        <p:sp>
          <p:nvSpPr>
            <p:cNvPr id="7" name="Subtitle 2">
              <a:extLst>
                <a:ext uri="{FF2B5EF4-FFF2-40B4-BE49-F238E27FC236}">
                  <a16:creationId xmlns:a16="http://schemas.microsoft.com/office/drawing/2014/main" id="{C72CDEBF-3B5E-DEC3-F385-608075FADF06}"/>
                </a:ext>
              </a:extLst>
            </p:cNvPr>
            <p:cNvSpPr txBox="1">
              <a:spLocks/>
            </p:cNvSpPr>
            <p:nvPr/>
          </p:nvSpPr>
          <p:spPr>
            <a:xfrm>
              <a:off x="1659518" y="6084804"/>
              <a:ext cx="8201956" cy="6384316"/>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base"/>
              <a:r>
                <a:rPr lang="en-GB" sz="1600">
                  <a:solidFill>
                    <a:srgbClr val="093D7C"/>
                  </a:solidFill>
                  <a:latin typeface="+mn-lt"/>
                </a:rPr>
                <a:t>The United Nations system is committed to supporting the implementation, follow-up and review of the Global Compact for Safe, Orderly and Regular Migration (GCM).</a:t>
              </a:r>
            </a:p>
            <a:p>
              <a:pPr algn="l" fontAlgn="base"/>
              <a:endParaRPr lang="en-GB" sz="1600">
                <a:solidFill>
                  <a:srgbClr val="093D7C"/>
                </a:solidFill>
                <a:latin typeface="+mn-lt"/>
              </a:endParaRPr>
            </a:p>
            <a:p>
              <a:pPr algn="l" fontAlgn="base"/>
              <a:r>
                <a:rPr lang="en-GB" sz="1600">
                  <a:solidFill>
                    <a:srgbClr val="093D7C"/>
                  </a:solidFill>
                  <a:latin typeface="+mn-lt"/>
                </a:rPr>
                <a:t>To this end, the United Nations establishes a Network on Migration to ensure</a:t>
              </a:r>
              <a:r>
                <a:rPr lang="en-GB" sz="1600" b="1">
                  <a:solidFill>
                    <a:srgbClr val="093D7C"/>
                  </a:solidFill>
                  <a:latin typeface="+mn-lt"/>
                </a:rPr>
                <a:t> effective, timely and coordinated system-wide support to Member States</a:t>
              </a:r>
              <a:endParaRPr lang="de-DE" sz="1600" b="1">
                <a:latin typeface="+mn-lt"/>
              </a:endParaRPr>
            </a:p>
            <a:p>
              <a:pPr algn="l" fontAlgn="base"/>
              <a:r>
                <a:rPr lang="en-US" sz="1600">
                  <a:solidFill>
                    <a:schemeClr val="bg1"/>
                  </a:solidFill>
                  <a:cs typeface="Calibri"/>
                </a:rPr>
                <a:t>UNNM country and regional experience</a:t>
              </a:r>
              <a:endParaRPr lang="en-US" sz="1600">
                <a:latin typeface="+mn-lt"/>
              </a:endParaRPr>
            </a:p>
          </p:txBody>
        </p:sp>
        <p:sp>
          <p:nvSpPr>
            <p:cNvPr id="9" name="Rectangle 20">
              <a:extLst>
                <a:ext uri="{FF2B5EF4-FFF2-40B4-BE49-F238E27FC236}">
                  <a16:creationId xmlns:a16="http://schemas.microsoft.com/office/drawing/2014/main" id="{02F81F26-BB2B-2DCE-B7E7-62E42FFFEBF5}"/>
                </a:ext>
              </a:extLst>
            </p:cNvPr>
            <p:cNvSpPr/>
            <p:nvPr/>
          </p:nvSpPr>
          <p:spPr>
            <a:xfrm>
              <a:off x="1659518" y="5235927"/>
              <a:ext cx="11357720" cy="800219"/>
            </a:xfrm>
            <a:prstGeom prst="rect">
              <a:avLst/>
            </a:prstGeom>
          </p:spPr>
          <p:txBody>
            <a:bodyPr wrap="square">
              <a:spAutoFit/>
            </a:bodyPr>
            <a:lstStyle/>
            <a:p>
              <a:r>
                <a:rPr lang="en-US" sz="2000" b="1">
                  <a:solidFill>
                    <a:schemeClr val="tx2"/>
                  </a:solidFill>
                  <a:ea typeface="Roboto" panose="02000000000000000000" pitchFamily="2" charset="0"/>
                  <a:cs typeface="Poppins" pitchFamily="2" charset="77"/>
                </a:rPr>
                <a:t>The UN Network on Migration</a:t>
              </a:r>
            </a:p>
          </p:txBody>
        </p:sp>
      </p:grpSp>
      <p:sp>
        <p:nvSpPr>
          <p:cNvPr id="10" name="TextBox 22">
            <a:extLst>
              <a:ext uri="{FF2B5EF4-FFF2-40B4-BE49-F238E27FC236}">
                <a16:creationId xmlns:a16="http://schemas.microsoft.com/office/drawing/2014/main" id="{05112E75-5DA7-917B-54D6-DA2F47209336}"/>
              </a:ext>
            </a:extLst>
          </p:cNvPr>
          <p:cNvSpPr txBox="1"/>
          <p:nvPr/>
        </p:nvSpPr>
        <p:spPr>
          <a:xfrm>
            <a:off x="6081712" y="2144809"/>
            <a:ext cx="2437803" cy="1572738"/>
          </a:xfrm>
          <a:prstGeom prst="rect">
            <a:avLst/>
          </a:prstGeom>
          <a:noFill/>
        </p:spPr>
        <p:txBody>
          <a:bodyPr wrap="square" rtlCol="0">
            <a:spAutoFit/>
          </a:bodyPr>
          <a:lstStyle/>
          <a:p>
            <a:pPr>
              <a:lnSpc>
                <a:spcPct val="90000"/>
              </a:lnSpc>
            </a:pPr>
            <a:r>
              <a:rPr lang="en-GB" b="1">
                <a:solidFill>
                  <a:srgbClr val="0033A0"/>
                </a:solidFill>
                <a:latin typeface="+mj-lt"/>
                <a:cs typeface="Calibri Light" panose="020F0302020204030204" pitchFamily="34" charset="0"/>
              </a:rPr>
              <a:t>GCM</a:t>
            </a:r>
          </a:p>
          <a:p>
            <a:r>
              <a:rPr lang="en-US" sz="1600">
                <a:solidFill>
                  <a:srgbClr val="093D7C"/>
                </a:solidFill>
              </a:rPr>
              <a:t>UN system support for the implementation, follow up and review of GCM adopted in December 2018.</a:t>
            </a:r>
          </a:p>
        </p:txBody>
      </p:sp>
      <p:sp>
        <p:nvSpPr>
          <p:cNvPr id="12" name="TextBox 23">
            <a:extLst>
              <a:ext uri="{FF2B5EF4-FFF2-40B4-BE49-F238E27FC236}">
                <a16:creationId xmlns:a16="http://schemas.microsoft.com/office/drawing/2014/main" id="{23027823-6159-2D5C-84C3-9377B13768E7}"/>
              </a:ext>
            </a:extLst>
          </p:cNvPr>
          <p:cNvSpPr txBox="1"/>
          <p:nvPr/>
        </p:nvSpPr>
        <p:spPr>
          <a:xfrm>
            <a:off x="9043108" y="2199204"/>
            <a:ext cx="2442456" cy="1572738"/>
          </a:xfrm>
          <a:prstGeom prst="rect">
            <a:avLst/>
          </a:prstGeom>
          <a:noFill/>
        </p:spPr>
        <p:txBody>
          <a:bodyPr wrap="square">
            <a:spAutoFit/>
          </a:bodyPr>
          <a:lstStyle/>
          <a:p>
            <a:pPr>
              <a:lnSpc>
                <a:spcPct val="90000"/>
              </a:lnSpc>
            </a:pPr>
            <a:r>
              <a:rPr lang="en-GB" sz="1800" b="1">
                <a:solidFill>
                  <a:srgbClr val="0033A0"/>
                </a:solidFill>
                <a:latin typeface="+mj-lt"/>
                <a:cs typeface="Calibri Light" panose="020F0302020204030204" pitchFamily="34" charset="0"/>
              </a:rPr>
              <a:t>Network</a:t>
            </a:r>
          </a:p>
          <a:p>
            <a:r>
              <a:rPr lang="en-US" sz="1600">
                <a:solidFill>
                  <a:srgbClr val="093D7C"/>
                </a:solidFill>
              </a:rPr>
              <a:t>Consists of 39 entities of the UN system who wish to be a part of it and for whom migration is of relevance to their mandate</a:t>
            </a:r>
          </a:p>
        </p:txBody>
      </p:sp>
      <p:grpSp>
        <p:nvGrpSpPr>
          <p:cNvPr id="13" name="Group 25">
            <a:extLst>
              <a:ext uri="{FF2B5EF4-FFF2-40B4-BE49-F238E27FC236}">
                <a16:creationId xmlns:a16="http://schemas.microsoft.com/office/drawing/2014/main" id="{C26FAC26-11A7-4E41-C28C-47076A93BABA}"/>
              </a:ext>
            </a:extLst>
          </p:cNvPr>
          <p:cNvGrpSpPr/>
          <p:nvPr/>
        </p:nvGrpSpPr>
        <p:grpSpPr>
          <a:xfrm>
            <a:off x="5436834" y="2199204"/>
            <a:ext cx="357809" cy="357809"/>
            <a:chOff x="860326" y="5977656"/>
            <a:chExt cx="357809" cy="357809"/>
          </a:xfrm>
        </p:grpSpPr>
        <p:sp>
          <p:nvSpPr>
            <p:cNvPr id="14" name="Oval 13">
              <a:extLst>
                <a:ext uri="{FF2B5EF4-FFF2-40B4-BE49-F238E27FC236}">
                  <a16:creationId xmlns:a16="http://schemas.microsoft.com/office/drawing/2014/main" id="{992546A3-EB8D-044B-1EA6-6BF67090FDBB}"/>
                </a:ext>
              </a:extLst>
            </p:cNvPr>
            <p:cNvSpPr/>
            <p:nvPr/>
          </p:nvSpPr>
          <p:spPr>
            <a:xfrm>
              <a:off x="860326" y="5977656"/>
              <a:ext cx="357809" cy="3578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15" name="Rectangle 27">
              <a:extLst>
                <a:ext uri="{FF2B5EF4-FFF2-40B4-BE49-F238E27FC236}">
                  <a16:creationId xmlns:a16="http://schemas.microsoft.com/office/drawing/2014/main" id="{A4884808-9119-7F40-5596-F9B8509B42C4}"/>
                </a:ext>
              </a:extLst>
            </p:cNvPr>
            <p:cNvSpPr/>
            <p:nvPr/>
          </p:nvSpPr>
          <p:spPr>
            <a:xfrm rot="2700000">
              <a:off x="958721" y="6174269"/>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16" name="Rectangle 28">
              <a:extLst>
                <a:ext uri="{FF2B5EF4-FFF2-40B4-BE49-F238E27FC236}">
                  <a16:creationId xmlns:a16="http://schemas.microsoft.com/office/drawing/2014/main" id="{FE29E8FE-3FC6-00F4-C6C1-4C1C10DF19F5}"/>
                </a:ext>
              </a:extLst>
            </p:cNvPr>
            <p:cNvSpPr/>
            <p:nvPr/>
          </p:nvSpPr>
          <p:spPr>
            <a:xfrm rot="18900000">
              <a:off x="988025" y="6149855"/>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grpSp>
      <p:grpSp>
        <p:nvGrpSpPr>
          <p:cNvPr id="17" name="Group 29">
            <a:extLst>
              <a:ext uri="{FF2B5EF4-FFF2-40B4-BE49-F238E27FC236}">
                <a16:creationId xmlns:a16="http://schemas.microsoft.com/office/drawing/2014/main" id="{B3BE2000-085B-BC90-3DA6-E6095214644F}"/>
              </a:ext>
            </a:extLst>
          </p:cNvPr>
          <p:cNvGrpSpPr/>
          <p:nvPr/>
        </p:nvGrpSpPr>
        <p:grpSpPr>
          <a:xfrm>
            <a:off x="8519515" y="2199204"/>
            <a:ext cx="357809" cy="357809"/>
            <a:chOff x="4684957" y="3651793"/>
            <a:chExt cx="357809" cy="357809"/>
          </a:xfrm>
        </p:grpSpPr>
        <p:sp>
          <p:nvSpPr>
            <p:cNvPr id="18" name="Oval 17">
              <a:extLst>
                <a:ext uri="{FF2B5EF4-FFF2-40B4-BE49-F238E27FC236}">
                  <a16:creationId xmlns:a16="http://schemas.microsoft.com/office/drawing/2014/main" id="{96CC395D-E36C-5D24-DFC6-571DB076E2DE}"/>
                </a:ext>
              </a:extLst>
            </p:cNvPr>
            <p:cNvSpPr/>
            <p:nvPr/>
          </p:nvSpPr>
          <p:spPr>
            <a:xfrm>
              <a:off x="4684957" y="3651793"/>
              <a:ext cx="357809" cy="3578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19" name="Rectangle 31">
              <a:extLst>
                <a:ext uri="{FF2B5EF4-FFF2-40B4-BE49-F238E27FC236}">
                  <a16:creationId xmlns:a16="http://schemas.microsoft.com/office/drawing/2014/main" id="{C1BBCE8D-3C4A-9DDF-65CF-D8E7D8F36141}"/>
                </a:ext>
              </a:extLst>
            </p:cNvPr>
            <p:cNvSpPr/>
            <p:nvPr/>
          </p:nvSpPr>
          <p:spPr>
            <a:xfrm rot="2700000">
              <a:off x="4783352" y="3848406"/>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20" name="Rectangle 32">
              <a:extLst>
                <a:ext uri="{FF2B5EF4-FFF2-40B4-BE49-F238E27FC236}">
                  <a16:creationId xmlns:a16="http://schemas.microsoft.com/office/drawing/2014/main" id="{8C12EAA0-E8C4-08A1-7CB6-802E3812F1FF}"/>
                </a:ext>
              </a:extLst>
            </p:cNvPr>
            <p:cNvSpPr/>
            <p:nvPr/>
          </p:nvSpPr>
          <p:spPr>
            <a:xfrm rot="18900000">
              <a:off x="4812656" y="3823992"/>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grpSp>
      <p:sp>
        <p:nvSpPr>
          <p:cNvPr id="21" name="TextBox 22">
            <a:extLst>
              <a:ext uri="{FF2B5EF4-FFF2-40B4-BE49-F238E27FC236}">
                <a16:creationId xmlns:a16="http://schemas.microsoft.com/office/drawing/2014/main" id="{EB3A515F-4EF9-700A-3F37-5E25A69A7131}"/>
              </a:ext>
            </a:extLst>
          </p:cNvPr>
          <p:cNvSpPr txBox="1"/>
          <p:nvPr/>
        </p:nvSpPr>
        <p:spPr>
          <a:xfrm>
            <a:off x="6112863" y="4074519"/>
            <a:ext cx="2437803" cy="1726627"/>
          </a:xfrm>
          <a:prstGeom prst="rect">
            <a:avLst/>
          </a:prstGeom>
          <a:noFill/>
        </p:spPr>
        <p:txBody>
          <a:bodyPr wrap="square" rtlCol="0">
            <a:spAutoFit/>
          </a:bodyPr>
          <a:lstStyle/>
          <a:p>
            <a:pPr>
              <a:lnSpc>
                <a:spcPct val="90000"/>
              </a:lnSpc>
            </a:pPr>
            <a:r>
              <a:rPr lang="en-GB" b="1">
                <a:solidFill>
                  <a:srgbClr val="0033A0"/>
                </a:solidFill>
                <a:latin typeface="+mj-lt"/>
                <a:cs typeface="Calibri Light" panose="020F0302020204030204" pitchFamily="34" charset="0"/>
              </a:rPr>
              <a:t>Rolled out on global, regional and national level </a:t>
            </a:r>
            <a:endParaRPr lang="en-GB">
              <a:solidFill>
                <a:srgbClr val="0033A0"/>
              </a:solidFill>
              <a:latin typeface="+mj-lt"/>
              <a:cs typeface="Calibri Light" panose="020F0302020204030204" pitchFamily="34" charset="0"/>
            </a:endParaRPr>
          </a:p>
          <a:p>
            <a:pPr>
              <a:lnSpc>
                <a:spcPct val="90000"/>
              </a:lnSpc>
            </a:pPr>
            <a:r>
              <a:rPr lang="en-US" sz="1600">
                <a:solidFill>
                  <a:srgbClr val="093D7C"/>
                </a:solidFill>
                <a:cs typeface="Calibri Light" panose="020F0302020204030204" pitchFamily="34" charset="0"/>
              </a:rPr>
              <a:t>The Country Network in Albania was established in 2021, co-chaired by IOM and UNRC.</a:t>
            </a:r>
            <a:endParaRPr lang="en-GB" sz="1600">
              <a:solidFill>
                <a:srgbClr val="093D7C"/>
              </a:solidFill>
              <a:cs typeface="Calibri Light" panose="020F0302020204030204" pitchFamily="34" charset="0"/>
            </a:endParaRPr>
          </a:p>
        </p:txBody>
      </p:sp>
      <p:grpSp>
        <p:nvGrpSpPr>
          <p:cNvPr id="22" name="Group 25">
            <a:extLst>
              <a:ext uri="{FF2B5EF4-FFF2-40B4-BE49-F238E27FC236}">
                <a16:creationId xmlns:a16="http://schemas.microsoft.com/office/drawing/2014/main" id="{B4DC1312-CEF7-B143-80BF-C430F66AE8CF}"/>
              </a:ext>
            </a:extLst>
          </p:cNvPr>
          <p:cNvGrpSpPr/>
          <p:nvPr/>
        </p:nvGrpSpPr>
        <p:grpSpPr>
          <a:xfrm>
            <a:off x="5436834" y="4153841"/>
            <a:ext cx="357809" cy="357809"/>
            <a:chOff x="860326" y="5977656"/>
            <a:chExt cx="357809" cy="357809"/>
          </a:xfrm>
        </p:grpSpPr>
        <p:sp>
          <p:nvSpPr>
            <p:cNvPr id="23" name="Oval 22">
              <a:extLst>
                <a:ext uri="{FF2B5EF4-FFF2-40B4-BE49-F238E27FC236}">
                  <a16:creationId xmlns:a16="http://schemas.microsoft.com/office/drawing/2014/main" id="{96A16618-1B22-8B55-4201-71377510C93D}"/>
                </a:ext>
              </a:extLst>
            </p:cNvPr>
            <p:cNvSpPr/>
            <p:nvPr/>
          </p:nvSpPr>
          <p:spPr>
            <a:xfrm>
              <a:off x="860326" y="5977656"/>
              <a:ext cx="357809" cy="35780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24" name="Rectangle 27">
              <a:extLst>
                <a:ext uri="{FF2B5EF4-FFF2-40B4-BE49-F238E27FC236}">
                  <a16:creationId xmlns:a16="http://schemas.microsoft.com/office/drawing/2014/main" id="{471D50F9-E7F8-D449-9FB1-A62F311FA8F2}"/>
                </a:ext>
              </a:extLst>
            </p:cNvPr>
            <p:cNvSpPr/>
            <p:nvPr/>
          </p:nvSpPr>
          <p:spPr>
            <a:xfrm rot="2700000">
              <a:off x="958721" y="6174269"/>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25" name="Rectangle 28">
              <a:extLst>
                <a:ext uri="{FF2B5EF4-FFF2-40B4-BE49-F238E27FC236}">
                  <a16:creationId xmlns:a16="http://schemas.microsoft.com/office/drawing/2014/main" id="{672A7EF5-DC57-A9CA-01F7-622509DDBA64}"/>
                </a:ext>
              </a:extLst>
            </p:cNvPr>
            <p:cNvSpPr/>
            <p:nvPr/>
          </p:nvSpPr>
          <p:spPr>
            <a:xfrm rot="18900000">
              <a:off x="988025" y="6149855"/>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grpSp>
      <p:sp>
        <p:nvSpPr>
          <p:cNvPr id="26" name="TextBox 22">
            <a:extLst>
              <a:ext uri="{FF2B5EF4-FFF2-40B4-BE49-F238E27FC236}">
                <a16:creationId xmlns:a16="http://schemas.microsoft.com/office/drawing/2014/main" id="{242B50EC-783A-88B5-0054-CD6334612AC5}"/>
              </a:ext>
            </a:extLst>
          </p:cNvPr>
          <p:cNvSpPr txBox="1"/>
          <p:nvPr/>
        </p:nvSpPr>
        <p:spPr>
          <a:xfrm>
            <a:off x="9164393" y="4107750"/>
            <a:ext cx="2437803" cy="834074"/>
          </a:xfrm>
          <a:prstGeom prst="rect">
            <a:avLst/>
          </a:prstGeom>
          <a:noFill/>
        </p:spPr>
        <p:txBody>
          <a:bodyPr wrap="square" rtlCol="0">
            <a:spAutoFit/>
          </a:bodyPr>
          <a:lstStyle/>
          <a:p>
            <a:pPr>
              <a:lnSpc>
                <a:spcPct val="90000"/>
              </a:lnSpc>
            </a:pPr>
            <a:r>
              <a:rPr lang="en-GB" b="1">
                <a:solidFill>
                  <a:srgbClr val="0033A0"/>
                </a:solidFill>
                <a:latin typeface="+mj-lt"/>
                <a:cs typeface="Calibri Light" panose="020F0302020204030204" pitchFamily="34" charset="0"/>
              </a:rPr>
              <a:t>IOM’s Role</a:t>
            </a:r>
          </a:p>
          <a:p>
            <a:r>
              <a:rPr lang="en-US" sz="1600">
                <a:solidFill>
                  <a:srgbClr val="093D7C"/>
                </a:solidFill>
              </a:rPr>
              <a:t>IOM as Coordinator and Secretariat</a:t>
            </a:r>
          </a:p>
        </p:txBody>
      </p:sp>
      <p:grpSp>
        <p:nvGrpSpPr>
          <p:cNvPr id="27" name="Group 25">
            <a:extLst>
              <a:ext uri="{FF2B5EF4-FFF2-40B4-BE49-F238E27FC236}">
                <a16:creationId xmlns:a16="http://schemas.microsoft.com/office/drawing/2014/main" id="{C6B9FE4D-7792-7031-805D-D67684FFBB29}"/>
              </a:ext>
            </a:extLst>
          </p:cNvPr>
          <p:cNvGrpSpPr/>
          <p:nvPr/>
        </p:nvGrpSpPr>
        <p:grpSpPr>
          <a:xfrm>
            <a:off x="8519515" y="4162145"/>
            <a:ext cx="357809" cy="357809"/>
            <a:chOff x="860326" y="5977656"/>
            <a:chExt cx="357809" cy="357809"/>
          </a:xfrm>
        </p:grpSpPr>
        <p:sp>
          <p:nvSpPr>
            <p:cNvPr id="28" name="Oval 27">
              <a:extLst>
                <a:ext uri="{FF2B5EF4-FFF2-40B4-BE49-F238E27FC236}">
                  <a16:creationId xmlns:a16="http://schemas.microsoft.com/office/drawing/2014/main" id="{F63B43AA-47BB-EF41-7A9A-1D5F530B7546}"/>
                </a:ext>
              </a:extLst>
            </p:cNvPr>
            <p:cNvSpPr/>
            <p:nvPr/>
          </p:nvSpPr>
          <p:spPr>
            <a:xfrm>
              <a:off x="860326" y="5977656"/>
              <a:ext cx="357809" cy="35780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29" name="Rectangle 27">
              <a:extLst>
                <a:ext uri="{FF2B5EF4-FFF2-40B4-BE49-F238E27FC236}">
                  <a16:creationId xmlns:a16="http://schemas.microsoft.com/office/drawing/2014/main" id="{AB436E9B-95BE-F6DE-380D-16395E80B970}"/>
                </a:ext>
              </a:extLst>
            </p:cNvPr>
            <p:cNvSpPr/>
            <p:nvPr/>
          </p:nvSpPr>
          <p:spPr>
            <a:xfrm rot="2700000">
              <a:off x="958721" y="6174269"/>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30" name="Rectangle 28">
              <a:extLst>
                <a:ext uri="{FF2B5EF4-FFF2-40B4-BE49-F238E27FC236}">
                  <a16:creationId xmlns:a16="http://schemas.microsoft.com/office/drawing/2014/main" id="{3C6DBA96-4E4A-4F61-0BCA-7C9BE5DE1C35}"/>
                </a:ext>
              </a:extLst>
            </p:cNvPr>
            <p:cNvSpPr/>
            <p:nvPr/>
          </p:nvSpPr>
          <p:spPr>
            <a:xfrm rot="18900000">
              <a:off x="988025" y="6149855"/>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grpSp>
      <p:pic>
        <p:nvPicPr>
          <p:cNvPr id="33" name="Picture 2" descr="About Us | United Nations Network on Migration">
            <a:extLst>
              <a:ext uri="{FF2B5EF4-FFF2-40B4-BE49-F238E27FC236}">
                <a16:creationId xmlns:a16="http://schemas.microsoft.com/office/drawing/2014/main" id="{A6719E21-F9F8-7381-8136-1D1DCDA72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84" y="5575105"/>
            <a:ext cx="3556846" cy="92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843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25">
            <a:extLst>
              <a:ext uri="{FF2B5EF4-FFF2-40B4-BE49-F238E27FC236}">
                <a16:creationId xmlns:a16="http://schemas.microsoft.com/office/drawing/2014/main" id="{4052013E-D2DF-EB16-9ACB-06B96EA61CCA}"/>
              </a:ext>
            </a:extLst>
          </p:cNvPr>
          <p:cNvGrpSpPr/>
          <p:nvPr/>
        </p:nvGrpSpPr>
        <p:grpSpPr>
          <a:xfrm>
            <a:off x="884930" y="2366609"/>
            <a:ext cx="357809" cy="357809"/>
            <a:chOff x="860326" y="5977656"/>
            <a:chExt cx="357809" cy="357809"/>
          </a:xfrm>
        </p:grpSpPr>
        <p:sp>
          <p:nvSpPr>
            <p:cNvPr id="36" name="Oval 35">
              <a:extLst>
                <a:ext uri="{FF2B5EF4-FFF2-40B4-BE49-F238E27FC236}">
                  <a16:creationId xmlns:a16="http://schemas.microsoft.com/office/drawing/2014/main" id="{23067314-7F07-16D7-13BB-02D394BBCE05}"/>
                </a:ext>
              </a:extLst>
            </p:cNvPr>
            <p:cNvSpPr/>
            <p:nvPr/>
          </p:nvSpPr>
          <p:spPr>
            <a:xfrm>
              <a:off x="860326" y="5977656"/>
              <a:ext cx="357809" cy="3578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37" name="Rectangle 27">
              <a:extLst>
                <a:ext uri="{FF2B5EF4-FFF2-40B4-BE49-F238E27FC236}">
                  <a16:creationId xmlns:a16="http://schemas.microsoft.com/office/drawing/2014/main" id="{F650A924-2EA1-FFA7-1B88-D8C7D685627D}"/>
                </a:ext>
              </a:extLst>
            </p:cNvPr>
            <p:cNvSpPr/>
            <p:nvPr/>
          </p:nvSpPr>
          <p:spPr>
            <a:xfrm rot="2700000">
              <a:off x="958721" y="6174269"/>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38" name="Rectangle 28">
              <a:extLst>
                <a:ext uri="{FF2B5EF4-FFF2-40B4-BE49-F238E27FC236}">
                  <a16:creationId xmlns:a16="http://schemas.microsoft.com/office/drawing/2014/main" id="{5BAB263F-D181-8D81-5F44-B3831832F309}"/>
                </a:ext>
              </a:extLst>
            </p:cNvPr>
            <p:cNvSpPr/>
            <p:nvPr/>
          </p:nvSpPr>
          <p:spPr>
            <a:xfrm rot="18900000">
              <a:off x="988025" y="6149855"/>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grpSp>
      <p:sp>
        <p:nvSpPr>
          <p:cNvPr id="39" name="Textfeld 38">
            <a:extLst>
              <a:ext uri="{FF2B5EF4-FFF2-40B4-BE49-F238E27FC236}">
                <a16:creationId xmlns:a16="http://schemas.microsoft.com/office/drawing/2014/main" id="{D80DEDE4-E8D9-16E6-45E8-6A680CE8F634}"/>
              </a:ext>
            </a:extLst>
          </p:cNvPr>
          <p:cNvSpPr txBox="1"/>
          <p:nvPr/>
        </p:nvSpPr>
        <p:spPr>
          <a:xfrm>
            <a:off x="1382663" y="2018906"/>
            <a:ext cx="14463220" cy="5139227"/>
          </a:xfrm>
          <a:prstGeom prst="rect">
            <a:avLst/>
          </a:prstGeom>
          <a:noFill/>
        </p:spPr>
        <p:txBody>
          <a:bodyPr wrap="square" rtlCol="0">
            <a:spAutoFit/>
          </a:bodyPr>
          <a:lstStyle/>
          <a:p>
            <a:pPr>
              <a:lnSpc>
                <a:spcPct val="250000"/>
              </a:lnSpc>
            </a:pPr>
            <a:r>
              <a:rPr lang="de-DE">
                <a:solidFill>
                  <a:srgbClr val="093D7C"/>
                </a:solidFill>
              </a:rPr>
              <a:t>UN Network on Migration  - </a:t>
            </a:r>
            <a:r>
              <a:rPr lang="de-DE" sz="1200">
                <a:hlinkClick r:id="rId3"/>
              </a:rPr>
              <a:t>https://migrationnetwork.un.org/</a:t>
            </a:r>
            <a:r>
              <a:rPr lang="de-DE" sz="1200"/>
              <a:t> </a:t>
            </a:r>
            <a:r>
              <a:rPr lang="en-US" sz="1200">
                <a:solidFill>
                  <a:schemeClr val="tx1">
                    <a:lumMod val="85000"/>
                    <a:lumOff val="15000"/>
                  </a:schemeClr>
                </a:solidFill>
              </a:rPr>
              <a:t> </a:t>
            </a:r>
          </a:p>
          <a:p>
            <a:pPr>
              <a:lnSpc>
                <a:spcPct val="250000"/>
              </a:lnSpc>
            </a:pPr>
            <a:r>
              <a:rPr lang="en-US">
                <a:solidFill>
                  <a:srgbClr val="093D7C"/>
                </a:solidFill>
              </a:rPr>
              <a:t>Strengthening the UN System in Implementing the </a:t>
            </a:r>
            <a:r>
              <a:rPr lang="en-US" sz="1800">
                <a:solidFill>
                  <a:srgbClr val="093D7C"/>
                </a:solidFill>
              </a:rPr>
              <a:t>GCM  (training) </a:t>
            </a:r>
            <a:r>
              <a:rPr lang="en-US" sz="1200">
                <a:solidFill>
                  <a:srgbClr val="093D7C"/>
                </a:solidFill>
              </a:rPr>
              <a:t>- </a:t>
            </a:r>
            <a:r>
              <a:rPr lang="en-US" sz="1200">
                <a:solidFill>
                  <a:srgbClr val="093D7C"/>
                </a:solidFill>
                <a:hlinkClick r:id="rId4"/>
              </a:rPr>
              <a:t>https://migrationnetwork.un.org/network-support/un-system</a:t>
            </a:r>
            <a:r>
              <a:rPr lang="en-US" sz="1800">
                <a:solidFill>
                  <a:srgbClr val="093D7C"/>
                </a:solidFill>
              </a:rPr>
              <a:t> </a:t>
            </a:r>
          </a:p>
          <a:p>
            <a:pPr>
              <a:lnSpc>
                <a:spcPct val="250000"/>
              </a:lnSpc>
            </a:pPr>
            <a:r>
              <a:rPr lang="en-US" sz="1800">
                <a:solidFill>
                  <a:srgbClr val="093D7C"/>
                </a:solidFill>
              </a:rPr>
              <a:t>Supporting Member States and Stakeholders in implementing the GCM (Guide + Booklet) - </a:t>
            </a:r>
            <a:r>
              <a:rPr lang="en-US" sz="1200">
                <a:solidFill>
                  <a:srgbClr val="093D7C"/>
                </a:solidFill>
                <a:hlinkClick r:id="rId5"/>
              </a:rPr>
              <a:t>https://migrationnetwork.un.org/network-support/member-states-and-stakesholders-system</a:t>
            </a:r>
            <a:r>
              <a:rPr lang="en-US" sz="1200">
                <a:solidFill>
                  <a:srgbClr val="093D7C"/>
                </a:solidFill>
              </a:rPr>
              <a:t> </a:t>
            </a:r>
            <a:endParaRPr lang="de-DE" sz="1200"/>
          </a:p>
          <a:p>
            <a:pPr>
              <a:lnSpc>
                <a:spcPct val="250000"/>
              </a:lnSpc>
            </a:pPr>
            <a:r>
              <a:rPr lang="en-US" sz="1800">
                <a:solidFill>
                  <a:srgbClr val="093D7C"/>
                </a:solidFill>
              </a:rPr>
              <a:t>Migration Network Hub -</a:t>
            </a:r>
            <a:r>
              <a:rPr lang="en-US" sz="1800">
                <a:solidFill>
                  <a:schemeClr val="tx1">
                    <a:lumMod val="85000"/>
                    <a:lumOff val="15000"/>
                  </a:schemeClr>
                </a:solidFill>
              </a:rPr>
              <a:t> </a:t>
            </a:r>
            <a:r>
              <a:rPr lang="en-US" sz="1200">
                <a:solidFill>
                  <a:schemeClr val="tx1">
                    <a:lumMod val="85000"/>
                    <a:lumOff val="15000"/>
                  </a:schemeClr>
                </a:solidFill>
                <a:hlinkClick r:id="rId6"/>
              </a:rPr>
              <a:t>https://migrationnetwork.un.org/hub</a:t>
            </a:r>
            <a:r>
              <a:rPr lang="en-US" sz="1200">
                <a:solidFill>
                  <a:schemeClr val="tx1">
                    <a:lumMod val="85000"/>
                    <a:lumOff val="15000"/>
                  </a:schemeClr>
                </a:solidFill>
              </a:rPr>
              <a:t> </a:t>
            </a:r>
          </a:p>
          <a:p>
            <a:pPr>
              <a:lnSpc>
                <a:spcPct val="250000"/>
              </a:lnSpc>
            </a:pPr>
            <a:r>
              <a:rPr lang="en-US" sz="1800">
                <a:solidFill>
                  <a:srgbClr val="093D7C"/>
                </a:solidFill>
              </a:rPr>
              <a:t>Migration Multi-partner Trust Fund </a:t>
            </a:r>
            <a:r>
              <a:rPr lang="en-US" sz="1800">
                <a:solidFill>
                  <a:schemeClr val="tx1">
                    <a:lumMod val="85000"/>
                    <a:lumOff val="15000"/>
                  </a:schemeClr>
                </a:solidFill>
              </a:rPr>
              <a:t>- </a:t>
            </a:r>
            <a:r>
              <a:rPr lang="en-US" sz="1200">
                <a:solidFill>
                  <a:schemeClr val="tx1">
                    <a:lumMod val="85000"/>
                    <a:lumOff val="15000"/>
                  </a:schemeClr>
                </a:solidFill>
                <a:hlinkClick r:id="rId7"/>
              </a:rPr>
              <a:t>https://migrationnetwork.un.org/mptf</a:t>
            </a:r>
            <a:r>
              <a:rPr lang="en-US" sz="1200">
                <a:solidFill>
                  <a:schemeClr val="tx1">
                    <a:lumMod val="85000"/>
                    <a:lumOff val="15000"/>
                  </a:schemeClr>
                </a:solidFill>
              </a:rPr>
              <a:t> </a:t>
            </a:r>
          </a:p>
          <a:p>
            <a:pPr>
              <a:lnSpc>
                <a:spcPct val="200000"/>
              </a:lnSpc>
            </a:pPr>
            <a:endParaRPr lang="en-US" sz="1800" b="1">
              <a:solidFill>
                <a:schemeClr val="tx1">
                  <a:lumMod val="85000"/>
                  <a:lumOff val="15000"/>
                </a:schemeClr>
              </a:solidFill>
            </a:endParaRPr>
          </a:p>
          <a:p>
            <a:pPr>
              <a:lnSpc>
                <a:spcPct val="200000"/>
              </a:lnSpc>
            </a:pPr>
            <a:endParaRPr lang="en-US" sz="1800" b="1">
              <a:solidFill>
                <a:schemeClr val="tx1">
                  <a:lumMod val="85000"/>
                  <a:lumOff val="15000"/>
                </a:schemeClr>
              </a:solidFill>
            </a:endParaRPr>
          </a:p>
          <a:p>
            <a:pPr>
              <a:lnSpc>
                <a:spcPct val="200000"/>
              </a:lnSpc>
            </a:pPr>
            <a:endParaRPr lang="de-DE"/>
          </a:p>
        </p:txBody>
      </p:sp>
      <p:sp>
        <p:nvSpPr>
          <p:cNvPr id="2" name="Rectangle 1">
            <a:extLst>
              <a:ext uri="{FF2B5EF4-FFF2-40B4-BE49-F238E27FC236}">
                <a16:creationId xmlns:a16="http://schemas.microsoft.com/office/drawing/2014/main" id="{ED8A55BC-F537-9E7B-AE1A-1010A4A45D4E}"/>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5">
            <a:extLst>
              <a:ext uri="{FF2B5EF4-FFF2-40B4-BE49-F238E27FC236}">
                <a16:creationId xmlns:a16="http://schemas.microsoft.com/office/drawing/2014/main" id="{DB2D4EB0-CB17-6810-AD2E-0EE45C7CFB51}"/>
              </a:ext>
            </a:extLst>
          </p:cNvPr>
          <p:cNvGrpSpPr/>
          <p:nvPr/>
        </p:nvGrpSpPr>
        <p:grpSpPr>
          <a:xfrm>
            <a:off x="893311" y="3686129"/>
            <a:ext cx="357809" cy="357809"/>
            <a:chOff x="860326" y="5977656"/>
            <a:chExt cx="357809" cy="357809"/>
          </a:xfrm>
        </p:grpSpPr>
        <p:sp>
          <p:nvSpPr>
            <p:cNvPr id="11" name="Oval 10">
              <a:extLst>
                <a:ext uri="{FF2B5EF4-FFF2-40B4-BE49-F238E27FC236}">
                  <a16:creationId xmlns:a16="http://schemas.microsoft.com/office/drawing/2014/main" id="{0660EAAC-CF14-B273-06C8-2CF6BC9AD652}"/>
                </a:ext>
              </a:extLst>
            </p:cNvPr>
            <p:cNvSpPr/>
            <p:nvPr/>
          </p:nvSpPr>
          <p:spPr>
            <a:xfrm>
              <a:off x="860326" y="5977656"/>
              <a:ext cx="357809" cy="35780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12" name="Rectangle 27">
              <a:extLst>
                <a:ext uri="{FF2B5EF4-FFF2-40B4-BE49-F238E27FC236}">
                  <a16:creationId xmlns:a16="http://schemas.microsoft.com/office/drawing/2014/main" id="{4EF1573D-397D-7FF3-55DF-23CEFDFB9F70}"/>
                </a:ext>
              </a:extLst>
            </p:cNvPr>
            <p:cNvSpPr/>
            <p:nvPr/>
          </p:nvSpPr>
          <p:spPr>
            <a:xfrm rot="2700000">
              <a:off x="958721" y="6174269"/>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14" name="Rectangle 28">
              <a:extLst>
                <a:ext uri="{FF2B5EF4-FFF2-40B4-BE49-F238E27FC236}">
                  <a16:creationId xmlns:a16="http://schemas.microsoft.com/office/drawing/2014/main" id="{BE706E6D-E776-B5D6-1A81-34CB09844541}"/>
                </a:ext>
              </a:extLst>
            </p:cNvPr>
            <p:cNvSpPr/>
            <p:nvPr/>
          </p:nvSpPr>
          <p:spPr>
            <a:xfrm rot="18900000">
              <a:off x="988025" y="6149855"/>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grpSp>
      <p:grpSp>
        <p:nvGrpSpPr>
          <p:cNvPr id="15" name="Group 29">
            <a:extLst>
              <a:ext uri="{FF2B5EF4-FFF2-40B4-BE49-F238E27FC236}">
                <a16:creationId xmlns:a16="http://schemas.microsoft.com/office/drawing/2014/main" id="{2B42AC08-FF11-809F-6C04-992AE009F1F4}"/>
              </a:ext>
            </a:extLst>
          </p:cNvPr>
          <p:cNvGrpSpPr/>
          <p:nvPr/>
        </p:nvGrpSpPr>
        <p:grpSpPr>
          <a:xfrm>
            <a:off x="880583" y="4353779"/>
            <a:ext cx="357809" cy="357809"/>
            <a:chOff x="4684957" y="3651793"/>
            <a:chExt cx="357809" cy="357809"/>
          </a:xfrm>
        </p:grpSpPr>
        <p:sp>
          <p:nvSpPr>
            <p:cNvPr id="16" name="Oval 15">
              <a:extLst>
                <a:ext uri="{FF2B5EF4-FFF2-40B4-BE49-F238E27FC236}">
                  <a16:creationId xmlns:a16="http://schemas.microsoft.com/office/drawing/2014/main" id="{8796ACD2-2DE4-9447-25CF-E20A97D07E2F}"/>
                </a:ext>
              </a:extLst>
            </p:cNvPr>
            <p:cNvSpPr/>
            <p:nvPr/>
          </p:nvSpPr>
          <p:spPr>
            <a:xfrm>
              <a:off x="4684957" y="3651793"/>
              <a:ext cx="357809" cy="3578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17" name="Rectangle 31">
              <a:extLst>
                <a:ext uri="{FF2B5EF4-FFF2-40B4-BE49-F238E27FC236}">
                  <a16:creationId xmlns:a16="http://schemas.microsoft.com/office/drawing/2014/main" id="{433D7515-C55A-A6AB-2745-BB8AEA54D6C5}"/>
                </a:ext>
              </a:extLst>
            </p:cNvPr>
            <p:cNvSpPr/>
            <p:nvPr/>
          </p:nvSpPr>
          <p:spPr>
            <a:xfrm rot="2700000">
              <a:off x="4783352" y="3848406"/>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18" name="Rectangle 32">
              <a:extLst>
                <a:ext uri="{FF2B5EF4-FFF2-40B4-BE49-F238E27FC236}">
                  <a16:creationId xmlns:a16="http://schemas.microsoft.com/office/drawing/2014/main" id="{4892B78D-7D4D-BEC1-CD57-0CEA03C57E0F}"/>
                </a:ext>
              </a:extLst>
            </p:cNvPr>
            <p:cNvSpPr/>
            <p:nvPr/>
          </p:nvSpPr>
          <p:spPr>
            <a:xfrm rot="18900000">
              <a:off x="4812656" y="3823992"/>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grpSp>
      <p:grpSp>
        <p:nvGrpSpPr>
          <p:cNvPr id="19" name="Group 25">
            <a:extLst>
              <a:ext uri="{FF2B5EF4-FFF2-40B4-BE49-F238E27FC236}">
                <a16:creationId xmlns:a16="http://schemas.microsoft.com/office/drawing/2014/main" id="{E09AC669-0F59-4416-52C8-F0362FDD5565}"/>
              </a:ext>
            </a:extLst>
          </p:cNvPr>
          <p:cNvGrpSpPr/>
          <p:nvPr/>
        </p:nvGrpSpPr>
        <p:grpSpPr>
          <a:xfrm>
            <a:off x="888864" y="3058244"/>
            <a:ext cx="357809" cy="357809"/>
            <a:chOff x="860326" y="5977656"/>
            <a:chExt cx="357809" cy="357809"/>
          </a:xfrm>
        </p:grpSpPr>
        <p:sp>
          <p:nvSpPr>
            <p:cNvPr id="20" name="Oval 19">
              <a:extLst>
                <a:ext uri="{FF2B5EF4-FFF2-40B4-BE49-F238E27FC236}">
                  <a16:creationId xmlns:a16="http://schemas.microsoft.com/office/drawing/2014/main" id="{D81E9FCE-F955-0734-4543-7B571DAAE056}"/>
                </a:ext>
              </a:extLst>
            </p:cNvPr>
            <p:cNvSpPr/>
            <p:nvPr/>
          </p:nvSpPr>
          <p:spPr>
            <a:xfrm>
              <a:off x="860326" y="5977656"/>
              <a:ext cx="357809" cy="35780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21" name="Rectangle 27">
              <a:extLst>
                <a:ext uri="{FF2B5EF4-FFF2-40B4-BE49-F238E27FC236}">
                  <a16:creationId xmlns:a16="http://schemas.microsoft.com/office/drawing/2014/main" id="{D7C2255B-565E-14E5-B081-3344D8801EF5}"/>
                </a:ext>
              </a:extLst>
            </p:cNvPr>
            <p:cNvSpPr/>
            <p:nvPr/>
          </p:nvSpPr>
          <p:spPr>
            <a:xfrm rot="2700000">
              <a:off x="958721" y="6174269"/>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22" name="Rectangle 28">
              <a:extLst>
                <a:ext uri="{FF2B5EF4-FFF2-40B4-BE49-F238E27FC236}">
                  <a16:creationId xmlns:a16="http://schemas.microsoft.com/office/drawing/2014/main" id="{40AC2F3B-C581-8F44-6B67-4754FD22DE3D}"/>
                </a:ext>
              </a:extLst>
            </p:cNvPr>
            <p:cNvSpPr/>
            <p:nvPr/>
          </p:nvSpPr>
          <p:spPr>
            <a:xfrm rot="18900000">
              <a:off x="988025" y="6149855"/>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grpSp>
      <p:cxnSp>
        <p:nvCxnSpPr>
          <p:cNvPr id="4" name="Connecteur droit 6">
            <a:extLst>
              <a:ext uri="{FF2B5EF4-FFF2-40B4-BE49-F238E27FC236}">
                <a16:creationId xmlns:a16="http://schemas.microsoft.com/office/drawing/2014/main" id="{6C5946B1-FA6F-FAA6-E9DA-D0983E9C1AD9}"/>
              </a:ext>
            </a:extLst>
          </p:cNvPr>
          <p:cNvCxnSpPr>
            <a:cxnSpLocks/>
          </p:cNvCxnSpPr>
          <p:nvPr/>
        </p:nvCxnSpPr>
        <p:spPr>
          <a:xfrm>
            <a:off x="767123" y="19151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E0E404F0-BB07-4388-7F2F-CD8BE45129A8}"/>
              </a:ext>
            </a:extLst>
          </p:cNvPr>
          <p:cNvSpPr txBox="1">
            <a:spLocks/>
          </p:cNvSpPr>
          <p:nvPr/>
        </p:nvSpPr>
        <p:spPr>
          <a:xfrm>
            <a:off x="544231" y="360749"/>
            <a:ext cx="10929831" cy="144394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000" b="1">
                <a:solidFill>
                  <a:srgbClr val="1A3668"/>
                </a:solidFill>
                <a:latin typeface="+mn-lt"/>
                <a:ea typeface="Roboto Medium" panose="02000000000000000000" pitchFamily="2" charset="0"/>
              </a:rPr>
              <a:t>Resources to support stakeholders to implement the GCM and achieve the SDGs</a:t>
            </a:r>
          </a:p>
        </p:txBody>
      </p:sp>
      <p:sp>
        <p:nvSpPr>
          <p:cNvPr id="6" name="Oval 5">
            <a:extLst>
              <a:ext uri="{FF2B5EF4-FFF2-40B4-BE49-F238E27FC236}">
                <a16:creationId xmlns:a16="http://schemas.microsoft.com/office/drawing/2014/main" id="{917A3789-1967-6507-F9B5-74194F56357F}"/>
              </a:ext>
            </a:extLst>
          </p:cNvPr>
          <p:cNvSpPr/>
          <p:nvPr/>
        </p:nvSpPr>
        <p:spPr>
          <a:xfrm>
            <a:off x="888864" y="5074557"/>
            <a:ext cx="357809" cy="35780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217"/>
            <a:endParaRPr lang="en-US">
              <a:solidFill>
                <a:srgbClr val="FFFFFF"/>
              </a:solidFill>
              <a:latin typeface="Roboto Light" panose="02000000000000000000" pitchFamily="2" charset="0"/>
              <a:ea typeface="Roboto Light" panose="02000000000000000000" pitchFamily="2" charset="0"/>
            </a:endParaRPr>
          </a:p>
        </p:txBody>
      </p:sp>
      <p:sp>
        <p:nvSpPr>
          <p:cNvPr id="7" name="Rectangle 32">
            <a:extLst>
              <a:ext uri="{FF2B5EF4-FFF2-40B4-BE49-F238E27FC236}">
                <a16:creationId xmlns:a16="http://schemas.microsoft.com/office/drawing/2014/main" id="{370D4DB8-700F-46D2-728A-387E066BA24A}"/>
              </a:ext>
            </a:extLst>
          </p:cNvPr>
          <p:cNvSpPr/>
          <p:nvPr/>
        </p:nvSpPr>
        <p:spPr>
          <a:xfrm rot="18900000">
            <a:off x="1016563" y="5246756"/>
            <a:ext cx="148423" cy="2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
        <p:nvSpPr>
          <p:cNvPr id="8" name="Rectangle 31">
            <a:extLst>
              <a:ext uri="{FF2B5EF4-FFF2-40B4-BE49-F238E27FC236}">
                <a16:creationId xmlns:a16="http://schemas.microsoft.com/office/drawing/2014/main" id="{06E3B870-6F22-9458-EF1E-0B909181AB0A}"/>
              </a:ext>
            </a:extLst>
          </p:cNvPr>
          <p:cNvSpPr/>
          <p:nvPr/>
        </p:nvSpPr>
        <p:spPr>
          <a:xfrm rot="2700000">
            <a:off x="976964" y="5271170"/>
            <a:ext cx="79779" cy="2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999999"/>
              </a:solidFill>
              <a:latin typeface="Roboto Light" panose="02000000000000000000" pitchFamily="2" charset="0"/>
              <a:ea typeface="Roboto Light" panose="02000000000000000000" pitchFamily="2" charset="0"/>
              <a:cs typeface="Montserrat Light" charset="0"/>
            </a:endParaRPr>
          </a:p>
        </p:txBody>
      </p:sp>
    </p:spTree>
    <p:extLst>
      <p:ext uri="{BB962C8B-B14F-4D97-AF65-F5344CB8AC3E}">
        <p14:creationId xmlns:p14="http://schemas.microsoft.com/office/powerpoint/2010/main" val="1548545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4F55D728-9086-4ADA-8E7D-0E3F2EF9B122}"/>
              </a:ext>
            </a:extLst>
          </p:cNvPr>
          <p:cNvSpPr txBox="1"/>
          <p:nvPr/>
        </p:nvSpPr>
        <p:spPr>
          <a:xfrm>
            <a:off x="0" y="272254"/>
            <a:ext cx="1219200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indent="0" algn="ctr" fontAlgn="auto">
              <a:lnSpc>
                <a:spcPct val="90000"/>
              </a:lnSpc>
              <a:spcBef>
                <a:spcPct val="0"/>
              </a:spcBef>
              <a:spcAft>
                <a:spcPts val="0"/>
              </a:spcAft>
              <a:buClrTx/>
              <a:buSzTx/>
              <a:tabLst/>
              <a:defRPr/>
            </a:pPr>
            <a:r>
              <a:rPr lang="en-US" sz="3000" b="1">
                <a:solidFill>
                  <a:srgbClr val="1C3361"/>
                </a:solidFill>
                <a:latin typeface="Roboto"/>
                <a:ea typeface="Roboto"/>
                <a:cs typeface="Roboto"/>
              </a:rPr>
              <a:t>Implementing the GCM: Training to Stakeholders</a:t>
            </a:r>
            <a:endParaRPr lang="pt-BR" sz="3000" b="1" err="1">
              <a:solidFill>
                <a:srgbClr val="1C3361"/>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318C0718-261E-237F-EB46-31787BA05207}"/>
              </a:ext>
            </a:extLst>
          </p:cNvPr>
          <p:cNvSpPr txBox="1"/>
          <p:nvPr/>
        </p:nvSpPr>
        <p:spPr>
          <a:xfrm>
            <a:off x="2678625" y="866919"/>
            <a:ext cx="7524518" cy="430887"/>
          </a:xfrm>
          <a:prstGeom prst="rect">
            <a:avLst/>
          </a:prstGeom>
          <a:solidFill>
            <a:srgbClr val="FFFFFF"/>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i="1">
                <a:solidFill>
                  <a:srgbClr val="1C3361"/>
                </a:solidFill>
                <a:latin typeface="Roboto" panose="02000000000000000000" pitchFamily="2" charset="0"/>
                <a:ea typeface="Roboto" panose="02000000000000000000" pitchFamily="2" charset="0"/>
                <a:cs typeface="Roboto" panose="02000000000000000000" pitchFamily="2" charset="0"/>
              </a:rPr>
              <a:t>N</a:t>
            </a:r>
            <a:r>
              <a:rPr kumimoji="0" lang="en-US" sz="2200" i="1" u="none" strike="noStrike" kern="1200" cap="none" spc="0" normalizeH="0" baseline="0" noProof="0">
                <a:ln>
                  <a:noFill/>
                </a:ln>
                <a:solidFill>
                  <a:srgbClr val="1C3361"/>
                </a:solidFill>
                <a:effectLst/>
                <a:uLnTx/>
                <a:uFillTx/>
                <a:latin typeface="Roboto" panose="02000000000000000000" pitchFamily="2" charset="0"/>
                <a:ea typeface="Roboto" panose="02000000000000000000" pitchFamily="2" charset="0"/>
                <a:cs typeface="Roboto" panose="02000000000000000000" pitchFamily="2" charset="0"/>
              </a:rPr>
              <a:t>o one-size-fits-all approach to GCM implementation</a:t>
            </a:r>
          </a:p>
        </p:txBody>
      </p:sp>
      <p:sp>
        <p:nvSpPr>
          <p:cNvPr id="14" name="TextBox 13">
            <a:extLst>
              <a:ext uri="{FF2B5EF4-FFF2-40B4-BE49-F238E27FC236}">
                <a16:creationId xmlns:a16="http://schemas.microsoft.com/office/drawing/2014/main" id="{F8F8AC68-6B78-A3BB-9218-6CA69EB3EDC5}"/>
              </a:ext>
            </a:extLst>
          </p:cNvPr>
          <p:cNvSpPr txBox="1"/>
          <p:nvPr/>
        </p:nvSpPr>
        <p:spPr>
          <a:xfrm>
            <a:off x="290052" y="1312184"/>
            <a:ext cx="5208597" cy="4924425"/>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Training: </a:t>
            </a:r>
            <a:r>
              <a:rPr kumimoji="0" lang="en-GB" sz="180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Leveraging the technical experience and guidance of UN partners to integrate migration into planning processes. </a:t>
            </a:r>
            <a:endParaRPr kumimoji="0" lang="en-US" sz="180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r>
              <a:rPr kumimoji="0" lang="en-GB" b="1"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Training Sessions </a:t>
            </a:r>
            <a:br>
              <a:rPr kumimoji="0" lang="en-GB" b="1"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b="1"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(to be tailored to national context)</a:t>
            </a:r>
          </a:p>
          <a:p>
            <a:pPr marL="914400" lvl="1" indent="-457200">
              <a:lnSpc>
                <a:spcPct val="150000"/>
              </a:lnSpc>
              <a:buFont typeface="Wingdings" panose="05000000000000000000" pitchFamily="2" charset="2"/>
              <a:buChar char="ü"/>
              <a:defRPr/>
            </a:pPr>
            <a:r>
              <a:rPr lang="en-US">
                <a:solidFill>
                  <a:srgbClr val="093D7C"/>
                </a:solidFill>
                <a:latin typeface="Roboto" panose="02000000000000000000" pitchFamily="2" charset="0"/>
                <a:ea typeface="Roboto" panose="02000000000000000000" pitchFamily="2" charset="0"/>
                <a:cs typeface="Roboto" panose="02000000000000000000" pitchFamily="2" charset="0"/>
              </a:rPr>
              <a:t>Migration, GCM and 2030 Agenda</a:t>
            </a:r>
            <a:endPar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endParaRPr>
          </a:p>
          <a:p>
            <a:pPr marL="914400" lvl="1" indent="-457200">
              <a:lnSpc>
                <a:spcPct val="150000"/>
              </a:lnSpc>
              <a:buFont typeface="Wingdings" panose="05000000000000000000" pitchFamily="2" charset="2"/>
              <a:buChar char="ü"/>
              <a:defRPr/>
            </a:pPr>
            <a:r>
              <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Migration and the CCA</a:t>
            </a:r>
          </a:p>
          <a:p>
            <a:pPr marL="914400" lvl="1" indent="-457200">
              <a:lnSpc>
                <a:spcPct val="150000"/>
              </a:lnSpc>
              <a:buFont typeface="Wingdings" panose="05000000000000000000" pitchFamily="2" charset="2"/>
              <a:buChar char="ü"/>
              <a:defRPr/>
            </a:pPr>
            <a:r>
              <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Migration and the CF</a:t>
            </a:r>
          </a:p>
          <a:p>
            <a:pPr marL="914400" lvl="1" indent="-457200">
              <a:lnSpc>
                <a:spcPct val="150000"/>
              </a:lnSpc>
              <a:buFont typeface="Wingdings" panose="05000000000000000000" pitchFamily="2" charset="2"/>
              <a:buChar char="ü"/>
              <a:defRPr/>
            </a:pPr>
            <a:r>
              <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Migration Governance in Practice</a:t>
            </a:r>
          </a:p>
          <a:p>
            <a:pPr marL="914400" lvl="1" indent="-457200">
              <a:lnSpc>
                <a:spcPct val="150000"/>
              </a:lnSpc>
              <a:buFont typeface="Wingdings" panose="05000000000000000000" pitchFamily="2" charset="2"/>
              <a:buChar char="ü"/>
              <a:defRPr/>
            </a:pPr>
            <a:r>
              <a:rPr lang="en-US">
                <a:solidFill>
                  <a:srgbClr val="093D7C"/>
                </a:solidFill>
                <a:latin typeface="Roboto" panose="02000000000000000000" pitchFamily="2" charset="0"/>
                <a:ea typeface="Roboto" panose="02000000000000000000" pitchFamily="2" charset="0"/>
                <a:cs typeface="Roboto" panose="02000000000000000000" pitchFamily="2" charset="0"/>
              </a:rPr>
              <a:t>Strategic briefing</a:t>
            </a:r>
          </a:p>
          <a:p>
            <a:pPr marL="457200" marR="0" lvl="0" indent="-457200" algn="l"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26" name="Picture 2">
            <a:extLst>
              <a:ext uri="{FF2B5EF4-FFF2-40B4-BE49-F238E27FC236}">
                <a16:creationId xmlns:a16="http://schemas.microsoft.com/office/drawing/2014/main" id="{57E17CF9-BB7C-4D36-4D83-602EA6C04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927" y="5825230"/>
            <a:ext cx="6096000" cy="8588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5"/>
            <a:extLst>
              <a:ext uri="{FF2B5EF4-FFF2-40B4-BE49-F238E27FC236}">
                <a16:creationId xmlns:a16="http://schemas.microsoft.com/office/drawing/2014/main" id="{70EDB95E-38AF-5AC7-A8B3-1B0941A9752F}"/>
              </a:ext>
            </a:extLst>
          </p:cNvPr>
          <p:cNvPicPr>
            <a:picLocks noChangeAspect="1"/>
          </p:cNvPicPr>
          <p:nvPr/>
        </p:nvPicPr>
        <p:blipFill>
          <a:blip r:embed="rId6"/>
          <a:stretch>
            <a:fillRect/>
          </a:stretch>
        </p:blipFill>
        <p:spPr>
          <a:xfrm>
            <a:off x="2307973" y="5929178"/>
            <a:ext cx="2263336" cy="731583"/>
          </a:xfrm>
          <a:prstGeom prst="rect">
            <a:avLst/>
          </a:prstGeom>
        </p:spPr>
      </p:pic>
      <p:sp>
        <p:nvSpPr>
          <p:cNvPr id="19" name="TextBox 18">
            <a:extLst>
              <a:ext uri="{FF2B5EF4-FFF2-40B4-BE49-F238E27FC236}">
                <a16:creationId xmlns:a16="http://schemas.microsoft.com/office/drawing/2014/main" id="{FEB5CFD3-7457-5325-7347-646E6B2F06B2}"/>
              </a:ext>
            </a:extLst>
          </p:cNvPr>
          <p:cNvSpPr txBox="1"/>
          <p:nvPr/>
        </p:nvSpPr>
        <p:spPr>
          <a:xfrm>
            <a:off x="752124" y="6110304"/>
            <a:ext cx="1555849"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lang="en-US" b="1">
                <a:solidFill>
                  <a:schemeClr val="accent4"/>
                </a:solidFill>
                <a:latin typeface="Roboto" panose="02000000000000000000" pitchFamily="2" charset="0"/>
                <a:ea typeface="Roboto" panose="02000000000000000000" pitchFamily="2" charset="0"/>
                <a:cs typeface="Roboto" panose="02000000000000000000" pitchFamily="2" charset="0"/>
              </a:rPr>
              <a:t>Available on:</a:t>
            </a:r>
            <a:endParaRPr kumimoji="0" lang="en-US" sz="1800" b="0" i="0" u="none" strike="noStrike" kern="1200" cap="none" spc="0" normalizeH="0" baseline="0" noProof="0">
              <a:ln>
                <a:noFill/>
              </a:ln>
              <a:solidFill>
                <a:schemeClr val="accent4"/>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349586AD-84D3-081B-2234-FEE6104462C3}"/>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3D7C"/>
              </a:solidFill>
            </a:endParaRPr>
          </a:p>
        </p:txBody>
      </p:sp>
      <p:pic>
        <p:nvPicPr>
          <p:cNvPr id="3" name="Online Media 2" title="Training of Trainers – 28 February – 2 March (2023)">
            <a:hlinkClick r:id="" action="ppaction://media"/>
            <a:extLst>
              <a:ext uri="{FF2B5EF4-FFF2-40B4-BE49-F238E27FC236}">
                <a16:creationId xmlns:a16="http://schemas.microsoft.com/office/drawing/2014/main" id="{5246B580-6522-E94C-7A3C-E7B11C248EA0}"/>
              </a:ext>
            </a:extLst>
          </p:cNvPr>
          <p:cNvPicPr>
            <a:picLocks noRot="1" noChangeAspect="1"/>
          </p:cNvPicPr>
          <p:nvPr>
            <a:videoFile r:link="rId1"/>
          </p:nvPr>
        </p:nvPicPr>
        <p:blipFill>
          <a:blip r:embed="rId7"/>
          <a:stretch>
            <a:fillRect/>
          </a:stretch>
        </p:blipFill>
        <p:spPr>
          <a:xfrm>
            <a:off x="5498649" y="1829905"/>
            <a:ext cx="6403278" cy="3617852"/>
          </a:xfrm>
          <a:prstGeom prst="rect">
            <a:avLst/>
          </a:prstGeom>
        </p:spPr>
      </p:pic>
    </p:spTree>
    <p:extLst>
      <p:ext uri="{BB962C8B-B14F-4D97-AF65-F5344CB8AC3E}">
        <p14:creationId xmlns:p14="http://schemas.microsoft.com/office/powerpoint/2010/main" val="49221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4E505D8D-FA60-FF82-CC8D-2F55B1D06BD7}"/>
              </a:ext>
            </a:extLst>
          </p:cNvPr>
          <p:cNvPicPr>
            <a:picLocks noChangeAspect="1"/>
          </p:cNvPicPr>
          <p:nvPr/>
        </p:nvPicPr>
        <p:blipFill>
          <a:blip r:embed="rId3"/>
          <a:stretch>
            <a:fillRect/>
          </a:stretch>
        </p:blipFill>
        <p:spPr>
          <a:xfrm>
            <a:off x="6471138" y="5090842"/>
            <a:ext cx="2677774" cy="1340628"/>
          </a:xfrm>
          <a:prstGeom prst="rect">
            <a:avLst/>
          </a:prstGeom>
        </p:spPr>
      </p:pic>
      <p:sp>
        <p:nvSpPr>
          <p:cNvPr id="8" name="Rectangle 7">
            <a:extLst>
              <a:ext uri="{FF2B5EF4-FFF2-40B4-BE49-F238E27FC236}">
                <a16:creationId xmlns:a16="http://schemas.microsoft.com/office/drawing/2014/main" id="{C54DF1FC-BA05-7C86-D9BA-AF5BFFF3E4EE}"/>
              </a:ext>
            </a:extLst>
          </p:cNvPr>
          <p:cNvSpPr/>
          <p:nvPr/>
        </p:nvSpPr>
        <p:spPr>
          <a:xfrm>
            <a:off x="-1200" y="5509168"/>
            <a:ext cx="12193200" cy="1655999"/>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BCD5D6A-15D5-BEB6-6544-2C5A7847B87E}"/>
              </a:ext>
            </a:extLst>
          </p:cNvPr>
          <p:cNvSpPr txBox="1">
            <a:spLocks/>
          </p:cNvSpPr>
          <p:nvPr/>
        </p:nvSpPr>
        <p:spPr>
          <a:xfrm>
            <a:off x="1000087" y="384408"/>
            <a:ext cx="9307695" cy="48834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b="1" dirty="0">
              <a:solidFill>
                <a:srgbClr val="093D7C"/>
              </a:solidFill>
              <a:latin typeface="+mn-lt"/>
              <a:ea typeface="Roboto Medium"/>
            </a:endParaRPr>
          </a:p>
          <a:p>
            <a:pPr algn="l"/>
            <a:endParaRPr lang="en-GB" b="1" dirty="0">
              <a:solidFill>
                <a:srgbClr val="093D7C"/>
              </a:solidFill>
              <a:latin typeface="+mn-lt"/>
              <a:ea typeface="Roboto Medium"/>
            </a:endParaRPr>
          </a:p>
          <a:p>
            <a:pPr algn="l"/>
            <a:endParaRPr lang="en-GB" b="1" dirty="0">
              <a:solidFill>
                <a:srgbClr val="093D7C"/>
              </a:solidFill>
              <a:latin typeface="+mn-lt"/>
              <a:ea typeface="Roboto Medium"/>
            </a:endParaRPr>
          </a:p>
          <a:p>
            <a:pPr algn="l"/>
            <a:r>
              <a:rPr lang="en-GB" b="1" dirty="0">
                <a:solidFill>
                  <a:srgbClr val="093D7C"/>
                </a:solidFill>
                <a:latin typeface="+mn-lt"/>
                <a:ea typeface="Roboto Medium"/>
              </a:rPr>
              <a:t>Opening remarks</a:t>
            </a:r>
            <a:endParaRPr lang="en-GB" b="1" dirty="0">
              <a:solidFill>
                <a:srgbClr val="093D7C"/>
              </a:solidFill>
              <a:latin typeface="Calibri"/>
              <a:ea typeface="Roboto Medium"/>
              <a:cs typeface="Calibri"/>
            </a:endParaRPr>
          </a:p>
          <a:p>
            <a:pPr algn="just">
              <a:lnSpc>
                <a:spcPct val="100000"/>
              </a:lnSpc>
              <a:spcBef>
                <a:spcPts val="0"/>
              </a:spcBef>
            </a:pPr>
            <a:endParaRPr lang="sq-AL" sz="3200" b="1" dirty="0">
              <a:solidFill>
                <a:schemeClr val="tx2"/>
              </a:solidFill>
              <a:latin typeface="+mn-lt"/>
              <a:ea typeface="Roboto Medium"/>
              <a:cs typeface="Calibri"/>
            </a:endParaRPr>
          </a:p>
          <a:p>
            <a:pPr algn="just">
              <a:lnSpc>
                <a:spcPct val="100000"/>
              </a:lnSpc>
              <a:spcBef>
                <a:spcPts val="0"/>
              </a:spcBef>
            </a:pPr>
            <a:r>
              <a:rPr lang="sq-AL" sz="3200" b="1" dirty="0" err="1">
                <a:solidFill>
                  <a:schemeClr val="tx2"/>
                </a:solidFill>
                <a:latin typeface="+mn-lt"/>
                <a:ea typeface="Roboto Medium"/>
                <a:cs typeface="Calibri"/>
              </a:rPr>
              <a:t>Fiona</a:t>
            </a:r>
            <a:r>
              <a:rPr lang="sq-AL" sz="3200" b="1" dirty="0">
                <a:solidFill>
                  <a:schemeClr val="tx2"/>
                </a:solidFill>
                <a:latin typeface="+mn-lt"/>
                <a:ea typeface="Roboto Medium"/>
                <a:cs typeface="Calibri"/>
              </a:rPr>
              <a:t> </a:t>
            </a:r>
            <a:r>
              <a:rPr lang="sq-AL" sz="3200" b="1" dirty="0" err="1">
                <a:solidFill>
                  <a:schemeClr val="tx2"/>
                </a:solidFill>
                <a:latin typeface="+mn-lt"/>
                <a:ea typeface="Roboto Medium"/>
                <a:cs typeface="Calibri"/>
              </a:rPr>
              <a:t>McCluney</a:t>
            </a:r>
            <a:r>
              <a:rPr lang="sq-AL" sz="3200" b="1" dirty="0">
                <a:solidFill>
                  <a:schemeClr val="tx2"/>
                </a:solidFill>
                <a:latin typeface="+mn-lt"/>
                <a:ea typeface="Roboto Medium"/>
                <a:cs typeface="Calibri"/>
              </a:rPr>
              <a:t>, UN </a:t>
            </a:r>
            <a:r>
              <a:rPr lang="sq-AL" sz="3200" b="1" dirty="0" err="1">
                <a:solidFill>
                  <a:schemeClr val="tx2"/>
                </a:solidFill>
                <a:latin typeface="+mn-lt"/>
                <a:ea typeface="Roboto Medium"/>
                <a:cs typeface="Calibri"/>
              </a:rPr>
              <a:t>Resident</a:t>
            </a:r>
            <a:r>
              <a:rPr lang="sq-AL" sz="3200" b="1" dirty="0">
                <a:solidFill>
                  <a:schemeClr val="tx2"/>
                </a:solidFill>
                <a:latin typeface="+mn-lt"/>
                <a:ea typeface="Roboto Medium"/>
                <a:cs typeface="Calibri"/>
              </a:rPr>
              <a:t> </a:t>
            </a:r>
            <a:r>
              <a:rPr lang="sq-AL" sz="3200" b="1" dirty="0" err="1">
                <a:solidFill>
                  <a:schemeClr val="tx2"/>
                </a:solidFill>
                <a:latin typeface="+mn-lt"/>
                <a:ea typeface="Roboto Medium"/>
                <a:cs typeface="Calibri"/>
              </a:rPr>
              <a:t>Coordinator</a:t>
            </a:r>
            <a:r>
              <a:rPr lang="sq-AL" sz="3200" b="1" dirty="0">
                <a:solidFill>
                  <a:schemeClr val="tx2"/>
                </a:solidFill>
                <a:latin typeface="+mn-lt"/>
                <a:ea typeface="Roboto Medium"/>
                <a:cs typeface="Calibri"/>
              </a:rPr>
              <a:t> </a:t>
            </a:r>
            <a:endParaRPr lang="en-US" sz="3200">
              <a:solidFill>
                <a:schemeClr val="tx2"/>
              </a:solidFill>
              <a:latin typeface="+mn-lt"/>
              <a:ea typeface="Roboto Medium"/>
              <a:cs typeface="Calibri"/>
            </a:endParaRPr>
          </a:p>
          <a:p>
            <a:pPr algn="just">
              <a:lnSpc>
                <a:spcPct val="100000"/>
              </a:lnSpc>
              <a:spcBef>
                <a:spcPts val="0"/>
              </a:spcBef>
            </a:pPr>
            <a:endParaRPr lang="sq-AL" sz="3200" dirty="0">
              <a:solidFill>
                <a:srgbClr val="44546A"/>
              </a:solidFill>
              <a:latin typeface="+mn-lt"/>
              <a:ea typeface="Roboto Medium"/>
              <a:cs typeface="Calibri"/>
            </a:endParaRPr>
          </a:p>
          <a:p>
            <a:pPr algn="just">
              <a:lnSpc>
                <a:spcPct val="100000"/>
              </a:lnSpc>
              <a:spcBef>
                <a:spcPts val="0"/>
              </a:spcBef>
            </a:pPr>
            <a:r>
              <a:rPr lang="sq-AL" sz="3200" b="1" dirty="0" err="1">
                <a:solidFill>
                  <a:schemeClr val="tx2"/>
                </a:solidFill>
                <a:latin typeface="+mn-lt"/>
                <a:ea typeface="Roboto Medium"/>
                <a:cs typeface="Calibri"/>
              </a:rPr>
              <a:t>Alma</a:t>
            </a:r>
            <a:r>
              <a:rPr lang="sq-AL" sz="3200" b="1" dirty="0">
                <a:solidFill>
                  <a:schemeClr val="tx2"/>
                </a:solidFill>
                <a:latin typeface="+mn-lt"/>
                <a:ea typeface="Roboto Medium"/>
                <a:cs typeface="Calibri"/>
              </a:rPr>
              <a:t> </a:t>
            </a:r>
            <a:r>
              <a:rPr lang="sq-AL" sz="3200" b="1" dirty="0" err="1">
                <a:solidFill>
                  <a:schemeClr val="tx2"/>
                </a:solidFill>
                <a:latin typeface="+mn-lt"/>
                <a:ea typeface="Roboto Medium"/>
                <a:cs typeface="Calibri"/>
              </a:rPr>
              <a:t>Jani</a:t>
            </a:r>
            <a:r>
              <a:rPr lang="sq-AL" sz="3200" b="1" dirty="0">
                <a:solidFill>
                  <a:schemeClr val="tx2"/>
                </a:solidFill>
                <a:latin typeface="+mn-lt"/>
                <a:ea typeface="Roboto Medium"/>
                <a:cs typeface="Calibri"/>
              </a:rPr>
              <a:t>, IOM </a:t>
            </a:r>
            <a:r>
              <a:rPr lang="sq-AL" sz="3200" b="1" dirty="0" err="1">
                <a:solidFill>
                  <a:schemeClr val="tx2"/>
                </a:solidFill>
                <a:latin typeface="+mn-lt"/>
                <a:ea typeface="Roboto Medium"/>
                <a:cs typeface="Calibri"/>
              </a:rPr>
              <a:t>Head</a:t>
            </a:r>
            <a:r>
              <a:rPr lang="sq-AL" sz="3200" b="1" dirty="0">
                <a:solidFill>
                  <a:schemeClr val="tx2"/>
                </a:solidFill>
                <a:latin typeface="+mn-lt"/>
                <a:ea typeface="Roboto Medium"/>
                <a:cs typeface="Calibri"/>
              </a:rPr>
              <a:t> </a:t>
            </a:r>
            <a:r>
              <a:rPr lang="sq-AL" sz="3200" b="1" dirty="0" err="1">
                <a:solidFill>
                  <a:schemeClr val="tx2"/>
                </a:solidFill>
                <a:latin typeface="+mn-lt"/>
                <a:ea typeface="Roboto Medium"/>
                <a:cs typeface="Calibri"/>
              </a:rPr>
              <a:t>of</a:t>
            </a:r>
            <a:r>
              <a:rPr lang="sq-AL" sz="3200" b="1" dirty="0">
                <a:solidFill>
                  <a:schemeClr val="tx2"/>
                </a:solidFill>
                <a:latin typeface="+mn-lt"/>
                <a:ea typeface="Roboto Medium"/>
                <a:cs typeface="Calibri"/>
              </a:rPr>
              <a:t> Office</a:t>
            </a:r>
            <a:endParaRPr lang="en-US" sz="3200" dirty="0">
              <a:solidFill>
                <a:schemeClr val="tx2"/>
              </a:solidFill>
              <a:latin typeface="+mn-lt"/>
              <a:ea typeface="Roboto Medium"/>
              <a:cs typeface="Calibri"/>
            </a:endParaRPr>
          </a:p>
          <a:p>
            <a:pPr algn="just">
              <a:lnSpc>
                <a:spcPct val="100000"/>
              </a:lnSpc>
              <a:spcBef>
                <a:spcPts val="0"/>
              </a:spcBef>
            </a:pPr>
            <a:endParaRPr lang="sq-AL" sz="3200" dirty="0">
              <a:solidFill>
                <a:srgbClr val="44546A"/>
              </a:solidFill>
              <a:latin typeface="+mn-lt"/>
              <a:ea typeface="Roboto Medium"/>
              <a:cs typeface="Calibri"/>
            </a:endParaRPr>
          </a:p>
          <a:p>
            <a:pPr algn="just">
              <a:lnSpc>
                <a:spcPct val="100000"/>
              </a:lnSpc>
              <a:spcBef>
                <a:spcPts val="0"/>
              </a:spcBef>
            </a:pPr>
            <a:r>
              <a:rPr lang="sq-AL" sz="3200" b="1" dirty="0" err="1">
                <a:solidFill>
                  <a:schemeClr val="tx2"/>
                </a:solidFill>
                <a:latin typeface="+mn-lt"/>
                <a:ea typeface="Roboto Medium"/>
                <a:cs typeface="Calibri"/>
              </a:rPr>
              <a:t>Silvana</a:t>
            </a:r>
            <a:r>
              <a:rPr lang="sq-AL" sz="3200" b="1" dirty="0">
                <a:solidFill>
                  <a:schemeClr val="tx2"/>
                </a:solidFill>
                <a:latin typeface="+mn-lt"/>
                <a:ea typeface="Roboto Medium"/>
                <a:cs typeface="Calibri"/>
              </a:rPr>
              <a:t> </a:t>
            </a:r>
            <a:r>
              <a:rPr lang="sq-AL" sz="3200" b="1" dirty="0" err="1">
                <a:solidFill>
                  <a:schemeClr val="tx2"/>
                </a:solidFill>
                <a:latin typeface="+mn-lt"/>
                <a:ea typeface="Roboto Medium"/>
                <a:cs typeface="Calibri"/>
              </a:rPr>
              <a:t>Banushi</a:t>
            </a:r>
            <a:r>
              <a:rPr lang="sq-AL" sz="3200" b="1" dirty="0">
                <a:solidFill>
                  <a:schemeClr val="tx2"/>
                </a:solidFill>
                <a:latin typeface="+mn-lt"/>
                <a:ea typeface="Roboto Medium"/>
                <a:cs typeface="Calibri"/>
              </a:rPr>
              <a:t>, </a:t>
            </a:r>
            <a:r>
              <a:rPr lang="sq-AL" sz="3200" b="1" dirty="0" err="1">
                <a:solidFill>
                  <a:schemeClr val="tx2"/>
                </a:solidFill>
                <a:latin typeface="+mn-lt"/>
                <a:ea typeface="Roboto Medium"/>
                <a:cs typeface="Calibri"/>
              </a:rPr>
              <a:t>General</a:t>
            </a:r>
            <a:r>
              <a:rPr lang="sq-AL" sz="3200" b="1" dirty="0">
                <a:solidFill>
                  <a:schemeClr val="tx2"/>
                </a:solidFill>
                <a:latin typeface="+mn-lt"/>
                <a:ea typeface="Roboto Medium"/>
                <a:cs typeface="Calibri"/>
              </a:rPr>
              <a:t> </a:t>
            </a:r>
            <a:r>
              <a:rPr lang="sq-AL" sz="3200" b="1" dirty="0" err="1">
                <a:solidFill>
                  <a:schemeClr val="tx2"/>
                </a:solidFill>
                <a:latin typeface="+mn-lt"/>
                <a:ea typeface="Roboto Medium"/>
                <a:cs typeface="Calibri"/>
              </a:rPr>
              <a:t>Director</a:t>
            </a:r>
            <a:r>
              <a:rPr lang="sq-AL" sz="3200" b="1" dirty="0">
                <a:solidFill>
                  <a:schemeClr val="tx2"/>
                </a:solidFill>
                <a:latin typeface="+mn-lt"/>
                <a:ea typeface="Roboto Medium"/>
                <a:cs typeface="Calibri"/>
              </a:rPr>
              <a:t>, </a:t>
            </a:r>
            <a:r>
              <a:rPr lang="sq-AL" sz="3200" b="1" dirty="0" err="1">
                <a:solidFill>
                  <a:schemeClr val="tx2"/>
                </a:solidFill>
                <a:latin typeface="+mn-lt"/>
                <a:ea typeface="Roboto Medium"/>
                <a:cs typeface="Calibri"/>
              </a:rPr>
              <a:t>MoI</a:t>
            </a:r>
            <a:endParaRPr lang="sq-AL" sz="3200" dirty="0" err="1">
              <a:solidFill>
                <a:schemeClr val="tx2"/>
              </a:solidFill>
              <a:latin typeface="+mn-lt"/>
              <a:ea typeface="Roboto Medium"/>
              <a:cs typeface="Calibri"/>
            </a:endParaRPr>
          </a:p>
          <a:p>
            <a:pPr algn="l"/>
            <a:endParaRPr lang="en-GB" b="1" dirty="0">
              <a:solidFill>
                <a:srgbClr val="093D7C"/>
              </a:solidFill>
              <a:latin typeface="+mn-lt"/>
              <a:ea typeface="Roboto Medium"/>
              <a:cs typeface="Calibri"/>
            </a:endParaRPr>
          </a:p>
        </p:txBody>
      </p:sp>
      <p:pic>
        <p:nvPicPr>
          <p:cNvPr id="2" name="Picture 4" descr="Flag Of Albania HD Wallpaper">
            <a:extLst>
              <a:ext uri="{FF2B5EF4-FFF2-40B4-BE49-F238E27FC236}">
                <a16:creationId xmlns:a16="http://schemas.microsoft.com/office/drawing/2014/main" id="{9721F078-0214-0C2A-AEA8-47640FBEA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455" y="5662751"/>
            <a:ext cx="1919237" cy="10795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CA73D1DF-F041-790A-CBFF-452EE9D0D277}"/>
              </a:ext>
            </a:extLst>
          </p:cNvPr>
          <p:cNvPicPr>
            <a:picLocks noChangeAspect="1"/>
          </p:cNvPicPr>
          <p:nvPr/>
        </p:nvPicPr>
        <p:blipFill>
          <a:blip r:embed="rId3"/>
          <a:stretch>
            <a:fillRect/>
          </a:stretch>
        </p:blipFill>
        <p:spPr>
          <a:xfrm>
            <a:off x="6639831" y="5414213"/>
            <a:ext cx="3149194" cy="1576645"/>
          </a:xfrm>
          <a:prstGeom prst="rect">
            <a:avLst/>
          </a:prstGeom>
        </p:spPr>
      </p:pic>
    </p:spTree>
    <p:extLst>
      <p:ext uri="{BB962C8B-B14F-4D97-AF65-F5344CB8AC3E}">
        <p14:creationId xmlns:p14="http://schemas.microsoft.com/office/powerpoint/2010/main" val="662540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4F55D728-9086-4ADA-8E7D-0E3F2EF9B122}"/>
              </a:ext>
            </a:extLst>
          </p:cNvPr>
          <p:cNvSpPr txBox="1"/>
          <p:nvPr/>
        </p:nvSpPr>
        <p:spPr>
          <a:xfrm>
            <a:off x="0" y="272254"/>
            <a:ext cx="1219200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indent="0" algn="ctr" fontAlgn="auto">
              <a:lnSpc>
                <a:spcPct val="90000"/>
              </a:lnSpc>
              <a:spcBef>
                <a:spcPct val="0"/>
              </a:spcBef>
              <a:spcAft>
                <a:spcPts val="0"/>
              </a:spcAft>
              <a:buClrTx/>
              <a:buSzTx/>
              <a:tabLst/>
              <a:defRPr/>
            </a:pPr>
            <a:r>
              <a:rPr lang="en-US" sz="3000" b="1">
                <a:solidFill>
                  <a:srgbClr val="1C3361"/>
                </a:solidFill>
                <a:latin typeface="Roboto" panose="02000000000000000000" pitchFamily="2" charset="0"/>
                <a:ea typeface="Roboto" panose="02000000000000000000" pitchFamily="2" charset="0"/>
                <a:cs typeface="Roboto" panose="02000000000000000000" pitchFamily="2" charset="0"/>
              </a:rPr>
              <a:t>Implementing the GCM: Guidance for Governments &amp; Stakeholders</a:t>
            </a:r>
            <a:endParaRPr lang="pt-BR" sz="3000" b="1">
              <a:solidFill>
                <a:srgbClr val="1C3361"/>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318C0718-261E-237F-EB46-31787BA05207}"/>
              </a:ext>
            </a:extLst>
          </p:cNvPr>
          <p:cNvSpPr txBox="1"/>
          <p:nvPr/>
        </p:nvSpPr>
        <p:spPr>
          <a:xfrm>
            <a:off x="2678625" y="866919"/>
            <a:ext cx="7524518" cy="430887"/>
          </a:xfrm>
          <a:prstGeom prst="rect">
            <a:avLst/>
          </a:prstGeom>
          <a:solidFill>
            <a:srgbClr val="FFFFFF"/>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i="1">
                <a:solidFill>
                  <a:srgbClr val="1C3361"/>
                </a:solidFill>
                <a:latin typeface="Roboto" panose="02000000000000000000" pitchFamily="2" charset="0"/>
                <a:ea typeface="Roboto" panose="02000000000000000000" pitchFamily="2" charset="0"/>
                <a:cs typeface="Roboto" panose="02000000000000000000" pitchFamily="2" charset="0"/>
              </a:rPr>
              <a:t>N</a:t>
            </a:r>
            <a:r>
              <a:rPr kumimoji="0" lang="en-US" sz="2200" i="1" u="none" strike="noStrike" kern="1200" cap="none" spc="0" normalizeH="0" baseline="0" noProof="0">
                <a:ln>
                  <a:noFill/>
                </a:ln>
                <a:solidFill>
                  <a:srgbClr val="1C3361"/>
                </a:solidFill>
                <a:effectLst/>
                <a:uLnTx/>
                <a:uFillTx/>
                <a:latin typeface="Roboto" panose="02000000000000000000" pitchFamily="2" charset="0"/>
                <a:ea typeface="Roboto" panose="02000000000000000000" pitchFamily="2" charset="0"/>
                <a:cs typeface="Roboto" panose="02000000000000000000" pitchFamily="2" charset="0"/>
              </a:rPr>
              <a:t>o one-size-fits-all approach to GCM implementation</a:t>
            </a:r>
          </a:p>
        </p:txBody>
      </p:sp>
      <p:pic>
        <p:nvPicPr>
          <p:cNvPr id="5" name="Imagem 14">
            <a:extLst>
              <a:ext uri="{FF2B5EF4-FFF2-40B4-BE49-F238E27FC236}">
                <a16:creationId xmlns:a16="http://schemas.microsoft.com/office/drawing/2014/main" id="{F7570F06-99BB-13D6-A253-28471DC75494}"/>
              </a:ext>
            </a:extLst>
          </p:cNvPr>
          <p:cNvPicPr>
            <a:picLocks noChangeAspect="1"/>
          </p:cNvPicPr>
          <p:nvPr/>
        </p:nvPicPr>
        <p:blipFill>
          <a:blip r:embed="rId3"/>
          <a:stretch>
            <a:fillRect/>
          </a:stretch>
        </p:blipFill>
        <p:spPr>
          <a:xfrm>
            <a:off x="6676103" y="1312184"/>
            <a:ext cx="4586199" cy="4322428"/>
          </a:xfrm>
          <a:prstGeom prst="rect">
            <a:avLst/>
          </a:prstGeom>
        </p:spPr>
      </p:pic>
      <p:sp>
        <p:nvSpPr>
          <p:cNvPr id="14" name="TextBox 13">
            <a:extLst>
              <a:ext uri="{FF2B5EF4-FFF2-40B4-BE49-F238E27FC236}">
                <a16:creationId xmlns:a16="http://schemas.microsoft.com/office/drawing/2014/main" id="{F8F8AC68-6B78-A3BB-9218-6CA69EB3EDC5}"/>
              </a:ext>
            </a:extLst>
          </p:cNvPr>
          <p:cNvSpPr txBox="1"/>
          <p:nvPr/>
        </p:nvSpPr>
        <p:spPr>
          <a:xfrm>
            <a:off x="290052" y="1312184"/>
            <a:ext cx="6096000" cy="522450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Guide: </a:t>
            </a:r>
            <a:r>
              <a:rPr kumimoji="0" lang="en-US" sz="180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proposes a six-step process</a:t>
            </a:r>
            <a:r>
              <a:rPr kumimoji="0" lang="en-US" sz="1800" b="1"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800"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to support GCM implementation that responds to the country context</a:t>
            </a:r>
          </a:p>
          <a:p>
            <a:pPr marL="285750" marR="0" lvl="0" indent="-285750" algn="l" defTabSz="914400" rtl="0" eaLnBrk="1" fontAlgn="auto" latinLnBrk="0" hangingPunct="1">
              <a:lnSpc>
                <a:spcPct val="150000"/>
              </a:lnSpc>
              <a:spcBef>
                <a:spcPts val="0"/>
              </a:spcBef>
              <a:spcAft>
                <a:spcPts val="300"/>
              </a:spcAft>
              <a:buClrTx/>
              <a:buSzTx/>
              <a:buFont typeface="Wingdings" panose="05000000000000000000" pitchFamily="2" charset="2"/>
              <a:buChar char="§"/>
              <a:tabLst/>
              <a:defRPr/>
            </a:pPr>
            <a:r>
              <a:rPr kumimoji="0" lang="en-GB" b="1"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Each Step provides:</a:t>
            </a:r>
          </a:p>
          <a:p>
            <a:pPr marL="914400" lvl="1" indent="-457200">
              <a:lnSpc>
                <a:spcPct val="150000"/>
              </a:lnSpc>
              <a:buFont typeface="Wingdings" panose="05000000000000000000" pitchFamily="2" charset="2"/>
              <a:buChar char="ü"/>
              <a:defRPr/>
            </a:pPr>
            <a:r>
              <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Guiding questions</a:t>
            </a:r>
          </a:p>
          <a:p>
            <a:pPr marL="914400" lvl="1" indent="-457200">
              <a:lnSpc>
                <a:spcPct val="150000"/>
              </a:lnSpc>
              <a:buFont typeface="Wingdings" panose="05000000000000000000" pitchFamily="2" charset="2"/>
              <a:buChar char="ü"/>
              <a:defRPr/>
            </a:pPr>
            <a:r>
              <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Concrete actions</a:t>
            </a:r>
          </a:p>
          <a:p>
            <a:pPr marL="914400" lvl="1" indent="-457200">
              <a:lnSpc>
                <a:spcPct val="150000"/>
              </a:lnSpc>
              <a:buFont typeface="Wingdings" panose="05000000000000000000" pitchFamily="2" charset="2"/>
              <a:buChar char="ü"/>
              <a:defRPr/>
            </a:pPr>
            <a:r>
              <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Tools and resources</a:t>
            </a:r>
          </a:p>
          <a:p>
            <a:pPr marL="914400" lvl="1" indent="-457200">
              <a:lnSpc>
                <a:spcPct val="150000"/>
              </a:lnSpc>
              <a:buFont typeface="Wingdings" panose="05000000000000000000" pitchFamily="2" charset="2"/>
              <a:buChar char="ü"/>
              <a:defRPr/>
            </a:pPr>
            <a:r>
              <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Checklist for action</a:t>
            </a:r>
          </a:p>
          <a:p>
            <a:pPr marL="457200" indent="-457200">
              <a:lnSpc>
                <a:spcPct val="150000"/>
              </a:lnSpc>
              <a:buFont typeface="Wingdings" panose="05000000000000000000" pitchFamily="2" charset="2"/>
              <a:buChar char="§"/>
              <a:defRPr/>
            </a:pPr>
            <a:r>
              <a:rPr kumimoji="0" lang="en-US" sz="1800" b="1" i="0" u="none" strike="noStrike" kern="1200" cap="none" spc="0" normalizeH="0" baseline="0" noProof="0">
                <a:ln>
                  <a:noFill/>
                </a:ln>
                <a:solidFill>
                  <a:srgbClr val="093D7C"/>
                </a:solidFill>
                <a:uLnTx/>
                <a:uFillTx/>
                <a:latin typeface="Roboto" panose="02000000000000000000" pitchFamily="2" charset="0"/>
                <a:ea typeface="Roboto" panose="02000000000000000000" pitchFamily="2" charset="0"/>
                <a:cs typeface="Roboto" panose="02000000000000000000" pitchFamily="2" charset="0"/>
              </a:rPr>
              <a:t>Companion Booklet: </a:t>
            </a:r>
            <a:r>
              <a:rPr kumimoji="0" lang="en-US" sz="1800"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outlines all 23 GCM Objectives, with examples of practical application </a:t>
            </a:r>
            <a:r>
              <a:rPr lang="en-US" sz="1800">
                <a:solidFill>
                  <a:srgbClr val="093D7C"/>
                </a:solidFill>
                <a:latin typeface="Roboto" panose="02000000000000000000" pitchFamily="2" charset="0"/>
                <a:ea typeface="Roboto" panose="02000000000000000000" pitchFamily="2" charset="0"/>
                <a:cs typeface="Roboto" panose="02000000000000000000" pitchFamily="2" charset="0"/>
              </a:rPr>
              <a:t>and</a:t>
            </a:r>
            <a:r>
              <a:rPr kumimoji="0" lang="en-US" sz="1800"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 links to the SDGs</a:t>
            </a:r>
          </a:p>
          <a:p>
            <a:pPr marL="457200" indent="-457200">
              <a:lnSpc>
                <a:spcPct val="150000"/>
              </a:lnSpc>
              <a:buFont typeface="Wingdings" panose="05000000000000000000" pitchFamily="2" charset="2"/>
              <a:buChar char="§"/>
              <a:defRPr/>
            </a:pPr>
            <a:r>
              <a:rPr kumimoji="0" lang="en-US"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rPr>
              <a:t> </a:t>
            </a:r>
          </a:p>
          <a:p>
            <a:pPr marL="457200" marR="0" lvl="0" indent="-457200" algn="l"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93D7C"/>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26" name="Picture 2">
            <a:extLst>
              <a:ext uri="{FF2B5EF4-FFF2-40B4-BE49-F238E27FC236}">
                <a16:creationId xmlns:a16="http://schemas.microsoft.com/office/drawing/2014/main" id="{57E17CF9-BB7C-4D36-4D83-602EA6C04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927" y="5825230"/>
            <a:ext cx="6096000" cy="8588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5"/>
            <a:extLst>
              <a:ext uri="{FF2B5EF4-FFF2-40B4-BE49-F238E27FC236}">
                <a16:creationId xmlns:a16="http://schemas.microsoft.com/office/drawing/2014/main" id="{70EDB95E-38AF-5AC7-A8B3-1B0941A9752F}"/>
              </a:ext>
            </a:extLst>
          </p:cNvPr>
          <p:cNvPicPr>
            <a:picLocks noChangeAspect="1"/>
          </p:cNvPicPr>
          <p:nvPr/>
        </p:nvPicPr>
        <p:blipFill>
          <a:blip r:embed="rId6"/>
          <a:stretch>
            <a:fillRect/>
          </a:stretch>
        </p:blipFill>
        <p:spPr>
          <a:xfrm>
            <a:off x="2339532" y="5606447"/>
            <a:ext cx="2263336" cy="731583"/>
          </a:xfrm>
          <a:prstGeom prst="rect">
            <a:avLst/>
          </a:prstGeom>
        </p:spPr>
      </p:pic>
      <p:sp>
        <p:nvSpPr>
          <p:cNvPr id="19" name="TextBox 18">
            <a:extLst>
              <a:ext uri="{FF2B5EF4-FFF2-40B4-BE49-F238E27FC236}">
                <a16:creationId xmlns:a16="http://schemas.microsoft.com/office/drawing/2014/main" id="{FEB5CFD3-7457-5325-7347-646E6B2F06B2}"/>
              </a:ext>
            </a:extLst>
          </p:cNvPr>
          <p:cNvSpPr txBox="1"/>
          <p:nvPr/>
        </p:nvSpPr>
        <p:spPr>
          <a:xfrm>
            <a:off x="714216" y="5763963"/>
            <a:ext cx="1555849"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lang="en-US" b="1">
                <a:solidFill>
                  <a:schemeClr val="accent4"/>
                </a:solidFill>
                <a:latin typeface="Roboto" panose="02000000000000000000" pitchFamily="2" charset="0"/>
                <a:ea typeface="Roboto" panose="02000000000000000000" pitchFamily="2" charset="0"/>
                <a:cs typeface="Roboto" panose="02000000000000000000" pitchFamily="2" charset="0"/>
              </a:rPr>
              <a:t>Available on:</a:t>
            </a:r>
            <a:endParaRPr kumimoji="0" lang="en-US" sz="1800" b="0" i="0" u="none" strike="noStrike" kern="1200" cap="none" spc="0" normalizeH="0" baseline="0" noProof="0">
              <a:ln>
                <a:noFill/>
              </a:ln>
              <a:solidFill>
                <a:schemeClr val="accent4"/>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349586AD-84D3-081B-2234-FEE6104462C3}"/>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3D7C"/>
              </a:solidFill>
            </a:endParaRPr>
          </a:p>
        </p:txBody>
      </p:sp>
    </p:spTree>
    <p:extLst>
      <p:ext uri="{BB962C8B-B14F-4D97-AF65-F5344CB8AC3E}">
        <p14:creationId xmlns:p14="http://schemas.microsoft.com/office/powerpoint/2010/main" val="2587603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Migration Multi-Partner Trust Fund </a:t>
            </a:r>
            <a:br>
              <a:rPr lang="en-US" sz="4000" b="1">
                <a:solidFill>
                  <a:srgbClr val="1A3668"/>
                </a:solidFill>
                <a:latin typeface="+mn-lt"/>
                <a:ea typeface="Roboto Medium" panose="02000000000000000000" pitchFamily="2" charset="0"/>
              </a:rPr>
            </a:br>
            <a:r>
              <a:rPr lang="en-US" sz="4000" b="1">
                <a:solidFill>
                  <a:srgbClr val="1A3668"/>
                </a:solidFill>
                <a:latin typeface="+mn-lt"/>
                <a:ea typeface="Roboto Medium" panose="02000000000000000000" pitchFamily="2" charset="0"/>
              </a:rPr>
              <a:t>(Migration MPTF)</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46154" y="1788446"/>
            <a:ext cx="10303200" cy="3672069"/>
          </a:xfrm>
        </p:spPr>
        <p:txBody>
          <a:bodyPr>
            <a:noAutofit/>
          </a:bodyPr>
          <a:lstStyle/>
          <a:p>
            <a:pPr marL="457200" indent="-457200" algn="l">
              <a:lnSpc>
                <a:spcPct val="100000"/>
              </a:lnSpc>
              <a:spcBef>
                <a:spcPts val="600"/>
              </a:spcBef>
              <a:spcAft>
                <a:spcPts val="600"/>
              </a:spcAft>
              <a:buFontTx/>
              <a:buChar char="-"/>
            </a:pPr>
            <a:r>
              <a:rPr lang="en-US" sz="2200" i="1">
                <a:solidFill>
                  <a:srgbClr val="093D7C"/>
                </a:solidFill>
                <a:ea typeface="Roboto" panose="02000000000000000000" pitchFamily="2" charset="0"/>
              </a:rPr>
              <a:t>“</a:t>
            </a:r>
            <a:r>
              <a:rPr lang="en-US" sz="2200">
                <a:solidFill>
                  <a:srgbClr val="093D7C"/>
                </a:solidFill>
                <a:ea typeface="Roboto" panose="02000000000000000000" pitchFamily="2" charset="0"/>
              </a:rPr>
              <a:t>Start-up” fund of the </a:t>
            </a:r>
            <a:r>
              <a:rPr lang="en-US" sz="2200" b="1">
                <a:solidFill>
                  <a:srgbClr val="093D7C"/>
                </a:solidFill>
                <a:ea typeface="Roboto" panose="02000000000000000000" pitchFamily="2" charset="0"/>
              </a:rPr>
              <a:t>capacity building mechanism </a:t>
            </a:r>
            <a:r>
              <a:rPr lang="en-US" sz="2200">
                <a:solidFill>
                  <a:srgbClr val="093D7C"/>
                </a:solidFill>
                <a:ea typeface="Roboto" panose="02000000000000000000" pitchFamily="2" charset="0"/>
              </a:rPr>
              <a:t>of the GCM and </a:t>
            </a:r>
            <a:r>
              <a:rPr lang="en-US" sz="2200" b="1">
                <a:solidFill>
                  <a:srgbClr val="093D7C"/>
                </a:solidFill>
                <a:ea typeface="Roboto" panose="02000000000000000000" pitchFamily="2" charset="0"/>
              </a:rPr>
              <a:t>1</a:t>
            </a:r>
            <a:r>
              <a:rPr lang="en-US" sz="2200" b="1" baseline="30000">
                <a:solidFill>
                  <a:srgbClr val="093D7C"/>
                </a:solidFill>
                <a:ea typeface="Roboto" panose="02000000000000000000" pitchFamily="2" charset="0"/>
              </a:rPr>
              <a:t>st</a:t>
            </a:r>
            <a:r>
              <a:rPr lang="en-US" sz="2200" b="1">
                <a:solidFill>
                  <a:srgbClr val="093D7C"/>
                </a:solidFill>
                <a:ea typeface="Roboto" panose="02000000000000000000" pitchFamily="2" charset="0"/>
              </a:rPr>
              <a:t>  UN inter-agency pooled funding instrument focusing on migration.</a:t>
            </a:r>
          </a:p>
          <a:p>
            <a:pPr marL="457200" indent="-457200" algn="l">
              <a:lnSpc>
                <a:spcPct val="100000"/>
              </a:lnSpc>
              <a:spcBef>
                <a:spcPts val="600"/>
              </a:spcBef>
              <a:spcAft>
                <a:spcPts val="600"/>
              </a:spcAft>
              <a:buFontTx/>
              <a:buChar char="-"/>
            </a:pPr>
            <a:r>
              <a:rPr lang="en-US" sz="2200">
                <a:solidFill>
                  <a:srgbClr val="093D7C"/>
                </a:solidFill>
                <a:ea typeface="Roboto" panose="02000000000000000000" pitchFamily="2" charset="0"/>
              </a:rPr>
              <a:t>Has its own </a:t>
            </a:r>
            <a:r>
              <a:rPr lang="en-US" sz="2200" b="1">
                <a:solidFill>
                  <a:srgbClr val="093D7C"/>
                </a:solidFill>
                <a:ea typeface="Roboto" panose="02000000000000000000" pitchFamily="2" charset="0"/>
              </a:rPr>
              <a:t>steering committee </a:t>
            </a:r>
            <a:r>
              <a:rPr lang="en-US" sz="2200">
                <a:solidFill>
                  <a:srgbClr val="093D7C"/>
                </a:solidFill>
                <a:ea typeface="Roboto" panose="02000000000000000000" pitchFamily="2" charset="0"/>
              </a:rPr>
              <a:t>with representatives of Member States, donors, stakeholders &amp; UN entities</a:t>
            </a:r>
          </a:p>
          <a:p>
            <a:pPr marL="457200" indent="-457200" algn="l">
              <a:lnSpc>
                <a:spcPct val="100000"/>
              </a:lnSpc>
              <a:spcBef>
                <a:spcPts val="600"/>
              </a:spcBef>
              <a:spcAft>
                <a:spcPts val="600"/>
              </a:spcAft>
              <a:buFontTx/>
              <a:buChar char="-"/>
            </a:pPr>
            <a:r>
              <a:rPr lang="en-GB" sz="2200">
                <a:solidFill>
                  <a:srgbClr val="093D7C"/>
                </a:solidFill>
                <a:ea typeface="Roboto" panose="02000000000000000000" pitchFamily="2" charset="0"/>
              </a:rPr>
              <a:t>Requires that all proposals have the </a:t>
            </a:r>
            <a:r>
              <a:rPr lang="en-GB" sz="2200" b="1">
                <a:solidFill>
                  <a:srgbClr val="093D7C"/>
                </a:solidFill>
                <a:ea typeface="Roboto" panose="02000000000000000000" pitchFamily="2" charset="0"/>
              </a:rPr>
              <a:t>endorsement of the relevant national government</a:t>
            </a:r>
            <a:r>
              <a:rPr lang="en-GB" sz="2200">
                <a:solidFill>
                  <a:srgbClr val="093D7C"/>
                </a:solidFill>
                <a:ea typeface="Roboto" panose="02000000000000000000" pitchFamily="2" charset="0"/>
              </a:rPr>
              <a:t>.</a:t>
            </a:r>
          </a:p>
          <a:p>
            <a:pPr marL="457200" indent="-457200" algn="l">
              <a:lnSpc>
                <a:spcPct val="100000"/>
              </a:lnSpc>
              <a:spcBef>
                <a:spcPts val="600"/>
              </a:spcBef>
              <a:spcAft>
                <a:spcPts val="600"/>
              </a:spcAft>
              <a:buFontTx/>
              <a:buChar char="-"/>
            </a:pPr>
            <a:r>
              <a:rPr lang="en-GB" sz="2200">
                <a:solidFill>
                  <a:srgbClr val="093D7C"/>
                </a:solidFill>
                <a:ea typeface="Roboto" panose="02000000000000000000" pitchFamily="2" charset="0"/>
              </a:rPr>
              <a:t>Strongly encourages the participation of government institutions and stakeholders both at the </a:t>
            </a:r>
            <a:r>
              <a:rPr lang="en-GB" sz="2200" b="1">
                <a:solidFill>
                  <a:srgbClr val="093D7C"/>
                </a:solidFill>
                <a:ea typeface="Roboto" panose="02000000000000000000" pitchFamily="2" charset="0"/>
              </a:rPr>
              <a:t>design and implementation phases. </a:t>
            </a:r>
            <a:endParaRPr lang="en-US" sz="2200" b="1">
              <a:solidFill>
                <a:srgbClr val="418FDE"/>
              </a:solidFill>
              <a:ea typeface="Roboto" panose="02000000000000000000" pitchFamily="2" charset="0"/>
            </a:endParaRPr>
          </a:p>
          <a:p>
            <a:pPr algn="l">
              <a:lnSpc>
                <a:spcPct val="100000"/>
              </a:lnSpc>
              <a:spcBef>
                <a:spcPts val="600"/>
              </a:spcBef>
              <a:spcAft>
                <a:spcPts val="600"/>
              </a:spcAft>
            </a:pPr>
            <a:endParaRPr lang="en-US" sz="2600">
              <a:solidFill>
                <a:srgbClr val="418FDE"/>
              </a:solidFill>
              <a:ea typeface="Roboto" panose="02000000000000000000" pitchFamily="2" charset="0"/>
            </a:endParaRPr>
          </a:p>
          <a:p>
            <a:pPr marL="457200" indent="-457200" algn="l">
              <a:lnSpc>
                <a:spcPct val="125000"/>
              </a:lnSpc>
              <a:buFontTx/>
              <a:buChar char="-"/>
            </a:pPr>
            <a:endParaRPr lang="en-US" sz="2600" i="1">
              <a:solidFill>
                <a:srgbClr val="418FDE"/>
              </a:solidFill>
              <a:ea typeface="Roboto" panose="02000000000000000000" pitchFamily="2" charset="0"/>
            </a:endParaRP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CE9B320-67D6-2303-604E-B8FF0B94DA1C}"/>
              </a:ext>
            </a:extLst>
          </p:cNvPr>
          <p:cNvPicPr>
            <a:picLocks noChangeAspect="1"/>
          </p:cNvPicPr>
          <p:nvPr/>
        </p:nvPicPr>
        <p:blipFill>
          <a:blip r:embed="rId3"/>
          <a:stretch>
            <a:fillRect/>
          </a:stretch>
        </p:blipFill>
        <p:spPr>
          <a:xfrm>
            <a:off x="147269" y="5262922"/>
            <a:ext cx="12192000" cy="1595077"/>
          </a:xfrm>
          <a:prstGeom prst="rect">
            <a:avLst/>
          </a:prstGeom>
        </p:spPr>
      </p:pic>
    </p:spTree>
    <p:extLst>
      <p:ext uri="{BB962C8B-B14F-4D97-AF65-F5344CB8AC3E}">
        <p14:creationId xmlns:p14="http://schemas.microsoft.com/office/powerpoint/2010/main" val="3089358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Migration Network Hub</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46154" y="1788446"/>
            <a:ext cx="10303200" cy="3672069"/>
          </a:xfrm>
        </p:spPr>
        <p:txBody>
          <a:bodyPr>
            <a:noAutofit/>
          </a:bodyPr>
          <a:lstStyle/>
          <a:p>
            <a:pPr algn="l">
              <a:lnSpc>
                <a:spcPct val="100000"/>
              </a:lnSpc>
              <a:spcBef>
                <a:spcPts val="600"/>
              </a:spcBef>
              <a:spcAft>
                <a:spcPts val="600"/>
              </a:spcAft>
            </a:pPr>
            <a:endParaRPr lang="en-US" sz="2600">
              <a:solidFill>
                <a:srgbClr val="418FDE"/>
              </a:solidFill>
              <a:ea typeface="Roboto" panose="02000000000000000000" pitchFamily="2" charset="0"/>
            </a:endParaRPr>
          </a:p>
          <a:p>
            <a:pPr marL="457200" indent="-457200" algn="l">
              <a:lnSpc>
                <a:spcPct val="125000"/>
              </a:lnSpc>
              <a:buFontTx/>
              <a:buChar char="-"/>
            </a:pPr>
            <a:endParaRPr lang="en-US" sz="2600" i="1">
              <a:solidFill>
                <a:srgbClr val="418FDE"/>
              </a:solidFill>
              <a:ea typeface="Roboto" panose="02000000000000000000" pitchFamily="2" charset="0"/>
            </a:endParaRP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677CB76-5962-E04F-F90A-ADC8793AFEB9}"/>
              </a:ext>
            </a:extLst>
          </p:cNvPr>
          <p:cNvPicPr>
            <a:picLocks noChangeAspect="1"/>
          </p:cNvPicPr>
          <p:nvPr/>
        </p:nvPicPr>
        <p:blipFill rotWithShape="1">
          <a:blip r:embed="rId3"/>
          <a:srcRect b="52110"/>
          <a:stretch/>
        </p:blipFill>
        <p:spPr>
          <a:xfrm>
            <a:off x="614723" y="2036586"/>
            <a:ext cx="5743575" cy="3133781"/>
          </a:xfrm>
          <a:prstGeom prst="rect">
            <a:avLst/>
          </a:prstGeom>
        </p:spPr>
      </p:pic>
      <p:pic>
        <p:nvPicPr>
          <p:cNvPr id="13" name="Picture 12">
            <a:extLst>
              <a:ext uri="{FF2B5EF4-FFF2-40B4-BE49-F238E27FC236}">
                <a16:creationId xmlns:a16="http://schemas.microsoft.com/office/drawing/2014/main" id="{B413CAE0-33E9-22C4-FF66-D1B8898343DC}"/>
              </a:ext>
            </a:extLst>
          </p:cNvPr>
          <p:cNvPicPr>
            <a:picLocks noChangeAspect="1"/>
          </p:cNvPicPr>
          <p:nvPr/>
        </p:nvPicPr>
        <p:blipFill rotWithShape="1">
          <a:blip r:embed="rId3"/>
          <a:srcRect t="46602"/>
          <a:stretch/>
        </p:blipFill>
        <p:spPr>
          <a:xfrm>
            <a:off x="6389729" y="3206648"/>
            <a:ext cx="5743575" cy="3494189"/>
          </a:xfrm>
          <a:prstGeom prst="rect">
            <a:avLst/>
          </a:prstGeom>
        </p:spPr>
      </p:pic>
    </p:spTree>
    <p:extLst>
      <p:ext uri="{BB962C8B-B14F-4D97-AF65-F5344CB8AC3E}">
        <p14:creationId xmlns:p14="http://schemas.microsoft.com/office/powerpoint/2010/main" val="4001602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Repository of Practices </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46154" y="1788446"/>
            <a:ext cx="10303200" cy="3672069"/>
          </a:xfrm>
        </p:spPr>
        <p:txBody>
          <a:bodyPr>
            <a:noAutofit/>
          </a:bodyPr>
          <a:lstStyle/>
          <a:p>
            <a:pPr algn="l">
              <a:lnSpc>
                <a:spcPct val="100000"/>
              </a:lnSpc>
              <a:spcBef>
                <a:spcPts val="600"/>
              </a:spcBef>
              <a:spcAft>
                <a:spcPts val="600"/>
              </a:spcAft>
            </a:pPr>
            <a:endParaRPr lang="en-US" sz="2600">
              <a:solidFill>
                <a:srgbClr val="418FDE"/>
              </a:solidFill>
              <a:ea typeface="Roboto" panose="02000000000000000000" pitchFamily="2" charset="0"/>
            </a:endParaRPr>
          </a:p>
          <a:p>
            <a:pPr algn="l">
              <a:lnSpc>
                <a:spcPct val="125000"/>
              </a:lnSpc>
            </a:pPr>
            <a:endParaRPr lang="en-US" sz="2600" i="1">
              <a:solidFill>
                <a:srgbClr val="418FDE"/>
              </a:solidFill>
              <a:ea typeface="Roboto" panose="02000000000000000000" pitchFamily="2" charset="0"/>
            </a:endParaRP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7F0C47D-6ECD-8DBB-1CA0-FEE26428A53B}"/>
              </a:ext>
            </a:extLst>
          </p:cNvPr>
          <p:cNvPicPr>
            <a:picLocks noChangeAspect="1"/>
          </p:cNvPicPr>
          <p:nvPr/>
        </p:nvPicPr>
        <p:blipFill>
          <a:blip r:embed="rId3"/>
          <a:stretch>
            <a:fillRect/>
          </a:stretch>
        </p:blipFill>
        <p:spPr>
          <a:xfrm>
            <a:off x="7376853" y="2161335"/>
            <a:ext cx="3037784" cy="1098773"/>
          </a:xfrm>
          <a:prstGeom prst="rect">
            <a:avLst/>
          </a:prstGeom>
        </p:spPr>
      </p:pic>
      <p:pic>
        <p:nvPicPr>
          <p:cNvPr id="6" name="Picture 5">
            <a:extLst>
              <a:ext uri="{FF2B5EF4-FFF2-40B4-BE49-F238E27FC236}">
                <a16:creationId xmlns:a16="http://schemas.microsoft.com/office/drawing/2014/main" id="{92B73586-4BB2-D867-D6F3-83077420573B}"/>
              </a:ext>
            </a:extLst>
          </p:cNvPr>
          <p:cNvPicPr>
            <a:picLocks noChangeAspect="1"/>
          </p:cNvPicPr>
          <p:nvPr/>
        </p:nvPicPr>
        <p:blipFill rotWithShape="1">
          <a:blip r:embed="rId4"/>
          <a:srcRect b="44383"/>
          <a:stretch/>
        </p:blipFill>
        <p:spPr>
          <a:xfrm>
            <a:off x="708944" y="2078566"/>
            <a:ext cx="5300202" cy="3814234"/>
          </a:xfrm>
          <a:prstGeom prst="rect">
            <a:avLst/>
          </a:prstGeom>
        </p:spPr>
      </p:pic>
      <p:pic>
        <p:nvPicPr>
          <p:cNvPr id="9" name="Picture 8">
            <a:extLst>
              <a:ext uri="{FF2B5EF4-FFF2-40B4-BE49-F238E27FC236}">
                <a16:creationId xmlns:a16="http://schemas.microsoft.com/office/drawing/2014/main" id="{78043913-689C-37A9-B794-2A52A3321BCF}"/>
              </a:ext>
            </a:extLst>
          </p:cNvPr>
          <p:cNvPicPr>
            <a:picLocks noChangeAspect="1"/>
          </p:cNvPicPr>
          <p:nvPr/>
        </p:nvPicPr>
        <p:blipFill rotWithShape="1">
          <a:blip r:embed="rId4"/>
          <a:srcRect t="55794"/>
          <a:stretch/>
        </p:blipFill>
        <p:spPr>
          <a:xfrm>
            <a:off x="6245644" y="3537483"/>
            <a:ext cx="5300202" cy="3031658"/>
          </a:xfrm>
          <a:prstGeom prst="rect">
            <a:avLst/>
          </a:prstGeom>
        </p:spPr>
      </p:pic>
    </p:spTree>
    <p:extLst>
      <p:ext uri="{BB962C8B-B14F-4D97-AF65-F5344CB8AC3E}">
        <p14:creationId xmlns:p14="http://schemas.microsoft.com/office/powerpoint/2010/main" val="400547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1200" y="5509168"/>
            <a:ext cx="12193200" cy="1655999"/>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62961" y="2518227"/>
            <a:ext cx="10144821" cy="1821543"/>
          </a:xfrm>
        </p:spPr>
        <p:txBody>
          <a:bodyPr>
            <a:noAutofit/>
          </a:bodyPr>
          <a:lstStyle/>
          <a:p>
            <a:pPr algn="l"/>
            <a:r>
              <a:rPr lang="en-GB" b="1">
                <a:solidFill>
                  <a:srgbClr val="093D7C"/>
                </a:solidFill>
                <a:latin typeface="+mn-lt"/>
                <a:ea typeface="Roboto Medium" panose="02000000000000000000" pitchFamily="2" charset="0"/>
              </a:rPr>
              <a:t>Way Forward</a:t>
            </a:r>
            <a:endParaRPr lang="en-US" b="1">
              <a:solidFill>
                <a:srgbClr val="093D7C"/>
              </a:solidFill>
              <a:latin typeface="+mn-lt"/>
              <a:ea typeface="Roboto" panose="02000000000000000000" pitchFamily="2" charset="0"/>
            </a:endParaRPr>
          </a:p>
        </p:txBody>
      </p:sp>
      <p:pic>
        <p:nvPicPr>
          <p:cNvPr id="3" name="Picture 4" descr="Flag Of Albania HD Wallpaper">
            <a:extLst>
              <a:ext uri="{FF2B5EF4-FFF2-40B4-BE49-F238E27FC236}">
                <a16:creationId xmlns:a16="http://schemas.microsoft.com/office/drawing/2014/main" id="{EDAC9954-292F-A422-DCA2-3DDB0155C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455" y="5662751"/>
            <a:ext cx="1919237" cy="10795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723C87E9-2FD1-2FCB-3100-31E738605874}"/>
              </a:ext>
            </a:extLst>
          </p:cNvPr>
          <p:cNvPicPr>
            <a:picLocks noChangeAspect="1"/>
          </p:cNvPicPr>
          <p:nvPr/>
        </p:nvPicPr>
        <p:blipFill>
          <a:blip r:embed="rId4"/>
          <a:stretch>
            <a:fillRect/>
          </a:stretch>
        </p:blipFill>
        <p:spPr>
          <a:xfrm>
            <a:off x="6639831" y="5414213"/>
            <a:ext cx="3149194" cy="1576645"/>
          </a:xfrm>
          <a:prstGeom prst="rect">
            <a:avLst/>
          </a:prstGeom>
        </p:spPr>
      </p:pic>
    </p:spTree>
    <p:extLst>
      <p:ext uri="{BB962C8B-B14F-4D97-AF65-F5344CB8AC3E}">
        <p14:creationId xmlns:p14="http://schemas.microsoft.com/office/powerpoint/2010/main" val="319749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Key migration trends  from and to Albania</a:t>
            </a: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B759F27-F277-5864-A0FB-A04015083BDE}"/>
              </a:ext>
            </a:extLst>
          </p:cNvPr>
          <p:cNvPicPr>
            <a:picLocks noChangeAspect="1"/>
          </p:cNvPicPr>
          <p:nvPr/>
        </p:nvPicPr>
        <p:blipFill>
          <a:blip r:embed="rId3"/>
          <a:stretch>
            <a:fillRect/>
          </a:stretch>
        </p:blipFill>
        <p:spPr>
          <a:xfrm>
            <a:off x="432603" y="2345285"/>
            <a:ext cx="11326793" cy="4151966"/>
          </a:xfrm>
          <a:prstGeom prst="rect">
            <a:avLst/>
          </a:prstGeom>
        </p:spPr>
      </p:pic>
    </p:spTree>
    <p:extLst>
      <p:ext uri="{BB962C8B-B14F-4D97-AF65-F5344CB8AC3E}">
        <p14:creationId xmlns:p14="http://schemas.microsoft.com/office/powerpoint/2010/main" val="33495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Key Migration Channels </a:t>
            </a: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E292F51-A294-3BD0-38F5-E42790AC17BE}"/>
              </a:ext>
            </a:extLst>
          </p:cNvPr>
          <p:cNvPicPr>
            <a:picLocks noChangeAspect="1"/>
          </p:cNvPicPr>
          <p:nvPr/>
        </p:nvPicPr>
        <p:blipFill>
          <a:blip r:embed="rId3"/>
          <a:stretch>
            <a:fillRect/>
          </a:stretch>
        </p:blipFill>
        <p:spPr>
          <a:xfrm>
            <a:off x="544231" y="2093191"/>
            <a:ext cx="11146971" cy="3849264"/>
          </a:xfrm>
          <a:prstGeom prst="rect">
            <a:avLst/>
          </a:prstGeom>
        </p:spPr>
      </p:pic>
    </p:spTree>
    <p:extLst>
      <p:ext uri="{BB962C8B-B14F-4D97-AF65-F5344CB8AC3E}">
        <p14:creationId xmlns:p14="http://schemas.microsoft.com/office/powerpoint/2010/main" val="1328372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Key Population Trends</a:t>
            </a: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0401ACB-2D3E-6781-8B96-56E598459363}"/>
              </a:ext>
            </a:extLst>
          </p:cNvPr>
          <p:cNvPicPr>
            <a:picLocks noChangeAspect="1"/>
          </p:cNvPicPr>
          <p:nvPr/>
        </p:nvPicPr>
        <p:blipFill>
          <a:blip r:embed="rId3"/>
          <a:stretch>
            <a:fillRect/>
          </a:stretch>
        </p:blipFill>
        <p:spPr>
          <a:xfrm>
            <a:off x="83311" y="2536898"/>
            <a:ext cx="11795654" cy="3109160"/>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644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Economic Outlook – GDP Albania </a:t>
            </a: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B04380D-74A1-9FDD-DA64-97FE2CB6B7A5}"/>
              </a:ext>
            </a:extLst>
          </p:cNvPr>
          <p:cNvPicPr>
            <a:picLocks noChangeAspect="1"/>
          </p:cNvPicPr>
          <p:nvPr/>
        </p:nvPicPr>
        <p:blipFill>
          <a:blip r:embed="rId3"/>
          <a:stretch>
            <a:fillRect/>
          </a:stretch>
        </p:blipFill>
        <p:spPr>
          <a:xfrm>
            <a:off x="338952" y="2587999"/>
            <a:ext cx="11853048" cy="2848768"/>
          </a:xfrm>
          <a:prstGeom prst="rect">
            <a:avLst/>
          </a:prstGeom>
        </p:spPr>
      </p:pic>
    </p:spTree>
    <p:extLst>
      <p:ext uri="{BB962C8B-B14F-4D97-AF65-F5344CB8AC3E}">
        <p14:creationId xmlns:p14="http://schemas.microsoft.com/office/powerpoint/2010/main" val="2464179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a:solidFill>
                  <a:srgbClr val="1A3668"/>
                </a:solidFill>
                <a:latin typeface="+mn-lt"/>
                <a:ea typeface="Roboto Medium" panose="02000000000000000000" pitchFamily="2" charset="0"/>
              </a:rPr>
              <a:t>Economic Outlook – Remittances Albania </a:t>
            </a:r>
          </a:p>
        </p:txBody>
      </p:sp>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A3A993-217A-0782-7983-81709673A797}"/>
              </a:ext>
            </a:extLst>
          </p:cNvPr>
          <p:cNvPicPr>
            <a:picLocks noChangeAspect="1"/>
          </p:cNvPicPr>
          <p:nvPr/>
        </p:nvPicPr>
        <p:blipFill>
          <a:blip r:embed="rId3"/>
          <a:stretch>
            <a:fillRect/>
          </a:stretch>
        </p:blipFill>
        <p:spPr>
          <a:xfrm>
            <a:off x="181428" y="1642298"/>
            <a:ext cx="11829143" cy="4375271"/>
          </a:xfrm>
          <a:prstGeom prst="rect">
            <a:avLst/>
          </a:prstGeom>
        </p:spPr>
      </p:pic>
    </p:spTree>
    <p:extLst>
      <p:ext uri="{BB962C8B-B14F-4D97-AF65-F5344CB8AC3E}">
        <p14:creationId xmlns:p14="http://schemas.microsoft.com/office/powerpoint/2010/main" val="324596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1200" y="5509168"/>
            <a:ext cx="12193200" cy="1655999"/>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62961" y="2518227"/>
            <a:ext cx="10144821" cy="1821543"/>
          </a:xfrm>
        </p:spPr>
        <p:txBody>
          <a:bodyPr>
            <a:noAutofit/>
          </a:bodyPr>
          <a:lstStyle/>
          <a:p>
            <a:pPr algn="l"/>
            <a:r>
              <a:rPr lang="en-GB" b="1" u="sng">
                <a:solidFill>
                  <a:srgbClr val="093D7C"/>
                </a:solidFill>
                <a:latin typeface="+mn-lt"/>
                <a:ea typeface="Roboto Medium" panose="02000000000000000000" pitchFamily="2" charset="0"/>
              </a:rPr>
              <a:t>Session 1: </a:t>
            </a:r>
            <a:br>
              <a:rPr lang="en-GB" b="1" u="sng">
                <a:solidFill>
                  <a:srgbClr val="093D7C"/>
                </a:solidFill>
                <a:latin typeface="+mn-lt"/>
                <a:ea typeface="Roboto Medium" panose="02000000000000000000" pitchFamily="2" charset="0"/>
              </a:rPr>
            </a:br>
            <a:r>
              <a:rPr lang="en-GB" b="1">
                <a:solidFill>
                  <a:srgbClr val="093D7C"/>
                </a:solidFill>
                <a:latin typeface="+mn-lt"/>
                <a:ea typeface="Roboto Medium" panose="02000000000000000000" pitchFamily="2" charset="0"/>
              </a:rPr>
              <a:t>Global Compact for Safe, Orderly and Regular Migration (GCM)</a:t>
            </a:r>
            <a:endParaRPr lang="en-US" b="1">
              <a:solidFill>
                <a:srgbClr val="093D7C"/>
              </a:solidFill>
              <a:latin typeface="+mn-lt"/>
              <a:ea typeface="Roboto" panose="02000000000000000000" pitchFamily="2" charset="0"/>
            </a:endParaRPr>
          </a:p>
        </p:txBody>
      </p:sp>
      <p:pic>
        <p:nvPicPr>
          <p:cNvPr id="3" name="Picture 4" descr="Flag Of Albania HD Wallpaper">
            <a:extLst>
              <a:ext uri="{FF2B5EF4-FFF2-40B4-BE49-F238E27FC236}">
                <a16:creationId xmlns:a16="http://schemas.microsoft.com/office/drawing/2014/main" id="{2D558F0B-479E-3630-5E92-1604713C5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455" y="5662751"/>
            <a:ext cx="1919237" cy="10795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56685736-D2F7-AFB6-CFCB-1981560D0DD5}"/>
              </a:ext>
            </a:extLst>
          </p:cNvPr>
          <p:cNvPicPr>
            <a:picLocks noChangeAspect="1"/>
          </p:cNvPicPr>
          <p:nvPr/>
        </p:nvPicPr>
        <p:blipFill>
          <a:blip r:embed="rId4"/>
          <a:stretch>
            <a:fillRect/>
          </a:stretch>
        </p:blipFill>
        <p:spPr>
          <a:xfrm>
            <a:off x="6639831" y="5414213"/>
            <a:ext cx="3149194" cy="1576645"/>
          </a:xfrm>
          <a:prstGeom prst="rect">
            <a:avLst/>
          </a:prstGeom>
        </p:spPr>
      </p:pic>
    </p:spTree>
    <p:extLst>
      <p:ext uri="{BB962C8B-B14F-4D97-AF65-F5344CB8AC3E}">
        <p14:creationId xmlns:p14="http://schemas.microsoft.com/office/powerpoint/2010/main" val="1933022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DBE2D-E404-480D-7E99-2C6B2C631466}"/>
              </a:ext>
            </a:extLst>
          </p:cNvPr>
          <p:cNvPicPr>
            <a:picLocks noChangeAspect="1"/>
          </p:cNvPicPr>
          <p:nvPr/>
        </p:nvPicPr>
        <p:blipFill>
          <a:blip r:embed="rId3"/>
          <a:stretch>
            <a:fillRect/>
          </a:stretch>
        </p:blipFill>
        <p:spPr>
          <a:xfrm>
            <a:off x="6828083" y="1494083"/>
            <a:ext cx="5363917" cy="5363917"/>
          </a:xfrm>
          <a:prstGeom prst="rect">
            <a:avLst/>
          </a:prstGeom>
        </p:spPr>
      </p:pic>
      <p:sp>
        <p:nvSpPr>
          <p:cNvPr id="2" name="Title 1">
            <a:extLst>
              <a:ext uri="{FF2B5EF4-FFF2-40B4-BE49-F238E27FC236}">
                <a16:creationId xmlns:a16="http://schemas.microsoft.com/office/drawing/2014/main" id="{DC6FE29D-458D-9003-5197-38D3141D6457}"/>
              </a:ext>
            </a:extLst>
          </p:cNvPr>
          <p:cNvSpPr>
            <a:spLocks noGrp="1"/>
          </p:cNvSpPr>
          <p:nvPr>
            <p:ph type="title"/>
          </p:nvPr>
        </p:nvSpPr>
        <p:spPr/>
        <p:txBody>
          <a:bodyPr>
            <a:normAutofit fontScale="90000"/>
          </a:bodyPr>
          <a:lstStyle/>
          <a:p>
            <a:r>
              <a:rPr lang="en-US" sz="4400">
                <a:solidFill>
                  <a:srgbClr val="093D7C"/>
                </a:solidFill>
                <a:latin typeface="+mn-lt"/>
                <a:ea typeface="+mn-ea"/>
                <a:cs typeface="+mn-cs"/>
              </a:rPr>
              <a:t>Leveraging the GCM to support the 2030 Agenda for Sustainable Development</a:t>
            </a:r>
            <a:br>
              <a:rPr lang="en-US" sz="4400">
                <a:solidFill>
                  <a:srgbClr val="093D7C"/>
                </a:solidFill>
                <a:latin typeface="+mn-lt"/>
                <a:ea typeface="+mn-ea"/>
                <a:cs typeface="+mn-cs"/>
              </a:rPr>
            </a:br>
            <a:endParaRPr lang="en-AT">
              <a:solidFill>
                <a:srgbClr val="093D7C"/>
              </a:solidFill>
              <a:latin typeface="+mn-lt"/>
            </a:endParaRPr>
          </a:p>
        </p:txBody>
      </p:sp>
      <p:sp>
        <p:nvSpPr>
          <p:cNvPr id="3" name="Content Placeholder 2">
            <a:extLst>
              <a:ext uri="{FF2B5EF4-FFF2-40B4-BE49-F238E27FC236}">
                <a16:creationId xmlns:a16="http://schemas.microsoft.com/office/drawing/2014/main" id="{19BD8E52-DF59-DEFB-4C71-6FE99BF252BB}"/>
              </a:ext>
            </a:extLst>
          </p:cNvPr>
          <p:cNvSpPr>
            <a:spLocks noGrp="1"/>
          </p:cNvSpPr>
          <p:nvPr>
            <p:ph idx="1"/>
          </p:nvPr>
        </p:nvSpPr>
        <p:spPr>
          <a:xfrm>
            <a:off x="838200" y="1825625"/>
            <a:ext cx="8523514" cy="4351338"/>
          </a:xfrm>
        </p:spPr>
        <p:txBody>
          <a:bodyPr/>
          <a:lstStyle/>
          <a:p>
            <a:pPr>
              <a:lnSpc>
                <a:spcPct val="150000"/>
              </a:lnSpc>
            </a:pPr>
            <a:r>
              <a:rPr lang="en-GB" sz="2400">
                <a:solidFill>
                  <a:srgbClr val="093D7C"/>
                </a:solidFill>
              </a:rPr>
              <a:t>Rooted in the 2030 Agenda (10.7), and with Sustainable Development as one of its Guiding Principles, the </a:t>
            </a:r>
            <a:r>
              <a:rPr lang="en-GB" sz="2400" b="1">
                <a:solidFill>
                  <a:srgbClr val="093D7C"/>
                </a:solidFill>
              </a:rPr>
              <a:t>GCM presents a roadmap to facilitate safe, orderly and regular migration</a:t>
            </a:r>
            <a:r>
              <a:rPr lang="en-GB" sz="2400">
                <a:solidFill>
                  <a:srgbClr val="093D7C"/>
                </a:solidFill>
              </a:rPr>
              <a:t>.</a:t>
            </a:r>
          </a:p>
          <a:p>
            <a:pPr>
              <a:lnSpc>
                <a:spcPct val="150000"/>
              </a:lnSpc>
            </a:pPr>
            <a:r>
              <a:rPr lang="en-GB" sz="2400">
                <a:solidFill>
                  <a:srgbClr val="093D7C"/>
                </a:solidFill>
              </a:rPr>
              <a:t>The </a:t>
            </a:r>
            <a:r>
              <a:rPr lang="en-GB" sz="2400" b="1">
                <a:solidFill>
                  <a:srgbClr val="093D7C"/>
                </a:solidFill>
              </a:rPr>
              <a:t>Progress Declaration </a:t>
            </a:r>
            <a:r>
              <a:rPr lang="en-GB" sz="2400">
                <a:solidFill>
                  <a:srgbClr val="093D7C"/>
                </a:solidFill>
              </a:rPr>
              <a:t>of the first International Migration Review Forum (IMRF) calls for </a:t>
            </a:r>
            <a:r>
              <a:rPr lang="en-GB" sz="2400" b="1">
                <a:solidFill>
                  <a:srgbClr val="093D7C"/>
                </a:solidFill>
              </a:rPr>
              <a:t>strengthening the linkages </a:t>
            </a:r>
            <a:r>
              <a:rPr lang="en-GB" sz="2400">
                <a:solidFill>
                  <a:srgbClr val="093D7C"/>
                </a:solidFill>
              </a:rPr>
              <a:t>between the GCM and the 2030 Agenda</a:t>
            </a:r>
          </a:p>
          <a:p>
            <a:endParaRPr lang="en-GB"/>
          </a:p>
          <a:p>
            <a:endParaRPr lang="en-AT"/>
          </a:p>
        </p:txBody>
      </p:sp>
      <p:sp>
        <p:nvSpPr>
          <p:cNvPr id="5" name="Rectangle 4">
            <a:extLst>
              <a:ext uri="{FF2B5EF4-FFF2-40B4-BE49-F238E27FC236}">
                <a16:creationId xmlns:a16="http://schemas.microsoft.com/office/drawing/2014/main" id="{24BFBD11-17EF-D937-A340-903CB19D113A}"/>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6">
            <a:extLst>
              <a:ext uri="{FF2B5EF4-FFF2-40B4-BE49-F238E27FC236}">
                <a16:creationId xmlns:a16="http://schemas.microsoft.com/office/drawing/2014/main" id="{302A46A7-CB02-414B-4463-2280F3AEEE04}"/>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14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29D-458D-9003-5197-38D3141D6457}"/>
              </a:ext>
            </a:extLst>
          </p:cNvPr>
          <p:cNvSpPr>
            <a:spLocks noGrp="1"/>
          </p:cNvSpPr>
          <p:nvPr>
            <p:ph type="title"/>
          </p:nvPr>
        </p:nvSpPr>
        <p:spPr/>
        <p:txBody>
          <a:bodyPr>
            <a:normAutofit/>
          </a:bodyPr>
          <a:lstStyle/>
          <a:p>
            <a:r>
              <a:rPr lang="en-US">
                <a:solidFill>
                  <a:srgbClr val="093D7C"/>
                </a:solidFill>
                <a:latin typeface="+mn-lt"/>
                <a:ea typeface="+mn-ea"/>
                <a:cs typeface="+mn-cs"/>
              </a:rPr>
              <a:t>Albania’s engagement in the GCM</a:t>
            </a:r>
            <a:endParaRPr lang="en-AT">
              <a:solidFill>
                <a:srgbClr val="093D7C"/>
              </a:solidFill>
              <a:latin typeface="+mn-lt"/>
            </a:endParaRPr>
          </a:p>
        </p:txBody>
      </p:sp>
      <p:sp>
        <p:nvSpPr>
          <p:cNvPr id="3" name="Content Placeholder 2">
            <a:extLst>
              <a:ext uri="{FF2B5EF4-FFF2-40B4-BE49-F238E27FC236}">
                <a16:creationId xmlns:a16="http://schemas.microsoft.com/office/drawing/2014/main" id="{19BD8E52-DF59-DEFB-4C71-6FE99BF252BB}"/>
              </a:ext>
            </a:extLst>
          </p:cNvPr>
          <p:cNvSpPr>
            <a:spLocks noGrp="1"/>
          </p:cNvSpPr>
          <p:nvPr>
            <p:ph idx="1"/>
          </p:nvPr>
        </p:nvSpPr>
        <p:spPr>
          <a:xfrm>
            <a:off x="1466731" y="2018962"/>
            <a:ext cx="10515600" cy="4351338"/>
          </a:xfrm>
        </p:spPr>
        <p:txBody>
          <a:bodyPr>
            <a:normAutofit fontScale="77500" lnSpcReduction="20000"/>
          </a:bodyPr>
          <a:lstStyle/>
          <a:p>
            <a:pPr marL="0" indent="0">
              <a:lnSpc>
                <a:spcPct val="150000"/>
              </a:lnSpc>
              <a:buNone/>
            </a:pPr>
            <a:r>
              <a:rPr lang="en-GB" b="1">
                <a:solidFill>
                  <a:srgbClr val="093D7C"/>
                </a:solidFill>
              </a:rPr>
              <a:t>2018: Voted in favour </a:t>
            </a:r>
            <a:r>
              <a:rPr lang="en-GB">
                <a:solidFill>
                  <a:srgbClr val="093D7C"/>
                </a:solidFill>
              </a:rPr>
              <a:t>of the adoption of the GCM </a:t>
            </a:r>
          </a:p>
          <a:p>
            <a:pPr marL="0" indent="0">
              <a:lnSpc>
                <a:spcPct val="150000"/>
              </a:lnSpc>
              <a:buNone/>
            </a:pPr>
            <a:r>
              <a:rPr lang="en-GB" b="1">
                <a:solidFill>
                  <a:srgbClr val="093D7C"/>
                </a:solidFill>
              </a:rPr>
              <a:t>2020: GCM Regional Review </a:t>
            </a:r>
            <a:r>
              <a:rPr lang="en-GB">
                <a:solidFill>
                  <a:srgbClr val="093D7C"/>
                </a:solidFill>
              </a:rPr>
              <a:t>for UNECE </a:t>
            </a:r>
          </a:p>
          <a:p>
            <a:pPr marL="0" indent="0">
              <a:lnSpc>
                <a:spcPct val="150000"/>
              </a:lnSpc>
              <a:buNone/>
            </a:pPr>
            <a:r>
              <a:rPr lang="en-GB" b="1">
                <a:solidFill>
                  <a:srgbClr val="093D7C"/>
                </a:solidFill>
              </a:rPr>
              <a:t>2021: UN Network in Albania </a:t>
            </a:r>
          </a:p>
          <a:p>
            <a:pPr marL="0" indent="0">
              <a:lnSpc>
                <a:spcPct val="150000"/>
              </a:lnSpc>
              <a:buNone/>
            </a:pPr>
            <a:r>
              <a:rPr lang="en-GB" b="1">
                <a:solidFill>
                  <a:srgbClr val="093D7C"/>
                </a:solidFill>
              </a:rPr>
              <a:t>2022: Reference Guide </a:t>
            </a:r>
            <a:r>
              <a:rPr lang="en-GB">
                <a:solidFill>
                  <a:srgbClr val="093D7C"/>
                </a:solidFill>
              </a:rPr>
              <a:t>for GCM reporting </a:t>
            </a:r>
          </a:p>
          <a:p>
            <a:pPr marL="0" indent="0">
              <a:lnSpc>
                <a:spcPct val="150000"/>
              </a:lnSpc>
              <a:buNone/>
            </a:pPr>
            <a:r>
              <a:rPr lang="en-GB" b="1">
                <a:solidFill>
                  <a:srgbClr val="093D7C"/>
                </a:solidFill>
              </a:rPr>
              <a:t>2022: IMRF</a:t>
            </a:r>
            <a:r>
              <a:rPr lang="en-GB">
                <a:solidFill>
                  <a:srgbClr val="093D7C"/>
                </a:solidFill>
              </a:rPr>
              <a:t> </a:t>
            </a:r>
          </a:p>
          <a:p>
            <a:pPr marL="0" indent="0">
              <a:lnSpc>
                <a:spcPct val="150000"/>
              </a:lnSpc>
              <a:buNone/>
            </a:pPr>
            <a:r>
              <a:rPr lang="en-GB" b="1">
                <a:solidFill>
                  <a:srgbClr val="093D7C"/>
                </a:solidFill>
              </a:rPr>
              <a:t>2023: GCM Pledge</a:t>
            </a:r>
            <a:r>
              <a:rPr lang="en-GB">
                <a:solidFill>
                  <a:srgbClr val="093D7C"/>
                </a:solidFill>
              </a:rPr>
              <a:t>: “</a:t>
            </a:r>
            <a:r>
              <a:rPr lang="en-GB" i="1">
                <a:solidFill>
                  <a:srgbClr val="093D7C"/>
                </a:solidFill>
              </a:rPr>
              <a:t>New National Strategy on Migration of the Republic of Albania to be fully rooted in the GCM</a:t>
            </a:r>
          </a:p>
          <a:p>
            <a:pPr marL="0" indent="0">
              <a:lnSpc>
                <a:spcPct val="150000"/>
              </a:lnSpc>
              <a:buNone/>
            </a:pPr>
            <a:r>
              <a:rPr lang="en-GB" i="1">
                <a:solidFill>
                  <a:srgbClr val="093D7C"/>
                </a:solidFill>
              </a:rPr>
              <a:t>….</a:t>
            </a:r>
            <a:endParaRPr lang="en-GB">
              <a:solidFill>
                <a:srgbClr val="093D7C"/>
              </a:solidFill>
            </a:endParaRPr>
          </a:p>
        </p:txBody>
      </p:sp>
      <p:sp>
        <p:nvSpPr>
          <p:cNvPr id="5" name="Rectangle 4">
            <a:extLst>
              <a:ext uri="{FF2B5EF4-FFF2-40B4-BE49-F238E27FC236}">
                <a16:creationId xmlns:a16="http://schemas.microsoft.com/office/drawing/2014/main" id="{24BFBD11-17EF-D937-A340-903CB19D113A}"/>
              </a:ext>
            </a:extLst>
          </p:cNvPr>
          <p:cNvSpPr/>
          <p:nvPr/>
        </p:nvSpPr>
        <p:spPr>
          <a:xfrm>
            <a:off x="-89756" y="0"/>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6">
            <a:extLst>
              <a:ext uri="{FF2B5EF4-FFF2-40B4-BE49-F238E27FC236}">
                <a16:creationId xmlns:a16="http://schemas.microsoft.com/office/drawing/2014/main" id="{302A46A7-CB02-414B-4463-2280F3AEEE04}"/>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logo&#10;&#10;Description automatically generated">
            <a:extLst>
              <a:ext uri="{FF2B5EF4-FFF2-40B4-BE49-F238E27FC236}">
                <a16:creationId xmlns:a16="http://schemas.microsoft.com/office/drawing/2014/main" id="{5CED3CF6-967B-6FE3-2934-B3EE9A6201E4}"/>
              </a:ext>
            </a:extLst>
          </p:cNvPr>
          <p:cNvPicPr>
            <a:picLocks noChangeAspect="1"/>
          </p:cNvPicPr>
          <p:nvPr/>
        </p:nvPicPr>
        <p:blipFill>
          <a:blip r:embed="rId3"/>
          <a:stretch>
            <a:fillRect/>
          </a:stretch>
        </p:blipFill>
        <p:spPr>
          <a:xfrm>
            <a:off x="10816829" y="365125"/>
            <a:ext cx="1061450" cy="1061450"/>
          </a:xfrm>
          <a:prstGeom prst="rect">
            <a:avLst/>
          </a:prstGeom>
        </p:spPr>
      </p:pic>
      <p:pic>
        <p:nvPicPr>
          <p:cNvPr id="4" name="Picture 4" descr="Flag Of Albania HD Wallpaper">
            <a:extLst>
              <a:ext uri="{FF2B5EF4-FFF2-40B4-BE49-F238E27FC236}">
                <a16:creationId xmlns:a16="http://schemas.microsoft.com/office/drawing/2014/main" id="{D5EC0946-4436-5309-8D91-F5A8BE47F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972" y="487700"/>
            <a:ext cx="1548406" cy="870978"/>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Chevron arrows with solid fill">
            <a:extLst>
              <a:ext uri="{FF2B5EF4-FFF2-40B4-BE49-F238E27FC236}">
                <a16:creationId xmlns:a16="http://schemas.microsoft.com/office/drawing/2014/main" id="{4E24EDC5-5D3B-3F29-0121-B81DD2E56B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552331" y="2138408"/>
            <a:ext cx="914400" cy="914400"/>
          </a:xfrm>
          <a:prstGeom prst="rect">
            <a:avLst/>
          </a:prstGeom>
        </p:spPr>
      </p:pic>
      <p:pic>
        <p:nvPicPr>
          <p:cNvPr id="10" name="Graphic 9" descr="Chevron arrows with solid fill">
            <a:extLst>
              <a:ext uri="{FF2B5EF4-FFF2-40B4-BE49-F238E27FC236}">
                <a16:creationId xmlns:a16="http://schemas.microsoft.com/office/drawing/2014/main" id="{25E4645D-C428-8D97-69FD-D9CF76E949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552331" y="3499817"/>
            <a:ext cx="914400" cy="914400"/>
          </a:xfrm>
          <a:prstGeom prst="rect">
            <a:avLst/>
          </a:prstGeom>
        </p:spPr>
      </p:pic>
      <p:pic>
        <p:nvPicPr>
          <p:cNvPr id="11" name="Graphic 10" descr="Chevron arrows with solid fill">
            <a:extLst>
              <a:ext uri="{FF2B5EF4-FFF2-40B4-BE49-F238E27FC236}">
                <a16:creationId xmlns:a16="http://schemas.microsoft.com/office/drawing/2014/main" id="{6CC39CC0-69B6-40DF-7D03-87C6E32F87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552331" y="4861226"/>
            <a:ext cx="914400" cy="914400"/>
          </a:xfrm>
          <a:prstGeom prst="rect">
            <a:avLst/>
          </a:prstGeom>
        </p:spPr>
      </p:pic>
    </p:spTree>
    <p:extLst>
      <p:ext uri="{BB962C8B-B14F-4D97-AF65-F5344CB8AC3E}">
        <p14:creationId xmlns:p14="http://schemas.microsoft.com/office/powerpoint/2010/main" val="3132988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29D-458D-9003-5197-38D3141D6457}"/>
              </a:ext>
            </a:extLst>
          </p:cNvPr>
          <p:cNvSpPr>
            <a:spLocks noGrp="1"/>
          </p:cNvSpPr>
          <p:nvPr>
            <p:ph type="title"/>
          </p:nvPr>
        </p:nvSpPr>
        <p:spPr/>
        <p:txBody>
          <a:bodyPr>
            <a:normAutofit/>
          </a:bodyPr>
          <a:lstStyle/>
          <a:p>
            <a:r>
              <a:rPr lang="en-US">
                <a:solidFill>
                  <a:srgbClr val="093D7C"/>
                </a:solidFill>
                <a:latin typeface="+mn-lt"/>
                <a:ea typeface="+mn-ea"/>
                <a:cs typeface="+mn-cs"/>
              </a:rPr>
              <a:t>Snapshot: Synergies with other frameworks</a:t>
            </a:r>
            <a:endParaRPr lang="en-AT">
              <a:solidFill>
                <a:srgbClr val="093D7C"/>
              </a:solidFill>
              <a:latin typeface="+mn-lt"/>
            </a:endParaRPr>
          </a:p>
        </p:txBody>
      </p:sp>
      <p:sp>
        <p:nvSpPr>
          <p:cNvPr id="5" name="Rectangle 4">
            <a:extLst>
              <a:ext uri="{FF2B5EF4-FFF2-40B4-BE49-F238E27FC236}">
                <a16:creationId xmlns:a16="http://schemas.microsoft.com/office/drawing/2014/main" id="{24BFBD11-17EF-D937-A340-903CB19D113A}"/>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6">
            <a:extLst>
              <a:ext uri="{FF2B5EF4-FFF2-40B4-BE49-F238E27FC236}">
                <a16:creationId xmlns:a16="http://schemas.microsoft.com/office/drawing/2014/main" id="{302A46A7-CB02-414B-4463-2280F3AEEE04}"/>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5124" name="Picture 4">
            <a:extLst>
              <a:ext uri="{FF2B5EF4-FFF2-40B4-BE49-F238E27FC236}">
                <a16:creationId xmlns:a16="http://schemas.microsoft.com/office/drawing/2014/main" id="{3C0349CE-128E-C47B-87BD-EBC7F0077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06" y="1483742"/>
            <a:ext cx="11753787" cy="500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781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29D-458D-9003-5197-38D3141D6457}"/>
              </a:ext>
            </a:extLst>
          </p:cNvPr>
          <p:cNvSpPr>
            <a:spLocks noGrp="1"/>
          </p:cNvSpPr>
          <p:nvPr>
            <p:ph type="title"/>
          </p:nvPr>
        </p:nvSpPr>
        <p:spPr/>
        <p:txBody>
          <a:bodyPr>
            <a:normAutofit/>
          </a:bodyPr>
          <a:lstStyle/>
          <a:p>
            <a:r>
              <a:rPr lang="en-US">
                <a:solidFill>
                  <a:srgbClr val="093D7C"/>
                </a:solidFill>
                <a:latin typeface="+mn-lt"/>
                <a:ea typeface="+mn-ea"/>
                <a:cs typeface="+mn-cs"/>
              </a:rPr>
              <a:t>Synergies with national frameworks</a:t>
            </a:r>
            <a:endParaRPr lang="en-AT">
              <a:solidFill>
                <a:srgbClr val="093D7C"/>
              </a:solidFill>
              <a:latin typeface="+mn-lt"/>
            </a:endParaRPr>
          </a:p>
        </p:txBody>
      </p:sp>
      <p:sp>
        <p:nvSpPr>
          <p:cNvPr id="5" name="Rectangle 4">
            <a:extLst>
              <a:ext uri="{FF2B5EF4-FFF2-40B4-BE49-F238E27FC236}">
                <a16:creationId xmlns:a16="http://schemas.microsoft.com/office/drawing/2014/main" id="{24BFBD11-17EF-D937-A340-903CB19D113A}"/>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6">
            <a:extLst>
              <a:ext uri="{FF2B5EF4-FFF2-40B4-BE49-F238E27FC236}">
                <a16:creationId xmlns:a16="http://schemas.microsoft.com/office/drawing/2014/main" id="{302A46A7-CB02-414B-4463-2280F3AEEE04}"/>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DDA8FC6-4A46-D6F2-6CEB-AA4E3CC5FA60}"/>
              </a:ext>
            </a:extLst>
          </p:cNvPr>
          <p:cNvSpPr txBox="1"/>
          <p:nvPr/>
        </p:nvSpPr>
        <p:spPr>
          <a:xfrm>
            <a:off x="616227" y="1764748"/>
            <a:ext cx="10849111" cy="4635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spcBef>
                <a:spcPts val="1000"/>
              </a:spcBef>
              <a:buFont typeface="Wingdings" panose="05000000000000000000" pitchFamily="2" charset="2"/>
              <a:buChar char="§"/>
            </a:pPr>
            <a:r>
              <a:rPr lang="en-US" sz="2000">
                <a:solidFill>
                  <a:srgbClr val="093D7C"/>
                </a:solidFill>
              </a:rPr>
              <a:t>National Strategy on Migration and Action Plan 2023-2027</a:t>
            </a:r>
          </a:p>
          <a:p>
            <a:pPr marL="457200" indent="-457200">
              <a:lnSpc>
                <a:spcPct val="150000"/>
              </a:lnSpc>
              <a:spcBef>
                <a:spcPts val="1000"/>
              </a:spcBef>
              <a:buFont typeface="Wingdings" panose="05000000000000000000" pitchFamily="2" charset="2"/>
              <a:buChar char="§"/>
            </a:pPr>
            <a:r>
              <a:rPr lang="en-US" sz="2000">
                <a:solidFill>
                  <a:srgbClr val="093D7C"/>
                </a:solidFill>
              </a:rPr>
              <a:t>National Strategy for Development and European Integration 2022-2030</a:t>
            </a:r>
          </a:p>
          <a:p>
            <a:pPr marL="457200" indent="-457200">
              <a:lnSpc>
                <a:spcPct val="150000"/>
              </a:lnSpc>
              <a:spcBef>
                <a:spcPts val="1000"/>
              </a:spcBef>
              <a:buFont typeface="Wingdings" panose="05000000000000000000" pitchFamily="2" charset="2"/>
              <a:buChar char="§"/>
            </a:pPr>
            <a:r>
              <a:rPr lang="en-US" sz="2000">
                <a:solidFill>
                  <a:srgbClr val="093D7C"/>
                </a:solidFill>
              </a:rPr>
              <a:t>The inter-sectorial Strategy of Integrated Border Management 2021-2027 and Action Plan </a:t>
            </a:r>
          </a:p>
          <a:p>
            <a:pPr marL="457200" indent="-457200">
              <a:lnSpc>
                <a:spcPct val="150000"/>
              </a:lnSpc>
              <a:spcBef>
                <a:spcPts val="1000"/>
              </a:spcBef>
              <a:buFont typeface="Wingdings" panose="05000000000000000000" pitchFamily="2" charset="2"/>
              <a:buChar char="§"/>
            </a:pPr>
            <a:r>
              <a:rPr lang="en-US" sz="2000">
                <a:solidFill>
                  <a:srgbClr val="093D7C"/>
                </a:solidFill>
              </a:rPr>
              <a:t>National Strategy for Diaspora 2021-2025</a:t>
            </a:r>
          </a:p>
          <a:p>
            <a:pPr marL="457200" indent="-457200">
              <a:lnSpc>
                <a:spcPct val="150000"/>
              </a:lnSpc>
              <a:spcBef>
                <a:spcPts val="1000"/>
              </a:spcBef>
              <a:buFont typeface="Wingdings" panose="05000000000000000000" pitchFamily="2" charset="2"/>
              <a:buChar char="§"/>
            </a:pPr>
            <a:r>
              <a:rPr lang="en-US" sz="2000">
                <a:solidFill>
                  <a:srgbClr val="093D7C"/>
                </a:solidFill>
              </a:rPr>
              <a:t>National Strategy of Social Protection, 2020–2023</a:t>
            </a:r>
          </a:p>
          <a:p>
            <a:pPr marL="457200" indent="-457200">
              <a:lnSpc>
                <a:spcPct val="150000"/>
              </a:lnSpc>
              <a:spcBef>
                <a:spcPts val="1000"/>
              </a:spcBef>
              <a:buFont typeface="Wingdings" panose="05000000000000000000" pitchFamily="2" charset="2"/>
              <a:buChar char="§"/>
            </a:pPr>
            <a:r>
              <a:rPr lang="en-US" sz="2000">
                <a:solidFill>
                  <a:srgbClr val="093D7C"/>
                </a:solidFill>
              </a:rPr>
              <a:t>Strategy Against Organized Crime and Serious Crime 2021–2025 and Action Plan</a:t>
            </a:r>
          </a:p>
          <a:p>
            <a:pPr marL="457200" indent="-457200">
              <a:lnSpc>
                <a:spcPct val="150000"/>
              </a:lnSpc>
              <a:spcBef>
                <a:spcPts val="1000"/>
              </a:spcBef>
              <a:buFont typeface="Wingdings" panose="05000000000000000000" pitchFamily="2" charset="2"/>
              <a:buChar char="§"/>
            </a:pPr>
            <a:r>
              <a:rPr lang="en-US" sz="2000">
                <a:solidFill>
                  <a:srgbClr val="093D7C"/>
                </a:solidFill>
              </a:rPr>
              <a:t>National Action Plan for the Fight Against Human Trafficking 2021-2023</a:t>
            </a:r>
          </a:p>
          <a:p>
            <a:pPr marL="457200" indent="-457200">
              <a:lnSpc>
                <a:spcPct val="150000"/>
              </a:lnSpc>
              <a:spcBef>
                <a:spcPts val="1000"/>
              </a:spcBef>
              <a:buFont typeface="Wingdings" panose="05000000000000000000" pitchFamily="2" charset="2"/>
              <a:buChar char="§"/>
            </a:pPr>
            <a:r>
              <a:rPr lang="en-US" sz="2000">
                <a:solidFill>
                  <a:srgbClr val="093D7C"/>
                </a:solidFill>
              </a:rPr>
              <a:t>National Strategy on Youth 2022-2029</a:t>
            </a:r>
            <a:endParaRPr lang="en-US" sz="2000">
              <a:solidFill>
                <a:srgbClr val="093D7C"/>
              </a:solidFill>
              <a:cs typeface="Calibri"/>
            </a:endParaRPr>
          </a:p>
        </p:txBody>
      </p:sp>
    </p:spTree>
    <p:extLst>
      <p:ext uri="{BB962C8B-B14F-4D97-AF65-F5344CB8AC3E}">
        <p14:creationId xmlns:p14="http://schemas.microsoft.com/office/powerpoint/2010/main" val="1640629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29D-458D-9003-5197-38D3141D6457}"/>
              </a:ext>
            </a:extLst>
          </p:cNvPr>
          <p:cNvSpPr>
            <a:spLocks noGrp="1"/>
          </p:cNvSpPr>
          <p:nvPr>
            <p:ph type="title"/>
          </p:nvPr>
        </p:nvSpPr>
        <p:spPr/>
        <p:txBody>
          <a:bodyPr>
            <a:normAutofit/>
          </a:bodyPr>
          <a:lstStyle/>
          <a:p>
            <a:r>
              <a:rPr lang="en-US">
                <a:solidFill>
                  <a:srgbClr val="093D7C"/>
                </a:solidFill>
                <a:latin typeface="+mn-lt"/>
                <a:ea typeface="+mn-ea"/>
                <a:cs typeface="+mn-cs"/>
              </a:rPr>
              <a:t>Way Forward – GCM Regional Review 2024</a:t>
            </a:r>
            <a:endParaRPr lang="en-AT">
              <a:solidFill>
                <a:srgbClr val="093D7C"/>
              </a:solidFill>
              <a:latin typeface="+mn-lt"/>
            </a:endParaRPr>
          </a:p>
        </p:txBody>
      </p:sp>
      <p:sp>
        <p:nvSpPr>
          <p:cNvPr id="3" name="Content Placeholder 2">
            <a:extLst>
              <a:ext uri="{FF2B5EF4-FFF2-40B4-BE49-F238E27FC236}">
                <a16:creationId xmlns:a16="http://schemas.microsoft.com/office/drawing/2014/main" id="{19BD8E52-DF59-DEFB-4C71-6FE99BF252BB}"/>
              </a:ext>
            </a:extLst>
          </p:cNvPr>
          <p:cNvSpPr>
            <a:spLocks noGrp="1"/>
          </p:cNvSpPr>
          <p:nvPr>
            <p:ph idx="1"/>
          </p:nvPr>
        </p:nvSpPr>
        <p:spPr/>
        <p:txBody>
          <a:bodyPr/>
          <a:lstStyle/>
          <a:p>
            <a:endParaRPr lang="en-GB">
              <a:solidFill>
                <a:srgbClr val="093D7C"/>
              </a:solidFill>
            </a:endParaRPr>
          </a:p>
        </p:txBody>
      </p:sp>
      <p:sp>
        <p:nvSpPr>
          <p:cNvPr id="5" name="Rectangle 4">
            <a:extLst>
              <a:ext uri="{FF2B5EF4-FFF2-40B4-BE49-F238E27FC236}">
                <a16:creationId xmlns:a16="http://schemas.microsoft.com/office/drawing/2014/main" id="{24BFBD11-17EF-D937-A340-903CB19D113A}"/>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6">
            <a:extLst>
              <a:ext uri="{FF2B5EF4-FFF2-40B4-BE49-F238E27FC236}">
                <a16:creationId xmlns:a16="http://schemas.microsoft.com/office/drawing/2014/main" id="{302A46A7-CB02-414B-4463-2280F3AEEE04}"/>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4A9CC1F-9202-D54D-92F8-1A47A3ECEB6F}"/>
              </a:ext>
            </a:extLst>
          </p:cNvPr>
          <p:cNvPicPr>
            <a:picLocks noChangeAspect="1"/>
          </p:cNvPicPr>
          <p:nvPr/>
        </p:nvPicPr>
        <p:blipFill rotWithShape="1">
          <a:blip r:embed="rId3"/>
          <a:srcRect t="10837"/>
          <a:stretch/>
        </p:blipFill>
        <p:spPr>
          <a:xfrm>
            <a:off x="614723" y="1777579"/>
            <a:ext cx="11023704" cy="4342235"/>
          </a:xfrm>
          <a:prstGeom prst="rect">
            <a:avLst/>
          </a:prstGeom>
        </p:spPr>
      </p:pic>
      <p:sp>
        <p:nvSpPr>
          <p:cNvPr id="7" name="Oval 6">
            <a:extLst>
              <a:ext uri="{FF2B5EF4-FFF2-40B4-BE49-F238E27FC236}">
                <a16:creationId xmlns:a16="http://schemas.microsoft.com/office/drawing/2014/main" id="{59E4251B-7818-8EC3-C9EB-00A331FD225B}"/>
              </a:ext>
            </a:extLst>
          </p:cNvPr>
          <p:cNvSpPr/>
          <p:nvPr/>
        </p:nvSpPr>
        <p:spPr>
          <a:xfrm>
            <a:off x="4399005" y="2951145"/>
            <a:ext cx="2088291" cy="33607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5176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29D-458D-9003-5197-38D3141D6457}"/>
              </a:ext>
            </a:extLst>
          </p:cNvPr>
          <p:cNvSpPr>
            <a:spLocks noGrp="1"/>
          </p:cNvSpPr>
          <p:nvPr>
            <p:ph type="title"/>
          </p:nvPr>
        </p:nvSpPr>
        <p:spPr/>
        <p:txBody>
          <a:bodyPr>
            <a:normAutofit/>
          </a:bodyPr>
          <a:lstStyle/>
          <a:p>
            <a:r>
              <a:rPr lang="en-US">
                <a:solidFill>
                  <a:srgbClr val="093D7C"/>
                </a:solidFill>
                <a:latin typeface="+mn-lt"/>
                <a:ea typeface="+mn-ea"/>
                <a:cs typeface="+mn-cs"/>
              </a:rPr>
              <a:t>Way Forward – GCM Regional Review 2024</a:t>
            </a:r>
            <a:endParaRPr lang="en-AT">
              <a:solidFill>
                <a:srgbClr val="093D7C"/>
              </a:solidFill>
              <a:latin typeface="+mn-lt"/>
            </a:endParaRPr>
          </a:p>
        </p:txBody>
      </p:sp>
      <p:sp>
        <p:nvSpPr>
          <p:cNvPr id="3" name="Content Placeholder 2">
            <a:extLst>
              <a:ext uri="{FF2B5EF4-FFF2-40B4-BE49-F238E27FC236}">
                <a16:creationId xmlns:a16="http://schemas.microsoft.com/office/drawing/2014/main" id="{19BD8E52-DF59-DEFB-4C71-6FE99BF252BB}"/>
              </a:ext>
            </a:extLst>
          </p:cNvPr>
          <p:cNvSpPr>
            <a:spLocks noGrp="1"/>
          </p:cNvSpPr>
          <p:nvPr>
            <p:ph idx="1"/>
          </p:nvPr>
        </p:nvSpPr>
        <p:spPr>
          <a:xfrm>
            <a:off x="6136158" y="2034381"/>
            <a:ext cx="5701615" cy="4351338"/>
          </a:xfrm>
        </p:spPr>
        <p:txBody>
          <a:bodyPr>
            <a:normAutofit fontScale="92500" lnSpcReduction="20000"/>
          </a:bodyPr>
          <a:lstStyle/>
          <a:p>
            <a:pPr>
              <a:lnSpc>
                <a:spcPct val="160000"/>
              </a:lnSpc>
              <a:buFont typeface="Wingdings" panose="05000000000000000000" pitchFamily="2" charset="2"/>
              <a:buChar char="§"/>
            </a:pPr>
            <a:r>
              <a:rPr lang="en-GB" sz="2400">
                <a:solidFill>
                  <a:srgbClr val="093D7C"/>
                </a:solidFill>
              </a:rPr>
              <a:t>Regional</a:t>
            </a:r>
            <a:r>
              <a:rPr lang="en-GB" sz="2400" b="1">
                <a:solidFill>
                  <a:srgbClr val="093D7C"/>
                </a:solidFill>
              </a:rPr>
              <a:t> priorities and gaps</a:t>
            </a:r>
          </a:p>
          <a:p>
            <a:pPr>
              <a:lnSpc>
                <a:spcPct val="160000"/>
              </a:lnSpc>
              <a:buFont typeface="Wingdings" panose="05000000000000000000" pitchFamily="2" charset="2"/>
              <a:buChar char="§"/>
            </a:pPr>
            <a:r>
              <a:rPr lang="en-GB" sz="2400" b="1">
                <a:solidFill>
                  <a:srgbClr val="093D7C"/>
                </a:solidFill>
              </a:rPr>
              <a:t>Opportunities</a:t>
            </a:r>
            <a:r>
              <a:rPr lang="en-GB" sz="2400">
                <a:solidFill>
                  <a:srgbClr val="093D7C"/>
                </a:solidFill>
              </a:rPr>
              <a:t> for strengthening regional and cross-regional </a:t>
            </a:r>
            <a:r>
              <a:rPr lang="en-GB" sz="2400" b="1">
                <a:solidFill>
                  <a:srgbClr val="093D7C"/>
                </a:solidFill>
              </a:rPr>
              <a:t>cooperation</a:t>
            </a:r>
            <a:r>
              <a:rPr lang="en-GB" sz="2400">
                <a:solidFill>
                  <a:srgbClr val="093D7C"/>
                </a:solidFill>
              </a:rPr>
              <a:t> on migration.</a:t>
            </a:r>
          </a:p>
          <a:p>
            <a:pPr>
              <a:lnSpc>
                <a:spcPct val="160000"/>
              </a:lnSpc>
              <a:buFont typeface="Wingdings" panose="05000000000000000000" pitchFamily="2" charset="2"/>
              <a:buChar char="§"/>
            </a:pPr>
            <a:r>
              <a:rPr lang="en-GB" sz="2400">
                <a:solidFill>
                  <a:srgbClr val="093D7C"/>
                </a:solidFill>
              </a:rPr>
              <a:t>How to further </a:t>
            </a:r>
            <a:r>
              <a:rPr lang="en-GB" sz="2400" b="1">
                <a:solidFill>
                  <a:srgbClr val="093D7C"/>
                </a:solidFill>
              </a:rPr>
              <a:t>integrate the GCM objectives and guiding principles </a:t>
            </a:r>
            <a:r>
              <a:rPr lang="en-GB" sz="2400">
                <a:solidFill>
                  <a:srgbClr val="093D7C"/>
                </a:solidFill>
              </a:rPr>
              <a:t>in existing frameworks</a:t>
            </a:r>
          </a:p>
          <a:p>
            <a:pPr>
              <a:lnSpc>
                <a:spcPct val="160000"/>
              </a:lnSpc>
              <a:buFont typeface="Wingdings" panose="05000000000000000000" pitchFamily="2" charset="2"/>
              <a:buChar char="§"/>
            </a:pPr>
            <a:r>
              <a:rPr lang="en-GB" sz="2400" b="1">
                <a:solidFill>
                  <a:srgbClr val="093D7C"/>
                </a:solidFill>
              </a:rPr>
              <a:t>Regional progress </a:t>
            </a:r>
            <a:r>
              <a:rPr lang="en-GB" sz="2400">
                <a:solidFill>
                  <a:srgbClr val="093D7C"/>
                </a:solidFill>
              </a:rPr>
              <a:t>and challenges </a:t>
            </a:r>
          </a:p>
          <a:p>
            <a:pPr>
              <a:lnSpc>
                <a:spcPct val="160000"/>
              </a:lnSpc>
              <a:buFont typeface="Wingdings" panose="05000000000000000000" pitchFamily="2" charset="2"/>
              <a:buChar char="§"/>
            </a:pPr>
            <a:r>
              <a:rPr lang="en-GB" sz="2400" b="1">
                <a:solidFill>
                  <a:srgbClr val="093D7C"/>
                </a:solidFill>
              </a:rPr>
              <a:t>Recommended actions </a:t>
            </a:r>
            <a:r>
              <a:rPr lang="en-GB" sz="2400">
                <a:solidFill>
                  <a:srgbClr val="093D7C"/>
                </a:solidFill>
              </a:rPr>
              <a:t>set out in the IMRF Progress Declaration</a:t>
            </a:r>
          </a:p>
        </p:txBody>
      </p:sp>
      <p:sp>
        <p:nvSpPr>
          <p:cNvPr id="5" name="Rectangle 4">
            <a:extLst>
              <a:ext uri="{FF2B5EF4-FFF2-40B4-BE49-F238E27FC236}">
                <a16:creationId xmlns:a16="http://schemas.microsoft.com/office/drawing/2014/main" id="{24BFBD11-17EF-D937-A340-903CB19D113A}"/>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6">
            <a:extLst>
              <a:ext uri="{FF2B5EF4-FFF2-40B4-BE49-F238E27FC236}">
                <a16:creationId xmlns:a16="http://schemas.microsoft.com/office/drawing/2014/main" id="{302A46A7-CB02-414B-4463-2280F3AEEE04}"/>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85951-5CE1-401B-68B5-125B0BF6B1D8}"/>
              </a:ext>
            </a:extLst>
          </p:cNvPr>
          <p:cNvPicPr>
            <a:picLocks noChangeAspect="1"/>
          </p:cNvPicPr>
          <p:nvPr/>
        </p:nvPicPr>
        <p:blipFill>
          <a:blip r:embed="rId3"/>
          <a:stretch>
            <a:fillRect/>
          </a:stretch>
        </p:blipFill>
        <p:spPr>
          <a:xfrm>
            <a:off x="614723" y="2034381"/>
            <a:ext cx="5295900" cy="3933825"/>
          </a:xfrm>
          <a:prstGeom prst="rect">
            <a:avLst/>
          </a:prstGeom>
        </p:spPr>
      </p:pic>
    </p:spTree>
    <p:extLst>
      <p:ext uri="{BB962C8B-B14F-4D97-AF65-F5344CB8AC3E}">
        <p14:creationId xmlns:p14="http://schemas.microsoft.com/office/powerpoint/2010/main" val="3762120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29D-458D-9003-5197-38D3141D6457}"/>
              </a:ext>
            </a:extLst>
          </p:cNvPr>
          <p:cNvSpPr>
            <a:spLocks noGrp="1"/>
          </p:cNvSpPr>
          <p:nvPr>
            <p:ph type="title"/>
          </p:nvPr>
        </p:nvSpPr>
        <p:spPr/>
        <p:txBody>
          <a:bodyPr>
            <a:normAutofit/>
          </a:bodyPr>
          <a:lstStyle/>
          <a:p>
            <a:r>
              <a:rPr lang="en-US">
                <a:solidFill>
                  <a:srgbClr val="093D7C"/>
                </a:solidFill>
                <a:latin typeface="+mn-lt"/>
                <a:ea typeface="+mn-ea"/>
                <a:cs typeface="+mn-cs"/>
              </a:rPr>
              <a:t>Way Forward – GCM Regional Review 2024</a:t>
            </a:r>
            <a:endParaRPr lang="en-AT">
              <a:solidFill>
                <a:srgbClr val="093D7C"/>
              </a:solidFill>
              <a:latin typeface="+mn-lt"/>
            </a:endParaRPr>
          </a:p>
        </p:txBody>
      </p:sp>
      <p:sp>
        <p:nvSpPr>
          <p:cNvPr id="3" name="Content Placeholder 2">
            <a:extLst>
              <a:ext uri="{FF2B5EF4-FFF2-40B4-BE49-F238E27FC236}">
                <a16:creationId xmlns:a16="http://schemas.microsoft.com/office/drawing/2014/main" id="{19BD8E52-DF59-DEFB-4C71-6FE99BF252BB}"/>
              </a:ext>
            </a:extLst>
          </p:cNvPr>
          <p:cNvSpPr>
            <a:spLocks noGrp="1"/>
          </p:cNvSpPr>
          <p:nvPr>
            <p:ph idx="1"/>
          </p:nvPr>
        </p:nvSpPr>
        <p:spPr>
          <a:xfrm>
            <a:off x="614724" y="2034381"/>
            <a:ext cx="11223050" cy="4351338"/>
          </a:xfrm>
        </p:spPr>
        <p:txBody>
          <a:bodyPr>
            <a:normAutofit/>
          </a:bodyPr>
          <a:lstStyle/>
          <a:p>
            <a:pPr>
              <a:lnSpc>
                <a:spcPct val="160000"/>
              </a:lnSpc>
              <a:buFont typeface="Wingdings" panose="05000000000000000000" pitchFamily="2" charset="2"/>
              <a:buChar char="§"/>
            </a:pPr>
            <a:r>
              <a:rPr lang="en-GB" sz="2100" b="1">
                <a:solidFill>
                  <a:srgbClr val="093D7C"/>
                </a:solidFill>
              </a:rPr>
              <a:t>GCM talks </a:t>
            </a:r>
          </a:p>
          <a:p>
            <a:pPr lvl="1">
              <a:lnSpc>
                <a:spcPct val="160000"/>
              </a:lnSpc>
              <a:buFont typeface="Wingdings" panose="05000000000000000000" pitchFamily="2" charset="2"/>
              <a:buChar char="ü"/>
            </a:pPr>
            <a:r>
              <a:rPr lang="en-GB" sz="2100" b="1">
                <a:solidFill>
                  <a:srgbClr val="093D7C"/>
                </a:solidFill>
              </a:rPr>
              <a:t>Global and regional consultations </a:t>
            </a:r>
            <a:r>
              <a:rPr lang="en-GB" sz="2100">
                <a:solidFill>
                  <a:srgbClr val="093D7C"/>
                </a:solidFill>
              </a:rPr>
              <a:t>and peer-learning exchanges </a:t>
            </a:r>
          </a:p>
          <a:p>
            <a:pPr>
              <a:lnSpc>
                <a:spcPct val="160000"/>
              </a:lnSpc>
              <a:buFont typeface="Wingdings" panose="05000000000000000000" pitchFamily="2" charset="2"/>
              <a:buChar char="§"/>
            </a:pPr>
            <a:r>
              <a:rPr lang="en-GB" sz="2100" b="1">
                <a:solidFill>
                  <a:srgbClr val="093D7C"/>
                </a:solidFill>
              </a:rPr>
              <a:t>Migration Network Hub</a:t>
            </a:r>
            <a:r>
              <a:rPr lang="en-GB" sz="2100">
                <a:solidFill>
                  <a:srgbClr val="093D7C"/>
                </a:solidFill>
              </a:rPr>
              <a:t>: </a:t>
            </a:r>
          </a:p>
          <a:p>
            <a:pPr lvl="1">
              <a:lnSpc>
                <a:spcPct val="160000"/>
              </a:lnSpc>
              <a:buFont typeface="Wingdings" panose="05000000000000000000" pitchFamily="2" charset="2"/>
              <a:buChar char="ü"/>
            </a:pPr>
            <a:r>
              <a:rPr lang="en-GB" sz="2100">
                <a:solidFill>
                  <a:srgbClr val="093D7C"/>
                </a:solidFill>
              </a:rPr>
              <a:t>Easy-to-use platform to provide inputs</a:t>
            </a:r>
          </a:p>
          <a:p>
            <a:pPr lvl="1">
              <a:lnSpc>
                <a:spcPct val="160000"/>
              </a:lnSpc>
              <a:buFont typeface="Wingdings" panose="05000000000000000000" pitchFamily="2" charset="2"/>
              <a:buChar char="ü"/>
            </a:pPr>
            <a:r>
              <a:rPr lang="en-GB" sz="2100">
                <a:solidFill>
                  <a:srgbClr val="093D7C"/>
                </a:solidFill>
              </a:rPr>
              <a:t>consult all information related to the Regional Reviews</a:t>
            </a:r>
          </a:p>
          <a:p>
            <a:pPr>
              <a:lnSpc>
                <a:spcPct val="160000"/>
              </a:lnSpc>
              <a:buFont typeface="Wingdings" panose="05000000000000000000" pitchFamily="2" charset="2"/>
              <a:buChar char="§"/>
            </a:pPr>
            <a:r>
              <a:rPr lang="en-GB" sz="2100">
                <a:solidFill>
                  <a:srgbClr val="093D7C"/>
                </a:solidFill>
              </a:rPr>
              <a:t>Regular communications products and updates by </a:t>
            </a:r>
            <a:r>
              <a:rPr lang="en-GB" sz="2100" b="1">
                <a:solidFill>
                  <a:srgbClr val="093D7C"/>
                </a:solidFill>
              </a:rPr>
              <a:t>UN Network Secretariat and Regional Network </a:t>
            </a:r>
          </a:p>
          <a:p>
            <a:pPr>
              <a:lnSpc>
                <a:spcPct val="160000"/>
              </a:lnSpc>
              <a:buFont typeface="Wingdings" panose="05000000000000000000" pitchFamily="2" charset="2"/>
              <a:buChar char="§"/>
            </a:pPr>
            <a:r>
              <a:rPr lang="en-GB" sz="2100" b="1">
                <a:solidFill>
                  <a:srgbClr val="093D7C"/>
                </a:solidFill>
              </a:rPr>
              <a:t>GCM Pledges Dashboard</a:t>
            </a:r>
          </a:p>
          <a:p>
            <a:pPr>
              <a:lnSpc>
                <a:spcPct val="160000"/>
              </a:lnSpc>
              <a:buFont typeface="Wingdings" panose="05000000000000000000" pitchFamily="2" charset="2"/>
              <a:buChar char="§"/>
            </a:pPr>
            <a:endParaRPr lang="en-GB" sz="2400">
              <a:solidFill>
                <a:srgbClr val="093D7C"/>
              </a:solidFill>
            </a:endParaRPr>
          </a:p>
          <a:p>
            <a:pPr>
              <a:lnSpc>
                <a:spcPct val="160000"/>
              </a:lnSpc>
              <a:buFont typeface="Wingdings" panose="05000000000000000000" pitchFamily="2" charset="2"/>
              <a:buChar char="§"/>
            </a:pPr>
            <a:endParaRPr lang="en-GB" sz="2400">
              <a:solidFill>
                <a:srgbClr val="093D7C"/>
              </a:solidFill>
            </a:endParaRPr>
          </a:p>
          <a:p>
            <a:pPr>
              <a:lnSpc>
                <a:spcPct val="160000"/>
              </a:lnSpc>
              <a:buFont typeface="Wingdings" panose="05000000000000000000" pitchFamily="2" charset="2"/>
              <a:buChar char="§"/>
            </a:pPr>
            <a:endParaRPr lang="en-GB" sz="2400">
              <a:solidFill>
                <a:srgbClr val="093D7C"/>
              </a:solidFill>
            </a:endParaRPr>
          </a:p>
        </p:txBody>
      </p:sp>
      <p:sp>
        <p:nvSpPr>
          <p:cNvPr id="5" name="Rectangle 4">
            <a:extLst>
              <a:ext uri="{FF2B5EF4-FFF2-40B4-BE49-F238E27FC236}">
                <a16:creationId xmlns:a16="http://schemas.microsoft.com/office/drawing/2014/main" id="{24BFBD11-17EF-D937-A340-903CB19D113A}"/>
              </a:ext>
            </a:extLst>
          </p:cNvPr>
          <p:cNvSpPr/>
          <p:nvPr/>
        </p:nvSpPr>
        <p:spPr>
          <a:xfrm>
            <a:off x="-32731" y="1"/>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6">
            <a:extLst>
              <a:ext uri="{FF2B5EF4-FFF2-40B4-BE49-F238E27FC236}">
                <a16:creationId xmlns:a16="http://schemas.microsoft.com/office/drawing/2014/main" id="{302A46A7-CB02-414B-4463-2280F3AEEE04}"/>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10FA060-7512-2B88-26FE-4124E1776B81}"/>
              </a:ext>
            </a:extLst>
          </p:cNvPr>
          <p:cNvPicPr>
            <a:picLocks noChangeAspect="1"/>
          </p:cNvPicPr>
          <p:nvPr/>
        </p:nvPicPr>
        <p:blipFill>
          <a:blip r:embed="rId3"/>
          <a:stretch>
            <a:fillRect/>
          </a:stretch>
        </p:blipFill>
        <p:spPr>
          <a:xfrm>
            <a:off x="8388747" y="2002176"/>
            <a:ext cx="2879829" cy="1426824"/>
          </a:xfrm>
          <a:prstGeom prst="rect">
            <a:avLst/>
          </a:prstGeom>
        </p:spPr>
      </p:pic>
      <p:pic>
        <p:nvPicPr>
          <p:cNvPr id="11" name="Picture 10">
            <a:extLst>
              <a:ext uri="{FF2B5EF4-FFF2-40B4-BE49-F238E27FC236}">
                <a16:creationId xmlns:a16="http://schemas.microsoft.com/office/drawing/2014/main" id="{9C134ADD-FE57-FEFA-7D1D-FC38B681C248}"/>
              </a:ext>
            </a:extLst>
          </p:cNvPr>
          <p:cNvPicPr>
            <a:picLocks noChangeAspect="1"/>
          </p:cNvPicPr>
          <p:nvPr/>
        </p:nvPicPr>
        <p:blipFill>
          <a:blip r:embed="rId4"/>
          <a:stretch>
            <a:fillRect/>
          </a:stretch>
        </p:blipFill>
        <p:spPr>
          <a:xfrm>
            <a:off x="8309770" y="3713374"/>
            <a:ext cx="3037784" cy="1098773"/>
          </a:xfrm>
          <a:prstGeom prst="rect">
            <a:avLst/>
          </a:prstGeom>
        </p:spPr>
      </p:pic>
      <p:pic>
        <p:nvPicPr>
          <p:cNvPr id="13" name="Picture 12">
            <a:extLst>
              <a:ext uri="{FF2B5EF4-FFF2-40B4-BE49-F238E27FC236}">
                <a16:creationId xmlns:a16="http://schemas.microsoft.com/office/drawing/2014/main" id="{7F069132-76B1-825B-161D-51E9EC8CCB61}"/>
              </a:ext>
            </a:extLst>
          </p:cNvPr>
          <p:cNvPicPr>
            <a:picLocks noChangeAspect="1"/>
          </p:cNvPicPr>
          <p:nvPr/>
        </p:nvPicPr>
        <p:blipFill>
          <a:blip r:embed="rId5"/>
          <a:stretch>
            <a:fillRect/>
          </a:stretch>
        </p:blipFill>
        <p:spPr>
          <a:xfrm>
            <a:off x="8309770" y="5645635"/>
            <a:ext cx="3267506" cy="1083777"/>
          </a:xfrm>
          <a:prstGeom prst="rect">
            <a:avLst/>
          </a:prstGeom>
        </p:spPr>
      </p:pic>
    </p:spTree>
    <p:extLst>
      <p:ext uri="{BB962C8B-B14F-4D97-AF65-F5344CB8AC3E}">
        <p14:creationId xmlns:p14="http://schemas.microsoft.com/office/powerpoint/2010/main" val="3918664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4E505D8D-FA60-FF82-CC8D-2F55B1D06BD7}"/>
              </a:ext>
            </a:extLst>
          </p:cNvPr>
          <p:cNvPicPr>
            <a:picLocks noChangeAspect="1"/>
          </p:cNvPicPr>
          <p:nvPr/>
        </p:nvPicPr>
        <p:blipFill>
          <a:blip r:embed="rId3"/>
          <a:stretch>
            <a:fillRect/>
          </a:stretch>
        </p:blipFill>
        <p:spPr>
          <a:xfrm>
            <a:off x="6471138" y="5090842"/>
            <a:ext cx="2677774" cy="1340628"/>
          </a:xfrm>
          <a:prstGeom prst="rect">
            <a:avLst/>
          </a:prstGeom>
        </p:spPr>
      </p:pic>
      <p:sp>
        <p:nvSpPr>
          <p:cNvPr id="8" name="Rectangle 7">
            <a:extLst>
              <a:ext uri="{FF2B5EF4-FFF2-40B4-BE49-F238E27FC236}">
                <a16:creationId xmlns:a16="http://schemas.microsoft.com/office/drawing/2014/main" id="{C54DF1FC-BA05-7C86-D9BA-AF5BFFF3E4EE}"/>
              </a:ext>
            </a:extLst>
          </p:cNvPr>
          <p:cNvSpPr/>
          <p:nvPr/>
        </p:nvSpPr>
        <p:spPr>
          <a:xfrm>
            <a:off x="-1200" y="5509168"/>
            <a:ext cx="12193200" cy="1655999"/>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BCD5D6A-15D5-BEB6-6544-2C5A7847B87E}"/>
              </a:ext>
            </a:extLst>
          </p:cNvPr>
          <p:cNvSpPr txBox="1">
            <a:spLocks/>
          </p:cNvSpPr>
          <p:nvPr/>
        </p:nvSpPr>
        <p:spPr>
          <a:xfrm>
            <a:off x="162961" y="2518227"/>
            <a:ext cx="10144821" cy="18215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b="1">
                <a:solidFill>
                  <a:srgbClr val="093D7C"/>
                </a:solidFill>
                <a:latin typeface="+mn-lt"/>
                <a:ea typeface="Roboto Medium" panose="02000000000000000000" pitchFamily="2" charset="0"/>
              </a:rPr>
              <a:t>Closing remarks</a:t>
            </a:r>
            <a:endParaRPr lang="en-US" sz="6600" b="1">
              <a:solidFill>
                <a:srgbClr val="093D7C"/>
              </a:solidFill>
              <a:latin typeface="+mn-lt"/>
              <a:ea typeface="Roboto" panose="02000000000000000000" pitchFamily="2" charset="0"/>
            </a:endParaRPr>
          </a:p>
        </p:txBody>
      </p:sp>
      <p:pic>
        <p:nvPicPr>
          <p:cNvPr id="2" name="Picture 4" descr="Flag Of Albania HD Wallpaper">
            <a:extLst>
              <a:ext uri="{FF2B5EF4-FFF2-40B4-BE49-F238E27FC236}">
                <a16:creationId xmlns:a16="http://schemas.microsoft.com/office/drawing/2014/main" id="{78D97E53-7E0C-A1B4-C30E-BE13E00C5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455" y="5662751"/>
            <a:ext cx="1919237" cy="10795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E85DC9A7-3914-79A0-C024-42AA300F830D}"/>
              </a:ext>
            </a:extLst>
          </p:cNvPr>
          <p:cNvPicPr>
            <a:picLocks noChangeAspect="1"/>
          </p:cNvPicPr>
          <p:nvPr/>
        </p:nvPicPr>
        <p:blipFill>
          <a:blip r:embed="rId3"/>
          <a:stretch>
            <a:fillRect/>
          </a:stretch>
        </p:blipFill>
        <p:spPr>
          <a:xfrm>
            <a:off x="6639831" y="5414213"/>
            <a:ext cx="3149194" cy="1576645"/>
          </a:xfrm>
          <a:prstGeom prst="rect">
            <a:avLst/>
          </a:prstGeom>
        </p:spPr>
      </p:pic>
    </p:spTree>
    <p:extLst>
      <p:ext uri="{BB962C8B-B14F-4D97-AF65-F5344CB8AC3E}">
        <p14:creationId xmlns:p14="http://schemas.microsoft.com/office/powerpoint/2010/main" val="3261374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0" y="6438"/>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510696" y="283315"/>
            <a:ext cx="10819407" cy="832738"/>
          </a:xfrm>
        </p:spPr>
        <p:txBody>
          <a:bodyPr rtlCol="0" anchor="t">
            <a:noAutofit/>
          </a:bodyPr>
          <a:lstStyle/>
          <a:p>
            <a:pPr algn="l" rtl="0">
              <a:lnSpc>
                <a:spcPct val="100000"/>
              </a:lnSpc>
            </a:pPr>
            <a:r>
              <a:rPr lang="fr" sz="3600" b="1">
                <a:solidFill>
                  <a:srgbClr val="1A3668"/>
                </a:solidFill>
                <a:latin typeface="+mn-lt"/>
                <a:ea typeface="Roboto Medium"/>
              </a:rPr>
              <a:t>The Global Compact for Safe, Orderly and </a:t>
            </a:r>
            <a:br>
              <a:rPr lang="fr" sz="3600" b="1">
                <a:solidFill>
                  <a:srgbClr val="1A3668"/>
                </a:solidFill>
                <a:latin typeface="+mn-lt"/>
                <a:ea typeface="Roboto Medium"/>
              </a:rPr>
            </a:br>
            <a:r>
              <a:rPr lang="fr" sz="3600" b="1">
                <a:solidFill>
                  <a:srgbClr val="1A3668"/>
                </a:solidFill>
                <a:latin typeface="+mn-lt"/>
                <a:ea typeface="Roboto Medium"/>
              </a:rPr>
              <a:t>Regular Migration</a:t>
            </a:r>
            <a:endParaRPr lang="fr" sz="3600" b="1">
              <a:solidFill>
                <a:srgbClr val="1A3668"/>
              </a:solidFill>
              <a:latin typeface="+mn-lt"/>
              <a:ea typeface="Roboto Medium"/>
              <a:cs typeface="Calibri"/>
            </a:endParaRPr>
          </a:p>
        </p:txBody>
      </p:sp>
      <p:sp>
        <p:nvSpPr>
          <p:cNvPr id="11" name="Titre 1">
            <a:extLst>
              <a:ext uri="{FF2B5EF4-FFF2-40B4-BE49-F238E27FC236}">
                <a16:creationId xmlns:a16="http://schemas.microsoft.com/office/drawing/2014/main" id="{1CB0C405-FCC8-4393-957B-D69DEE7E7FEB}"/>
              </a:ext>
            </a:extLst>
          </p:cNvPr>
          <p:cNvSpPr txBox="1">
            <a:spLocks/>
          </p:cNvSpPr>
          <p:nvPr>
            <p:custDataLst>
              <p:tags r:id="rId3"/>
            </p:custDataLst>
          </p:nvPr>
        </p:nvSpPr>
        <p:spPr>
          <a:xfrm>
            <a:off x="799938" y="350664"/>
            <a:ext cx="10592124" cy="1311664"/>
          </a:xfrm>
          <a:prstGeom prst="rect">
            <a:avLst/>
          </a:prstGeom>
        </p:spPr>
        <p:txBody>
          <a:bodyPr vert="horz" lIns="121920" tIns="60960" rIns="121920" bIns="6096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srgbClr val="4472C4"/>
              </a:solidFill>
              <a:effectLst/>
              <a:uLnTx/>
              <a:uFillTx/>
              <a:latin typeface="Calibri Light" panose="020F0302020204030204"/>
              <a:ea typeface="+mj-ea"/>
              <a:cs typeface="+mj-cs"/>
            </a:endParaRPr>
          </a:p>
        </p:txBody>
      </p:sp>
      <p:cxnSp>
        <p:nvCxnSpPr>
          <p:cNvPr id="12" name="Connecteur droit 6">
            <a:extLst>
              <a:ext uri="{FF2B5EF4-FFF2-40B4-BE49-F238E27FC236}">
                <a16:creationId xmlns:a16="http://schemas.microsoft.com/office/drawing/2014/main" id="{31B3164C-59D0-4691-831B-5A00EAB6AD69}"/>
              </a:ext>
            </a:extLst>
          </p:cNvPr>
          <p:cNvCxnSpPr>
            <a:cxnSpLocks/>
          </p:cNvCxnSpPr>
          <p:nvPr>
            <p:custDataLst>
              <p:tags r:id="rId4"/>
            </p:custDataLst>
          </p:nvPr>
        </p:nvCxnSpPr>
        <p:spPr>
          <a:xfrm>
            <a:off x="728020" y="1560103"/>
            <a:ext cx="11020913"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CE0315B-DABF-4EDF-ACD3-05A6768ACAED}"/>
              </a:ext>
            </a:extLst>
          </p:cNvPr>
          <p:cNvSpPr/>
          <p:nvPr/>
        </p:nvSpPr>
        <p:spPr>
          <a:xfrm>
            <a:off x="5521964" y="2614550"/>
            <a:ext cx="5533668" cy="2467116"/>
          </a:xfrm>
          <a:prstGeom prst="rect">
            <a:avLst/>
          </a:prstGeom>
          <a:solidFill>
            <a:srgbClr val="D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7" name="Rectangle 16">
            <a:extLst>
              <a:ext uri="{FF2B5EF4-FFF2-40B4-BE49-F238E27FC236}">
                <a16:creationId xmlns:a16="http://schemas.microsoft.com/office/drawing/2014/main" id="{011CB75E-CD53-497B-9BAF-3B8461A14E7E}"/>
              </a:ext>
            </a:extLst>
          </p:cNvPr>
          <p:cNvSpPr/>
          <p:nvPr/>
        </p:nvSpPr>
        <p:spPr>
          <a:xfrm>
            <a:off x="5521964" y="2863832"/>
            <a:ext cx="5413763" cy="193899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i="1">
                <a:solidFill>
                  <a:schemeClr val="accent1">
                    <a:lumMod val="75000"/>
                  </a:schemeClr>
                </a:solidFill>
              </a:rPr>
              <a:t>First comprehensive UN framework adopted through inter-governmental negotiations to enhance international cooperation in global migration governance.</a:t>
            </a:r>
          </a:p>
        </p:txBody>
      </p:sp>
      <p:pic>
        <p:nvPicPr>
          <p:cNvPr id="3" name="Picture 2">
            <a:extLst>
              <a:ext uri="{FF2B5EF4-FFF2-40B4-BE49-F238E27FC236}">
                <a16:creationId xmlns:a16="http://schemas.microsoft.com/office/drawing/2014/main" id="{EB03163B-3793-43F0-A771-716D0FEC5660}"/>
              </a:ext>
            </a:extLst>
          </p:cNvPr>
          <p:cNvPicPr>
            <a:picLocks noChangeAspect="1"/>
          </p:cNvPicPr>
          <p:nvPr/>
        </p:nvPicPr>
        <p:blipFill>
          <a:blip r:embed="rId7"/>
          <a:stretch>
            <a:fillRect/>
          </a:stretch>
        </p:blipFill>
        <p:spPr>
          <a:xfrm>
            <a:off x="945755" y="1619006"/>
            <a:ext cx="3942558" cy="3936203"/>
          </a:xfrm>
          <a:prstGeom prst="rect">
            <a:avLst/>
          </a:prstGeom>
        </p:spPr>
      </p:pic>
    </p:spTree>
    <p:extLst>
      <p:ext uri="{BB962C8B-B14F-4D97-AF65-F5344CB8AC3E}">
        <p14:creationId xmlns:p14="http://schemas.microsoft.com/office/powerpoint/2010/main" val="217451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6438"/>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72655" y="562634"/>
            <a:ext cx="10122960" cy="755044"/>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GCM Vision</a:t>
            </a:r>
          </a:p>
        </p:txBody>
      </p:sp>
      <p:sp>
        <p:nvSpPr>
          <p:cNvPr id="11" name="Titre 1">
            <a:extLst>
              <a:ext uri="{FF2B5EF4-FFF2-40B4-BE49-F238E27FC236}">
                <a16:creationId xmlns:a16="http://schemas.microsoft.com/office/drawing/2014/main" id="{1CB0C405-FCC8-4393-957B-D69DEE7E7FEB}"/>
              </a:ext>
            </a:extLst>
          </p:cNvPr>
          <p:cNvSpPr txBox="1">
            <a:spLocks/>
          </p:cNvSpPr>
          <p:nvPr/>
        </p:nvSpPr>
        <p:spPr>
          <a:xfrm>
            <a:off x="799938" y="350664"/>
            <a:ext cx="10592124" cy="1311664"/>
          </a:xfrm>
          <a:prstGeom prst="rect">
            <a:avLst/>
          </a:prstGeom>
        </p:spPr>
        <p:txBody>
          <a:bodyPr vert="horz" lIns="121920" tIns="60960" rIns="121920" bIns="6096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srgbClr val="4472C4"/>
              </a:solidFill>
              <a:effectLst/>
              <a:uLnTx/>
              <a:uFillTx/>
              <a:latin typeface="Calibri Light" panose="020F0302020204030204"/>
              <a:ea typeface="+mj-ea"/>
              <a:cs typeface="+mj-cs"/>
            </a:endParaRPr>
          </a:p>
        </p:txBody>
      </p:sp>
      <p:cxnSp>
        <p:nvCxnSpPr>
          <p:cNvPr id="12" name="Connecteur droit 6">
            <a:extLst>
              <a:ext uri="{FF2B5EF4-FFF2-40B4-BE49-F238E27FC236}">
                <a16:creationId xmlns:a16="http://schemas.microsoft.com/office/drawing/2014/main" id="{31B3164C-59D0-4691-831B-5A00EAB6AD69}"/>
              </a:ext>
            </a:extLst>
          </p:cNvPr>
          <p:cNvCxnSpPr>
            <a:cxnSpLocks/>
          </p:cNvCxnSpPr>
          <p:nvPr/>
        </p:nvCxnSpPr>
        <p:spPr>
          <a:xfrm>
            <a:off x="657565" y="1352285"/>
            <a:ext cx="100380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CE0315B-DABF-4EDF-ACD3-05A6768ACAED}"/>
              </a:ext>
            </a:extLst>
          </p:cNvPr>
          <p:cNvSpPr/>
          <p:nvPr/>
        </p:nvSpPr>
        <p:spPr>
          <a:xfrm>
            <a:off x="764674" y="1762866"/>
            <a:ext cx="5754872" cy="3064242"/>
          </a:xfrm>
          <a:prstGeom prst="rect">
            <a:avLst/>
          </a:prstGeom>
          <a:solidFill>
            <a:srgbClr val="D9E0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Collective commitment to improving </a:t>
            </a:r>
            <a:r>
              <a:rPr kumimoji="0" lang="en-GB" sz="2000" b="1" i="0" u="none" strike="noStrike" kern="1200" cap="none" spc="0" normalizeH="0" baseline="0" noProof="0">
                <a:ln>
                  <a:noFill/>
                </a:ln>
                <a:solidFill>
                  <a:srgbClr val="1A3668"/>
                </a:solidFill>
                <a:effectLst/>
                <a:uLnTx/>
                <a:uFillTx/>
                <a:latin typeface="Calibri" panose="020F0502020204030204"/>
                <a:ea typeface="+mn-ea"/>
                <a:cs typeface="+mn-cs"/>
              </a:rPr>
              <a:t>cooperation</a:t>
            </a: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 on international migration</a:t>
            </a:r>
          </a:p>
          <a:p>
            <a:pPr marL="285750" indent="-285750">
              <a:buFontTx/>
              <a:buChar char="-"/>
              <a:defRPr/>
            </a:pP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To </a:t>
            </a:r>
            <a:r>
              <a:rPr kumimoji="0" lang="en-GB" sz="2000" b="1" i="0" u="none" strike="noStrike" kern="1200" cap="none" spc="0" normalizeH="0" baseline="0" noProof="0">
                <a:ln>
                  <a:noFill/>
                </a:ln>
                <a:solidFill>
                  <a:srgbClr val="1A3668"/>
                </a:solidFill>
                <a:effectLst/>
                <a:uLnTx/>
                <a:uFillTx/>
                <a:latin typeface="Calibri" panose="020F0502020204030204"/>
                <a:ea typeface="+mn-ea"/>
                <a:cs typeface="+mn-cs"/>
              </a:rPr>
              <a:t>unite</a:t>
            </a: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 rather than divide </a:t>
            </a:r>
            <a:endParaRPr lang="en-GB" sz="2000">
              <a:solidFill>
                <a:srgbClr val="1A3668"/>
              </a:solidFill>
              <a:latin typeface="Calibri" panose="020F0502020204030204"/>
            </a:endParaRPr>
          </a:p>
          <a:p>
            <a:pPr marL="285750" marR="0" lvl="0" indent="-285750" algn="l" defTabSz="914400">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Common understanding, shared responsibilities &amp; </a:t>
            </a:r>
            <a:r>
              <a:rPr kumimoji="0" lang="en-GB" sz="2000" b="1" i="0" u="none" strike="noStrike" kern="1200" cap="none" spc="0" normalizeH="0" baseline="0" noProof="0">
                <a:ln>
                  <a:noFill/>
                </a:ln>
                <a:solidFill>
                  <a:srgbClr val="1A3668"/>
                </a:solidFill>
                <a:effectLst/>
                <a:uLnTx/>
                <a:uFillTx/>
                <a:latin typeface="Calibri" panose="020F0502020204030204"/>
                <a:ea typeface="+mn-ea"/>
                <a:cs typeface="+mn-cs"/>
              </a:rPr>
              <a:t>unity of purpose </a:t>
            </a: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regarding migration</a:t>
            </a:r>
            <a:endParaRPr lang="en-GB">
              <a:ea typeface="+mn-ea"/>
              <a:cs typeface="+mn-cs"/>
            </a:endParaRPr>
          </a:p>
          <a:p>
            <a:pPr marL="285750" indent="-285750">
              <a:buFontTx/>
              <a:buChar char="-"/>
              <a:defRPr/>
            </a:pPr>
            <a:r>
              <a:rPr kumimoji="0" lang="en-GB" sz="2000" b="1" i="0" u="none" strike="noStrike" kern="1200" cap="none" spc="0" normalizeH="0" baseline="0" noProof="0">
                <a:ln>
                  <a:noFill/>
                </a:ln>
                <a:solidFill>
                  <a:srgbClr val="1A3668"/>
                </a:solidFill>
                <a:effectLst/>
                <a:uLnTx/>
                <a:uFillTx/>
                <a:latin typeface="Calibri" panose="020F0502020204030204"/>
                <a:ea typeface="+mn-ea"/>
                <a:cs typeface="+mn-cs"/>
              </a:rPr>
              <a:t>Making migration work for all</a:t>
            </a:r>
            <a:r>
              <a:rPr lang="en-GB" sz="2000" b="1">
                <a:solidFill>
                  <a:srgbClr val="1A3668"/>
                </a:solidFill>
                <a:latin typeface="Calibri" panose="020F0502020204030204"/>
              </a:rPr>
              <a:t> </a:t>
            </a:r>
          </a:p>
          <a:p>
            <a:pPr marR="0" lvl="0" algn="l" defTabSz="914400" rtl="0" eaLnBrk="1" fontAlgn="auto" latinLnBrk="0" hangingPunct="1">
              <a:lnSpc>
                <a:spcPct val="100000"/>
              </a:lnSpc>
              <a:spcBef>
                <a:spcPts val="0"/>
              </a:spcBef>
              <a:spcAft>
                <a:spcPts val="0"/>
              </a:spcAft>
              <a:buClrTx/>
              <a:buSzTx/>
              <a:tabLst/>
              <a:defRPr/>
            </a:pPr>
            <a:endParaRPr lang="en-GB" noProof="0">
              <a:solidFill>
                <a:srgbClr val="1A3668"/>
              </a:solidFill>
              <a:latin typeface="Calibri" panose="020F0502020204030204"/>
              <a:cs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a:ln>
                  <a:noFill/>
                </a:ln>
                <a:solidFill>
                  <a:srgbClr val="1A3668"/>
                </a:solidFill>
                <a:effectLst/>
                <a:uLnTx/>
                <a:uFillTx/>
                <a:latin typeface="Calibri" panose="020F0502020204030204"/>
                <a:ea typeface="+mn-ea"/>
                <a:cs typeface="+mn-cs"/>
              </a:rPr>
              <a:t>(GCM </a:t>
            </a:r>
            <a:r>
              <a:rPr lang="en-GB" i="1">
                <a:solidFill>
                  <a:srgbClr val="1A3668"/>
                </a:solidFill>
                <a:latin typeface="Abadi" panose="020B0604020104020204" pitchFamily="34" charset="0"/>
                <a:ea typeface="+mn-ea"/>
                <a:cs typeface="+mn-cs"/>
              </a:rPr>
              <a:t>para</a:t>
            </a:r>
            <a:r>
              <a:rPr lang="en-GB">
                <a:solidFill>
                  <a:srgbClr val="1A3668"/>
                </a:solidFill>
                <a:latin typeface="Abadi" panose="020B0604020104020204" pitchFamily="34" charset="0"/>
                <a:ea typeface="+mn-ea"/>
                <a:cs typeface="+mn-cs"/>
              </a:rPr>
              <a:t> </a:t>
            </a:r>
            <a:r>
              <a:rPr kumimoji="0" lang="en-GB" sz="1800" b="0" i="1" u="none" strike="noStrike" kern="1200" cap="none" spc="0" normalizeH="0" baseline="0" noProof="0">
                <a:ln>
                  <a:noFill/>
                </a:ln>
                <a:solidFill>
                  <a:srgbClr val="1A3668"/>
                </a:solidFill>
                <a:effectLst/>
                <a:uLnTx/>
                <a:uFillTx/>
                <a:latin typeface="Calibri" panose="020F0502020204030204"/>
                <a:ea typeface="+mn-ea"/>
                <a:cs typeface="+mn-cs"/>
              </a:rPr>
              <a:t>8 </a:t>
            </a:r>
            <a:r>
              <a:rPr lang="en-GB" i="1">
                <a:solidFill>
                  <a:srgbClr val="1A3668"/>
                </a:solidFill>
                <a:latin typeface="Calibri" panose="020F0502020204030204"/>
              </a:rPr>
              <a:t>and</a:t>
            </a:r>
            <a:r>
              <a:rPr kumimoji="0" lang="en-GB" sz="1800" b="0" i="1" u="none" strike="noStrike" kern="1200" cap="none" spc="0" normalizeH="0" baseline="0" noProof="0">
                <a:ln>
                  <a:noFill/>
                </a:ln>
                <a:solidFill>
                  <a:srgbClr val="1A3668"/>
                </a:solidFill>
                <a:effectLst/>
                <a:uLnTx/>
                <a:uFillTx/>
                <a:latin typeface="Calibri" panose="020F0502020204030204"/>
                <a:ea typeface="+mn-ea"/>
                <a:cs typeface="+mn-cs"/>
              </a:rPr>
              <a:t> 9</a:t>
            </a:r>
            <a:r>
              <a:rPr kumimoji="0" lang="en-GB" sz="1800" b="0" i="0" u="none" strike="noStrike" kern="1200" cap="none" spc="0" normalizeH="0" baseline="0" noProof="0">
                <a:ln>
                  <a:noFill/>
                </a:ln>
                <a:solidFill>
                  <a:srgbClr val="1A3668"/>
                </a:solidFill>
                <a:effectLst/>
                <a:uLnTx/>
                <a:uFillTx/>
                <a:latin typeface="Calibri" panose="020F0502020204030204"/>
                <a:ea typeface="+mn-ea"/>
                <a:cs typeface="+mn-cs"/>
              </a:rPr>
              <a:t>)</a:t>
            </a:r>
            <a:endParaRPr lang="en-GB" sz="1800" b="0" i="0" u="none" strike="noStrike" kern="1200" cap="none" spc="0" normalizeH="0" baseline="0" noProof="0">
              <a:ln>
                <a:noFill/>
              </a:ln>
              <a:solidFill>
                <a:srgbClr val="1A3668"/>
              </a:solidFill>
              <a:effectLst/>
              <a:uLnTx/>
              <a:uFillTx/>
              <a:latin typeface="Calibri" panose="020F0502020204030204"/>
              <a:cs typeface="Calibri"/>
            </a:endParaRPr>
          </a:p>
        </p:txBody>
      </p:sp>
      <p:pic>
        <p:nvPicPr>
          <p:cNvPr id="5" name="Picture 4">
            <a:extLst>
              <a:ext uri="{FF2B5EF4-FFF2-40B4-BE49-F238E27FC236}">
                <a16:creationId xmlns:a16="http://schemas.microsoft.com/office/drawing/2014/main" id="{90D4F50F-EA0E-4C6C-87D2-29889A8ECAC1}"/>
              </a:ext>
            </a:extLst>
          </p:cNvPr>
          <p:cNvPicPr>
            <a:picLocks noChangeAspect="1"/>
          </p:cNvPicPr>
          <p:nvPr/>
        </p:nvPicPr>
        <p:blipFill rotWithShape="1">
          <a:blip r:embed="rId3"/>
          <a:srcRect l="8166" t="407" r="8166" b="330"/>
          <a:stretch/>
        </p:blipFill>
        <p:spPr>
          <a:xfrm>
            <a:off x="6764170" y="1762866"/>
            <a:ext cx="4585848" cy="3064242"/>
          </a:xfrm>
          <a:prstGeom prst="rect">
            <a:avLst/>
          </a:prstGeom>
        </p:spPr>
      </p:pic>
    </p:spTree>
    <p:extLst>
      <p:ext uri="{BB962C8B-B14F-4D97-AF65-F5344CB8AC3E}">
        <p14:creationId xmlns:p14="http://schemas.microsoft.com/office/powerpoint/2010/main" val="1445119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0" y="6438"/>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585997" y="563319"/>
            <a:ext cx="8599054" cy="798102"/>
          </a:xfrm>
        </p:spPr>
        <p:txBody>
          <a:bodyPr rtlCol="0" anchor="t">
            <a:noAutofit/>
          </a:bodyPr>
          <a:lstStyle/>
          <a:p>
            <a:pPr algn="l" rtl="0">
              <a:lnSpc>
                <a:spcPct val="100000"/>
              </a:lnSpc>
            </a:pPr>
            <a:r>
              <a:rPr lang="en-US" sz="3600" b="1">
                <a:solidFill>
                  <a:srgbClr val="1A3668"/>
                </a:solidFill>
                <a:latin typeface="+mn-lt"/>
                <a:ea typeface="Roboto Medium" panose="02000000000000000000" pitchFamily="2" charset="0"/>
              </a:rPr>
              <a:t>GCM Guiding Principles</a:t>
            </a:r>
            <a:endParaRPr lang="fr" sz="2400" b="1">
              <a:solidFill>
                <a:srgbClr val="1A3668"/>
              </a:solidFill>
              <a:latin typeface="+mn-lt"/>
              <a:ea typeface="Roboto Medium" panose="02000000000000000000" pitchFamily="2" charset="0"/>
            </a:endParaRPr>
          </a:p>
        </p:txBody>
      </p:sp>
      <p:cxnSp>
        <p:nvCxnSpPr>
          <p:cNvPr id="13" name="Connecteur droit 6">
            <a:extLst>
              <a:ext uri="{FF2B5EF4-FFF2-40B4-BE49-F238E27FC236}">
                <a16:creationId xmlns:a16="http://schemas.microsoft.com/office/drawing/2014/main" id="{B77FD102-9D50-4849-999E-8BB64C271EDB}"/>
              </a:ext>
            </a:extLst>
          </p:cNvPr>
          <p:cNvCxnSpPr>
            <a:cxnSpLocks/>
          </p:cNvCxnSpPr>
          <p:nvPr>
            <p:custDataLst>
              <p:tags r:id="rId3"/>
            </p:custDataLst>
          </p:nvPr>
        </p:nvCxnSpPr>
        <p:spPr>
          <a:xfrm>
            <a:off x="655782" y="1601047"/>
            <a:ext cx="10861963" cy="4081"/>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3" name="Picture 5" descr="A picture containing shape&#10;&#10;Description automatically generated">
            <a:extLst>
              <a:ext uri="{FF2B5EF4-FFF2-40B4-BE49-F238E27FC236}">
                <a16:creationId xmlns:a16="http://schemas.microsoft.com/office/drawing/2014/main" id="{89226258-FF00-43F4-A8F7-67DF83F189F8}"/>
              </a:ext>
            </a:extLst>
          </p:cNvPr>
          <p:cNvPicPr>
            <a:picLocks noChangeAspect="1"/>
          </p:cNvPicPr>
          <p:nvPr/>
        </p:nvPicPr>
        <p:blipFill>
          <a:blip r:embed="rId6"/>
          <a:stretch>
            <a:fillRect/>
          </a:stretch>
        </p:blipFill>
        <p:spPr>
          <a:xfrm>
            <a:off x="655163" y="1694999"/>
            <a:ext cx="10999509" cy="4791683"/>
          </a:xfrm>
          <a:prstGeom prst="rect">
            <a:avLst/>
          </a:prstGeom>
        </p:spPr>
      </p:pic>
      <p:sp>
        <p:nvSpPr>
          <p:cNvPr id="5" name="Oval 4">
            <a:extLst>
              <a:ext uri="{FF2B5EF4-FFF2-40B4-BE49-F238E27FC236}">
                <a16:creationId xmlns:a16="http://schemas.microsoft.com/office/drawing/2014/main" id="{E8390539-A627-29DC-5B59-C613F1209782}"/>
              </a:ext>
            </a:extLst>
          </p:cNvPr>
          <p:cNvSpPr/>
          <p:nvPr/>
        </p:nvSpPr>
        <p:spPr>
          <a:xfrm>
            <a:off x="8856904" y="3725803"/>
            <a:ext cx="3272931" cy="3062299"/>
          </a:xfrm>
          <a:prstGeom prst="ellipse">
            <a:avLst/>
          </a:prstGeom>
          <a:noFill/>
          <a:ln w="762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8684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6438"/>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278459" y="258936"/>
            <a:ext cx="7209997" cy="1825007"/>
          </a:xfrm>
        </p:spPr>
        <p:txBody>
          <a:bodyPr anchor="t">
            <a:noAutofit/>
          </a:bodyPr>
          <a:lstStyle/>
          <a:p>
            <a:pPr algn="l">
              <a:lnSpc>
                <a:spcPct val="100000"/>
              </a:lnSpc>
            </a:pPr>
            <a:r>
              <a:rPr lang="en-US" sz="3000" b="1">
                <a:solidFill>
                  <a:srgbClr val="1A3668"/>
                </a:solidFill>
                <a:latin typeface="+mn-lt"/>
                <a:ea typeface="Roboto Medium" panose="02000000000000000000" pitchFamily="2" charset="0"/>
              </a:rPr>
              <a:t>Partnerships the 2030 Agenda &amp; the GCM</a:t>
            </a:r>
            <a:br>
              <a:rPr lang="en-US" sz="3600" b="1">
                <a:solidFill>
                  <a:srgbClr val="1A3668"/>
                </a:solidFill>
                <a:latin typeface="+mn-lt"/>
                <a:ea typeface="Roboto Medium" panose="02000000000000000000" pitchFamily="2" charset="0"/>
              </a:rPr>
            </a:br>
            <a:r>
              <a:rPr lang="en-US" sz="2200" b="1">
                <a:solidFill>
                  <a:srgbClr val="1A3668"/>
                </a:solidFill>
                <a:latin typeface="+mn-lt"/>
                <a:ea typeface="Roboto Medium" panose="02000000000000000000" pitchFamily="2" charset="0"/>
              </a:rPr>
              <a:t>Implementation of the GCM is dependent on partnership between/ among:</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24656" y="1657050"/>
            <a:ext cx="6433935" cy="4942014"/>
          </a:xfrm>
        </p:spPr>
        <p:txBody>
          <a:bodyPr>
            <a:noAutofit/>
          </a:bodyPr>
          <a:lstStyle/>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Migrants</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Civil society</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Migrant and diaspora organizations</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Local authorities and communities</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The private sector</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Parliamentarians</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National Human Rights Institutions</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International Red Cross and Red Crescent Movement</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Academia</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Media</a:t>
            </a:r>
          </a:p>
          <a:p>
            <a:pPr marL="342900" indent="-342900" algn="l">
              <a:lnSpc>
                <a:spcPct val="100000"/>
              </a:lnSpc>
              <a:spcBef>
                <a:spcPts val="400"/>
              </a:spcBef>
              <a:buFont typeface="Wingdings" pitchFamily="2" charset="2"/>
              <a:buChar char="§"/>
            </a:pPr>
            <a:r>
              <a:rPr lang="en-US" sz="2000">
                <a:solidFill>
                  <a:srgbClr val="093D7C"/>
                </a:solidFill>
                <a:ea typeface="Roboto" panose="02000000000000000000" pitchFamily="2" charset="0"/>
              </a:rPr>
              <a:t>Other relevant stakeholders</a:t>
            </a:r>
          </a:p>
          <a:p>
            <a:pPr marL="342900" indent="-342900" algn="l">
              <a:lnSpc>
                <a:spcPct val="100000"/>
              </a:lnSpc>
              <a:spcBef>
                <a:spcPts val="400"/>
              </a:spcBef>
              <a:buFont typeface="Wingdings" pitchFamily="2" charset="2"/>
              <a:buChar char="§"/>
            </a:pPr>
            <a:endParaRPr lang="en-US" sz="2000">
              <a:solidFill>
                <a:schemeClr val="tx1">
                  <a:lumMod val="75000"/>
                  <a:lumOff val="25000"/>
                </a:schemeClr>
              </a:solidFill>
              <a:ea typeface="Roboto" panose="02000000000000000000" pitchFamily="2" charset="0"/>
            </a:endParaRPr>
          </a:p>
          <a:p>
            <a:pPr>
              <a:lnSpc>
                <a:spcPct val="100000"/>
              </a:lnSpc>
              <a:spcBef>
                <a:spcPts val="400"/>
              </a:spcBef>
            </a:pPr>
            <a:r>
              <a:rPr lang="en-US" sz="2000" b="1">
                <a:solidFill>
                  <a:srgbClr val="5B92E5"/>
                </a:solidFill>
                <a:ea typeface="Roboto" panose="02000000000000000000" pitchFamily="2" charset="0"/>
              </a:rPr>
              <a:t>Innovative and non-traditional partnerships are </a:t>
            </a:r>
          </a:p>
          <a:p>
            <a:pPr>
              <a:lnSpc>
                <a:spcPct val="100000"/>
              </a:lnSpc>
              <a:spcBef>
                <a:spcPts val="400"/>
              </a:spcBef>
            </a:pPr>
            <a:r>
              <a:rPr lang="en-US" sz="2000" b="1">
                <a:solidFill>
                  <a:srgbClr val="5B92E5"/>
                </a:solidFill>
                <a:ea typeface="Roboto" panose="02000000000000000000" pitchFamily="2" charset="0"/>
              </a:rPr>
              <a:t>central to success </a:t>
            </a:r>
          </a:p>
        </p:txBody>
      </p:sp>
      <p:pic>
        <p:nvPicPr>
          <p:cNvPr id="14" name="Picture 13">
            <a:extLst>
              <a:ext uri="{FF2B5EF4-FFF2-40B4-BE49-F238E27FC236}">
                <a16:creationId xmlns:a16="http://schemas.microsoft.com/office/drawing/2014/main" id="{947F3CFB-E0EB-45A3-8212-194AD3ACC38B}"/>
              </a:ext>
            </a:extLst>
          </p:cNvPr>
          <p:cNvPicPr/>
          <p:nvPr/>
        </p:nvPicPr>
        <p:blipFill>
          <a:blip r:embed="rId3"/>
          <a:srcRect/>
          <a:stretch/>
        </p:blipFill>
        <p:spPr bwMode="auto">
          <a:xfrm>
            <a:off x="7364334" y="209550"/>
            <a:ext cx="4827666" cy="321945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3498A6D3-F500-4732-9744-EEB81F0101E6}"/>
              </a:ext>
            </a:extLst>
          </p:cNvPr>
          <p:cNvPicPr/>
          <p:nvPr/>
        </p:nvPicPr>
        <p:blipFill rotWithShape="1">
          <a:blip r:embed="rId4"/>
          <a:srcRect t="6425" b="6763"/>
          <a:stretch/>
        </p:blipFill>
        <p:spPr bwMode="auto">
          <a:xfrm>
            <a:off x="7364334" y="3505200"/>
            <a:ext cx="4827666" cy="3143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13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0" y="6438"/>
            <a:ext cx="180000" cy="6858000"/>
          </a:xfrm>
          <a:prstGeom prst="rect">
            <a:avLst/>
          </a:prstGeom>
          <a:solidFill>
            <a:srgbClr val="093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655782" y="544216"/>
            <a:ext cx="8599054" cy="798102"/>
          </a:xfrm>
        </p:spPr>
        <p:txBody>
          <a:bodyPr rtlCol="0" anchor="t">
            <a:noAutofit/>
          </a:bodyPr>
          <a:lstStyle/>
          <a:p>
            <a:pPr algn="l" rtl="0">
              <a:lnSpc>
                <a:spcPct val="100000"/>
              </a:lnSpc>
            </a:pPr>
            <a:r>
              <a:rPr lang="en-US" sz="3600" b="1">
                <a:solidFill>
                  <a:srgbClr val="1A3668"/>
                </a:solidFill>
                <a:latin typeface="+mn-lt"/>
                <a:ea typeface="Roboto Medium" panose="02000000000000000000" pitchFamily="2" charset="0"/>
              </a:rPr>
              <a:t>GCM Objectives</a:t>
            </a:r>
            <a:endParaRPr lang="fr" sz="2400" b="1">
              <a:solidFill>
                <a:srgbClr val="1A3668"/>
              </a:solidFill>
              <a:latin typeface="+mn-lt"/>
              <a:ea typeface="Roboto Medium" panose="02000000000000000000" pitchFamily="2" charset="0"/>
            </a:endParaRPr>
          </a:p>
        </p:txBody>
      </p:sp>
      <p:cxnSp>
        <p:nvCxnSpPr>
          <p:cNvPr id="13" name="Connecteur droit 6">
            <a:extLst>
              <a:ext uri="{FF2B5EF4-FFF2-40B4-BE49-F238E27FC236}">
                <a16:creationId xmlns:a16="http://schemas.microsoft.com/office/drawing/2014/main" id="{B77FD102-9D50-4849-999E-8BB64C271EDB}"/>
              </a:ext>
            </a:extLst>
          </p:cNvPr>
          <p:cNvCxnSpPr>
            <a:cxnSpLocks/>
          </p:cNvCxnSpPr>
          <p:nvPr>
            <p:custDataLst>
              <p:tags r:id="rId3"/>
            </p:custDataLst>
          </p:nvPr>
        </p:nvCxnSpPr>
        <p:spPr>
          <a:xfrm>
            <a:off x="655782" y="1427862"/>
            <a:ext cx="10861963" cy="4081"/>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5" name="Picture 4" descr="Company name&#10;&#10;Description automatically generated">
            <a:extLst>
              <a:ext uri="{FF2B5EF4-FFF2-40B4-BE49-F238E27FC236}">
                <a16:creationId xmlns:a16="http://schemas.microsoft.com/office/drawing/2014/main" id="{03820B5F-8A23-456A-B2C7-679DC4CC6CF5}"/>
              </a:ext>
            </a:extLst>
          </p:cNvPr>
          <p:cNvPicPr>
            <a:picLocks noChangeAspect="1"/>
          </p:cNvPicPr>
          <p:nvPr/>
        </p:nvPicPr>
        <p:blipFill>
          <a:blip r:embed="rId6"/>
          <a:stretch>
            <a:fillRect/>
          </a:stretch>
        </p:blipFill>
        <p:spPr>
          <a:xfrm>
            <a:off x="369178" y="1927966"/>
            <a:ext cx="11435170" cy="4385818"/>
          </a:xfrm>
          <a:prstGeom prst="rect">
            <a:avLst/>
          </a:prstGeom>
        </p:spPr>
      </p:pic>
    </p:spTree>
    <p:extLst>
      <p:ext uri="{BB962C8B-B14F-4D97-AF65-F5344CB8AC3E}">
        <p14:creationId xmlns:p14="http://schemas.microsoft.com/office/powerpoint/2010/main" val="3874146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2dfb07-9bd6-4977-978a-df7dc7eb5cac" xsi:nil="true"/>
    <lcf76f155ced4ddcb4097134ff3c332f xmlns="5a16a2b2-500d-40ce-a4d7-2cb51219c4d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17D915FFA8F04F8DAD459FA3AD8DB6" ma:contentTypeVersion="17" ma:contentTypeDescription="Create a new document." ma:contentTypeScope="" ma:versionID="dc96bb9110e822ba7b1d70cf0befe4c6">
  <xsd:schema xmlns:xsd="http://www.w3.org/2001/XMLSchema" xmlns:xs="http://www.w3.org/2001/XMLSchema" xmlns:p="http://schemas.microsoft.com/office/2006/metadata/properties" xmlns:ns2="5a16a2b2-500d-40ce-a4d7-2cb51219c4d3" xmlns:ns3="932dfb07-9bd6-4977-978a-df7dc7eb5cac" targetNamespace="http://schemas.microsoft.com/office/2006/metadata/properties" ma:root="true" ma:fieldsID="c34dc9f829aa68e6c233fb23664bf5db" ns2:_="" ns3:_="">
    <xsd:import namespace="5a16a2b2-500d-40ce-a4d7-2cb51219c4d3"/>
    <xsd:import namespace="932dfb07-9bd6-4977-978a-df7dc7eb5c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6a2b2-500d-40ce-a4d7-2cb51219c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3f610b-9ee9-4302-9a9e-eaae0f0c7bd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2dfb07-9bd6-4977-978a-df7dc7eb5ca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ed20291-f1b9-4b10-95e9-884a35b0873f}" ma:internalName="TaxCatchAll" ma:showField="CatchAllData" ma:web="932dfb07-9bd6-4977-978a-df7dc7eb5c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09DF3F-66A5-4659-AFEA-0D3CB7595D89}">
  <ds:schemaRefs>
    <ds:schemaRef ds:uri="5a16a2b2-500d-40ce-a4d7-2cb51219c4d3"/>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932dfb07-9bd6-4977-978a-df7dc7eb5ca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672F36F-666F-49A2-B011-FD810D9092E8}">
  <ds:schemaRefs>
    <ds:schemaRef ds:uri="http://schemas.microsoft.com/sharepoint/v3/contenttype/forms"/>
  </ds:schemaRefs>
</ds:datastoreItem>
</file>

<file path=customXml/itemProps3.xml><?xml version="1.0" encoding="utf-8"?>
<ds:datastoreItem xmlns:ds="http://schemas.openxmlformats.org/officeDocument/2006/customXml" ds:itemID="{28333003-E107-45EF-B2EE-16CB22DC9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16a2b2-500d-40ce-a4d7-2cb51219c4d3"/>
    <ds:schemaRef ds:uri="932dfb07-9bd6-4977-978a-df7dc7eb5c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TotalTime>
  <Words>5294</Words>
  <Application>Microsoft Office PowerPoint</Application>
  <PresentationFormat>Widescreen</PresentationFormat>
  <Paragraphs>469</Paragraphs>
  <Slides>47</Slides>
  <Notes>47</Notes>
  <HiddenSlides>14</HiddenSlides>
  <MMClips>1</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1_Office Theme</vt:lpstr>
      <vt:lpstr>PowerPoint Presentation</vt:lpstr>
      <vt:lpstr>Overview briefing </vt:lpstr>
      <vt:lpstr>PowerPoint Presentation</vt:lpstr>
      <vt:lpstr>Session 1:  Global Compact for Safe, Orderly and Regular Migration (GCM)</vt:lpstr>
      <vt:lpstr>The Global Compact for Safe, Orderly and  Regular Migration</vt:lpstr>
      <vt:lpstr>GCM Vision</vt:lpstr>
      <vt:lpstr>GCM Guiding Principles</vt:lpstr>
      <vt:lpstr>Partnerships the 2030 Agenda &amp; the GCM Implementation of the GCM is dependent on partnership between/ among:</vt:lpstr>
      <vt:lpstr>GCM Objectives</vt:lpstr>
      <vt:lpstr>GCM’s 360-degree view of migration</vt:lpstr>
      <vt:lpstr>The 2030 Agenda: an overview</vt:lpstr>
      <vt:lpstr>PowerPoint Presentation</vt:lpstr>
      <vt:lpstr>Migration &amp; the SDGs</vt:lpstr>
      <vt:lpstr>PowerPoint Presentation</vt:lpstr>
      <vt:lpstr>SDG target 10.7</vt:lpstr>
      <vt:lpstr>PowerPoint Presentation</vt:lpstr>
      <vt:lpstr>The 2030 Agenda’s Promise</vt:lpstr>
      <vt:lpstr>Human Rights Frameworks  on which the GCM rests</vt:lpstr>
      <vt:lpstr>GCM Review (timeline)</vt:lpstr>
      <vt:lpstr>Voluntary National Reviews (VNRs) &amp; Migration</vt:lpstr>
      <vt:lpstr>GCM Monitoring &amp; Review</vt:lpstr>
      <vt:lpstr>International Migration Review Forum (IMRF)</vt:lpstr>
      <vt:lpstr>International Migration Review Forum (IMRF)</vt:lpstr>
      <vt:lpstr>Break</vt:lpstr>
      <vt:lpstr>Session 2:  GCM Resources, Good practices &amp; Way Forward</vt:lpstr>
      <vt:lpstr>Letter to Resident Coordinators</vt:lpstr>
      <vt:lpstr>UN Network on Migration</vt:lpstr>
      <vt:lpstr>PowerPoint Presentation</vt:lpstr>
      <vt:lpstr>PowerPoint Presentation</vt:lpstr>
      <vt:lpstr>PowerPoint Presentation</vt:lpstr>
      <vt:lpstr>Migration Multi-Partner Trust Fund  (Migration MPTF)</vt:lpstr>
      <vt:lpstr>Migration Network Hub</vt:lpstr>
      <vt:lpstr>Repository of Practices </vt:lpstr>
      <vt:lpstr>Way Forward</vt:lpstr>
      <vt:lpstr>Key migration trends  from and to Albania</vt:lpstr>
      <vt:lpstr>Key Migration Channels </vt:lpstr>
      <vt:lpstr>Key Population Trends</vt:lpstr>
      <vt:lpstr>Economic Outlook – GDP Albania </vt:lpstr>
      <vt:lpstr>Economic Outlook – Remittances Albania </vt:lpstr>
      <vt:lpstr>Leveraging the GCM to support the 2030 Agenda for Sustainable Development </vt:lpstr>
      <vt:lpstr>Albania’s engagement in the GCM</vt:lpstr>
      <vt:lpstr>Snapshot: Synergies with other frameworks</vt:lpstr>
      <vt:lpstr>Synergies with national frameworks</vt:lpstr>
      <vt:lpstr>Way Forward – GCM Regional Review 2024</vt:lpstr>
      <vt:lpstr>Way Forward – GCM Regional Review 2024</vt:lpstr>
      <vt:lpstr>Way Forward – GCM Regional Review 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Migration, the GCM &amp; the 2030 Agenda</dc:title>
  <dc:creator>Microsoft Office User</dc:creator>
  <cp:lastModifiedBy>GREMI Marinela</cp:lastModifiedBy>
  <cp:revision>48</cp:revision>
  <cp:lastPrinted>2023-05-04T15:28:37Z</cp:lastPrinted>
  <dcterms:created xsi:type="dcterms:W3CDTF">2020-01-28T05:54:28Z</dcterms:created>
  <dcterms:modified xsi:type="dcterms:W3CDTF">2024-02-05T13:58:15Z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Enabled">
    <vt:lpwstr>true</vt:lpwstr>
  </property>
  <property fmtid="{D5CDD505-2E9C-101B-9397-08002B2CF9AE}" pid="3" name="MSIP_Label_2059aa38-f392-4105-be92-628035578272_SetDate">
    <vt:lpwstr>2020-10-21T09:52:52Z</vt:lpwstr>
  </property>
  <property fmtid="{D5CDD505-2E9C-101B-9397-08002B2CF9AE}" pid="4" name="MSIP_Label_2059aa38-f392-4105-be92-628035578272_Method">
    <vt:lpwstr>Standard</vt:lpwstr>
  </property>
  <property fmtid="{D5CDD505-2E9C-101B-9397-08002B2CF9AE}" pid="5" name="MSIP_Label_2059aa38-f392-4105-be92-628035578272_Name">
    <vt:lpwstr>IOMLb0020IN123173</vt:lpwstr>
  </property>
  <property fmtid="{D5CDD505-2E9C-101B-9397-08002B2CF9AE}" pid="6" name="MSIP_Label_2059aa38-f392-4105-be92-628035578272_SiteId">
    <vt:lpwstr>1588262d-23fb-43b4-bd6e-bce49c8e6186</vt:lpwstr>
  </property>
  <property fmtid="{D5CDD505-2E9C-101B-9397-08002B2CF9AE}" pid="7" name="MSIP_Label_2059aa38-f392-4105-be92-628035578272_ActionId">
    <vt:lpwstr>bd8d1b75-78c7-45f3-b50e-4447693e6d55</vt:lpwstr>
  </property>
  <property fmtid="{D5CDD505-2E9C-101B-9397-08002B2CF9AE}" pid="8" name="MSIP_Label_2059aa38-f392-4105-be92-628035578272_ContentBits">
    <vt:lpwstr>0</vt:lpwstr>
  </property>
  <property fmtid="{D5CDD505-2E9C-101B-9397-08002B2CF9AE}" pid="9" name="Order">
    <vt:r8>117000</vt:r8>
  </property>
  <property fmtid="{D5CDD505-2E9C-101B-9397-08002B2CF9AE}" pid="10" name="ContentTypeId">
    <vt:lpwstr>0x0101009717D915FFA8F04F8DAD459FA3AD8DB6</vt:lpwstr>
  </property>
  <property fmtid="{D5CDD505-2E9C-101B-9397-08002B2CF9AE}" pid="11" name="ComplianceAssetId">
    <vt:lpwstr/>
  </property>
  <property fmtid="{D5CDD505-2E9C-101B-9397-08002B2CF9AE}" pid="12" name="MediaServiceImageTags">
    <vt:lpwstr/>
  </property>
</Properties>
</file>