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74" r:id="rId5"/>
    <p:sldId id="271" r:id="rId6"/>
    <p:sldId id="267" r:id="rId7"/>
    <p:sldId id="272" r:id="rId8"/>
    <p:sldId id="275" r:id="rId9"/>
    <p:sldId id="276" r:id="rId10"/>
    <p:sldId id="277" r:id="rId11"/>
    <p:sldId id="278" r:id="rId12"/>
    <p:sldId id="279" r:id="rId13"/>
    <p:sldId id="280" r:id="rId14"/>
    <p:sldId id="2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BCE0"/>
    <a:srgbClr val="0FA7D7"/>
    <a:srgbClr val="11C2F4"/>
    <a:srgbClr val="1D3262"/>
    <a:srgbClr val="424242"/>
    <a:srgbClr val="4389C8"/>
    <a:srgbClr val="FFFFFF"/>
    <a:srgbClr val="F2F9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417C30-FBBC-468B-B265-5478988B3E56}" v="4" dt="2023-02-27T13:42:56.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OEFBERGER Irene" userId="S::schoefberger@iom.int::af593f35-a785-43e0-b3cc-fbdd26ac07f8" providerId="AD" clId="Web-{8B417C30-FBBC-468B-B265-5478988B3E56}"/>
    <pc:docChg chg="modSld">
      <pc:chgData name="SCHOEFBERGER Irene" userId="S::schoefberger@iom.int::af593f35-a785-43e0-b3cc-fbdd26ac07f8" providerId="AD" clId="Web-{8B417C30-FBBC-468B-B265-5478988B3E56}" dt="2023-02-27T13:42:56.018" v="3" actId="20577"/>
      <pc:docMkLst>
        <pc:docMk/>
      </pc:docMkLst>
      <pc:sldChg chg="modSp">
        <pc:chgData name="SCHOEFBERGER Irene" userId="S::schoefberger@iom.int::af593f35-a785-43e0-b3cc-fbdd26ac07f8" providerId="AD" clId="Web-{8B417C30-FBBC-468B-B265-5478988B3E56}" dt="2023-02-27T13:42:56.018" v="3" actId="20577"/>
        <pc:sldMkLst>
          <pc:docMk/>
          <pc:sldMk cId="79061415" sldId="277"/>
        </pc:sldMkLst>
        <pc:spChg chg="mod">
          <ac:chgData name="SCHOEFBERGER Irene" userId="S::schoefberger@iom.int::af593f35-a785-43e0-b3cc-fbdd26ac07f8" providerId="AD" clId="Web-{8B417C30-FBBC-468B-B265-5478988B3E56}" dt="2023-02-27T13:42:56.018" v="3" actId="20577"/>
          <ac:spMkLst>
            <pc:docMk/>
            <pc:sldMk cId="79061415" sldId="277"/>
            <ac:spMk id="12" creationId="{A8E19AF5-00D0-4F58-8231-2F7A9320F8E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F7D5F16-F246-E162-5BB9-02409C0B59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4C6DB37F-F1D3-0AB4-179E-6ABE666737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6E86222-09CE-3E87-646D-9BA175F612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CB1643-102F-4402-BBD2-B7D23488B7B3}" type="slidenum">
              <a:rPr lang="en-US" smtClean="0"/>
              <a:t>‹#›</a:t>
            </a:fld>
            <a:endParaRPr lang="en-US"/>
          </a:p>
        </p:txBody>
      </p:sp>
      <p:sp>
        <p:nvSpPr>
          <p:cNvPr id="6" name="Date Placeholder 5">
            <a:extLst>
              <a:ext uri="{FF2B5EF4-FFF2-40B4-BE49-F238E27FC236}">
                <a16:creationId xmlns:a16="http://schemas.microsoft.com/office/drawing/2014/main" id="{24EFE0DB-36FD-48CF-1EB6-41136880AAE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4461CC-63A6-4BD3-9487-3FFF337241F2}" type="datetimeFigureOut">
              <a:rPr lang="en-US" smtClean="0"/>
              <a:t>2/27/2023</a:t>
            </a:fld>
            <a:endParaRPr lang="en-US"/>
          </a:p>
        </p:txBody>
      </p:sp>
    </p:spTree>
    <p:extLst>
      <p:ext uri="{BB962C8B-B14F-4D97-AF65-F5344CB8AC3E}">
        <p14:creationId xmlns:p14="http://schemas.microsoft.com/office/powerpoint/2010/main" val="4060593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FCCED-C307-5544-AFA1-42E56092A765}" type="datetimeFigureOut">
              <a:rPr lang="en-US" smtClean="0"/>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A2EF85-A39C-744A-824E-2148B70091FD}" type="slidenum">
              <a:rPr lang="en-US" smtClean="0"/>
              <a:t>‹#›</a:t>
            </a:fld>
            <a:endParaRPr lang="en-US"/>
          </a:p>
        </p:txBody>
      </p:sp>
    </p:spTree>
    <p:extLst>
      <p:ext uri="{BB962C8B-B14F-4D97-AF65-F5344CB8AC3E}">
        <p14:creationId xmlns:p14="http://schemas.microsoft.com/office/powerpoint/2010/main" val="1287191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er">
    <p:bg>
      <p:bgPr>
        <a:solidFill>
          <a:srgbClr val="FFFFFF"/>
        </a:solidFill>
        <a:effectLst/>
      </p:bgPr>
    </p:bg>
    <p:spTree>
      <p:nvGrpSpPr>
        <p:cNvPr id="1" name=""/>
        <p:cNvGrpSpPr/>
        <p:nvPr/>
      </p:nvGrpSpPr>
      <p:grpSpPr>
        <a:xfrm>
          <a:off x="0" y="0"/>
          <a:ext cx="0" cy="0"/>
          <a:chOff x="0" y="0"/>
          <a:chExt cx="0" cy="0"/>
        </a:xfrm>
      </p:grpSpPr>
      <p:pic>
        <p:nvPicPr>
          <p:cNvPr id="5" name="Picture 4" descr="Shape&#10;&#10;Description automatically generated with low confidence">
            <a:extLst>
              <a:ext uri="{FF2B5EF4-FFF2-40B4-BE49-F238E27FC236}">
                <a16:creationId xmlns:a16="http://schemas.microsoft.com/office/drawing/2014/main" id="{FC2BF271-3975-7064-7317-4C6C0DBD9C89}"/>
              </a:ext>
            </a:extLst>
          </p:cNvPr>
          <p:cNvPicPr>
            <a:picLocks noChangeAspect="1"/>
          </p:cNvPicPr>
          <p:nvPr userDrawn="1"/>
        </p:nvPicPr>
        <p:blipFill>
          <a:blip r:embed="rId2"/>
          <a:stretch>
            <a:fillRect/>
          </a:stretch>
        </p:blipFill>
        <p:spPr>
          <a:xfrm>
            <a:off x="2467" y="0"/>
            <a:ext cx="12187066" cy="6858000"/>
          </a:xfrm>
          <a:prstGeom prst="rect">
            <a:avLst/>
          </a:prstGeom>
        </p:spPr>
      </p:pic>
      <p:sp>
        <p:nvSpPr>
          <p:cNvPr id="20" name="Content Placeholder 3">
            <a:extLst>
              <a:ext uri="{FF2B5EF4-FFF2-40B4-BE49-F238E27FC236}">
                <a16:creationId xmlns:a16="http://schemas.microsoft.com/office/drawing/2014/main" id="{9A4DAE8D-A286-A140-B97F-368C5333BD22}"/>
              </a:ext>
            </a:extLst>
          </p:cNvPr>
          <p:cNvSpPr>
            <a:spLocks noGrp="1"/>
          </p:cNvSpPr>
          <p:nvPr>
            <p:ph sz="half" idx="16" hasCustomPrompt="1"/>
          </p:nvPr>
        </p:nvSpPr>
        <p:spPr>
          <a:xfrm>
            <a:off x="1797843" y="5657771"/>
            <a:ext cx="5148000" cy="356551"/>
          </a:xfrm>
          <a:prstGeom prst="rect">
            <a:avLst/>
          </a:prstGeom>
        </p:spPr>
        <p:txBody>
          <a:bodyPr>
            <a:noAutofit/>
          </a:bodyPr>
          <a:lstStyle>
            <a:lvl1pPr marL="473075" indent="-342900">
              <a:lnSpc>
                <a:spcPct val="100000"/>
              </a:lnSpc>
              <a:spcBef>
                <a:spcPts val="1600"/>
              </a:spcBef>
              <a:buFont typeface="Arial" panose="020B0604020202020204" pitchFamily="34" charset="0"/>
              <a:buChar char="•"/>
              <a:tabLst/>
              <a:defRPr sz="2000" b="1">
                <a:solidFill>
                  <a:srgbClr val="1D3262"/>
                </a:solidFill>
                <a:latin typeface="+mn-lt"/>
              </a:defRPr>
            </a:lvl1pPr>
          </a:lstStyle>
          <a:p>
            <a:pPr lvl="0"/>
            <a:r>
              <a:rPr lang="en-US"/>
              <a:t>Name</a:t>
            </a:r>
          </a:p>
        </p:txBody>
      </p:sp>
      <p:sp>
        <p:nvSpPr>
          <p:cNvPr id="21" name="Content Placeholder 3">
            <a:extLst>
              <a:ext uri="{FF2B5EF4-FFF2-40B4-BE49-F238E27FC236}">
                <a16:creationId xmlns:a16="http://schemas.microsoft.com/office/drawing/2014/main" id="{C6B47405-4B20-E040-99FB-31D5683814DE}"/>
              </a:ext>
            </a:extLst>
          </p:cNvPr>
          <p:cNvSpPr>
            <a:spLocks noGrp="1"/>
          </p:cNvSpPr>
          <p:nvPr>
            <p:ph sz="half" idx="17" hasCustomPrompt="1"/>
          </p:nvPr>
        </p:nvSpPr>
        <p:spPr>
          <a:xfrm>
            <a:off x="1797843" y="6057164"/>
            <a:ext cx="5148000" cy="356551"/>
          </a:xfrm>
          <a:prstGeom prst="rect">
            <a:avLst/>
          </a:prstGeom>
        </p:spPr>
        <p:txBody>
          <a:bodyPr>
            <a:noAutofit/>
          </a:bodyPr>
          <a:lstStyle>
            <a:lvl1pPr marL="473075" indent="-342900">
              <a:lnSpc>
                <a:spcPct val="100000"/>
              </a:lnSpc>
              <a:spcBef>
                <a:spcPts val="1600"/>
              </a:spcBef>
              <a:buFont typeface="Arial" panose="020B0604020202020204" pitchFamily="34" charset="0"/>
              <a:buChar char="•"/>
              <a:tabLst/>
              <a:defRPr sz="2000" b="0">
                <a:solidFill>
                  <a:srgbClr val="1D3262"/>
                </a:solidFill>
                <a:latin typeface="+mn-lt"/>
              </a:defRPr>
            </a:lvl1pPr>
          </a:lstStyle>
          <a:p>
            <a:pPr lvl="0"/>
            <a:r>
              <a:rPr lang="en-US"/>
              <a:t>Position</a:t>
            </a:r>
          </a:p>
        </p:txBody>
      </p:sp>
      <p:sp>
        <p:nvSpPr>
          <p:cNvPr id="2" name="Title 1">
            <a:extLst>
              <a:ext uri="{FF2B5EF4-FFF2-40B4-BE49-F238E27FC236}">
                <a16:creationId xmlns:a16="http://schemas.microsoft.com/office/drawing/2014/main" id="{79966D86-D9D8-FC43-81FF-B3D32F605A67}"/>
              </a:ext>
            </a:extLst>
          </p:cNvPr>
          <p:cNvSpPr>
            <a:spLocks noGrp="1"/>
          </p:cNvSpPr>
          <p:nvPr>
            <p:ph type="ctrTitle" hasCustomPrompt="1"/>
          </p:nvPr>
        </p:nvSpPr>
        <p:spPr>
          <a:xfrm>
            <a:off x="1797843" y="1196115"/>
            <a:ext cx="9144000" cy="3604068"/>
          </a:xfrm>
          <a:prstGeom prst="rect">
            <a:avLst/>
          </a:prstGeom>
        </p:spPr>
        <p:txBody>
          <a:bodyPr anchor="ctr">
            <a:normAutofit/>
          </a:bodyPr>
          <a:lstStyle>
            <a:lvl1pPr algn="l">
              <a:defRPr lang="en-US" sz="5600" b="1" smtClean="0">
                <a:solidFill>
                  <a:srgbClr val="1A3668"/>
                </a:solidFill>
                <a:latin typeface="Roboto" panose="02000000000000000000" pitchFamily="2" charset="0"/>
                <a:ea typeface="Roboto" panose="02000000000000000000" pitchFamily="2" charset="0"/>
              </a:defRPr>
            </a:lvl1pPr>
          </a:lstStyle>
          <a:p>
            <a:r>
              <a:rPr lang="en-US" sz="5600" b="1">
                <a:solidFill>
                  <a:srgbClr val="1A3668"/>
                </a:solidFill>
                <a:latin typeface="+mn-lt"/>
                <a:ea typeface="Roboto Medium" panose="02000000000000000000" pitchFamily="2" charset="0"/>
              </a:rPr>
              <a:t>Title</a:t>
            </a:r>
            <a:endParaRPr lang="en-US"/>
          </a:p>
        </p:txBody>
      </p:sp>
    </p:spTree>
    <p:extLst>
      <p:ext uri="{BB962C8B-B14F-4D97-AF65-F5344CB8AC3E}">
        <p14:creationId xmlns:p14="http://schemas.microsoft.com/office/powerpoint/2010/main" val="212060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sic page">
    <p:bg>
      <p:bgPr>
        <a:solidFill>
          <a:srgbClr val="FFFFFF"/>
        </a:solidFill>
        <a:effectLst/>
      </p:bgPr>
    </p:bg>
    <p:spTree>
      <p:nvGrpSpPr>
        <p:cNvPr id="1" name=""/>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408576EB-F5C9-7F4F-9C03-7DEC9F37B7C7}"/>
              </a:ext>
            </a:extLst>
          </p:cNvPr>
          <p:cNvSpPr>
            <a:spLocks noGrp="1"/>
          </p:cNvSpPr>
          <p:nvPr>
            <p:ph sz="half" idx="13" hasCustomPrompt="1"/>
          </p:nvPr>
        </p:nvSpPr>
        <p:spPr>
          <a:xfrm>
            <a:off x="839669" y="2682240"/>
            <a:ext cx="7755691" cy="3494723"/>
          </a:xfrm>
          <a:prstGeom prst="rect">
            <a:avLst/>
          </a:prstGeom>
        </p:spPr>
        <p:txBody>
          <a:bodyPr>
            <a:normAutofit/>
          </a:bodyPr>
          <a:lstStyle>
            <a:lvl1pPr marL="492125" indent="-361950">
              <a:lnSpc>
                <a:spcPct val="100000"/>
              </a:lnSpc>
              <a:spcBef>
                <a:spcPts val="1000"/>
              </a:spcBef>
              <a:buFont typeface="Wingdings" pitchFamily="2" charset="2"/>
              <a:buChar char="§"/>
              <a:tabLst/>
              <a:defRPr sz="1800">
                <a:solidFill>
                  <a:srgbClr val="11C2F4"/>
                </a:solidFill>
                <a:latin typeface="Roboto" panose="02000000000000000000" pitchFamily="2" charset="0"/>
                <a:ea typeface="Roboto" panose="02000000000000000000" pitchFamily="2" charset="0"/>
              </a:defRPr>
            </a:lvl1pPr>
          </a:lstStyle>
          <a:p>
            <a:pPr lvl="0"/>
            <a:r>
              <a:rPr lang="en-US"/>
              <a:t>Content</a:t>
            </a:r>
          </a:p>
        </p:txBody>
      </p:sp>
      <p:sp>
        <p:nvSpPr>
          <p:cNvPr id="11" name="Text Placeholder 2">
            <a:extLst>
              <a:ext uri="{FF2B5EF4-FFF2-40B4-BE49-F238E27FC236}">
                <a16:creationId xmlns:a16="http://schemas.microsoft.com/office/drawing/2014/main" id="{D771A545-94A1-884F-9CFF-AB143CA8C0E1}"/>
              </a:ext>
            </a:extLst>
          </p:cNvPr>
          <p:cNvSpPr>
            <a:spLocks noGrp="1"/>
          </p:cNvSpPr>
          <p:nvPr>
            <p:ph type="body" idx="1" hasCustomPrompt="1"/>
          </p:nvPr>
        </p:nvSpPr>
        <p:spPr>
          <a:xfrm>
            <a:off x="829883" y="988497"/>
            <a:ext cx="7768608" cy="1519572"/>
          </a:xfrm>
          <a:prstGeom prst="rect">
            <a:avLst/>
          </a:prstGeom>
        </p:spPr>
        <p:txBody>
          <a:bodyPr anchor="t">
            <a:noAutofit/>
          </a:bodyPr>
          <a:lstStyle>
            <a:lvl1pPr marL="0" indent="0">
              <a:lnSpc>
                <a:spcPct val="100000"/>
              </a:lnSpc>
              <a:spcBef>
                <a:spcPts val="0"/>
              </a:spcBef>
              <a:buNone/>
              <a:defRPr sz="3600" b="1">
                <a:solidFill>
                  <a:schemeClr val="tx1"/>
                </a:solidFill>
                <a:latin typeface="Roboto" panose="02000000000000000000" pitchFamily="2" charset="0"/>
                <a:ea typeface="Roboto" panose="020000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Title</a:t>
            </a:r>
          </a:p>
        </p:txBody>
      </p:sp>
      <p:sp>
        <p:nvSpPr>
          <p:cNvPr id="12" name="Content Placeholder 3">
            <a:extLst>
              <a:ext uri="{FF2B5EF4-FFF2-40B4-BE49-F238E27FC236}">
                <a16:creationId xmlns:a16="http://schemas.microsoft.com/office/drawing/2014/main" id="{9AB9EB29-E798-754F-AAAA-744BCEE7B24B}"/>
              </a:ext>
            </a:extLst>
          </p:cNvPr>
          <p:cNvSpPr>
            <a:spLocks noGrp="1"/>
          </p:cNvSpPr>
          <p:nvPr>
            <p:ph sz="half" idx="19" hasCustomPrompt="1"/>
          </p:nvPr>
        </p:nvSpPr>
        <p:spPr>
          <a:xfrm>
            <a:off x="829883" y="572569"/>
            <a:ext cx="7846020" cy="365125"/>
          </a:xfrm>
          <a:prstGeom prst="rect">
            <a:avLst/>
          </a:prstGeom>
        </p:spPr>
        <p:txBody>
          <a:bodyPr lIns="0" anchor="ctr">
            <a:normAutofit/>
          </a:bodyPr>
          <a:lstStyle>
            <a:lvl1pPr marL="130175" indent="0">
              <a:lnSpc>
                <a:spcPct val="100000"/>
              </a:lnSpc>
              <a:spcBef>
                <a:spcPts val="1600"/>
              </a:spcBef>
              <a:buFont typeface="Wingdings" pitchFamily="2" charset="2"/>
              <a:buNone/>
              <a:tabLst/>
              <a:defRPr sz="1600">
                <a:solidFill>
                  <a:srgbClr val="11C2F4"/>
                </a:solidFill>
                <a:latin typeface="Roboto" panose="02000000000000000000" pitchFamily="2" charset="0"/>
                <a:ea typeface="Roboto" panose="02000000000000000000" pitchFamily="2" charset="0"/>
              </a:defRPr>
            </a:lvl1pPr>
          </a:lstStyle>
          <a:p>
            <a:pPr lvl="0"/>
            <a:r>
              <a:rPr lang="en-US"/>
              <a:t>Preamble</a:t>
            </a:r>
          </a:p>
        </p:txBody>
      </p:sp>
    </p:spTree>
    <p:extLst>
      <p:ext uri="{BB962C8B-B14F-4D97-AF65-F5344CB8AC3E}">
        <p14:creationId xmlns:p14="http://schemas.microsoft.com/office/powerpoint/2010/main" val="259910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FFFFFF"/>
        </a:solidFill>
        <a:effectLst/>
      </p:bgPr>
    </p:bg>
    <p:spTree>
      <p:nvGrpSpPr>
        <p:cNvPr id="1" name=""/>
        <p:cNvGrpSpPr/>
        <p:nvPr/>
      </p:nvGrpSpPr>
      <p:grpSpPr>
        <a:xfrm>
          <a:off x="0" y="0"/>
          <a:ext cx="0" cy="0"/>
          <a:chOff x="0" y="0"/>
          <a:chExt cx="0" cy="0"/>
        </a:xfrm>
      </p:grpSpPr>
      <p:pic>
        <p:nvPicPr>
          <p:cNvPr id="4" name="Picture 3" descr="Shape&#10;&#10;Description automatically generated with low confidence">
            <a:extLst>
              <a:ext uri="{FF2B5EF4-FFF2-40B4-BE49-F238E27FC236}">
                <a16:creationId xmlns:a16="http://schemas.microsoft.com/office/drawing/2014/main" id="{CF497737-2013-0432-D669-7E8572BA8B4B}"/>
              </a:ext>
            </a:extLst>
          </p:cNvPr>
          <p:cNvPicPr>
            <a:picLocks noChangeAspect="1"/>
          </p:cNvPicPr>
          <p:nvPr userDrawn="1"/>
        </p:nvPicPr>
        <p:blipFill>
          <a:blip r:embed="rId2"/>
          <a:stretch>
            <a:fillRect/>
          </a:stretch>
        </p:blipFill>
        <p:spPr>
          <a:xfrm>
            <a:off x="2467" y="0"/>
            <a:ext cx="12187066" cy="6858000"/>
          </a:xfrm>
          <a:prstGeom prst="rect">
            <a:avLst/>
          </a:prstGeom>
        </p:spPr>
      </p:pic>
      <p:sp>
        <p:nvSpPr>
          <p:cNvPr id="2" name="Title 1">
            <a:extLst>
              <a:ext uri="{FF2B5EF4-FFF2-40B4-BE49-F238E27FC236}">
                <a16:creationId xmlns:a16="http://schemas.microsoft.com/office/drawing/2014/main" id="{FA246C2D-B641-C241-8B70-7F0A32BB60D9}"/>
              </a:ext>
            </a:extLst>
          </p:cNvPr>
          <p:cNvSpPr>
            <a:spLocks noGrp="1"/>
          </p:cNvSpPr>
          <p:nvPr>
            <p:ph type="title" hasCustomPrompt="1"/>
          </p:nvPr>
        </p:nvSpPr>
        <p:spPr>
          <a:xfrm>
            <a:off x="1397000" y="988497"/>
            <a:ext cx="7987225" cy="1299108"/>
          </a:xfrm>
          <a:prstGeom prst="rect">
            <a:avLst/>
          </a:prstGeom>
        </p:spPr>
        <p:txBody>
          <a:bodyPr anchor="t"/>
          <a:lstStyle>
            <a:lvl1pPr>
              <a:lnSpc>
                <a:spcPct val="100000"/>
              </a:lnSpc>
              <a:defRPr lang="en-US" sz="4400" b="1" smtClean="0">
                <a:solidFill>
                  <a:srgbClr val="1A3668"/>
                </a:solidFill>
                <a:latin typeface="Roboto" panose="02000000000000000000" pitchFamily="2" charset="0"/>
                <a:ea typeface="Roboto" panose="02000000000000000000" pitchFamily="2" charset="0"/>
              </a:defRPr>
            </a:lvl1pPr>
          </a:lstStyle>
          <a:p>
            <a:r>
              <a:rPr lang="en-US" sz="4400" b="1">
                <a:solidFill>
                  <a:srgbClr val="1A3668"/>
                </a:solidFill>
                <a:latin typeface="+mn-lt"/>
                <a:ea typeface="Roboto Medium" panose="02000000000000000000" pitchFamily="2" charset="0"/>
              </a:rPr>
              <a:t>Title</a:t>
            </a:r>
            <a:endParaRPr lang="en-US"/>
          </a:p>
        </p:txBody>
      </p:sp>
      <p:sp>
        <p:nvSpPr>
          <p:cNvPr id="20" name="Content Placeholder 3">
            <a:extLst>
              <a:ext uri="{FF2B5EF4-FFF2-40B4-BE49-F238E27FC236}">
                <a16:creationId xmlns:a16="http://schemas.microsoft.com/office/drawing/2014/main" id="{41A1519D-BF82-1A4F-9969-AEE904B74BCB}"/>
              </a:ext>
            </a:extLst>
          </p:cNvPr>
          <p:cNvSpPr>
            <a:spLocks noGrp="1"/>
          </p:cNvSpPr>
          <p:nvPr>
            <p:ph sz="half" idx="2" hasCustomPrompt="1"/>
          </p:nvPr>
        </p:nvSpPr>
        <p:spPr>
          <a:xfrm>
            <a:off x="6204332" y="2396691"/>
            <a:ext cx="5148000" cy="3780272"/>
          </a:xfrm>
          <a:prstGeom prst="rect">
            <a:avLst/>
          </a:prstGeom>
        </p:spPr>
        <p:txBody>
          <a:bodyPr>
            <a:normAutofit/>
          </a:bodyPr>
          <a:lstStyle>
            <a:lvl1pPr marL="492125" indent="-361950">
              <a:lnSpc>
                <a:spcPct val="120000"/>
              </a:lnSpc>
              <a:spcBef>
                <a:spcPts val="1000"/>
              </a:spcBef>
              <a:buFont typeface="Wingdings" pitchFamily="2" charset="2"/>
              <a:buChar char="§"/>
              <a:tabLst/>
              <a:defRPr sz="1800">
                <a:solidFill>
                  <a:srgbClr val="11C2F4"/>
                </a:solidFill>
                <a:latin typeface="Roboto" panose="02000000000000000000" pitchFamily="2" charset="0"/>
                <a:ea typeface="Roboto" panose="02000000000000000000" pitchFamily="2" charset="0"/>
              </a:defRPr>
            </a:lvl1pPr>
          </a:lstStyle>
          <a:p>
            <a:pPr lvl="0"/>
            <a:r>
              <a:rPr lang="en-US"/>
              <a:t>Details</a:t>
            </a:r>
          </a:p>
        </p:txBody>
      </p:sp>
      <p:sp>
        <p:nvSpPr>
          <p:cNvPr id="21" name="Content Placeholder 3">
            <a:extLst>
              <a:ext uri="{FF2B5EF4-FFF2-40B4-BE49-F238E27FC236}">
                <a16:creationId xmlns:a16="http://schemas.microsoft.com/office/drawing/2014/main" id="{338FA52C-5ADC-424C-9DE7-D7CAD92EA452}"/>
              </a:ext>
            </a:extLst>
          </p:cNvPr>
          <p:cNvSpPr>
            <a:spLocks noGrp="1"/>
          </p:cNvSpPr>
          <p:nvPr>
            <p:ph sz="half" idx="13" hasCustomPrompt="1"/>
          </p:nvPr>
        </p:nvSpPr>
        <p:spPr>
          <a:xfrm>
            <a:off x="1397000" y="2396691"/>
            <a:ext cx="5148000" cy="3780272"/>
          </a:xfrm>
          <a:prstGeom prst="rect">
            <a:avLst/>
          </a:prstGeom>
        </p:spPr>
        <p:txBody>
          <a:bodyPr>
            <a:normAutofit/>
          </a:bodyPr>
          <a:lstStyle>
            <a:lvl1pPr marL="492125" indent="-361950">
              <a:lnSpc>
                <a:spcPct val="120000"/>
              </a:lnSpc>
              <a:spcBef>
                <a:spcPts val="1000"/>
              </a:spcBef>
              <a:buFont typeface="Wingdings" pitchFamily="2" charset="2"/>
              <a:buChar char="§"/>
              <a:tabLst/>
              <a:defRPr sz="1800">
                <a:solidFill>
                  <a:srgbClr val="11C2F4"/>
                </a:solidFill>
                <a:latin typeface="Roboto" panose="02000000000000000000" pitchFamily="2" charset="0"/>
                <a:ea typeface="Roboto" panose="02000000000000000000" pitchFamily="2" charset="0"/>
              </a:defRPr>
            </a:lvl1pPr>
          </a:lstStyle>
          <a:p>
            <a:pPr lvl="0"/>
            <a:r>
              <a:rPr lang="en-US"/>
              <a:t>Introduction paragraph</a:t>
            </a:r>
          </a:p>
        </p:txBody>
      </p:sp>
    </p:spTree>
    <p:extLst>
      <p:ext uri="{BB962C8B-B14F-4D97-AF65-F5344CB8AC3E}">
        <p14:creationId xmlns:p14="http://schemas.microsoft.com/office/powerpoint/2010/main" val="419272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23F47-A164-544E-B9DC-108C7F7CD469}"/>
              </a:ext>
            </a:extLst>
          </p:cNvPr>
          <p:cNvSpPr>
            <a:spLocks noGrp="1"/>
          </p:cNvSpPr>
          <p:nvPr>
            <p:ph type="title" hasCustomPrompt="1"/>
          </p:nvPr>
        </p:nvSpPr>
        <p:spPr>
          <a:xfrm>
            <a:off x="845700" y="5166375"/>
            <a:ext cx="6284306" cy="1121674"/>
          </a:xfrm>
          <a:prstGeom prst="rect">
            <a:avLst/>
          </a:prstGeom>
        </p:spPr>
        <p:txBody>
          <a:bodyPr anchor="t">
            <a:normAutofit/>
          </a:bodyPr>
          <a:lstStyle>
            <a:lvl1pPr>
              <a:defRPr sz="4400" b="1">
                <a:solidFill>
                  <a:srgbClr val="1D3262"/>
                </a:solidFill>
                <a:latin typeface="Roboto" panose="02000000000000000000" pitchFamily="2" charset="0"/>
                <a:ea typeface="Roboto" panose="02000000000000000000" pitchFamily="2" charset="0"/>
              </a:defRPr>
            </a:lvl1pPr>
          </a:lstStyle>
          <a:p>
            <a:r>
              <a:rPr lang="en-US"/>
              <a:t>Title</a:t>
            </a:r>
          </a:p>
        </p:txBody>
      </p:sp>
      <p:sp>
        <p:nvSpPr>
          <p:cNvPr id="16" name="Picture Placeholder 2">
            <a:extLst>
              <a:ext uri="{FF2B5EF4-FFF2-40B4-BE49-F238E27FC236}">
                <a16:creationId xmlns:a16="http://schemas.microsoft.com/office/drawing/2014/main" id="{2F04E404-EFD1-0244-8E8B-D684484D225C}"/>
              </a:ext>
            </a:extLst>
          </p:cNvPr>
          <p:cNvSpPr>
            <a:spLocks noGrp="1"/>
          </p:cNvSpPr>
          <p:nvPr>
            <p:ph type="pic" idx="1"/>
          </p:nvPr>
        </p:nvSpPr>
        <p:spPr>
          <a:xfrm>
            <a:off x="-17544" y="-3076"/>
            <a:ext cx="4068000" cy="4734000"/>
          </a:xfrm>
          <a:prstGeom prst="rect">
            <a:avLst/>
          </a:prstGeom>
        </p:spPr>
        <p:txBody>
          <a:bodyPr/>
          <a:lstStyle>
            <a:lvl1pPr marL="0" indent="0">
              <a:buNone/>
              <a:defRPr sz="3200">
                <a:solidFill>
                  <a:srgbClr val="1D3262"/>
                </a:solidFill>
                <a:latin typeface="Roboto" panose="02000000000000000000" pitchFamily="2" charset="0"/>
                <a:ea typeface="Roboto"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1" name="Picture Placeholder 2">
            <a:extLst>
              <a:ext uri="{FF2B5EF4-FFF2-40B4-BE49-F238E27FC236}">
                <a16:creationId xmlns:a16="http://schemas.microsoft.com/office/drawing/2014/main" id="{9452CEE2-3143-9E41-BEEA-0FA8B5AB2B70}"/>
              </a:ext>
            </a:extLst>
          </p:cNvPr>
          <p:cNvSpPr>
            <a:spLocks noGrp="1"/>
          </p:cNvSpPr>
          <p:nvPr>
            <p:ph type="pic" idx="10"/>
          </p:nvPr>
        </p:nvSpPr>
        <p:spPr>
          <a:xfrm>
            <a:off x="4049008" y="-3076"/>
            <a:ext cx="4068000" cy="4734000"/>
          </a:xfrm>
          <a:prstGeom prst="rect">
            <a:avLst/>
          </a:prstGeom>
        </p:spPr>
        <p:txBody>
          <a:bodyPr/>
          <a:lstStyle>
            <a:lvl1pPr marL="0" indent="0">
              <a:buNone/>
              <a:defRPr sz="3200">
                <a:solidFill>
                  <a:srgbClr val="1D3262"/>
                </a:solidFill>
                <a:latin typeface="Roboto" panose="02000000000000000000" pitchFamily="2" charset="0"/>
                <a:ea typeface="Roboto"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2" name="Picture Placeholder 2">
            <a:extLst>
              <a:ext uri="{FF2B5EF4-FFF2-40B4-BE49-F238E27FC236}">
                <a16:creationId xmlns:a16="http://schemas.microsoft.com/office/drawing/2014/main" id="{A6A022FD-A82B-3443-B79E-B82ED585578A}"/>
              </a:ext>
            </a:extLst>
          </p:cNvPr>
          <p:cNvSpPr>
            <a:spLocks noGrp="1"/>
          </p:cNvSpPr>
          <p:nvPr>
            <p:ph type="pic" idx="11"/>
          </p:nvPr>
        </p:nvSpPr>
        <p:spPr>
          <a:xfrm>
            <a:off x="8115560" y="-3076"/>
            <a:ext cx="4068000" cy="4734000"/>
          </a:xfrm>
          <a:prstGeom prst="rect">
            <a:avLst/>
          </a:prstGeom>
        </p:spPr>
        <p:txBody>
          <a:bodyPr/>
          <a:lstStyle>
            <a:lvl1pPr marL="0" indent="0">
              <a:buNone/>
              <a:defRPr sz="3200">
                <a:solidFill>
                  <a:srgbClr val="1D3262"/>
                </a:solidFill>
                <a:latin typeface="Roboto" panose="02000000000000000000" pitchFamily="2" charset="0"/>
                <a:ea typeface="Roboto"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pic>
        <p:nvPicPr>
          <p:cNvPr id="12" name="Graphic 11">
            <a:extLst>
              <a:ext uri="{FF2B5EF4-FFF2-40B4-BE49-F238E27FC236}">
                <a16:creationId xmlns:a16="http://schemas.microsoft.com/office/drawing/2014/main" id="{C694099C-FE76-1EC9-A5A3-90C34C2B79A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706685" y="6369524"/>
            <a:ext cx="5476875" cy="1657350"/>
          </a:xfrm>
          <a:prstGeom prst="rect">
            <a:avLst/>
          </a:prstGeom>
        </p:spPr>
      </p:pic>
    </p:spTree>
    <p:extLst>
      <p:ext uri="{BB962C8B-B14F-4D97-AF65-F5344CB8AC3E}">
        <p14:creationId xmlns:p14="http://schemas.microsoft.com/office/powerpoint/2010/main" val="3783456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rgbClr val="FFFFFF"/>
        </a:solidFill>
        <a:effectLst/>
      </p:bgPr>
    </p:bg>
    <p:spTree>
      <p:nvGrpSpPr>
        <p:cNvPr id="1" name=""/>
        <p:cNvGrpSpPr/>
        <p:nvPr/>
      </p:nvGrpSpPr>
      <p:grpSpPr>
        <a:xfrm>
          <a:off x="0" y="0"/>
          <a:ext cx="0" cy="0"/>
          <a:chOff x="0" y="0"/>
          <a:chExt cx="0" cy="0"/>
        </a:xfrm>
      </p:grpSpPr>
      <p:pic>
        <p:nvPicPr>
          <p:cNvPr id="12" name="Picture 11" descr="Shape&#10;&#10;Description automatically generated with low confidence">
            <a:extLst>
              <a:ext uri="{FF2B5EF4-FFF2-40B4-BE49-F238E27FC236}">
                <a16:creationId xmlns:a16="http://schemas.microsoft.com/office/drawing/2014/main" id="{277990BD-2C44-467F-19B9-105D10F28AEF}"/>
              </a:ext>
            </a:extLst>
          </p:cNvPr>
          <p:cNvPicPr>
            <a:picLocks noChangeAspect="1"/>
          </p:cNvPicPr>
          <p:nvPr userDrawn="1"/>
        </p:nvPicPr>
        <p:blipFill>
          <a:blip r:embed="rId2"/>
          <a:stretch>
            <a:fillRect/>
          </a:stretch>
        </p:blipFill>
        <p:spPr>
          <a:xfrm>
            <a:off x="2467" y="0"/>
            <a:ext cx="12187066" cy="6858000"/>
          </a:xfrm>
          <a:prstGeom prst="rect">
            <a:avLst/>
          </a:prstGeom>
        </p:spPr>
      </p:pic>
      <p:sp>
        <p:nvSpPr>
          <p:cNvPr id="2" name="Title 1">
            <a:extLst>
              <a:ext uri="{FF2B5EF4-FFF2-40B4-BE49-F238E27FC236}">
                <a16:creationId xmlns:a16="http://schemas.microsoft.com/office/drawing/2014/main" id="{FA246C2D-B641-C241-8B70-7F0A32BB60D9}"/>
              </a:ext>
            </a:extLst>
          </p:cNvPr>
          <p:cNvSpPr>
            <a:spLocks noGrp="1"/>
          </p:cNvSpPr>
          <p:nvPr>
            <p:ph type="title" hasCustomPrompt="1"/>
          </p:nvPr>
        </p:nvSpPr>
        <p:spPr>
          <a:xfrm>
            <a:off x="1397000" y="1049457"/>
            <a:ext cx="6937703" cy="1299108"/>
          </a:xfrm>
          <a:prstGeom prst="rect">
            <a:avLst/>
          </a:prstGeom>
        </p:spPr>
        <p:txBody>
          <a:bodyPr anchor="t"/>
          <a:lstStyle>
            <a:lvl1pPr>
              <a:lnSpc>
                <a:spcPct val="100000"/>
              </a:lnSpc>
              <a:defRPr lang="en-US" sz="4400" b="1" smtClean="0">
                <a:solidFill>
                  <a:srgbClr val="1A3668"/>
                </a:solidFill>
                <a:latin typeface="Roboto" panose="02000000000000000000" pitchFamily="2" charset="0"/>
                <a:ea typeface="Roboto" panose="02000000000000000000" pitchFamily="2" charset="0"/>
              </a:defRPr>
            </a:lvl1pPr>
          </a:lstStyle>
          <a:p>
            <a:r>
              <a:rPr lang="en-US" sz="4400" b="1">
                <a:solidFill>
                  <a:srgbClr val="1A3668"/>
                </a:solidFill>
                <a:latin typeface="+mn-lt"/>
                <a:ea typeface="Roboto Medium" panose="02000000000000000000" pitchFamily="2" charset="0"/>
              </a:rPr>
              <a:t>Title</a:t>
            </a:r>
            <a:endParaRPr lang="en-US"/>
          </a:p>
        </p:txBody>
      </p:sp>
      <p:sp>
        <p:nvSpPr>
          <p:cNvPr id="16" name="Content Placeholder 3">
            <a:extLst>
              <a:ext uri="{FF2B5EF4-FFF2-40B4-BE49-F238E27FC236}">
                <a16:creationId xmlns:a16="http://schemas.microsoft.com/office/drawing/2014/main" id="{15B86E7D-41EF-5540-AD6B-0D782DB825A7}"/>
              </a:ext>
            </a:extLst>
          </p:cNvPr>
          <p:cNvSpPr>
            <a:spLocks noGrp="1"/>
          </p:cNvSpPr>
          <p:nvPr>
            <p:ph sz="half" idx="2" hasCustomPrompt="1"/>
          </p:nvPr>
        </p:nvSpPr>
        <p:spPr>
          <a:xfrm>
            <a:off x="6761660" y="2554013"/>
            <a:ext cx="4590671" cy="3622949"/>
          </a:xfrm>
          <a:prstGeom prst="rect">
            <a:avLst/>
          </a:prstGeom>
        </p:spPr>
        <p:txBody>
          <a:bodyPr>
            <a:normAutofit/>
          </a:bodyPr>
          <a:lstStyle>
            <a:lvl1pPr marL="492125" indent="-361950">
              <a:lnSpc>
                <a:spcPct val="130000"/>
              </a:lnSpc>
              <a:spcBef>
                <a:spcPts val="1000"/>
              </a:spcBef>
              <a:buFont typeface="Wingdings" pitchFamily="2" charset="2"/>
              <a:buChar char="§"/>
              <a:tabLst/>
              <a:defRPr sz="1800">
                <a:solidFill>
                  <a:srgbClr val="1D3262"/>
                </a:solidFill>
                <a:latin typeface="Roboto" panose="02000000000000000000" pitchFamily="2" charset="0"/>
                <a:ea typeface="Roboto" panose="02000000000000000000" pitchFamily="2" charset="0"/>
              </a:defRPr>
            </a:lvl1pPr>
          </a:lstStyle>
          <a:p>
            <a:pPr lvl="0"/>
            <a:r>
              <a:rPr lang="en-US"/>
              <a:t>Content</a:t>
            </a:r>
          </a:p>
        </p:txBody>
      </p:sp>
      <p:sp>
        <p:nvSpPr>
          <p:cNvPr id="10" name="Content Placeholder 3">
            <a:extLst>
              <a:ext uri="{FF2B5EF4-FFF2-40B4-BE49-F238E27FC236}">
                <a16:creationId xmlns:a16="http://schemas.microsoft.com/office/drawing/2014/main" id="{6561EB07-952F-0249-B26B-5C8F135B113B}"/>
              </a:ext>
            </a:extLst>
          </p:cNvPr>
          <p:cNvSpPr>
            <a:spLocks noGrp="1"/>
          </p:cNvSpPr>
          <p:nvPr>
            <p:ph sz="half" idx="13" hasCustomPrompt="1"/>
          </p:nvPr>
        </p:nvSpPr>
        <p:spPr>
          <a:xfrm>
            <a:off x="1397000" y="2554013"/>
            <a:ext cx="4590670" cy="3622949"/>
          </a:xfrm>
          <a:prstGeom prst="rect">
            <a:avLst/>
          </a:prstGeom>
        </p:spPr>
        <p:txBody>
          <a:bodyPr>
            <a:normAutofit/>
          </a:bodyPr>
          <a:lstStyle>
            <a:lvl1pPr marL="492125" indent="-361950">
              <a:lnSpc>
                <a:spcPct val="130000"/>
              </a:lnSpc>
              <a:spcBef>
                <a:spcPts val="1000"/>
              </a:spcBef>
              <a:buFont typeface="Wingdings" pitchFamily="2" charset="2"/>
              <a:buChar char="§"/>
              <a:tabLst/>
              <a:defRPr sz="1800">
                <a:solidFill>
                  <a:srgbClr val="1D3262"/>
                </a:solidFill>
                <a:latin typeface="Roboto" panose="02000000000000000000" pitchFamily="2" charset="0"/>
                <a:ea typeface="Roboto" panose="02000000000000000000" pitchFamily="2" charset="0"/>
              </a:defRPr>
            </a:lvl1pPr>
          </a:lstStyle>
          <a:p>
            <a:pPr lvl="0"/>
            <a:r>
              <a:rPr lang="en-US"/>
              <a:t>Content</a:t>
            </a:r>
          </a:p>
        </p:txBody>
      </p:sp>
    </p:spTree>
    <p:extLst>
      <p:ext uri="{BB962C8B-B14F-4D97-AF65-F5344CB8AC3E}">
        <p14:creationId xmlns:p14="http://schemas.microsoft.com/office/powerpoint/2010/main" val="128215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2x2 images">
    <p:bg>
      <p:bgPr>
        <a:solidFill>
          <a:srgbClr val="FFFFFF"/>
        </a:solidFill>
        <a:effectLst/>
      </p:bgPr>
    </p:bg>
    <p:spTree>
      <p:nvGrpSpPr>
        <p:cNvPr id="1" name=""/>
        <p:cNvGrpSpPr/>
        <p:nvPr/>
      </p:nvGrpSpPr>
      <p:grpSpPr>
        <a:xfrm>
          <a:off x="0" y="0"/>
          <a:ext cx="0" cy="0"/>
          <a:chOff x="0" y="0"/>
          <a:chExt cx="0" cy="0"/>
        </a:xfrm>
      </p:grpSpPr>
      <p:pic>
        <p:nvPicPr>
          <p:cNvPr id="2" name="Picture 1" descr="Shape&#10;&#10;Description automatically generated with low confidence">
            <a:extLst>
              <a:ext uri="{FF2B5EF4-FFF2-40B4-BE49-F238E27FC236}">
                <a16:creationId xmlns:a16="http://schemas.microsoft.com/office/drawing/2014/main" id="{639A52F1-33E1-527C-03E5-27420EB48F7A}"/>
              </a:ext>
            </a:extLst>
          </p:cNvPr>
          <p:cNvPicPr>
            <a:picLocks noChangeAspect="1"/>
          </p:cNvPicPr>
          <p:nvPr userDrawn="1"/>
        </p:nvPicPr>
        <p:blipFill>
          <a:blip r:embed="rId2"/>
          <a:stretch>
            <a:fillRect/>
          </a:stretch>
        </p:blipFill>
        <p:spPr>
          <a:xfrm>
            <a:off x="2467" y="0"/>
            <a:ext cx="12187066" cy="6858000"/>
          </a:xfrm>
          <a:prstGeom prst="rect">
            <a:avLst/>
          </a:prstGeom>
        </p:spPr>
      </p:pic>
      <p:sp>
        <p:nvSpPr>
          <p:cNvPr id="10" name="Content Placeholder 3">
            <a:extLst>
              <a:ext uri="{FF2B5EF4-FFF2-40B4-BE49-F238E27FC236}">
                <a16:creationId xmlns:a16="http://schemas.microsoft.com/office/drawing/2014/main" id="{6561EB07-952F-0249-B26B-5C8F135B113B}"/>
              </a:ext>
            </a:extLst>
          </p:cNvPr>
          <p:cNvSpPr>
            <a:spLocks noGrp="1"/>
          </p:cNvSpPr>
          <p:nvPr>
            <p:ph sz="half" idx="13" hasCustomPrompt="1"/>
          </p:nvPr>
        </p:nvSpPr>
        <p:spPr>
          <a:xfrm>
            <a:off x="839669" y="3087975"/>
            <a:ext cx="5875923" cy="3088988"/>
          </a:xfrm>
          <a:prstGeom prst="rect">
            <a:avLst/>
          </a:prstGeom>
        </p:spPr>
        <p:txBody>
          <a:bodyPr>
            <a:normAutofit/>
          </a:bodyPr>
          <a:lstStyle>
            <a:lvl1pPr marL="492125" indent="-361950">
              <a:lnSpc>
                <a:spcPct val="120000"/>
              </a:lnSpc>
              <a:spcBef>
                <a:spcPts val="800"/>
              </a:spcBef>
              <a:buFont typeface="Wingdings" pitchFamily="2" charset="2"/>
              <a:buChar char="§"/>
              <a:tabLst/>
              <a:defRPr sz="1800">
                <a:solidFill>
                  <a:srgbClr val="11C2F4"/>
                </a:solidFill>
                <a:latin typeface="+mn-lt"/>
              </a:defRPr>
            </a:lvl1pPr>
          </a:lstStyle>
          <a:p>
            <a:pPr lvl="0"/>
            <a:r>
              <a:rPr lang="en-US"/>
              <a:t>Content</a:t>
            </a:r>
          </a:p>
        </p:txBody>
      </p:sp>
      <p:sp>
        <p:nvSpPr>
          <p:cNvPr id="11" name="Picture Placeholder 2">
            <a:extLst>
              <a:ext uri="{FF2B5EF4-FFF2-40B4-BE49-F238E27FC236}">
                <a16:creationId xmlns:a16="http://schemas.microsoft.com/office/drawing/2014/main" id="{10CD28B0-03A9-4F4F-B51C-2B34D734E30E}"/>
              </a:ext>
            </a:extLst>
          </p:cNvPr>
          <p:cNvSpPr>
            <a:spLocks noGrp="1"/>
          </p:cNvSpPr>
          <p:nvPr>
            <p:ph type="pic" idx="14"/>
          </p:nvPr>
        </p:nvSpPr>
        <p:spPr>
          <a:xfrm>
            <a:off x="9880800" y="0"/>
            <a:ext cx="2311200" cy="3412800"/>
          </a:xfrm>
          <a:prstGeom prst="rect">
            <a:avLst/>
          </a:prstGeom>
        </p:spPr>
        <p:txBody>
          <a:bodyPr/>
          <a:lstStyle>
            <a:lvl1pPr marL="0" indent="0">
              <a:buNone/>
              <a:defRPr sz="3200">
                <a:solidFill>
                  <a:srgbClr val="1D326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2" name="Text Placeholder 2">
            <a:extLst>
              <a:ext uri="{FF2B5EF4-FFF2-40B4-BE49-F238E27FC236}">
                <a16:creationId xmlns:a16="http://schemas.microsoft.com/office/drawing/2014/main" id="{3172C07C-B7C5-CC43-A774-7F130039363B}"/>
              </a:ext>
            </a:extLst>
          </p:cNvPr>
          <p:cNvSpPr>
            <a:spLocks noGrp="1"/>
          </p:cNvSpPr>
          <p:nvPr>
            <p:ph type="body" idx="1" hasCustomPrompt="1"/>
          </p:nvPr>
        </p:nvSpPr>
        <p:spPr>
          <a:xfrm>
            <a:off x="829883" y="988497"/>
            <a:ext cx="5885709" cy="1519572"/>
          </a:xfrm>
          <a:prstGeom prst="rect">
            <a:avLst/>
          </a:prstGeom>
        </p:spPr>
        <p:txBody>
          <a:bodyPr anchor="t">
            <a:noAutofit/>
          </a:bodyPr>
          <a:lstStyle>
            <a:lvl1pPr marL="0" indent="0">
              <a:lnSpc>
                <a:spcPct val="100000"/>
              </a:lnSpc>
              <a:spcBef>
                <a:spcPts val="0"/>
              </a:spcBef>
              <a:buNone/>
              <a:defRPr sz="3600" b="1">
                <a:solidFill>
                  <a:srgbClr val="1D326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Title</a:t>
            </a:r>
          </a:p>
        </p:txBody>
      </p:sp>
      <p:sp>
        <p:nvSpPr>
          <p:cNvPr id="17" name="Picture Placeholder 2">
            <a:extLst>
              <a:ext uri="{FF2B5EF4-FFF2-40B4-BE49-F238E27FC236}">
                <a16:creationId xmlns:a16="http://schemas.microsoft.com/office/drawing/2014/main" id="{C224BCCC-3F35-3F46-A6E4-01EF9D338502}"/>
              </a:ext>
            </a:extLst>
          </p:cNvPr>
          <p:cNvSpPr>
            <a:spLocks noGrp="1"/>
          </p:cNvSpPr>
          <p:nvPr>
            <p:ph type="pic" idx="15"/>
          </p:nvPr>
        </p:nvSpPr>
        <p:spPr>
          <a:xfrm>
            <a:off x="7547828" y="0"/>
            <a:ext cx="2311200" cy="3412800"/>
          </a:xfrm>
          <a:prstGeom prst="rect">
            <a:avLst/>
          </a:prstGeom>
        </p:spPr>
        <p:txBody>
          <a:bodyPr/>
          <a:lstStyle>
            <a:lvl1pPr marL="0" indent="0">
              <a:buNone/>
              <a:defRPr sz="3200">
                <a:solidFill>
                  <a:srgbClr val="1D326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9" name="Picture Placeholder 2">
            <a:extLst>
              <a:ext uri="{FF2B5EF4-FFF2-40B4-BE49-F238E27FC236}">
                <a16:creationId xmlns:a16="http://schemas.microsoft.com/office/drawing/2014/main" id="{6EBD6635-7A52-FF4C-9AC6-3594D4CE65A4}"/>
              </a:ext>
            </a:extLst>
          </p:cNvPr>
          <p:cNvSpPr>
            <a:spLocks noGrp="1"/>
          </p:cNvSpPr>
          <p:nvPr>
            <p:ph type="pic" idx="16"/>
          </p:nvPr>
        </p:nvSpPr>
        <p:spPr>
          <a:xfrm>
            <a:off x="9880800" y="3445200"/>
            <a:ext cx="2311200" cy="3412800"/>
          </a:xfrm>
          <a:prstGeom prst="rect">
            <a:avLst/>
          </a:prstGeom>
        </p:spPr>
        <p:txBody>
          <a:bodyPr/>
          <a:lstStyle>
            <a:lvl1pPr marL="0" indent="0">
              <a:buNone/>
              <a:defRPr sz="3200">
                <a:solidFill>
                  <a:srgbClr val="1D326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0" name="Picture Placeholder 2">
            <a:extLst>
              <a:ext uri="{FF2B5EF4-FFF2-40B4-BE49-F238E27FC236}">
                <a16:creationId xmlns:a16="http://schemas.microsoft.com/office/drawing/2014/main" id="{4CBE7A99-5422-424F-A9ED-4949CCB58270}"/>
              </a:ext>
            </a:extLst>
          </p:cNvPr>
          <p:cNvSpPr>
            <a:spLocks noGrp="1"/>
          </p:cNvSpPr>
          <p:nvPr>
            <p:ph type="pic" idx="17"/>
          </p:nvPr>
        </p:nvSpPr>
        <p:spPr>
          <a:xfrm>
            <a:off x="7547828" y="3445200"/>
            <a:ext cx="2311200" cy="3412800"/>
          </a:xfrm>
          <a:prstGeom prst="rect">
            <a:avLst/>
          </a:prstGeom>
        </p:spPr>
        <p:txBody>
          <a:bodyPr/>
          <a:lstStyle>
            <a:lvl1pPr marL="0" indent="0">
              <a:buNone/>
              <a:defRPr sz="3200">
                <a:solidFill>
                  <a:srgbClr val="1D326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3" name="Content Placeholder 3">
            <a:extLst>
              <a:ext uri="{FF2B5EF4-FFF2-40B4-BE49-F238E27FC236}">
                <a16:creationId xmlns:a16="http://schemas.microsoft.com/office/drawing/2014/main" id="{D942A8EB-CFFC-AB49-8FDB-3869A11C3269}"/>
              </a:ext>
            </a:extLst>
          </p:cNvPr>
          <p:cNvSpPr>
            <a:spLocks noGrp="1"/>
          </p:cNvSpPr>
          <p:nvPr>
            <p:ph sz="half" idx="19" hasCustomPrompt="1"/>
          </p:nvPr>
        </p:nvSpPr>
        <p:spPr>
          <a:xfrm>
            <a:off x="839669" y="572569"/>
            <a:ext cx="5906403" cy="365125"/>
          </a:xfrm>
          <a:prstGeom prst="rect">
            <a:avLst/>
          </a:prstGeom>
        </p:spPr>
        <p:txBody>
          <a:bodyPr lIns="36000" anchor="ctr">
            <a:normAutofit/>
          </a:bodyPr>
          <a:lstStyle>
            <a:lvl1pPr marL="130175" indent="0">
              <a:lnSpc>
                <a:spcPct val="100000"/>
              </a:lnSpc>
              <a:spcBef>
                <a:spcPts val="1600"/>
              </a:spcBef>
              <a:buFont typeface="Wingdings" pitchFamily="2" charset="2"/>
              <a:buNone/>
              <a:tabLst/>
              <a:defRPr sz="1600">
                <a:solidFill>
                  <a:srgbClr val="11C2F4"/>
                </a:solidFill>
                <a:latin typeface="+mn-lt"/>
              </a:defRPr>
            </a:lvl1pPr>
          </a:lstStyle>
          <a:p>
            <a:pPr lvl="0"/>
            <a:r>
              <a:rPr lang="en-US"/>
              <a:t>Preamble</a:t>
            </a:r>
          </a:p>
        </p:txBody>
      </p:sp>
    </p:spTree>
    <p:extLst>
      <p:ext uri="{BB962C8B-B14F-4D97-AF65-F5344CB8AC3E}">
        <p14:creationId xmlns:p14="http://schemas.microsoft.com/office/powerpoint/2010/main" val="260979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3x2 images">
    <p:bg>
      <p:bgPr>
        <a:solidFill>
          <a:srgbClr val="FFFFFF"/>
        </a:solidFill>
        <a:effectLst/>
      </p:bgPr>
    </p:bg>
    <p:spTree>
      <p:nvGrpSpPr>
        <p:cNvPr id="1" name=""/>
        <p:cNvGrpSpPr/>
        <p:nvPr/>
      </p:nvGrpSpPr>
      <p:grpSpPr>
        <a:xfrm>
          <a:off x="0" y="0"/>
          <a:ext cx="0" cy="0"/>
          <a:chOff x="0" y="0"/>
          <a:chExt cx="0" cy="0"/>
        </a:xfrm>
      </p:grpSpPr>
      <p:pic>
        <p:nvPicPr>
          <p:cNvPr id="2" name="Picture 1" descr="Shape&#10;&#10;Description automatically generated with low confidence">
            <a:extLst>
              <a:ext uri="{FF2B5EF4-FFF2-40B4-BE49-F238E27FC236}">
                <a16:creationId xmlns:a16="http://schemas.microsoft.com/office/drawing/2014/main" id="{DED7678B-0B8B-2883-62F1-AAAE76FCABE0}"/>
              </a:ext>
            </a:extLst>
          </p:cNvPr>
          <p:cNvPicPr>
            <a:picLocks noChangeAspect="1"/>
          </p:cNvPicPr>
          <p:nvPr userDrawn="1"/>
        </p:nvPicPr>
        <p:blipFill>
          <a:blip r:embed="rId2"/>
          <a:stretch>
            <a:fillRect/>
          </a:stretch>
        </p:blipFill>
        <p:spPr>
          <a:xfrm>
            <a:off x="2467" y="0"/>
            <a:ext cx="12187066" cy="6858000"/>
          </a:xfrm>
          <a:prstGeom prst="rect">
            <a:avLst/>
          </a:prstGeom>
        </p:spPr>
      </p:pic>
      <p:sp>
        <p:nvSpPr>
          <p:cNvPr id="10" name="Content Placeholder 3">
            <a:extLst>
              <a:ext uri="{FF2B5EF4-FFF2-40B4-BE49-F238E27FC236}">
                <a16:creationId xmlns:a16="http://schemas.microsoft.com/office/drawing/2014/main" id="{6561EB07-952F-0249-B26B-5C8F135B113B}"/>
              </a:ext>
            </a:extLst>
          </p:cNvPr>
          <p:cNvSpPr>
            <a:spLocks noGrp="1"/>
          </p:cNvSpPr>
          <p:nvPr>
            <p:ph sz="half" idx="13" hasCustomPrompt="1"/>
          </p:nvPr>
        </p:nvSpPr>
        <p:spPr>
          <a:xfrm>
            <a:off x="839669" y="3087975"/>
            <a:ext cx="5875923" cy="3088988"/>
          </a:xfrm>
          <a:prstGeom prst="rect">
            <a:avLst/>
          </a:prstGeom>
        </p:spPr>
        <p:txBody>
          <a:bodyPr>
            <a:normAutofit/>
          </a:bodyPr>
          <a:lstStyle>
            <a:lvl1pPr marL="492125" indent="-361950">
              <a:lnSpc>
                <a:spcPct val="120000"/>
              </a:lnSpc>
              <a:spcBef>
                <a:spcPts val="800"/>
              </a:spcBef>
              <a:buFont typeface="Wingdings" pitchFamily="2" charset="2"/>
              <a:buChar char="§"/>
              <a:tabLst/>
              <a:defRPr sz="1800">
                <a:solidFill>
                  <a:srgbClr val="1D3262"/>
                </a:solidFill>
                <a:latin typeface="+mn-lt"/>
              </a:defRPr>
            </a:lvl1pPr>
          </a:lstStyle>
          <a:p>
            <a:pPr lvl="0"/>
            <a:r>
              <a:rPr lang="en-US"/>
              <a:t>Content</a:t>
            </a:r>
          </a:p>
        </p:txBody>
      </p:sp>
      <p:sp>
        <p:nvSpPr>
          <p:cNvPr id="12" name="Text Placeholder 2">
            <a:extLst>
              <a:ext uri="{FF2B5EF4-FFF2-40B4-BE49-F238E27FC236}">
                <a16:creationId xmlns:a16="http://schemas.microsoft.com/office/drawing/2014/main" id="{3172C07C-B7C5-CC43-A774-7F130039363B}"/>
              </a:ext>
            </a:extLst>
          </p:cNvPr>
          <p:cNvSpPr>
            <a:spLocks noGrp="1"/>
          </p:cNvSpPr>
          <p:nvPr>
            <p:ph type="body" idx="1" hasCustomPrompt="1"/>
          </p:nvPr>
        </p:nvSpPr>
        <p:spPr>
          <a:xfrm>
            <a:off x="829883" y="988497"/>
            <a:ext cx="5875923" cy="1519572"/>
          </a:xfrm>
          <a:prstGeom prst="rect">
            <a:avLst/>
          </a:prstGeom>
        </p:spPr>
        <p:txBody>
          <a:bodyPr anchor="t">
            <a:noAutofit/>
          </a:bodyPr>
          <a:lstStyle>
            <a:lvl1pPr marL="0" indent="0">
              <a:lnSpc>
                <a:spcPct val="100000"/>
              </a:lnSpc>
              <a:buNone/>
              <a:defRPr sz="3600" b="1">
                <a:solidFill>
                  <a:srgbClr val="1D326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Title</a:t>
            </a:r>
          </a:p>
        </p:txBody>
      </p:sp>
      <p:sp>
        <p:nvSpPr>
          <p:cNvPr id="17" name="Picture Placeholder 2">
            <a:extLst>
              <a:ext uri="{FF2B5EF4-FFF2-40B4-BE49-F238E27FC236}">
                <a16:creationId xmlns:a16="http://schemas.microsoft.com/office/drawing/2014/main" id="{C224BCCC-3F35-3F46-A6E4-01EF9D338502}"/>
              </a:ext>
            </a:extLst>
          </p:cNvPr>
          <p:cNvSpPr>
            <a:spLocks noGrp="1"/>
          </p:cNvSpPr>
          <p:nvPr>
            <p:ph type="pic" idx="15"/>
          </p:nvPr>
        </p:nvSpPr>
        <p:spPr>
          <a:xfrm>
            <a:off x="7503970" y="10886"/>
            <a:ext cx="2333199" cy="2268086"/>
          </a:xfrm>
          <a:prstGeom prst="rect">
            <a:avLst/>
          </a:prstGeom>
        </p:spPr>
        <p:txBody>
          <a:bodyPr/>
          <a:lstStyle>
            <a:lvl1pPr marL="0" indent="0">
              <a:buNone/>
              <a:defRPr sz="3200">
                <a:solidFill>
                  <a:srgbClr val="11C2F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3" name="Picture Placeholder 2">
            <a:extLst>
              <a:ext uri="{FF2B5EF4-FFF2-40B4-BE49-F238E27FC236}">
                <a16:creationId xmlns:a16="http://schemas.microsoft.com/office/drawing/2014/main" id="{E6A90ED8-478E-604F-AFBA-97E0F56479DA}"/>
              </a:ext>
            </a:extLst>
          </p:cNvPr>
          <p:cNvSpPr>
            <a:spLocks noGrp="1"/>
          </p:cNvSpPr>
          <p:nvPr>
            <p:ph type="pic" idx="16"/>
          </p:nvPr>
        </p:nvSpPr>
        <p:spPr>
          <a:xfrm>
            <a:off x="9866171" y="10886"/>
            <a:ext cx="2333199" cy="2268086"/>
          </a:xfrm>
          <a:prstGeom prst="rect">
            <a:avLst/>
          </a:prstGeom>
        </p:spPr>
        <p:txBody>
          <a:bodyPr/>
          <a:lstStyle>
            <a:lvl1pPr marL="0" indent="0">
              <a:buNone/>
              <a:defRPr sz="3200">
                <a:solidFill>
                  <a:srgbClr val="11C2F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5" name="Picture Placeholder 2">
            <a:extLst>
              <a:ext uri="{FF2B5EF4-FFF2-40B4-BE49-F238E27FC236}">
                <a16:creationId xmlns:a16="http://schemas.microsoft.com/office/drawing/2014/main" id="{17DD9434-B558-3B45-B9EE-9D7967C3F4E0}"/>
              </a:ext>
            </a:extLst>
          </p:cNvPr>
          <p:cNvSpPr>
            <a:spLocks noGrp="1"/>
          </p:cNvSpPr>
          <p:nvPr>
            <p:ph type="pic" idx="17"/>
          </p:nvPr>
        </p:nvSpPr>
        <p:spPr>
          <a:xfrm>
            <a:off x="7503970" y="2300400"/>
            <a:ext cx="2333199" cy="2268086"/>
          </a:xfrm>
          <a:prstGeom prst="rect">
            <a:avLst/>
          </a:prstGeom>
        </p:spPr>
        <p:txBody>
          <a:bodyPr/>
          <a:lstStyle>
            <a:lvl1pPr marL="0" indent="0">
              <a:buNone/>
              <a:defRPr sz="3200">
                <a:solidFill>
                  <a:srgbClr val="11C2F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6" name="Picture Placeholder 2">
            <a:extLst>
              <a:ext uri="{FF2B5EF4-FFF2-40B4-BE49-F238E27FC236}">
                <a16:creationId xmlns:a16="http://schemas.microsoft.com/office/drawing/2014/main" id="{5BC60E6A-34A2-2846-A517-41C379802054}"/>
              </a:ext>
            </a:extLst>
          </p:cNvPr>
          <p:cNvSpPr>
            <a:spLocks noGrp="1"/>
          </p:cNvSpPr>
          <p:nvPr>
            <p:ph type="pic" idx="18"/>
          </p:nvPr>
        </p:nvSpPr>
        <p:spPr>
          <a:xfrm>
            <a:off x="9866171" y="2300400"/>
            <a:ext cx="2333199" cy="2268086"/>
          </a:xfrm>
          <a:prstGeom prst="rect">
            <a:avLst/>
          </a:prstGeom>
        </p:spPr>
        <p:txBody>
          <a:bodyPr/>
          <a:lstStyle>
            <a:lvl1pPr marL="0" indent="0">
              <a:buNone/>
              <a:defRPr sz="3200">
                <a:solidFill>
                  <a:srgbClr val="11C2F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1" name="Picture Placeholder 2">
            <a:extLst>
              <a:ext uri="{FF2B5EF4-FFF2-40B4-BE49-F238E27FC236}">
                <a16:creationId xmlns:a16="http://schemas.microsoft.com/office/drawing/2014/main" id="{0D8B7B6E-71CC-CC4C-9268-098F712F3A9A}"/>
              </a:ext>
            </a:extLst>
          </p:cNvPr>
          <p:cNvSpPr>
            <a:spLocks noGrp="1"/>
          </p:cNvSpPr>
          <p:nvPr>
            <p:ph type="pic" idx="19"/>
          </p:nvPr>
        </p:nvSpPr>
        <p:spPr>
          <a:xfrm>
            <a:off x="7507485" y="4589914"/>
            <a:ext cx="2333199" cy="2268086"/>
          </a:xfrm>
          <a:prstGeom prst="rect">
            <a:avLst/>
          </a:prstGeom>
        </p:spPr>
        <p:txBody>
          <a:bodyPr/>
          <a:lstStyle>
            <a:lvl1pPr marL="0" indent="0">
              <a:buNone/>
              <a:defRPr sz="3200">
                <a:solidFill>
                  <a:srgbClr val="11C2F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2" name="Picture Placeholder 2">
            <a:extLst>
              <a:ext uri="{FF2B5EF4-FFF2-40B4-BE49-F238E27FC236}">
                <a16:creationId xmlns:a16="http://schemas.microsoft.com/office/drawing/2014/main" id="{9EB99ACE-7A5D-0946-B107-7EC495A7F3ED}"/>
              </a:ext>
            </a:extLst>
          </p:cNvPr>
          <p:cNvSpPr>
            <a:spLocks noGrp="1"/>
          </p:cNvSpPr>
          <p:nvPr>
            <p:ph type="pic" idx="20"/>
          </p:nvPr>
        </p:nvSpPr>
        <p:spPr>
          <a:xfrm>
            <a:off x="9859176" y="4589914"/>
            <a:ext cx="2333199" cy="2268086"/>
          </a:xfrm>
          <a:prstGeom prst="rect">
            <a:avLst/>
          </a:prstGeom>
        </p:spPr>
        <p:txBody>
          <a:bodyPr/>
          <a:lstStyle>
            <a:lvl1pPr marL="0" indent="0">
              <a:buNone/>
              <a:defRPr sz="3200">
                <a:solidFill>
                  <a:srgbClr val="11C2F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5" name="Content Placeholder 3">
            <a:extLst>
              <a:ext uri="{FF2B5EF4-FFF2-40B4-BE49-F238E27FC236}">
                <a16:creationId xmlns:a16="http://schemas.microsoft.com/office/drawing/2014/main" id="{ADA83DD5-91EE-0A47-ACEE-E8A8869A1A2C}"/>
              </a:ext>
            </a:extLst>
          </p:cNvPr>
          <p:cNvSpPr>
            <a:spLocks noGrp="1"/>
          </p:cNvSpPr>
          <p:nvPr>
            <p:ph sz="half" idx="21" hasCustomPrompt="1"/>
          </p:nvPr>
        </p:nvSpPr>
        <p:spPr>
          <a:xfrm>
            <a:off x="829883" y="572569"/>
            <a:ext cx="5916189" cy="365125"/>
          </a:xfrm>
          <a:prstGeom prst="rect">
            <a:avLst/>
          </a:prstGeom>
        </p:spPr>
        <p:txBody>
          <a:bodyPr lIns="0" anchor="ctr">
            <a:normAutofit/>
          </a:bodyPr>
          <a:lstStyle>
            <a:lvl1pPr marL="130175" indent="0">
              <a:lnSpc>
                <a:spcPct val="100000"/>
              </a:lnSpc>
              <a:spcBef>
                <a:spcPts val="1600"/>
              </a:spcBef>
              <a:buFont typeface="Wingdings" pitchFamily="2" charset="2"/>
              <a:buNone/>
              <a:tabLst/>
              <a:defRPr sz="1600">
                <a:solidFill>
                  <a:srgbClr val="11C2F4"/>
                </a:solidFill>
                <a:latin typeface="+mn-lt"/>
              </a:defRPr>
            </a:lvl1pPr>
          </a:lstStyle>
          <a:p>
            <a:pPr lvl="0"/>
            <a:r>
              <a:rPr lang="en-US"/>
              <a:t>Preamble</a:t>
            </a:r>
          </a:p>
        </p:txBody>
      </p:sp>
    </p:spTree>
    <p:extLst>
      <p:ext uri="{BB962C8B-B14F-4D97-AF65-F5344CB8AC3E}">
        <p14:creationId xmlns:p14="http://schemas.microsoft.com/office/powerpoint/2010/main" val="26177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image">
    <p:bg>
      <p:bgPr>
        <a:solidFill>
          <a:srgbClr val="FFFFFF"/>
        </a:solidFill>
        <a:effectLst/>
      </p:bgPr>
    </p:bg>
    <p:spTree>
      <p:nvGrpSpPr>
        <p:cNvPr id="1" name=""/>
        <p:cNvGrpSpPr/>
        <p:nvPr/>
      </p:nvGrpSpPr>
      <p:grpSpPr>
        <a:xfrm>
          <a:off x="0" y="0"/>
          <a:ext cx="0" cy="0"/>
          <a:chOff x="0" y="0"/>
          <a:chExt cx="0" cy="0"/>
        </a:xfrm>
      </p:grpSpPr>
      <p:sp>
        <p:nvSpPr>
          <p:cNvPr id="17" name="Picture Placeholder 2">
            <a:extLst>
              <a:ext uri="{FF2B5EF4-FFF2-40B4-BE49-F238E27FC236}">
                <a16:creationId xmlns:a16="http://schemas.microsoft.com/office/drawing/2014/main" id="{C224BCCC-3F35-3F46-A6E4-01EF9D338502}"/>
              </a:ext>
            </a:extLst>
          </p:cNvPr>
          <p:cNvSpPr>
            <a:spLocks noGrp="1"/>
          </p:cNvSpPr>
          <p:nvPr>
            <p:ph type="pic" idx="15"/>
          </p:nvPr>
        </p:nvSpPr>
        <p:spPr>
          <a:xfrm>
            <a:off x="0" y="0"/>
            <a:ext cx="4651200" cy="6858000"/>
          </a:xfrm>
          <a:prstGeom prst="rect">
            <a:avLst/>
          </a:prstGeom>
        </p:spPr>
        <p:txBody>
          <a:bodyPr/>
          <a:lstStyle>
            <a:lvl1pPr marL="0" indent="0">
              <a:buNone/>
              <a:defRPr sz="3200">
                <a:latin typeface="Roboto" panose="02000000000000000000" pitchFamily="2" charset="0"/>
                <a:ea typeface="Roboto"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4" name="Content Placeholder 3">
            <a:extLst>
              <a:ext uri="{FF2B5EF4-FFF2-40B4-BE49-F238E27FC236}">
                <a16:creationId xmlns:a16="http://schemas.microsoft.com/office/drawing/2014/main" id="{9BBB31CF-E939-624D-B1A4-4C49D4AC3F52}"/>
              </a:ext>
            </a:extLst>
          </p:cNvPr>
          <p:cNvSpPr>
            <a:spLocks noGrp="1"/>
          </p:cNvSpPr>
          <p:nvPr>
            <p:ph sz="half" idx="13" hasCustomPrompt="1"/>
          </p:nvPr>
        </p:nvSpPr>
        <p:spPr>
          <a:xfrm>
            <a:off x="5544889" y="2270759"/>
            <a:ext cx="6144192" cy="4014672"/>
          </a:xfrm>
          <a:prstGeom prst="rect">
            <a:avLst/>
          </a:prstGeom>
        </p:spPr>
        <p:txBody>
          <a:bodyPr>
            <a:normAutofit/>
          </a:bodyPr>
          <a:lstStyle>
            <a:lvl1pPr marL="492125" indent="-361950">
              <a:lnSpc>
                <a:spcPct val="130000"/>
              </a:lnSpc>
              <a:spcBef>
                <a:spcPts val="1000"/>
              </a:spcBef>
              <a:buFont typeface="Wingdings" pitchFamily="2" charset="2"/>
              <a:buChar char="§"/>
              <a:tabLst/>
              <a:defRPr sz="1800">
                <a:solidFill>
                  <a:srgbClr val="4389C8"/>
                </a:solidFill>
                <a:latin typeface="Roboto" panose="02000000000000000000" pitchFamily="2" charset="0"/>
                <a:ea typeface="Roboto" panose="02000000000000000000" pitchFamily="2" charset="0"/>
              </a:defRPr>
            </a:lvl1pPr>
          </a:lstStyle>
          <a:p>
            <a:pPr lvl="0"/>
            <a:r>
              <a:rPr lang="en-US"/>
              <a:t>Content</a:t>
            </a:r>
          </a:p>
        </p:txBody>
      </p:sp>
      <p:sp>
        <p:nvSpPr>
          <p:cNvPr id="25" name="Text Placeholder 2">
            <a:extLst>
              <a:ext uri="{FF2B5EF4-FFF2-40B4-BE49-F238E27FC236}">
                <a16:creationId xmlns:a16="http://schemas.microsoft.com/office/drawing/2014/main" id="{AECC256C-7977-8B43-B9CB-61516A4D5558}"/>
              </a:ext>
            </a:extLst>
          </p:cNvPr>
          <p:cNvSpPr>
            <a:spLocks noGrp="1"/>
          </p:cNvSpPr>
          <p:nvPr>
            <p:ph type="body" idx="1" hasCustomPrompt="1"/>
          </p:nvPr>
        </p:nvSpPr>
        <p:spPr>
          <a:xfrm>
            <a:off x="5571008" y="974422"/>
            <a:ext cx="6119362" cy="1174418"/>
          </a:xfrm>
          <a:prstGeom prst="rect">
            <a:avLst/>
          </a:prstGeom>
        </p:spPr>
        <p:txBody>
          <a:bodyPr anchor="t">
            <a:noAutofit/>
          </a:bodyPr>
          <a:lstStyle>
            <a:lvl1pPr marL="0" indent="0">
              <a:lnSpc>
                <a:spcPct val="100000"/>
              </a:lnSpc>
              <a:spcBef>
                <a:spcPts val="0"/>
              </a:spcBef>
              <a:buNone/>
              <a:defRPr sz="4400" b="1">
                <a:solidFill>
                  <a:schemeClr val="tx1"/>
                </a:solidFill>
                <a:latin typeface="Roboto" panose="02000000000000000000" pitchFamily="2" charset="0"/>
                <a:ea typeface="Roboto" panose="020000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Title</a:t>
            </a:r>
          </a:p>
        </p:txBody>
      </p:sp>
      <p:sp>
        <p:nvSpPr>
          <p:cNvPr id="26" name="Content Placeholder 3">
            <a:extLst>
              <a:ext uri="{FF2B5EF4-FFF2-40B4-BE49-F238E27FC236}">
                <a16:creationId xmlns:a16="http://schemas.microsoft.com/office/drawing/2014/main" id="{E580CDD6-F483-1149-BDA0-19D679D7A36F}"/>
              </a:ext>
            </a:extLst>
          </p:cNvPr>
          <p:cNvSpPr>
            <a:spLocks noGrp="1"/>
          </p:cNvSpPr>
          <p:nvPr>
            <p:ph sz="half" idx="21" hasCustomPrompt="1"/>
          </p:nvPr>
        </p:nvSpPr>
        <p:spPr>
          <a:xfrm>
            <a:off x="5571009" y="572569"/>
            <a:ext cx="6112066" cy="365125"/>
          </a:xfrm>
          <a:prstGeom prst="rect">
            <a:avLst/>
          </a:prstGeom>
        </p:spPr>
        <p:txBody>
          <a:bodyPr lIns="0" rIns="108000" anchor="ctr">
            <a:normAutofit/>
          </a:bodyPr>
          <a:lstStyle>
            <a:lvl1pPr marL="130175" indent="0">
              <a:lnSpc>
                <a:spcPct val="100000"/>
              </a:lnSpc>
              <a:spcBef>
                <a:spcPts val="1600"/>
              </a:spcBef>
              <a:buFont typeface="Wingdings" pitchFamily="2" charset="2"/>
              <a:buNone/>
              <a:tabLst/>
              <a:defRPr sz="1600">
                <a:solidFill>
                  <a:schemeClr val="tx2"/>
                </a:solidFill>
                <a:latin typeface="Roboto" panose="02000000000000000000" pitchFamily="2" charset="0"/>
                <a:ea typeface="Roboto" panose="02000000000000000000" pitchFamily="2" charset="0"/>
              </a:defRPr>
            </a:lvl1pPr>
          </a:lstStyle>
          <a:p>
            <a:pPr lvl="0"/>
            <a:r>
              <a:rPr lang="en-US"/>
              <a:t>Preamble</a:t>
            </a:r>
          </a:p>
        </p:txBody>
      </p:sp>
    </p:spTree>
    <p:extLst>
      <p:ext uri="{BB962C8B-B14F-4D97-AF65-F5344CB8AC3E}">
        <p14:creationId xmlns:p14="http://schemas.microsoft.com/office/powerpoint/2010/main" val="1355766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go and Company information">
    <p:bg>
      <p:bgPr>
        <a:solidFill>
          <a:schemeClr val="accent6"/>
        </a:solidFill>
        <a:effectLst/>
      </p:bgPr>
    </p:bg>
    <p:spTree>
      <p:nvGrpSpPr>
        <p:cNvPr id="1" name=""/>
        <p:cNvGrpSpPr/>
        <p:nvPr/>
      </p:nvGrpSpPr>
      <p:grpSpPr>
        <a:xfrm>
          <a:off x="0" y="0"/>
          <a:ext cx="0" cy="0"/>
          <a:chOff x="0" y="0"/>
          <a:chExt cx="0" cy="0"/>
        </a:xfrm>
      </p:grpSpPr>
      <p:pic>
        <p:nvPicPr>
          <p:cNvPr id="2" name="Picture 1" descr="Shape&#10;&#10;Description automatically generated with low confidence">
            <a:extLst>
              <a:ext uri="{FF2B5EF4-FFF2-40B4-BE49-F238E27FC236}">
                <a16:creationId xmlns:a16="http://schemas.microsoft.com/office/drawing/2014/main" id="{DE85C603-E73E-E834-644E-6845B4D4D546}"/>
              </a:ext>
            </a:extLst>
          </p:cNvPr>
          <p:cNvPicPr>
            <a:picLocks noChangeAspect="1"/>
          </p:cNvPicPr>
          <p:nvPr userDrawn="1"/>
        </p:nvPicPr>
        <p:blipFill>
          <a:blip r:embed="rId2"/>
          <a:stretch>
            <a:fillRect/>
          </a:stretch>
        </p:blipFill>
        <p:spPr>
          <a:xfrm>
            <a:off x="2467" y="0"/>
            <a:ext cx="12187066" cy="6858000"/>
          </a:xfrm>
          <a:prstGeom prst="rect">
            <a:avLst/>
          </a:prstGeom>
        </p:spPr>
      </p:pic>
      <p:sp>
        <p:nvSpPr>
          <p:cNvPr id="3" name="Picture Placeholder 2">
            <a:extLst>
              <a:ext uri="{FF2B5EF4-FFF2-40B4-BE49-F238E27FC236}">
                <a16:creationId xmlns:a16="http://schemas.microsoft.com/office/drawing/2014/main" id="{5CCAA5CE-1EED-FF49-B38B-3B984A8910DA}"/>
              </a:ext>
            </a:extLst>
          </p:cNvPr>
          <p:cNvSpPr>
            <a:spLocks noGrp="1"/>
          </p:cNvSpPr>
          <p:nvPr>
            <p:ph type="pic" idx="1" hasCustomPrompt="1"/>
          </p:nvPr>
        </p:nvSpPr>
        <p:spPr>
          <a:xfrm>
            <a:off x="1929733" y="2408757"/>
            <a:ext cx="3511894" cy="2098708"/>
          </a:xfrm>
          <a:prstGeom prst="rect">
            <a:avLst/>
          </a:prstGeom>
        </p:spPr>
        <p:txBody>
          <a:bodyPr/>
          <a:lstStyle>
            <a:lvl1pPr marL="0" indent="0">
              <a:buNone/>
              <a:defRPr sz="3200">
                <a:solidFill>
                  <a:srgbClr val="1D3262"/>
                </a:solidFill>
                <a:latin typeface="Roboto" panose="02000000000000000000" pitchFamily="2" charset="0"/>
                <a:ea typeface="Roboto"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Insert Logo</a:t>
            </a:r>
          </a:p>
        </p:txBody>
      </p:sp>
      <p:sp>
        <p:nvSpPr>
          <p:cNvPr id="4" name="Text Placeholder 3">
            <a:extLst>
              <a:ext uri="{FF2B5EF4-FFF2-40B4-BE49-F238E27FC236}">
                <a16:creationId xmlns:a16="http://schemas.microsoft.com/office/drawing/2014/main" id="{A507297A-BCF1-534A-A44E-EBA7CB4B8E27}"/>
              </a:ext>
            </a:extLst>
          </p:cNvPr>
          <p:cNvSpPr>
            <a:spLocks noGrp="1"/>
          </p:cNvSpPr>
          <p:nvPr>
            <p:ph type="body" sz="half" idx="2" hasCustomPrompt="1"/>
          </p:nvPr>
        </p:nvSpPr>
        <p:spPr>
          <a:xfrm>
            <a:off x="6838707" y="2408757"/>
            <a:ext cx="3932237" cy="2481898"/>
          </a:xfrm>
          <a:prstGeom prst="rect">
            <a:avLst/>
          </a:prstGeom>
        </p:spPr>
        <p:txBody>
          <a:bodyPr/>
          <a:lstStyle>
            <a:lvl1pPr marL="0" indent="0">
              <a:lnSpc>
                <a:spcPct val="130000"/>
              </a:lnSpc>
              <a:spcBef>
                <a:spcPts val="1000"/>
              </a:spcBef>
              <a:buNone/>
              <a:defRPr sz="1600">
                <a:solidFill>
                  <a:srgbClr val="1D3262"/>
                </a:solidFill>
                <a:latin typeface="Roboto" panose="02000000000000000000" pitchFamily="2" charset="0"/>
                <a:ea typeface="Roboto" panose="020000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United Nations Network on Migration</a:t>
            </a:r>
          </a:p>
          <a:p>
            <a:pPr lvl="0"/>
            <a:r>
              <a:rPr lang="en-US"/>
              <a:t>17 Route des </a:t>
            </a:r>
            <a:r>
              <a:rPr lang="en-US" err="1"/>
              <a:t>Morillons</a:t>
            </a:r>
            <a:r>
              <a:rPr lang="en-US"/>
              <a:t>, P.O. Box 17</a:t>
            </a:r>
            <a:br>
              <a:rPr lang="en-US"/>
            </a:br>
            <a:r>
              <a:rPr lang="en-US"/>
              <a:t>1218 Grand-</a:t>
            </a:r>
            <a:r>
              <a:rPr lang="en-US" err="1"/>
              <a:t>Saconnex</a:t>
            </a:r>
            <a:r>
              <a:rPr lang="en-US"/>
              <a:t>, Switzerland </a:t>
            </a:r>
          </a:p>
          <a:p>
            <a:pPr lvl="0"/>
            <a:r>
              <a:rPr lang="en-US"/>
              <a:t>+41 22 717 91 11</a:t>
            </a:r>
            <a:br>
              <a:rPr lang="en-US"/>
            </a:br>
            <a:r>
              <a:rPr lang="en-US" err="1"/>
              <a:t>unmignet@iom.int</a:t>
            </a:r>
            <a:endParaRPr lang="en-US"/>
          </a:p>
          <a:p>
            <a:pPr lvl="0"/>
            <a:r>
              <a:rPr lang="en-US" err="1"/>
              <a:t>www.migrationnetwork.un.org</a:t>
            </a:r>
            <a:endParaRPr lang="en-US"/>
          </a:p>
        </p:txBody>
      </p:sp>
      <p:cxnSp>
        <p:nvCxnSpPr>
          <p:cNvPr id="11" name="Straight Connector 10">
            <a:extLst>
              <a:ext uri="{FF2B5EF4-FFF2-40B4-BE49-F238E27FC236}">
                <a16:creationId xmlns:a16="http://schemas.microsoft.com/office/drawing/2014/main" id="{6D8306A3-818C-6E44-B745-E560526542AB}"/>
              </a:ext>
            </a:extLst>
          </p:cNvPr>
          <p:cNvCxnSpPr>
            <a:cxnSpLocks/>
          </p:cNvCxnSpPr>
          <p:nvPr userDrawn="1"/>
        </p:nvCxnSpPr>
        <p:spPr>
          <a:xfrm>
            <a:off x="6138513" y="2447171"/>
            <a:ext cx="0" cy="2443484"/>
          </a:xfrm>
          <a:prstGeom prst="line">
            <a:avLst/>
          </a:prstGeom>
          <a:ln w="9525">
            <a:solidFill>
              <a:srgbClr val="1D3262">
                <a:alpha val="30000"/>
              </a:srgb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902E5014-AB94-DA33-D8F7-9E5FB4BE8D5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138513" y="5272790"/>
            <a:ext cx="6045047" cy="1829284"/>
          </a:xfrm>
          <a:prstGeom prst="rect">
            <a:avLst/>
          </a:prstGeom>
        </p:spPr>
      </p:pic>
    </p:spTree>
    <p:extLst>
      <p:ext uri="{BB962C8B-B14F-4D97-AF65-F5344CB8AC3E}">
        <p14:creationId xmlns:p14="http://schemas.microsoft.com/office/powerpoint/2010/main" val="198722256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sic Title">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460D2-EC63-CA48-BD81-F670CD04D8ED}"/>
              </a:ext>
            </a:extLst>
          </p:cNvPr>
          <p:cNvSpPr>
            <a:spLocks noGrp="1"/>
          </p:cNvSpPr>
          <p:nvPr>
            <p:ph type="title"/>
          </p:nvPr>
        </p:nvSpPr>
        <p:spPr>
          <a:xfrm>
            <a:off x="831850" y="1709738"/>
            <a:ext cx="10515600" cy="2852737"/>
          </a:xfrm>
          <a:prstGeom prst="rect">
            <a:avLst/>
          </a:prstGeom>
        </p:spPr>
        <p:txBody>
          <a:bodyPr anchor="b"/>
          <a:lstStyle>
            <a:lvl1pPr>
              <a:defRPr sz="6000" b="1">
                <a:latin typeface="Roboto" panose="02000000000000000000" pitchFamily="2" charset="0"/>
                <a:ea typeface="Roboto" panose="02000000000000000000" pitchFamily="2" charset="0"/>
              </a:defRPr>
            </a:lvl1pPr>
          </a:lstStyle>
          <a:p>
            <a:r>
              <a:rPr lang="en-US"/>
              <a:t>Click to edit Master title style</a:t>
            </a:r>
          </a:p>
        </p:txBody>
      </p:sp>
      <p:sp>
        <p:nvSpPr>
          <p:cNvPr id="3" name="Text Placeholder 2">
            <a:extLst>
              <a:ext uri="{FF2B5EF4-FFF2-40B4-BE49-F238E27FC236}">
                <a16:creationId xmlns:a16="http://schemas.microsoft.com/office/drawing/2014/main" id="{A89BF180-F6C0-834E-B3D8-D1FFD3C25B15}"/>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1D3262"/>
                </a:solidFill>
                <a:latin typeface="Roboto" panose="02000000000000000000" pitchFamily="2" charset="0"/>
                <a:ea typeface="Roboto" panose="020000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Footer Placeholder 4">
            <a:extLst>
              <a:ext uri="{FF2B5EF4-FFF2-40B4-BE49-F238E27FC236}">
                <a16:creationId xmlns:a16="http://schemas.microsoft.com/office/drawing/2014/main" id="{B5913DDB-A3D4-092A-E840-754D4BF840CA}"/>
              </a:ext>
            </a:extLst>
          </p:cNvPr>
          <p:cNvSpPr txBox="1">
            <a:spLocks/>
          </p:cNvSpPr>
          <p:nvPr userDrawn="1"/>
        </p:nvSpPr>
        <p:spPr>
          <a:xfrm>
            <a:off x="814828" y="6395110"/>
            <a:ext cx="2761508" cy="365125"/>
          </a:xfrm>
          <a:prstGeom prst="rect">
            <a:avLst/>
          </a:prstGeom>
        </p:spPr>
        <p:txBody>
          <a:bodyPr vert="horz" lIns="91440" tIns="45720" rIns="91440" bIns="45720" rtlCol="0" anchor="ctr"/>
          <a:lstStyle>
            <a:defPPr>
              <a:defRPr lang="en-US"/>
            </a:defPPr>
            <a:lvl1pPr marL="0" algn="l" defTabSz="914400" rtl="0" eaLnBrk="1" latinLnBrk="0" hangingPunct="1">
              <a:defRPr sz="16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a:solidFill>
                  <a:srgbClr val="11C2F4"/>
                </a:solidFill>
                <a:latin typeface="Roboto" panose="02000000000000000000" pitchFamily="2" charset="0"/>
                <a:ea typeface="Roboto" panose="02000000000000000000" pitchFamily="2" charset="0"/>
              </a:rPr>
              <a:t>United Nations Network on Migration</a:t>
            </a:r>
          </a:p>
        </p:txBody>
      </p:sp>
      <p:sp>
        <p:nvSpPr>
          <p:cNvPr id="11" name="Content Placeholder 3">
            <a:extLst>
              <a:ext uri="{FF2B5EF4-FFF2-40B4-BE49-F238E27FC236}">
                <a16:creationId xmlns:a16="http://schemas.microsoft.com/office/drawing/2014/main" id="{1CE39A84-0FD6-D644-9790-A0987AD4EDC0}"/>
              </a:ext>
            </a:extLst>
          </p:cNvPr>
          <p:cNvSpPr>
            <a:spLocks noGrp="1"/>
          </p:cNvSpPr>
          <p:nvPr>
            <p:ph sz="half" idx="14" hasCustomPrompt="1"/>
          </p:nvPr>
        </p:nvSpPr>
        <p:spPr>
          <a:xfrm>
            <a:off x="3522000" y="6408139"/>
            <a:ext cx="3893213" cy="339065"/>
          </a:xfrm>
          <a:prstGeom prst="rect">
            <a:avLst/>
          </a:prstGeom>
        </p:spPr>
        <p:txBody>
          <a:bodyPr anchor="ctr">
            <a:normAutofit/>
          </a:bodyPr>
          <a:lstStyle>
            <a:lvl1pPr marL="130175" indent="0">
              <a:lnSpc>
                <a:spcPct val="100000"/>
              </a:lnSpc>
              <a:spcBef>
                <a:spcPts val="1600"/>
              </a:spcBef>
              <a:buFont typeface="Wingdings" pitchFamily="2" charset="2"/>
              <a:buNone/>
              <a:tabLst/>
              <a:defRPr sz="1200">
                <a:solidFill>
                  <a:srgbClr val="11C2F4"/>
                </a:solidFill>
                <a:latin typeface="Roboto" panose="02000000000000000000" pitchFamily="2" charset="0"/>
                <a:ea typeface="Roboto" panose="02000000000000000000" pitchFamily="2" charset="0"/>
              </a:defRPr>
            </a:lvl1pPr>
          </a:lstStyle>
          <a:p>
            <a:pPr lvl="0"/>
            <a:r>
              <a:rPr lang="en-US"/>
              <a:t>Name</a:t>
            </a:r>
          </a:p>
        </p:txBody>
      </p:sp>
    </p:spTree>
    <p:extLst>
      <p:ext uri="{BB962C8B-B14F-4D97-AF65-F5344CB8AC3E}">
        <p14:creationId xmlns:p14="http://schemas.microsoft.com/office/powerpoint/2010/main" val="189223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225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1" r:id="rId4"/>
    <p:sldLayoutId id="2147483662" r:id="rId5"/>
    <p:sldLayoutId id="2147483663" r:id="rId6"/>
    <p:sldLayoutId id="2147483664" r:id="rId7"/>
    <p:sldLayoutId id="2147483660" r:id="rId8"/>
    <p:sldLayoutId id="2147483651" r:id="rId9"/>
    <p:sldLayoutId id="2147483654" r:id="rId10"/>
  </p:sldLayoutIdLst>
  <p:txStyles>
    <p:titleStyle>
      <a:lvl1pPr algn="l" defTabSz="914400" rtl="0" eaLnBrk="1" latinLnBrk="0" hangingPunct="1">
        <a:lnSpc>
          <a:spcPct val="90000"/>
        </a:lnSpc>
        <a:spcBef>
          <a:spcPct val="0"/>
        </a:spcBef>
        <a:buNone/>
        <a:defRPr sz="4400" kern="1200">
          <a:solidFill>
            <a:schemeClr val="tx1"/>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D3262"/>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unmignet@iom.int"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Chart, sunburst chart&#10;&#10;Description automatically generated">
            <a:extLst>
              <a:ext uri="{FF2B5EF4-FFF2-40B4-BE49-F238E27FC236}">
                <a16:creationId xmlns:a16="http://schemas.microsoft.com/office/drawing/2014/main" id="{0CFBC97E-D128-86B8-83BA-CC624E65B622}"/>
              </a:ext>
            </a:extLst>
          </p:cNvPr>
          <p:cNvPicPr>
            <a:picLocks noChangeAspect="1"/>
          </p:cNvPicPr>
          <p:nvPr/>
        </p:nvPicPr>
        <p:blipFill>
          <a:blip r:embed="rId2"/>
          <a:stretch>
            <a:fillRect/>
          </a:stretch>
        </p:blipFill>
        <p:spPr>
          <a:xfrm rot="10800000">
            <a:off x="2467" y="0"/>
            <a:ext cx="12187066" cy="6858000"/>
          </a:xfrm>
          <a:prstGeom prst="rect">
            <a:avLst/>
          </a:prstGeom>
        </p:spPr>
      </p:pic>
      <p:sp>
        <p:nvSpPr>
          <p:cNvPr id="8" name="Subtitle 2">
            <a:extLst>
              <a:ext uri="{FF2B5EF4-FFF2-40B4-BE49-F238E27FC236}">
                <a16:creationId xmlns:a16="http://schemas.microsoft.com/office/drawing/2014/main" id="{B651CA3E-5399-F2F4-053D-C1D893751DB8}"/>
              </a:ext>
            </a:extLst>
          </p:cNvPr>
          <p:cNvSpPr txBox="1">
            <a:spLocks/>
          </p:cNvSpPr>
          <p:nvPr/>
        </p:nvSpPr>
        <p:spPr>
          <a:xfrm>
            <a:off x="801323" y="5934743"/>
            <a:ext cx="5137975" cy="310583"/>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5000"/>
              </a:lnSpc>
            </a:pPr>
            <a:endParaRPr lang="en-US" sz="1400">
              <a:solidFill>
                <a:schemeClr val="tx1">
                  <a:lumMod val="50000"/>
                  <a:lumOff val="50000"/>
                </a:schemeClr>
              </a:solidFill>
              <a:ea typeface="Roboto" panose="02000000000000000000" pitchFamily="2" charset="0"/>
            </a:endParaRPr>
          </a:p>
        </p:txBody>
      </p:sp>
      <p:sp>
        <p:nvSpPr>
          <p:cNvPr id="9" name="TextBox 8">
            <a:extLst>
              <a:ext uri="{FF2B5EF4-FFF2-40B4-BE49-F238E27FC236}">
                <a16:creationId xmlns:a16="http://schemas.microsoft.com/office/drawing/2014/main" id="{F3AEAD3F-5A31-FDD8-5371-6C632CD589DD}"/>
              </a:ext>
            </a:extLst>
          </p:cNvPr>
          <p:cNvSpPr txBox="1"/>
          <p:nvPr/>
        </p:nvSpPr>
        <p:spPr>
          <a:xfrm>
            <a:off x="355677" y="1048756"/>
            <a:ext cx="2892916" cy="646331"/>
          </a:xfrm>
          <a:prstGeom prst="rect">
            <a:avLst/>
          </a:prstGeom>
          <a:noFill/>
        </p:spPr>
        <p:txBody>
          <a:bodyPr wrap="square">
            <a:spAutoFit/>
          </a:bodyPr>
          <a:lstStyle/>
          <a:p>
            <a:r>
              <a:rPr lang="en-GB" sz="3600" b="1">
                <a:solidFill>
                  <a:srgbClr val="159FDA"/>
                </a:solidFill>
                <a:latin typeface="Roboto" panose="02000000000000000000" pitchFamily="2" charset="0"/>
                <a:ea typeface="Roboto" panose="02000000000000000000" pitchFamily="2" charset="0"/>
              </a:rPr>
              <a:t>WELCOME</a:t>
            </a:r>
            <a:endParaRPr lang="en-CH" sz="3600">
              <a:solidFill>
                <a:srgbClr val="159FDA"/>
              </a:solidFill>
              <a:latin typeface="Roboto" panose="02000000000000000000" pitchFamily="2" charset="0"/>
              <a:ea typeface="Roboto" panose="02000000000000000000" pitchFamily="2" charset="0"/>
            </a:endParaRPr>
          </a:p>
        </p:txBody>
      </p:sp>
      <p:sp>
        <p:nvSpPr>
          <p:cNvPr id="10" name="TextBox 9">
            <a:extLst>
              <a:ext uri="{FF2B5EF4-FFF2-40B4-BE49-F238E27FC236}">
                <a16:creationId xmlns:a16="http://schemas.microsoft.com/office/drawing/2014/main" id="{E432E04F-6295-3F6B-B53C-EAF4124DA2DE}"/>
              </a:ext>
            </a:extLst>
          </p:cNvPr>
          <p:cNvSpPr txBox="1"/>
          <p:nvPr/>
        </p:nvSpPr>
        <p:spPr>
          <a:xfrm>
            <a:off x="143780" y="4543589"/>
            <a:ext cx="3179357" cy="707886"/>
          </a:xfrm>
          <a:prstGeom prst="rect">
            <a:avLst/>
          </a:prstGeom>
          <a:noFill/>
        </p:spPr>
        <p:txBody>
          <a:bodyPr wrap="square" lIns="91440" tIns="45720" rIns="91440" bIns="45720" anchor="t">
            <a:spAutoFit/>
          </a:bodyPr>
          <a:lstStyle/>
          <a:p>
            <a:pPr algn="ctr"/>
            <a:r>
              <a:rPr lang="en-GB" sz="2000">
                <a:solidFill>
                  <a:srgbClr val="159FDA"/>
                </a:solidFill>
                <a:latin typeface="Roboto" panose="02000000000000000000" pitchFamily="2" charset="0"/>
                <a:ea typeface="Roboto" panose="02000000000000000000" pitchFamily="2" charset="0"/>
                <a:cs typeface="Raleway Medium"/>
                <a:sym typeface="Raleway Medium"/>
              </a:rPr>
              <a:t>This session will start </a:t>
            </a:r>
          </a:p>
          <a:p>
            <a:pPr algn="ctr"/>
            <a:r>
              <a:rPr lang="en-GB" sz="2000">
                <a:solidFill>
                  <a:srgbClr val="159FDA"/>
                </a:solidFill>
                <a:latin typeface="Roboto" panose="02000000000000000000" pitchFamily="2" charset="0"/>
                <a:ea typeface="Roboto" panose="02000000000000000000" pitchFamily="2" charset="0"/>
                <a:cs typeface="Raleway Medium"/>
                <a:sym typeface="Raleway Medium"/>
              </a:rPr>
              <a:t>at 3:00 PM CET</a:t>
            </a:r>
            <a:endParaRPr lang="en-CH" sz="2000">
              <a:solidFill>
                <a:srgbClr val="159FDA"/>
              </a:solidFill>
              <a:latin typeface="Roboto" panose="02000000000000000000" pitchFamily="2" charset="0"/>
              <a:ea typeface="Roboto" panose="02000000000000000000" pitchFamily="2" charset="0"/>
            </a:endParaRPr>
          </a:p>
        </p:txBody>
      </p:sp>
      <p:pic>
        <p:nvPicPr>
          <p:cNvPr id="11" name="Graphic 10">
            <a:extLst>
              <a:ext uri="{FF2B5EF4-FFF2-40B4-BE49-F238E27FC236}">
                <a16:creationId xmlns:a16="http://schemas.microsoft.com/office/drawing/2014/main" id="{C39E072A-9448-4226-AA7E-F036D8D8FC5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81025" y="1946137"/>
            <a:ext cx="904875" cy="466725"/>
          </a:xfrm>
          <a:prstGeom prst="rect">
            <a:avLst/>
          </a:prstGeom>
        </p:spPr>
      </p:pic>
      <p:pic>
        <p:nvPicPr>
          <p:cNvPr id="12" name="Graphic 11">
            <a:extLst>
              <a:ext uri="{FF2B5EF4-FFF2-40B4-BE49-F238E27FC236}">
                <a16:creationId xmlns:a16="http://schemas.microsoft.com/office/drawing/2014/main" id="{0151C5CC-481E-8445-75C0-7D0558D955B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42100" y="2752030"/>
            <a:ext cx="466725" cy="647700"/>
          </a:xfrm>
          <a:prstGeom prst="rect">
            <a:avLst/>
          </a:prstGeom>
        </p:spPr>
      </p:pic>
      <p:pic>
        <p:nvPicPr>
          <p:cNvPr id="13" name="Graphic 12">
            <a:extLst>
              <a:ext uri="{FF2B5EF4-FFF2-40B4-BE49-F238E27FC236}">
                <a16:creationId xmlns:a16="http://schemas.microsoft.com/office/drawing/2014/main" id="{66203017-AE0E-B475-0FF3-29CC5B0CBF9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693911" y="4712133"/>
            <a:ext cx="219075" cy="390525"/>
          </a:xfrm>
          <a:prstGeom prst="rect">
            <a:avLst/>
          </a:prstGeom>
        </p:spPr>
      </p:pic>
      <p:pic>
        <p:nvPicPr>
          <p:cNvPr id="14" name="Graphic 13">
            <a:extLst>
              <a:ext uri="{FF2B5EF4-FFF2-40B4-BE49-F238E27FC236}">
                <a16:creationId xmlns:a16="http://schemas.microsoft.com/office/drawing/2014/main" id="{D22D41C6-5F37-5782-602C-171C1CD673D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631998" y="3709721"/>
            <a:ext cx="342900" cy="676275"/>
          </a:xfrm>
          <a:prstGeom prst="rect">
            <a:avLst/>
          </a:prstGeom>
        </p:spPr>
      </p:pic>
      <p:cxnSp>
        <p:nvCxnSpPr>
          <p:cNvPr id="15" name="Straight Connector 14">
            <a:extLst>
              <a:ext uri="{FF2B5EF4-FFF2-40B4-BE49-F238E27FC236}">
                <a16:creationId xmlns:a16="http://schemas.microsoft.com/office/drawing/2014/main" id="{734695FE-4704-E0EE-59F5-7DB136188BA9}"/>
              </a:ext>
            </a:extLst>
          </p:cNvPr>
          <p:cNvCxnSpPr>
            <a:cxnSpLocks/>
          </p:cNvCxnSpPr>
          <p:nvPr/>
        </p:nvCxnSpPr>
        <p:spPr>
          <a:xfrm>
            <a:off x="3616080" y="2679192"/>
            <a:ext cx="7807956" cy="0"/>
          </a:xfrm>
          <a:prstGeom prst="line">
            <a:avLst/>
          </a:prstGeom>
          <a:ln w="9525">
            <a:solidFill>
              <a:srgbClr val="F5F9F8"/>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DEFF659-EB55-7B18-81E2-61711F492CFE}"/>
              </a:ext>
            </a:extLst>
          </p:cNvPr>
          <p:cNvCxnSpPr>
            <a:cxnSpLocks/>
          </p:cNvCxnSpPr>
          <p:nvPr/>
        </p:nvCxnSpPr>
        <p:spPr>
          <a:xfrm>
            <a:off x="3616080" y="3471413"/>
            <a:ext cx="7807956" cy="0"/>
          </a:xfrm>
          <a:prstGeom prst="line">
            <a:avLst/>
          </a:prstGeom>
          <a:ln w="9525">
            <a:solidFill>
              <a:srgbClr val="F5F9F8"/>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EC124D-68F4-4E5C-B326-5B23EC2808C5}"/>
              </a:ext>
            </a:extLst>
          </p:cNvPr>
          <p:cNvCxnSpPr>
            <a:cxnSpLocks/>
          </p:cNvCxnSpPr>
          <p:nvPr/>
        </p:nvCxnSpPr>
        <p:spPr>
          <a:xfrm>
            <a:off x="3616080" y="4577837"/>
            <a:ext cx="7807956" cy="0"/>
          </a:xfrm>
          <a:prstGeom prst="line">
            <a:avLst/>
          </a:prstGeom>
          <a:ln w="9525">
            <a:solidFill>
              <a:srgbClr val="F5F9F8"/>
            </a:solidFill>
          </a:ln>
        </p:spPr>
        <p:style>
          <a:lnRef idx="1">
            <a:schemeClr val="accent1"/>
          </a:lnRef>
          <a:fillRef idx="0">
            <a:schemeClr val="accent1"/>
          </a:fillRef>
          <a:effectRef idx="0">
            <a:schemeClr val="accent1"/>
          </a:effectRef>
          <a:fontRef idx="minor">
            <a:schemeClr val="tx1"/>
          </a:fontRef>
        </p:style>
      </p:cxnSp>
      <p:sp>
        <p:nvSpPr>
          <p:cNvPr id="20" name="Ellipse 15">
            <a:extLst>
              <a:ext uri="{FF2B5EF4-FFF2-40B4-BE49-F238E27FC236}">
                <a16:creationId xmlns:a16="http://schemas.microsoft.com/office/drawing/2014/main" id="{9ADE199A-8547-5241-0674-424DD00790C4}"/>
              </a:ext>
            </a:extLst>
          </p:cNvPr>
          <p:cNvSpPr/>
          <p:nvPr/>
        </p:nvSpPr>
        <p:spPr>
          <a:xfrm>
            <a:off x="555664" y="1896464"/>
            <a:ext cx="2292452" cy="2256436"/>
          </a:xfrm>
          <a:prstGeom prst="ellipse">
            <a:avLst/>
          </a:prstGeom>
          <a:solidFill>
            <a:schemeClr val="accent6"/>
          </a:solidFill>
          <a:ln w="28575">
            <a:solidFill>
              <a:srgbClr val="159F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p>
        </p:txBody>
      </p:sp>
      <p:cxnSp>
        <p:nvCxnSpPr>
          <p:cNvPr id="21" name="Connecteur droit 22">
            <a:extLst>
              <a:ext uri="{FF2B5EF4-FFF2-40B4-BE49-F238E27FC236}">
                <a16:creationId xmlns:a16="http://schemas.microsoft.com/office/drawing/2014/main" id="{83C08CF2-F1E4-1E6D-AB63-CAEFB3234C90}"/>
              </a:ext>
            </a:extLst>
          </p:cNvPr>
          <p:cNvCxnSpPr/>
          <p:nvPr/>
        </p:nvCxnSpPr>
        <p:spPr>
          <a:xfrm>
            <a:off x="1695450" y="2112026"/>
            <a:ext cx="0" cy="993124"/>
          </a:xfrm>
          <a:prstGeom prst="line">
            <a:avLst/>
          </a:prstGeom>
          <a:ln w="31750">
            <a:solidFill>
              <a:srgbClr val="159FDA"/>
            </a:solidFill>
          </a:ln>
        </p:spPr>
        <p:style>
          <a:lnRef idx="1">
            <a:schemeClr val="accent1"/>
          </a:lnRef>
          <a:fillRef idx="0">
            <a:schemeClr val="accent1"/>
          </a:fillRef>
          <a:effectRef idx="0">
            <a:schemeClr val="accent1"/>
          </a:effectRef>
          <a:fontRef idx="minor">
            <a:schemeClr val="tx1"/>
          </a:fontRef>
        </p:style>
      </p:cxnSp>
      <p:cxnSp>
        <p:nvCxnSpPr>
          <p:cNvPr id="22" name="Connecteur droit 28">
            <a:extLst>
              <a:ext uri="{FF2B5EF4-FFF2-40B4-BE49-F238E27FC236}">
                <a16:creationId xmlns:a16="http://schemas.microsoft.com/office/drawing/2014/main" id="{F0C3CFC1-3C23-C269-CCA4-12ED538895FD}"/>
              </a:ext>
            </a:extLst>
          </p:cNvPr>
          <p:cNvCxnSpPr>
            <a:cxnSpLocks/>
          </p:cNvCxnSpPr>
          <p:nvPr/>
        </p:nvCxnSpPr>
        <p:spPr>
          <a:xfrm flipH="1">
            <a:off x="1695452" y="3105150"/>
            <a:ext cx="707937" cy="0"/>
          </a:xfrm>
          <a:prstGeom prst="line">
            <a:avLst/>
          </a:prstGeom>
          <a:ln w="31750">
            <a:solidFill>
              <a:srgbClr val="159FDA"/>
            </a:solidFill>
          </a:ln>
        </p:spPr>
        <p:style>
          <a:lnRef idx="1">
            <a:schemeClr val="accent1"/>
          </a:lnRef>
          <a:fillRef idx="0">
            <a:schemeClr val="accent1"/>
          </a:fillRef>
          <a:effectRef idx="0">
            <a:schemeClr val="accent1"/>
          </a:effectRef>
          <a:fontRef idx="minor">
            <a:schemeClr val="tx1"/>
          </a:fontRef>
        </p:style>
      </p:cxnSp>
      <p:cxnSp>
        <p:nvCxnSpPr>
          <p:cNvPr id="23" name="Straight Connector 33">
            <a:extLst>
              <a:ext uri="{FF2B5EF4-FFF2-40B4-BE49-F238E27FC236}">
                <a16:creationId xmlns:a16="http://schemas.microsoft.com/office/drawing/2014/main" id="{E090CA16-1ED4-9DB1-31CD-FBB0D511F7CB}"/>
              </a:ext>
            </a:extLst>
          </p:cNvPr>
          <p:cNvCxnSpPr>
            <a:cxnSpLocks/>
          </p:cNvCxnSpPr>
          <p:nvPr/>
        </p:nvCxnSpPr>
        <p:spPr>
          <a:xfrm>
            <a:off x="3616080" y="5251475"/>
            <a:ext cx="7807956" cy="0"/>
          </a:xfrm>
          <a:prstGeom prst="line">
            <a:avLst/>
          </a:prstGeom>
          <a:ln w="9525">
            <a:solidFill>
              <a:srgbClr val="F5F9F8"/>
            </a:solidFill>
          </a:ln>
        </p:spPr>
        <p:style>
          <a:lnRef idx="1">
            <a:schemeClr val="accent1"/>
          </a:lnRef>
          <a:fillRef idx="0">
            <a:schemeClr val="accent1"/>
          </a:fillRef>
          <a:effectRef idx="0">
            <a:schemeClr val="accent1"/>
          </a:effectRef>
          <a:fontRef idx="minor">
            <a:schemeClr val="tx1"/>
          </a:fontRef>
        </p:style>
      </p:cxnSp>
      <p:sp>
        <p:nvSpPr>
          <p:cNvPr id="24" name="ZoneTexte 7">
            <a:extLst>
              <a:ext uri="{FF2B5EF4-FFF2-40B4-BE49-F238E27FC236}">
                <a16:creationId xmlns:a16="http://schemas.microsoft.com/office/drawing/2014/main" id="{FED27326-7094-DE63-1EC4-37DA0A3DB6B5}"/>
              </a:ext>
            </a:extLst>
          </p:cNvPr>
          <p:cNvSpPr txBox="1"/>
          <p:nvPr/>
        </p:nvSpPr>
        <p:spPr>
          <a:xfrm>
            <a:off x="5489105" y="1764104"/>
            <a:ext cx="5934931" cy="1107996"/>
          </a:xfrm>
          <a:prstGeom prst="rect">
            <a:avLst/>
          </a:prstGeom>
          <a:noFill/>
        </p:spPr>
        <p:txBody>
          <a:bodyPr wrap="square" rtlCol="0">
            <a:spAutoFit/>
          </a:bodyPr>
          <a:lstStyle/>
          <a:p>
            <a:pPr algn="just"/>
            <a:r>
              <a:rPr lang="en-GB" sz="1600">
                <a:solidFill>
                  <a:srgbClr val="F5F9F8"/>
                </a:solidFill>
                <a:latin typeface="Roboto" panose="02000000000000000000" pitchFamily="2" charset="0"/>
                <a:ea typeface="Roboto" panose="02000000000000000000" pitchFamily="2" charset="0"/>
              </a:rPr>
              <a:t>To facilitate a structured discussion, please note that all participants, with the exception of panellists, are automatically muted. </a:t>
            </a:r>
          </a:p>
          <a:p>
            <a:endParaRPr lang="es-ES_tradnl">
              <a:latin typeface="Roboto" panose="02000000000000000000" pitchFamily="2" charset="0"/>
              <a:ea typeface="Roboto" panose="02000000000000000000" pitchFamily="2" charset="0"/>
            </a:endParaRPr>
          </a:p>
        </p:txBody>
      </p:sp>
      <p:sp>
        <p:nvSpPr>
          <p:cNvPr id="25" name="ZoneTexte 10">
            <a:extLst>
              <a:ext uri="{FF2B5EF4-FFF2-40B4-BE49-F238E27FC236}">
                <a16:creationId xmlns:a16="http://schemas.microsoft.com/office/drawing/2014/main" id="{D438BCCC-D3BA-288B-3929-F1632B60901B}"/>
              </a:ext>
            </a:extLst>
          </p:cNvPr>
          <p:cNvSpPr txBox="1"/>
          <p:nvPr/>
        </p:nvSpPr>
        <p:spPr>
          <a:xfrm>
            <a:off x="5489103" y="2747550"/>
            <a:ext cx="5934931" cy="861774"/>
          </a:xfrm>
          <a:prstGeom prst="rect">
            <a:avLst/>
          </a:prstGeom>
          <a:noFill/>
        </p:spPr>
        <p:txBody>
          <a:bodyPr wrap="square" rtlCol="0">
            <a:spAutoFit/>
          </a:bodyPr>
          <a:lstStyle/>
          <a:p>
            <a:pPr algn="just"/>
            <a:r>
              <a:rPr lang="en-GB" sz="1600">
                <a:solidFill>
                  <a:srgbClr val="F5F9F8"/>
                </a:solidFill>
                <a:latin typeface="Roboto" panose="02000000000000000000" pitchFamily="2" charset="0"/>
                <a:ea typeface="Roboto" panose="02000000000000000000" pitchFamily="2" charset="0"/>
              </a:rPr>
              <a:t>If you wish to speak from the floor, please click on the ”raise hand” button.</a:t>
            </a:r>
          </a:p>
          <a:p>
            <a:endParaRPr lang="es-ES_tradnl">
              <a:latin typeface="Roboto" panose="02000000000000000000" pitchFamily="2" charset="0"/>
              <a:ea typeface="Roboto" panose="02000000000000000000" pitchFamily="2" charset="0"/>
            </a:endParaRPr>
          </a:p>
        </p:txBody>
      </p:sp>
      <p:sp>
        <p:nvSpPr>
          <p:cNvPr id="26" name="ZoneTexte 11">
            <a:extLst>
              <a:ext uri="{FF2B5EF4-FFF2-40B4-BE49-F238E27FC236}">
                <a16:creationId xmlns:a16="http://schemas.microsoft.com/office/drawing/2014/main" id="{BBDFD8CC-8C8D-BAC5-1802-1A39B3F3C153}"/>
              </a:ext>
            </a:extLst>
          </p:cNvPr>
          <p:cNvSpPr txBox="1"/>
          <p:nvPr/>
        </p:nvSpPr>
        <p:spPr>
          <a:xfrm>
            <a:off x="5495925" y="3604137"/>
            <a:ext cx="6000990" cy="1107996"/>
          </a:xfrm>
          <a:prstGeom prst="rect">
            <a:avLst/>
          </a:prstGeom>
          <a:noFill/>
        </p:spPr>
        <p:txBody>
          <a:bodyPr wrap="square" rtlCol="0">
            <a:spAutoFit/>
          </a:bodyPr>
          <a:lstStyle/>
          <a:p>
            <a:r>
              <a:rPr lang="en-GB" sz="1600">
                <a:solidFill>
                  <a:srgbClr val="F5F9F8"/>
                </a:solidFill>
                <a:latin typeface="Roboto" panose="02000000000000000000" pitchFamily="2" charset="0"/>
                <a:ea typeface="Roboto" panose="02000000000000000000" pitchFamily="2" charset="0"/>
              </a:rPr>
              <a:t>Once approved by the moderator, you are able to unmute yourself and turn on your video by clicking on the microphone and camera buttons (bottom left of the screen). </a:t>
            </a:r>
          </a:p>
          <a:p>
            <a:endParaRPr lang="es-ES_tradnl">
              <a:latin typeface="Roboto" panose="02000000000000000000" pitchFamily="2" charset="0"/>
              <a:ea typeface="Roboto" panose="02000000000000000000" pitchFamily="2" charset="0"/>
            </a:endParaRPr>
          </a:p>
        </p:txBody>
      </p:sp>
      <p:sp>
        <p:nvSpPr>
          <p:cNvPr id="27" name="ZoneTexte 12">
            <a:extLst>
              <a:ext uri="{FF2B5EF4-FFF2-40B4-BE49-F238E27FC236}">
                <a16:creationId xmlns:a16="http://schemas.microsoft.com/office/drawing/2014/main" id="{C3FCCE90-5820-1F08-9438-0FE49D031BBC}"/>
              </a:ext>
            </a:extLst>
          </p:cNvPr>
          <p:cNvSpPr txBox="1"/>
          <p:nvPr/>
        </p:nvSpPr>
        <p:spPr>
          <a:xfrm>
            <a:off x="5489105" y="4628638"/>
            <a:ext cx="5934931" cy="861774"/>
          </a:xfrm>
          <a:prstGeom prst="rect">
            <a:avLst/>
          </a:prstGeom>
          <a:noFill/>
        </p:spPr>
        <p:txBody>
          <a:bodyPr wrap="square" rtlCol="0">
            <a:spAutoFit/>
          </a:bodyPr>
          <a:lstStyle/>
          <a:p>
            <a:pPr algn="just"/>
            <a:r>
              <a:rPr lang="en-GB" sz="1600">
                <a:solidFill>
                  <a:srgbClr val="F5F9F8"/>
                </a:solidFill>
                <a:latin typeface="Roboto" panose="02000000000000000000" pitchFamily="2" charset="0"/>
                <a:ea typeface="Roboto" panose="02000000000000000000" pitchFamily="2" charset="0"/>
              </a:rPr>
              <a:t>If you face any technical difficulty, please reach out directly to the technical support operator in the chat.</a:t>
            </a:r>
          </a:p>
          <a:p>
            <a:endParaRPr lang="es-ES_tradnl">
              <a:latin typeface="Roboto" panose="02000000000000000000" pitchFamily="2" charset="0"/>
              <a:ea typeface="Roboto" panose="02000000000000000000" pitchFamily="2" charset="0"/>
            </a:endParaRPr>
          </a:p>
        </p:txBody>
      </p:sp>
      <p:sp>
        <p:nvSpPr>
          <p:cNvPr id="2" name="Title 1">
            <a:extLst>
              <a:ext uri="{FF2B5EF4-FFF2-40B4-BE49-F238E27FC236}">
                <a16:creationId xmlns:a16="http://schemas.microsoft.com/office/drawing/2014/main" id="{4BB0EAAD-1AFE-DE1A-D327-B08358CCCC06}"/>
              </a:ext>
            </a:extLst>
          </p:cNvPr>
          <p:cNvSpPr txBox="1">
            <a:spLocks/>
          </p:cNvSpPr>
          <p:nvPr/>
        </p:nvSpPr>
        <p:spPr>
          <a:xfrm>
            <a:off x="6132968" y="537621"/>
            <a:ext cx="5764847" cy="840582"/>
          </a:xfrm>
          <a:prstGeom prst="rect">
            <a:avLst/>
          </a:prstGeom>
        </p:spPr>
        <p:txBody>
          <a:bodyPr anchor="t">
            <a:normAutofit/>
          </a:bodyPr>
          <a:lstStyle>
            <a:lvl1pPr algn="l" defTabSz="914400" rtl="0" eaLnBrk="1" latinLnBrk="0" hangingPunct="1">
              <a:lnSpc>
                <a:spcPct val="100000"/>
              </a:lnSpc>
              <a:spcBef>
                <a:spcPct val="0"/>
              </a:spcBef>
              <a:buNone/>
              <a:defRPr lang="en-US" sz="4400" b="1" kern="1200" smtClean="0">
                <a:solidFill>
                  <a:srgbClr val="1A3668"/>
                </a:solidFill>
                <a:latin typeface="Roboto" panose="02000000000000000000" pitchFamily="2" charset="0"/>
                <a:ea typeface="Roboto" panose="02000000000000000000" pitchFamily="2" charset="0"/>
                <a:cs typeface="+mj-cs"/>
              </a:defRPr>
            </a:lvl1pPr>
          </a:lstStyle>
          <a:p>
            <a:r>
              <a:rPr lang="en-US" sz="2400">
                <a:solidFill>
                  <a:schemeClr val="accent6"/>
                </a:solidFill>
              </a:rPr>
              <a:t>Measuring progress: </a:t>
            </a:r>
            <a:br>
              <a:rPr lang="en-US" sz="2400">
                <a:solidFill>
                  <a:schemeClr val="accent6"/>
                </a:solidFill>
              </a:rPr>
            </a:br>
            <a:r>
              <a:rPr lang="en-US" sz="2400">
                <a:solidFill>
                  <a:schemeClr val="accent6"/>
                </a:solidFill>
              </a:rPr>
              <a:t>GCM indicators</a:t>
            </a:r>
          </a:p>
        </p:txBody>
      </p:sp>
      <p:sp>
        <p:nvSpPr>
          <p:cNvPr id="3" name="TextBox 2">
            <a:extLst>
              <a:ext uri="{FF2B5EF4-FFF2-40B4-BE49-F238E27FC236}">
                <a16:creationId xmlns:a16="http://schemas.microsoft.com/office/drawing/2014/main" id="{ECF3493B-9ED7-6BB5-84D1-92AC459227AF}"/>
              </a:ext>
            </a:extLst>
          </p:cNvPr>
          <p:cNvSpPr txBox="1"/>
          <p:nvPr/>
        </p:nvSpPr>
        <p:spPr>
          <a:xfrm>
            <a:off x="4579247" y="-193864"/>
            <a:ext cx="2428876" cy="1862048"/>
          </a:xfrm>
          <a:prstGeom prst="rect">
            <a:avLst/>
          </a:prstGeom>
          <a:noFill/>
        </p:spPr>
        <p:txBody>
          <a:bodyPr wrap="square" rtlCol="0">
            <a:spAutoFit/>
          </a:bodyPr>
          <a:lstStyle/>
          <a:p>
            <a:pPr algn="ctr"/>
            <a:r>
              <a:rPr lang="en-US" sz="11500" b="1">
                <a:gradFill flip="none" rotWithShape="1">
                  <a:gsLst>
                    <a:gs pos="90000">
                      <a:schemeClr val="bg1">
                        <a:alpha val="0"/>
                      </a:schemeClr>
                    </a:gs>
                    <a:gs pos="0">
                      <a:schemeClr val="accent6"/>
                    </a:gs>
                  </a:gsLst>
                  <a:lin ang="5400000" scaled="0"/>
                  <a:tileRect/>
                </a:gradFill>
                <a:latin typeface="Roboto" panose="02000000000000000000" pitchFamily="2" charset="0"/>
                <a:ea typeface="Roboto" panose="02000000000000000000" pitchFamily="2" charset="0"/>
              </a:rPr>
              <a:t>1</a:t>
            </a:r>
          </a:p>
        </p:txBody>
      </p:sp>
      <p:sp>
        <p:nvSpPr>
          <p:cNvPr id="4" name="Title 1">
            <a:extLst>
              <a:ext uri="{FF2B5EF4-FFF2-40B4-BE49-F238E27FC236}">
                <a16:creationId xmlns:a16="http://schemas.microsoft.com/office/drawing/2014/main" id="{0CB55790-2936-BD78-592C-D43696ACB832}"/>
              </a:ext>
            </a:extLst>
          </p:cNvPr>
          <p:cNvSpPr txBox="1">
            <a:spLocks/>
          </p:cNvSpPr>
          <p:nvPr/>
        </p:nvSpPr>
        <p:spPr>
          <a:xfrm>
            <a:off x="4035351" y="238378"/>
            <a:ext cx="3083288" cy="111442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2400" b="1">
                <a:solidFill>
                  <a:schemeClr val="accent6"/>
                </a:solidFill>
                <a:latin typeface="Roboto" panose="02000000000000000000" pitchFamily="2" charset="0"/>
                <a:ea typeface="Roboto" panose="02000000000000000000" pitchFamily="2" charset="0"/>
              </a:rPr>
              <a:t>Workstream</a:t>
            </a:r>
          </a:p>
        </p:txBody>
      </p:sp>
      <p:pic>
        <p:nvPicPr>
          <p:cNvPr id="28" name="Picture 27" descr="Logo&#10;&#10;Description automatically generated">
            <a:extLst>
              <a:ext uri="{FF2B5EF4-FFF2-40B4-BE49-F238E27FC236}">
                <a16:creationId xmlns:a16="http://schemas.microsoft.com/office/drawing/2014/main" id="{66A4645B-BEE9-4338-BB16-69E3268F8055}"/>
              </a:ext>
            </a:extLst>
          </p:cNvPr>
          <p:cNvPicPr>
            <a:picLocks noChangeAspect="1"/>
          </p:cNvPicPr>
          <p:nvPr/>
        </p:nvPicPr>
        <p:blipFill>
          <a:blip r:embed="rId11"/>
          <a:stretch>
            <a:fillRect/>
          </a:stretch>
        </p:blipFill>
        <p:spPr>
          <a:xfrm>
            <a:off x="1058882" y="5809244"/>
            <a:ext cx="1273136" cy="614810"/>
          </a:xfrm>
          <a:prstGeom prst="rect">
            <a:avLst/>
          </a:prstGeom>
        </p:spPr>
      </p:pic>
    </p:spTree>
    <p:extLst>
      <p:ext uri="{BB962C8B-B14F-4D97-AF65-F5344CB8AC3E}">
        <p14:creationId xmlns:p14="http://schemas.microsoft.com/office/powerpoint/2010/main" val="4062488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3CFA3B5-F368-DD6C-933E-A261FF44C668}"/>
              </a:ext>
            </a:extLst>
          </p:cNvPr>
          <p:cNvSpPr txBox="1"/>
          <p:nvPr/>
        </p:nvSpPr>
        <p:spPr>
          <a:xfrm>
            <a:off x="3051960" y="348824"/>
            <a:ext cx="857541" cy="830997"/>
          </a:xfrm>
          <a:prstGeom prst="rect">
            <a:avLst/>
          </a:prstGeom>
          <a:noFill/>
        </p:spPr>
        <p:txBody>
          <a:bodyPr wrap="square" rtlCol="0">
            <a:spAutoFit/>
          </a:bodyPr>
          <a:lstStyle/>
          <a:p>
            <a:pPr algn="ctr"/>
            <a:r>
              <a:rPr lang="en-US" sz="4800" b="1">
                <a:gradFill flip="none" rotWithShape="1">
                  <a:gsLst>
                    <a:gs pos="100000">
                      <a:schemeClr val="bg1">
                        <a:alpha val="0"/>
                      </a:schemeClr>
                    </a:gs>
                    <a:gs pos="45000">
                      <a:srgbClr val="0FA7D7">
                        <a:alpha val="28000"/>
                      </a:srgbClr>
                    </a:gs>
                  </a:gsLst>
                  <a:lin ang="5400000" scaled="0"/>
                  <a:tileRect/>
                </a:gradFill>
                <a:latin typeface="Roboto" panose="02000000000000000000" pitchFamily="2" charset="0"/>
                <a:ea typeface="Roboto" panose="02000000000000000000" pitchFamily="2" charset="0"/>
              </a:rPr>
              <a:t>1</a:t>
            </a:r>
          </a:p>
        </p:txBody>
      </p:sp>
      <p:sp>
        <p:nvSpPr>
          <p:cNvPr id="8" name="Title 1">
            <a:extLst>
              <a:ext uri="{FF2B5EF4-FFF2-40B4-BE49-F238E27FC236}">
                <a16:creationId xmlns:a16="http://schemas.microsoft.com/office/drawing/2014/main" id="{C0A9222A-E276-DDB9-D309-3B3807D5C3FD}"/>
              </a:ext>
            </a:extLst>
          </p:cNvPr>
          <p:cNvSpPr txBox="1">
            <a:spLocks/>
          </p:cNvSpPr>
          <p:nvPr/>
        </p:nvSpPr>
        <p:spPr>
          <a:xfrm>
            <a:off x="1939925" y="587512"/>
            <a:ext cx="1969576" cy="51506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1800" b="1">
                <a:solidFill>
                  <a:srgbClr val="203261"/>
                </a:solidFill>
                <a:latin typeface="Roboto" panose="02000000000000000000" pitchFamily="2" charset="0"/>
                <a:ea typeface="Roboto" panose="02000000000000000000" pitchFamily="2" charset="0"/>
              </a:rPr>
              <a:t>Workstream</a:t>
            </a:r>
          </a:p>
        </p:txBody>
      </p:sp>
      <p:pic>
        <p:nvPicPr>
          <p:cNvPr id="14" name="Picture 13" descr="Graphical user interface&#10;&#10;Description automatically generated with medium confidence">
            <a:extLst>
              <a:ext uri="{FF2B5EF4-FFF2-40B4-BE49-F238E27FC236}">
                <a16:creationId xmlns:a16="http://schemas.microsoft.com/office/drawing/2014/main" id="{7A83DC43-28EF-04C0-40BF-2352500689E8}"/>
              </a:ext>
            </a:extLst>
          </p:cNvPr>
          <p:cNvPicPr>
            <a:picLocks noChangeAspect="1"/>
          </p:cNvPicPr>
          <p:nvPr/>
        </p:nvPicPr>
        <p:blipFill>
          <a:blip r:embed="rId2"/>
          <a:stretch>
            <a:fillRect/>
          </a:stretch>
        </p:blipFill>
        <p:spPr>
          <a:xfrm>
            <a:off x="9239250" y="459357"/>
            <a:ext cx="2648588" cy="373213"/>
          </a:xfrm>
          <a:prstGeom prst="rect">
            <a:avLst/>
          </a:prstGeom>
        </p:spPr>
      </p:pic>
      <p:graphicFrame>
        <p:nvGraphicFramePr>
          <p:cNvPr id="10" name="Table 3">
            <a:extLst>
              <a:ext uri="{FF2B5EF4-FFF2-40B4-BE49-F238E27FC236}">
                <a16:creationId xmlns:a16="http://schemas.microsoft.com/office/drawing/2014/main" id="{BEC61A71-7DE2-42FB-B8FA-84F20D9424EC}"/>
              </a:ext>
            </a:extLst>
          </p:cNvPr>
          <p:cNvGraphicFramePr>
            <a:graphicFrameLocks noGrp="1"/>
          </p:cNvGraphicFramePr>
          <p:nvPr>
            <p:extLst>
              <p:ext uri="{D42A27DB-BD31-4B8C-83A1-F6EECF244321}">
                <p14:modId xmlns:p14="http://schemas.microsoft.com/office/powerpoint/2010/main" val="3931964151"/>
              </p:ext>
            </p:extLst>
          </p:nvPr>
        </p:nvGraphicFramePr>
        <p:xfrm>
          <a:off x="1939925" y="1179821"/>
          <a:ext cx="9947913" cy="5346308"/>
        </p:xfrm>
        <a:graphic>
          <a:graphicData uri="http://schemas.openxmlformats.org/drawingml/2006/table">
            <a:tbl>
              <a:tblPr firstRow="1" bandRow="1"/>
              <a:tblGrid>
                <a:gridCol w="2429675">
                  <a:extLst>
                    <a:ext uri="{9D8B030D-6E8A-4147-A177-3AD203B41FA5}">
                      <a16:colId xmlns:a16="http://schemas.microsoft.com/office/drawing/2014/main" val="4127383749"/>
                    </a:ext>
                  </a:extLst>
                </a:gridCol>
                <a:gridCol w="1038405">
                  <a:extLst>
                    <a:ext uri="{9D8B030D-6E8A-4147-A177-3AD203B41FA5}">
                      <a16:colId xmlns:a16="http://schemas.microsoft.com/office/drawing/2014/main" val="97507002"/>
                    </a:ext>
                  </a:extLst>
                </a:gridCol>
                <a:gridCol w="6479833">
                  <a:extLst>
                    <a:ext uri="{9D8B030D-6E8A-4147-A177-3AD203B41FA5}">
                      <a16:colId xmlns:a16="http://schemas.microsoft.com/office/drawing/2014/main" val="20002"/>
                    </a:ext>
                  </a:extLst>
                </a:gridCol>
              </a:tblGrid>
              <a:tr h="454648">
                <a:tc>
                  <a:txBody>
                    <a:bodyPr/>
                    <a:lstStyle/>
                    <a:p>
                      <a:r>
                        <a:rPr lang="en-GB" sz="2400" b="1" kern="1200">
                          <a:solidFill>
                            <a:srgbClr val="FFFFFF"/>
                          </a:solidFill>
                          <a:latin typeface="Roboto "/>
                          <a:ea typeface="+mn-ea"/>
                          <a:cs typeface="Arial"/>
                        </a:rPr>
                        <a:t>May </a:t>
                      </a:r>
                      <a:endParaRPr lang="en-US" sz="2400">
                        <a:ln>
                          <a:solidFill>
                            <a:srgbClr val="FFFFFF"/>
                          </a:solidFill>
                        </a:ln>
                        <a:solidFill>
                          <a:srgbClr val="FFFFFF"/>
                        </a:solidFill>
                        <a:latin typeface="Roboto "/>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gridSpan="2">
                  <a:txBody>
                    <a:bodyPr/>
                    <a:lstStyle/>
                    <a:p>
                      <a:pPr marL="285750" indent="-285750">
                        <a:spcAft>
                          <a:spcPts val="1200"/>
                        </a:spcAft>
                        <a:buFont typeface="Arial" panose="020B0604020202020204" pitchFamily="34" charset="0"/>
                        <a:buChar char="•"/>
                      </a:pPr>
                      <a:endParaRPr lang="en-US" sz="2400" b="1" baseline="0">
                        <a:solidFill>
                          <a:srgbClr val="1A3668"/>
                        </a:solidFill>
                        <a:latin typeface="Roboto "/>
                        <a:cs typeface="Arial"/>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909295">
                <a:tc gridSpan="3">
                  <a:txBody>
                    <a:bodyPr/>
                    <a:lstStyle/>
                    <a:p>
                      <a:pPr marL="342900" lvl="0" indent="-342900" fontAlgn="base">
                        <a:lnSpc>
                          <a:spcPct val="107000"/>
                        </a:lnSpc>
                        <a:spcAft>
                          <a:spcPts val="0"/>
                        </a:spcAft>
                        <a:buClr>
                          <a:srgbClr val="1A3668"/>
                        </a:buClr>
                        <a:buSzPct val="100000"/>
                        <a:buFont typeface="Symbol" panose="05050102010706020507" pitchFamily="18" charset="2"/>
                        <a:buChar char=""/>
                      </a:pPr>
                      <a:r>
                        <a:rPr lang="en-GB" sz="1600" kern="1200">
                          <a:solidFill>
                            <a:srgbClr val="4389C8"/>
                          </a:solidFill>
                          <a:latin typeface="Roboto"/>
                          <a:ea typeface="Roboto"/>
                          <a:cs typeface="Roboto"/>
                        </a:rPr>
                        <a:t>Regional consultation </a:t>
                      </a:r>
                      <a:r>
                        <a:rPr lang="en-US" sz="1600" b="0" i="0" u="none" strike="noStrike" kern="1200" noProof="0">
                          <a:solidFill>
                            <a:srgbClr val="4389C8"/>
                          </a:solidFill>
                        </a:rPr>
                        <a:t>for </a:t>
                      </a:r>
                      <a:r>
                        <a:rPr lang="en-GB" sz="1600" b="1" kern="1200" noProof="0">
                          <a:solidFill>
                            <a:srgbClr val="4389C8"/>
                          </a:solidFill>
                          <a:latin typeface="Roboto"/>
                          <a:ea typeface="Roboto"/>
                          <a:cs typeface="Roboto"/>
                        </a:rPr>
                        <a:t>MS &amp; S</a:t>
                      </a:r>
                      <a:r>
                        <a:rPr lang="en-US" sz="1600" b="0" i="0" u="none" strike="noStrike" kern="1200" noProof="0">
                          <a:solidFill>
                            <a:srgbClr val="4389C8"/>
                          </a:solidFill>
                        </a:rPr>
                        <a:t> </a:t>
                      </a:r>
                      <a:r>
                        <a:rPr lang="en-GB" sz="1600" kern="1200">
                          <a:solidFill>
                            <a:srgbClr val="4389C8"/>
                          </a:solidFill>
                          <a:latin typeface="Roboto"/>
                          <a:ea typeface="Roboto"/>
                          <a:cs typeface="Roboto"/>
                        </a:rPr>
                        <a:t>in Middle East and North Africa (virtual </a:t>
                      </a:r>
                      <a:r>
                        <a:rPr lang="en-GB" sz="1600" kern="1200" noProof="0">
                          <a:solidFill>
                            <a:srgbClr val="4389C8"/>
                          </a:solidFill>
                          <a:latin typeface="Roboto"/>
                          <a:ea typeface="Roboto"/>
                          <a:cs typeface="Roboto"/>
                        </a:rPr>
                        <a:t>- </a:t>
                      </a:r>
                      <a:r>
                        <a:rPr lang="en-US" sz="1600" kern="1200" noProof="0">
                          <a:solidFill>
                            <a:srgbClr val="4389C8"/>
                          </a:solidFill>
                          <a:latin typeface="Roboto"/>
                          <a:ea typeface="Roboto"/>
                          <a:cs typeface="Roboto"/>
                        </a:rPr>
                        <a:t>GCM Talks</a:t>
                      </a:r>
                      <a:r>
                        <a:rPr lang="en-GB" sz="1600" kern="1200">
                          <a:solidFill>
                            <a:srgbClr val="4389C8"/>
                          </a:solidFill>
                          <a:latin typeface="Roboto"/>
                          <a:ea typeface="Roboto"/>
                          <a:cs typeface="Roboto"/>
                        </a:rPr>
                        <a:t>)</a:t>
                      </a:r>
                      <a:r>
                        <a:rPr lang="en-US" sz="1600" kern="1200">
                          <a:solidFill>
                            <a:srgbClr val="4389C8"/>
                          </a:solidFill>
                          <a:latin typeface="Roboto"/>
                          <a:ea typeface="Roboto"/>
                          <a:cs typeface="Roboto"/>
                        </a:rPr>
                        <a:t> </a:t>
                      </a:r>
                      <a:endParaRPr lang="en-US" sz="1600" b="1" i="0" u="none" strike="noStrike" kern="1200" noProof="0">
                        <a:solidFill>
                          <a:schemeClr val="accent4">
                            <a:lumMod val="50000"/>
                          </a:schemeClr>
                        </a:solidFill>
                      </a:endParaRPr>
                    </a:p>
                    <a:p>
                      <a:pPr marL="342900" lvl="0" indent="-342900" fontAlgn="base">
                        <a:lnSpc>
                          <a:spcPct val="107000"/>
                        </a:lnSpc>
                        <a:spcAft>
                          <a:spcPts val="0"/>
                        </a:spcAft>
                        <a:buClr>
                          <a:srgbClr val="1A3668"/>
                        </a:buClr>
                        <a:buSzPct val="100000"/>
                        <a:buFont typeface="Symbol" panose="05050102010706020507" pitchFamily="18" charset="2"/>
                        <a:buChar char=""/>
                      </a:pPr>
                      <a:r>
                        <a:rPr lang="en-GB" sz="1600" kern="1200">
                          <a:solidFill>
                            <a:srgbClr val="4389C8"/>
                          </a:solidFill>
                          <a:latin typeface="Roboto"/>
                          <a:ea typeface="Roboto"/>
                          <a:cs typeface="Roboto"/>
                        </a:rPr>
                        <a:t>Regional consultation </a:t>
                      </a:r>
                      <a:r>
                        <a:rPr lang="en-US" sz="1600" b="0" i="0" u="none" strike="noStrike" kern="1200" noProof="0">
                          <a:solidFill>
                            <a:srgbClr val="4389C8"/>
                          </a:solidFill>
                        </a:rPr>
                        <a:t>for </a:t>
                      </a:r>
                      <a:r>
                        <a:rPr lang="en-GB" sz="1600" b="1" kern="1200" noProof="0">
                          <a:solidFill>
                            <a:srgbClr val="4389C8"/>
                          </a:solidFill>
                          <a:latin typeface="Roboto"/>
                          <a:ea typeface="Roboto"/>
                          <a:cs typeface="Roboto"/>
                        </a:rPr>
                        <a:t>MS &amp; S</a:t>
                      </a:r>
                      <a:r>
                        <a:rPr lang="en-GB" sz="1600" b="1" i="0" u="none" strike="noStrike" kern="1200" noProof="0">
                          <a:solidFill>
                            <a:srgbClr val="0C965A"/>
                          </a:solidFill>
                        </a:rPr>
                        <a:t> </a:t>
                      </a:r>
                      <a:r>
                        <a:rPr lang="en-GB" sz="1600" kern="1200">
                          <a:solidFill>
                            <a:srgbClr val="4389C8"/>
                          </a:solidFill>
                          <a:latin typeface="Roboto"/>
                          <a:ea typeface="Roboto"/>
                          <a:cs typeface="Roboto"/>
                        </a:rPr>
                        <a:t>in sub-Saharan Africa (virtual </a:t>
                      </a:r>
                      <a:r>
                        <a:rPr lang="en-GB" sz="1600" kern="1200" noProof="0">
                          <a:solidFill>
                            <a:srgbClr val="4389C8"/>
                          </a:solidFill>
                          <a:latin typeface="Roboto"/>
                          <a:ea typeface="Roboto"/>
                          <a:cs typeface="Roboto"/>
                        </a:rPr>
                        <a:t>- </a:t>
                      </a:r>
                      <a:r>
                        <a:rPr lang="en-US" sz="1600" kern="1200" noProof="0">
                          <a:solidFill>
                            <a:srgbClr val="4389C8"/>
                          </a:solidFill>
                          <a:latin typeface="Roboto"/>
                          <a:ea typeface="Roboto"/>
                          <a:cs typeface="Roboto"/>
                        </a:rPr>
                        <a:t>GCM Talks</a:t>
                      </a:r>
                      <a:r>
                        <a:rPr lang="en-GB" sz="1600" kern="1200">
                          <a:solidFill>
                            <a:srgbClr val="4389C8"/>
                          </a:solidFill>
                          <a:latin typeface="Roboto"/>
                          <a:ea typeface="Roboto"/>
                          <a:cs typeface="Roboto"/>
                        </a:rPr>
                        <a:t>)</a:t>
                      </a:r>
                      <a:endParaRPr lang="en-US" sz="1600" kern="1200">
                        <a:solidFill>
                          <a:srgbClr val="4389C8"/>
                        </a:solidFill>
                        <a:latin typeface="Roboto"/>
                        <a:ea typeface="Roboto"/>
                        <a:cs typeface="Roboto"/>
                      </a:endParaRPr>
                    </a:p>
                    <a:p>
                      <a:pPr marL="342900" lvl="0" indent="-342900" fontAlgn="base">
                        <a:lnSpc>
                          <a:spcPct val="107000"/>
                        </a:lnSpc>
                        <a:spcAft>
                          <a:spcPts val="0"/>
                        </a:spcAft>
                        <a:buClr>
                          <a:srgbClr val="1A3668"/>
                        </a:buClr>
                        <a:buSzPct val="100000"/>
                        <a:buFont typeface="Symbol" panose="05050102010706020507" pitchFamily="18" charset="2"/>
                        <a:buChar char=""/>
                      </a:pPr>
                      <a:r>
                        <a:rPr lang="en-GB" sz="1600" kern="1200">
                          <a:solidFill>
                            <a:srgbClr val="4389C8"/>
                          </a:solidFill>
                          <a:latin typeface="Roboto"/>
                          <a:ea typeface="Roboto"/>
                          <a:cs typeface="Roboto"/>
                        </a:rPr>
                        <a:t>Regional consultation </a:t>
                      </a:r>
                      <a:r>
                        <a:rPr lang="en-US" sz="1600" b="0" i="0" u="none" strike="noStrike" kern="1200" noProof="0">
                          <a:solidFill>
                            <a:srgbClr val="4389C8"/>
                          </a:solidFill>
                        </a:rPr>
                        <a:t>for </a:t>
                      </a:r>
                      <a:r>
                        <a:rPr lang="en-GB" sz="1600" b="1" kern="1200" noProof="0">
                          <a:solidFill>
                            <a:srgbClr val="4389C8"/>
                          </a:solidFill>
                          <a:latin typeface="Roboto"/>
                          <a:ea typeface="Roboto"/>
                          <a:cs typeface="Roboto"/>
                        </a:rPr>
                        <a:t>MS &amp; S</a:t>
                      </a:r>
                      <a:r>
                        <a:rPr lang="en-GB" sz="1600" b="1" i="0" u="none" strike="noStrike" kern="1200" noProof="0">
                          <a:solidFill>
                            <a:srgbClr val="0C965A"/>
                          </a:solidFill>
                        </a:rPr>
                        <a:t> </a:t>
                      </a:r>
                      <a:r>
                        <a:rPr lang="en-GB" sz="1600" kern="1200">
                          <a:solidFill>
                            <a:srgbClr val="4389C8"/>
                          </a:solidFill>
                          <a:latin typeface="Roboto"/>
                          <a:ea typeface="Roboto"/>
                          <a:cs typeface="Roboto"/>
                        </a:rPr>
                        <a:t>in Europe and Northern America (virtual </a:t>
                      </a:r>
                      <a:r>
                        <a:rPr lang="en-GB" sz="1600" kern="1200" noProof="0">
                          <a:solidFill>
                            <a:srgbClr val="4389C8"/>
                          </a:solidFill>
                          <a:latin typeface="Roboto"/>
                          <a:ea typeface="Roboto"/>
                          <a:cs typeface="Roboto"/>
                        </a:rPr>
                        <a:t>- </a:t>
                      </a:r>
                      <a:r>
                        <a:rPr lang="en-US" sz="1600" kern="1200" noProof="0">
                          <a:solidFill>
                            <a:srgbClr val="4389C8"/>
                          </a:solidFill>
                          <a:latin typeface="Roboto"/>
                          <a:ea typeface="Roboto"/>
                          <a:cs typeface="Roboto"/>
                        </a:rPr>
                        <a:t>GCM Talks</a:t>
                      </a:r>
                      <a:r>
                        <a:rPr lang="en-GB" sz="1600" kern="1200">
                          <a:solidFill>
                            <a:srgbClr val="4389C8"/>
                          </a:solidFill>
                          <a:latin typeface="Roboto"/>
                          <a:ea typeface="Roboto"/>
                          <a:cs typeface="Roboto"/>
                        </a:rPr>
                        <a:t>)</a:t>
                      </a:r>
                      <a:r>
                        <a:rPr lang="en-US" sz="1600" kern="1200">
                          <a:solidFill>
                            <a:srgbClr val="4389C8"/>
                          </a:solidFill>
                          <a:latin typeface="Roboto"/>
                          <a:ea typeface="Roboto"/>
                          <a:cs typeface="Roboto"/>
                        </a:rPr>
                        <a:t> </a:t>
                      </a:r>
                      <a:endParaRPr lang="en-US" sz="1600" b="1" i="0" u="none" strike="noStrike" kern="1200" noProof="0">
                        <a:solidFill>
                          <a:schemeClr val="accent4">
                            <a:lumMod val="50000"/>
                          </a:schemeClr>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spcAft>
                          <a:spcPts val="1200"/>
                        </a:spcAft>
                        <a:buFont typeface="Arial" panose="020B0604020202020204" pitchFamily="34" charset="0"/>
                        <a:buChar char="•"/>
                      </a:pPr>
                      <a:endParaRPr lang="en-US" sz="1800" b="1" baseline="0">
                        <a:solidFill>
                          <a:srgbClr val="1A3668"/>
                        </a:solidFill>
                        <a:latin typeface="Roboto "/>
                        <a:cs typeface="Arial"/>
                      </a:endParaRP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tc hMerge="1">
                  <a:txBody>
                    <a:bodyPr/>
                    <a:lstStyle/>
                    <a:p>
                      <a:endParaRPr lang="en-GB"/>
                    </a:p>
                  </a:txBody>
                  <a:tcPr/>
                </a:tc>
                <a:extLst>
                  <a:ext uri="{0D108BD9-81ED-4DB2-BD59-A6C34878D82A}">
                    <a16:rowId xmlns:a16="http://schemas.microsoft.com/office/drawing/2014/main" val="757713393"/>
                  </a:ext>
                </a:extLst>
              </a:tr>
              <a:tr h="1636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
                        <a:ln>
                          <a:solidFill>
                            <a:srgbClr val="FFFFFF"/>
                          </a:solidFill>
                        </a:ln>
                        <a:solidFill>
                          <a:srgbClr val="FFFFFF"/>
                        </a:solidFill>
                        <a:latin typeface="Roboto "/>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gridSpan="2">
                  <a:txBody>
                    <a:bodyPr/>
                    <a:lstStyle/>
                    <a:p>
                      <a:pPr marL="285750" indent="-285750" algn="l" defTabSz="914400" rtl="0" eaLnBrk="1" latinLnBrk="0" hangingPunct="1">
                        <a:spcAft>
                          <a:spcPts val="1200"/>
                        </a:spcAft>
                        <a:buFont typeface="Arial" panose="020B0604020202020204" pitchFamily="34" charset="0"/>
                        <a:buChar char="•"/>
                      </a:pPr>
                      <a:endParaRPr lang="en-US" sz="200" kern="1200">
                        <a:solidFill>
                          <a:srgbClr val="000000"/>
                        </a:solidFill>
                        <a:latin typeface="Roboto "/>
                        <a:ea typeface="+mn-ea"/>
                        <a:cs typeface="Aria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2"/>
                  </a:ext>
                </a:extLst>
              </a:tr>
              <a:tr h="454648">
                <a:tc>
                  <a:txBody>
                    <a:bodyPr/>
                    <a:lstStyle/>
                    <a:p>
                      <a:pPr marL="0" marR="0" indent="0" algn="l" rtl="0" eaLnBrk="1" fontAlgn="auto" latinLnBrk="0" hangingPunct="1">
                        <a:lnSpc>
                          <a:spcPct val="100000"/>
                        </a:lnSpc>
                        <a:spcBef>
                          <a:spcPts val="0"/>
                        </a:spcBef>
                        <a:spcAft>
                          <a:spcPts val="0"/>
                        </a:spcAft>
                        <a:buClrTx/>
                        <a:buSzTx/>
                        <a:buFontTx/>
                        <a:buNone/>
                      </a:pPr>
                      <a:r>
                        <a:rPr lang="en-GB" sz="2400" b="1" kern="1200">
                          <a:solidFill>
                            <a:srgbClr val="FFFFFF"/>
                          </a:solidFill>
                          <a:latin typeface="Roboto "/>
                          <a:ea typeface="+mn-ea"/>
                          <a:cs typeface="Arial"/>
                        </a:rPr>
                        <a:t>July </a:t>
                      </a:r>
                      <a:endParaRPr lang="en-US" sz="2400">
                        <a:ln>
                          <a:solidFill>
                            <a:srgbClr val="FFFFFF"/>
                          </a:solidFill>
                        </a:ln>
                        <a:solidFill>
                          <a:srgbClr val="FFFFFF"/>
                        </a:solidFill>
                        <a:latin typeface="Roboto "/>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gridSpan="2">
                  <a:txBody>
                    <a:bodyPr/>
                    <a:lstStyle/>
                    <a:p>
                      <a:pPr marL="285750" indent="-285750" algn="l" defTabSz="914400" rtl="0" eaLnBrk="1" latinLnBrk="0" hangingPunct="1">
                        <a:spcAft>
                          <a:spcPts val="1200"/>
                        </a:spcAft>
                        <a:buFont typeface="Arial" panose="020B0604020202020204" pitchFamily="34" charset="0"/>
                        <a:buChar char="•"/>
                      </a:pPr>
                      <a:endParaRPr lang="en-US" sz="2400" kern="1200">
                        <a:solidFill>
                          <a:srgbClr val="000000"/>
                        </a:solidFill>
                        <a:latin typeface="Roboto "/>
                        <a:ea typeface="+mn-ea"/>
                        <a:cs typeface="Arial"/>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FFFF"/>
                    </a:solidFill>
                  </a:tcPr>
                </a:tc>
                <a:tc hMerge="1">
                  <a:txBody>
                    <a:bodyPr/>
                    <a:lstStyle/>
                    <a:p>
                      <a:endParaRPr lang="en-GB"/>
                    </a:p>
                  </a:txBody>
                  <a:tcPr/>
                </a:tc>
                <a:extLst>
                  <a:ext uri="{0D108BD9-81ED-4DB2-BD59-A6C34878D82A}">
                    <a16:rowId xmlns:a16="http://schemas.microsoft.com/office/drawing/2014/main" val="10003"/>
                  </a:ext>
                </a:extLst>
              </a:tr>
              <a:tr h="909295">
                <a:tc gridSpan="3">
                  <a:txBody>
                    <a:bodyPr/>
                    <a:lstStyle/>
                    <a:p>
                      <a:pPr marL="342900" marR="0" lvl="0" indent="-342900" algn="l" defTabSz="914400" rtl="0" eaLnBrk="1" fontAlgn="base" latinLnBrk="0" hangingPunct="1">
                        <a:lnSpc>
                          <a:spcPct val="107000"/>
                        </a:lnSpc>
                        <a:spcBef>
                          <a:spcPts val="0"/>
                        </a:spcBef>
                        <a:spcAft>
                          <a:spcPts val="0"/>
                        </a:spcAft>
                        <a:buClr>
                          <a:srgbClr val="1A3668"/>
                        </a:buClr>
                        <a:buSzPct val="100000"/>
                        <a:buFont typeface="Symbol" panose="05050102010706020507" pitchFamily="18" charset="2"/>
                        <a:buChar char=""/>
                        <a:tabLst>
                          <a:tab pos="457200" algn="l"/>
                        </a:tabLst>
                        <a:defRPr/>
                      </a:pPr>
                      <a:r>
                        <a:rPr lang="en-US" sz="1600" b="1" kern="1200">
                          <a:solidFill>
                            <a:srgbClr val="1A3668"/>
                          </a:solidFill>
                          <a:latin typeface="Roboto"/>
                          <a:ea typeface="Roboto"/>
                          <a:cs typeface="Roboto"/>
                        </a:rPr>
                        <a:t>Revised proposal of the limited set of indicators </a:t>
                      </a:r>
                      <a:r>
                        <a:rPr lang="en-US" sz="1600" kern="1200">
                          <a:solidFill>
                            <a:srgbClr val="4389C8"/>
                          </a:solidFill>
                          <a:latin typeface="Roboto"/>
                          <a:ea typeface="Roboto"/>
                          <a:cs typeface="Roboto"/>
                        </a:rPr>
                        <a:t>(shared via the Hub)  </a:t>
                      </a:r>
                    </a:p>
                    <a:p>
                      <a:pPr marL="342900" marR="0" lvl="0" indent="-342900" algn="l">
                        <a:lnSpc>
                          <a:spcPct val="107000"/>
                        </a:lnSpc>
                        <a:spcBef>
                          <a:spcPts val="0"/>
                        </a:spcBef>
                        <a:spcAft>
                          <a:spcPts val="0"/>
                        </a:spcAft>
                        <a:buClr>
                          <a:srgbClr val="1A3668"/>
                        </a:buClr>
                        <a:buSzPct val="100000"/>
                        <a:buFont typeface="Symbol" panose="05050102010706020507" pitchFamily="18" charset="2"/>
                        <a:buChar char=""/>
                      </a:pPr>
                      <a:r>
                        <a:rPr lang="en-US" sz="1600" kern="1200">
                          <a:solidFill>
                            <a:srgbClr val="4389C8"/>
                          </a:solidFill>
                          <a:latin typeface="Roboto"/>
                          <a:ea typeface="Roboto"/>
                          <a:cs typeface="Roboto"/>
                        </a:rPr>
                        <a:t>Global consultation </a:t>
                      </a:r>
                      <a:r>
                        <a:rPr lang="en-US" sz="1600" b="0" i="0" u="none" strike="noStrike" kern="1200" noProof="0">
                          <a:solidFill>
                            <a:srgbClr val="4389C8"/>
                          </a:solidFill>
                        </a:rPr>
                        <a:t>for </a:t>
                      </a:r>
                      <a:r>
                        <a:rPr lang="en-GB" sz="1600" b="1" kern="1200" noProof="0">
                          <a:solidFill>
                            <a:srgbClr val="4389C8"/>
                          </a:solidFill>
                          <a:latin typeface="Roboto"/>
                          <a:ea typeface="Roboto"/>
                          <a:cs typeface="Roboto"/>
                        </a:rPr>
                        <a:t>MS &amp; S</a:t>
                      </a:r>
                      <a:r>
                        <a:rPr lang="en-GB" sz="1600" b="1" i="0" u="none" strike="noStrike" kern="1200" noProof="0">
                          <a:solidFill>
                            <a:srgbClr val="0C965A"/>
                          </a:solidFill>
                        </a:rPr>
                        <a:t> </a:t>
                      </a:r>
                      <a:r>
                        <a:rPr lang="en-US" sz="1600" kern="1200">
                          <a:solidFill>
                            <a:srgbClr val="4389C8"/>
                          </a:solidFill>
                          <a:latin typeface="Roboto"/>
                          <a:ea typeface="Roboto"/>
                          <a:cs typeface="Roboto"/>
                        </a:rPr>
                        <a:t>in New York (in person and GCM Talks)</a:t>
                      </a:r>
                      <a:endParaRPr lang="en-US" sz="1600" b="1" i="0" u="none" strike="noStrike" kern="1200" noProof="0">
                        <a:solidFill>
                          <a:schemeClr val="accent4">
                            <a:lumMod val="50000"/>
                          </a:schemeClr>
                        </a:solidFill>
                      </a:endParaRPr>
                    </a:p>
                    <a:p>
                      <a:pPr marL="342900" marR="0" lvl="0" indent="-342900" algn="l">
                        <a:lnSpc>
                          <a:spcPct val="107000"/>
                        </a:lnSpc>
                        <a:spcBef>
                          <a:spcPts val="0"/>
                        </a:spcBef>
                        <a:spcAft>
                          <a:spcPts val="0"/>
                        </a:spcAft>
                        <a:buClr>
                          <a:srgbClr val="1A3668"/>
                        </a:buClr>
                        <a:buSzPct val="100000"/>
                        <a:buFont typeface="Symbol" panose="05050102010706020507" pitchFamily="18" charset="2"/>
                        <a:buChar char=""/>
                      </a:pPr>
                      <a:r>
                        <a:rPr lang="en-US" sz="1600" kern="1200">
                          <a:solidFill>
                            <a:srgbClr val="4389C8"/>
                          </a:solidFill>
                          <a:latin typeface="Roboto"/>
                          <a:ea typeface="Roboto"/>
                          <a:cs typeface="Roboto"/>
                        </a:rPr>
                        <a:t>Global dedicated </a:t>
                      </a:r>
                      <a:r>
                        <a:rPr lang="en-US" sz="1600" b="1" kern="1200">
                          <a:solidFill>
                            <a:srgbClr val="4389C8"/>
                          </a:solidFill>
                          <a:latin typeface="Roboto"/>
                          <a:ea typeface="Roboto"/>
                          <a:cs typeface="Roboto"/>
                        </a:rPr>
                        <a:t>stakeholder </a:t>
                      </a:r>
                      <a:r>
                        <a:rPr lang="en-US" sz="1600" kern="1200">
                          <a:solidFill>
                            <a:srgbClr val="4389C8"/>
                          </a:solidFill>
                          <a:latin typeface="Roboto"/>
                          <a:ea typeface="Roboto"/>
                          <a:cs typeface="Roboto"/>
                        </a:rPr>
                        <a:t>consultation (modalities tbc - GCM Talks) </a:t>
                      </a:r>
                      <a:endParaRPr lang="en-US"/>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lgn="l" defTabSz="914400" rtl="0" eaLnBrk="1" latinLnBrk="0" hangingPunct="1">
                        <a:spcAft>
                          <a:spcPts val="1200"/>
                        </a:spcAft>
                        <a:buFont typeface="Arial" panose="020B0604020202020204" pitchFamily="34" charset="0"/>
                        <a:buChar char="•"/>
                      </a:pPr>
                      <a:endParaRPr lang="en-US" sz="1800" kern="1200">
                        <a:solidFill>
                          <a:srgbClr val="000000"/>
                        </a:solidFill>
                        <a:latin typeface="Roboto "/>
                        <a:ea typeface="+mn-ea"/>
                        <a:cs typeface="Arial"/>
                      </a:endParaRP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tc hMerge="1">
                  <a:txBody>
                    <a:bodyPr/>
                    <a:lstStyle/>
                    <a:p>
                      <a:endParaRPr lang="en-GB"/>
                    </a:p>
                  </a:txBody>
                  <a:tcPr/>
                </a:tc>
                <a:extLst>
                  <a:ext uri="{0D108BD9-81ED-4DB2-BD59-A6C34878D82A}">
                    <a16:rowId xmlns:a16="http://schemas.microsoft.com/office/drawing/2014/main" val="10004"/>
                  </a:ext>
                </a:extLst>
              </a:tr>
              <a:tr h="163673">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
                        <a:ln>
                          <a:solidFill>
                            <a:srgbClr val="FFFFFF"/>
                          </a:solidFill>
                        </a:ln>
                        <a:solidFill>
                          <a:srgbClr val="FFFFFF"/>
                        </a:solidFill>
                        <a:latin typeface="Roboto "/>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lgn="l" defTabSz="914400" rtl="0" eaLnBrk="1" latinLnBrk="0" hangingPunct="1">
                        <a:spcAft>
                          <a:spcPts val="1200"/>
                        </a:spcAft>
                        <a:buFont typeface="Arial" panose="020B0604020202020204" pitchFamily="34" charset="0"/>
                        <a:buChar char="•"/>
                      </a:pPr>
                      <a:endParaRPr lang="en-US" sz="200" b="1" kern="1200">
                        <a:solidFill>
                          <a:schemeClr val="bg1">
                            <a:lumMod val="25000"/>
                          </a:schemeClr>
                        </a:solidFill>
                        <a:latin typeface="Roboto "/>
                        <a:ea typeface="+mn-ea"/>
                        <a:cs typeface="Aria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endParaRPr lang="en-GB" sz="200"/>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458626">
                <a:tc gridSpan="2">
                  <a:txBody>
                    <a:bodyPr/>
                    <a:lstStyle/>
                    <a:p>
                      <a:pPr algn="l" fontAlgn="base">
                        <a:lnSpc>
                          <a:spcPct val="107000"/>
                        </a:lnSpc>
                        <a:spcAft>
                          <a:spcPts val="0"/>
                        </a:spcAft>
                      </a:pPr>
                      <a:r>
                        <a:rPr lang="en-GB" sz="2400" b="1" kern="1200">
                          <a:solidFill>
                            <a:srgbClr val="FFFFFF"/>
                          </a:solidFill>
                          <a:latin typeface="Roboto "/>
                          <a:ea typeface="+mn-ea"/>
                          <a:cs typeface="Arial"/>
                        </a:rPr>
                        <a:t>September/October </a:t>
                      </a:r>
                      <a:endParaRPr lang="en-US" sz="2400" b="1" kern="1200">
                        <a:solidFill>
                          <a:srgbClr val="FFFFFF"/>
                        </a:solidFill>
                        <a:latin typeface="Roboto "/>
                        <a:ea typeface="+mn-ea"/>
                        <a:cs typeface="Arial"/>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hMerge="1">
                  <a:txBody>
                    <a:bodyPr/>
                    <a:lstStyle/>
                    <a:p>
                      <a:pPr marL="285750" indent="-285750" algn="l" defTabSz="914400" rtl="0" eaLnBrk="1" latinLnBrk="0" hangingPunct="1">
                        <a:spcAft>
                          <a:spcPts val="1200"/>
                        </a:spcAft>
                        <a:buFont typeface="Arial" panose="020B0604020202020204" pitchFamily="34" charset="0"/>
                        <a:buChar char="•"/>
                      </a:pPr>
                      <a:endParaRPr lang="en-US" sz="1800" b="1" kern="1200">
                        <a:solidFill>
                          <a:schemeClr val="bg1">
                            <a:lumMod val="25000"/>
                          </a:schemeClr>
                        </a:solidFill>
                        <a:latin typeface="Roboto "/>
                        <a:ea typeface="+mn-ea"/>
                        <a:cs typeface="Aria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endParaRPr lang="en-GB" sz="2400">
                        <a:latin typeface="Roboto "/>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6"/>
                  </a:ext>
                </a:extLst>
              </a:tr>
              <a:tr h="597673">
                <a:tc gridSpan="3">
                  <a:txBody>
                    <a:bodyPr/>
                    <a:lstStyle/>
                    <a:p>
                      <a:pPr marL="342900" lvl="0" indent="-342900" fontAlgn="base">
                        <a:lnSpc>
                          <a:spcPct val="107000"/>
                        </a:lnSpc>
                        <a:spcAft>
                          <a:spcPts val="0"/>
                        </a:spcAft>
                        <a:buClr>
                          <a:srgbClr val="1A3668"/>
                        </a:buClr>
                        <a:buSzPct val="100000"/>
                        <a:buFont typeface="Symbol" panose="05050102010706020507" pitchFamily="18" charset="2"/>
                        <a:buChar char=""/>
                        <a:tabLst>
                          <a:tab pos="457200" algn="l"/>
                        </a:tabLst>
                      </a:pPr>
                      <a:r>
                        <a:rPr lang="en-US" sz="1600" b="1" kern="1200">
                          <a:solidFill>
                            <a:srgbClr val="1A3668"/>
                          </a:solidFill>
                          <a:latin typeface="Roboto"/>
                          <a:ea typeface="Roboto"/>
                          <a:cs typeface="Roboto"/>
                        </a:rPr>
                        <a:t>Revised proposal of the limited set of indicators </a:t>
                      </a:r>
                      <a:r>
                        <a:rPr lang="en-US" sz="1600" kern="1200">
                          <a:solidFill>
                            <a:srgbClr val="4389C8"/>
                          </a:solidFill>
                          <a:latin typeface="Roboto"/>
                          <a:ea typeface="Roboto"/>
                          <a:cs typeface="Roboto"/>
                        </a:rPr>
                        <a:t>(shared via the Hub)  </a:t>
                      </a:r>
                    </a:p>
                    <a:p>
                      <a:pPr marL="342900" lvl="0" indent="-342900" fontAlgn="base">
                        <a:lnSpc>
                          <a:spcPct val="107000"/>
                        </a:lnSpc>
                        <a:spcAft>
                          <a:spcPts val="0"/>
                        </a:spcAft>
                        <a:buClr>
                          <a:srgbClr val="1A3668"/>
                        </a:buClr>
                        <a:buSzPct val="100000"/>
                        <a:buFont typeface="Symbol" panose="05050102010706020507" pitchFamily="18" charset="2"/>
                        <a:buChar char=""/>
                      </a:pPr>
                      <a:r>
                        <a:rPr lang="en-US" sz="1600" kern="1200">
                          <a:solidFill>
                            <a:srgbClr val="4389C8"/>
                          </a:solidFill>
                          <a:latin typeface="Roboto"/>
                          <a:ea typeface="Roboto"/>
                          <a:cs typeface="Roboto"/>
                        </a:rPr>
                        <a:t>Global consultation for </a:t>
                      </a:r>
                      <a:r>
                        <a:rPr lang="en-GB" sz="1600" b="1" kern="1200" noProof="0">
                          <a:solidFill>
                            <a:srgbClr val="4389C8"/>
                          </a:solidFill>
                          <a:latin typeface="Roboto"/>
                          <a:ea typeface="Roboto"/>
                          <a:cs typeface="Roboto"/>
                        </a:rPr>
                        <a:t>MS &amp; S</a:t>
                      </a:r>
                      <a:r>
                        <a:rPr lang="en-GB" sz="1600" b="1" i="0" u="none" strike="noStrike" kern="1200" noProof="0">
                          <a:solidFill>
                            <a:srgbClr val="4389C8"/>
                          </a:solidFill>
                        </a:rPr>
                        <a:t> </a:t>
                      </a:r>
                      <a:r>
                        <a:rPr lang="en-US" sz="1600" kern="1200">
                          <a:solidFill>
                            <a:srgbClr val="4389C8"/>
                          </a:solidFill>
                          <a:latin typeface="Roboto"/>
                          <a:ea typeface="Roboto"/>
                          <a:cs typeface="Roboto"/>
                        </a:rPr>
                        <a:t>in Geneva (in person and GCM Talks)</a:t>
                      </a:r>
                      <a:endParaRPr lang="en-US" sz="1600" b="1" i="0" u="none" strike="noStrike" kern="1200" noProof="0">
                        <a:solidFill>
                          <a:schemeClr val="accent4">
                            <a:lumMod val="50000"/>
                          </a:schemeClr>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342900" marR="0" lvl="0" indent="-342900" algn="l" defTabSz="914400" rtl="0" eaLnBrk="1" fontAlgn="base" latinLnBrk="0" hangingPunct="1">
                        <a:lnSpc>
                          <a:spcPct val="107000"/>
                        </a:lnSpc>
                        <a:spcBef>
                          <a:spcPts val="0"/>
                        </a:spcBef>
                        <a:spcAft>
                          <a:spcPts val="0"/>
                        </a:spcAft>
                        <a:buClrTx/>
                        <a:buSzPct val="100000"/>
                        <a:buFont typeface="Symbol" panose="05050102010706020507" pitchFamily="18" charset="2"/>
                        <a:buChar char=""/>
                        <a:tabLst>
                          <a:tab pos="457200" algn="l"/>
                        </a:tabLst>
                        <a:defRPr/>
                      </a:pPr>
                      <a:endParaRPr lang="en-US" sz="1800" kern="1200">
                        <a:solidFill>
                          <a:srgbClr val="4389C8"/>
                        </a:solidFill>
                        <a:latin typeface="Roboto"/>
                        <a:ea typeface="Roboto"/>
                        <a:cs typeface="Roboto"/>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7"/>
                  </a:ext>
                </a:extLst>
              </a:tr>
              <a:tr h="1636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
                        <a:ln>
                          <a:solidFill>
                            <a:srgbClr val="FFFFFF"/>
                          </a:solidFill>
                        </a:ln>
                        <a:solidFill>
                          <a:srgbClr val="FFFFFF"/>
                        </a:solidFill>
                        <a:latin typeface="Roboto "/>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gridSpan="2">
                  <a:txBody>
                    <a:bodyPr/>
                    <a:lstStyle/>
                    <a:p>
                      <a:pPr marL="285750" indent="-285750" algn="l" defTabSz="914400" rtl="0" eaLnBrk="1" latinLnBrk="0" hangingPunct="1">
                        <a:spcAft>
                          <a:spcPts val="1200"/>
                        </a:spcAft>
                        <a:buFont typeface="Arial" panose="020B0604020202020204" pitchFamily="34" charset="0"/>
                        <a:buChar char="•"/>
                      </a:pPr>
                      <a:endParaRPr lang="en-US" sz="200" b="1" kern="1200">
                        <a:solidFill>
                          <a:schemeClr val="bg1">
                            <a:lumMod val="25000"/>
                          </a:schemeClr>
                        </a:solidFill>
                        <a:latin typeface="Roboto "/>
                        <a:ea typeface="+mn-ea"/>
                        <a:cs typeface="Arial"/>
                      </a:endParaRPr>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096403397"/>
                  </a:ext>
                </a:extLst>
              </a:tr>
              <a:tr h="458626">
                <a:tc>
                  <a:txBody>
                    <a:bodyPr/>
                    <a:lstStyle/>
                    <a:p>
                      <a:pPr algn="l" fontAlgn="base">
                        <a:lnSpc>
                          <a:spcPct val="107000"/>
                        </a:lnSpc>
                        <a:spcAft>
                          <a:spcPts val="0"/>
                        </a:spcAft>
                      </a:pPr>
                      <a:r>
                        <a:rPr lang="en-GB" sz="2400" b="1" kern="1200">
                          <a:solidFill>
                            <a:srgbClr val="FFFFFF"/>
                          </a:solidFill>
                          <a:latin typeface="Roboto "/>
                          <a:ea typeface="+mn-ea"/>
                          <a:cs typeface="Arial"/>
                        </a:rPr>
                        <a:t>Late 2023</a:t>
                      </a:r>
                      <a:r>
                        <a:rPr lang="en-US" sz="2400" b="1" kern="1200">
                          <a:solidFill>
                            <a:srgbClr val="FFFFFF"/>
                          </a:solidFill>
                          <a:latin typeface="Roboto "/>
                          <a:ea typeface="+mn-ea"/>
                          <a:cs typeface="Arial"/>
                        </a:rPr>
                        <a:t> </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gridSpan="2">
                  <a:txBody>
                    <a:bodyPr/>
                    <a:lstStyle/>
                    <a:p>
                      <a:pPr marL="285750" indent="-285750" algn="l" defTabSz="914400" rtl="0" eaLnBrk="1" latinLnBrk="0" hangingPunct="1">
                        <a:spcAft>
                          <a:spcPts val="1200"/>
                        </a:spcAft>
                        <a:buFont typeface="Arial" panose="020B0604020202020204" pitchFamily="34" charset="0"/>
                        <a:buChar char="•"/>
                      </a:pPr>
                      <a:endParaRPr lang="en-US" sz="2400" b="1" kern="1200">
                        <a:solidFill>
                          <a:schemeClr val="bg1">
                            <a:lumMod val="25000"/>
                          </a:schemeClr>
                        </a:solidFill>
                        <a:latin typeface="Roboto "/>
                        <a:ea typeface="+mn-ea"/>
                        <a:cs typeface="Arial"/>
                      </a:endParaRPr>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9"/>
                  </a:ext>
                </a:extLst>
              </a:tr>
              <a:tr h="595526">
                <a:tc gridSpan="3">
                  <a:txBody>
                    <a:bodyPr/>
                    <a:lstStyle/>
                    <a:p>
                      <a:pPr marL="342900" lvl="0" indent="-342900" fontAlgn="base">
                        <a:lnSpc>
                          <a:spcPct val="107000"/>
                        </a:lnSpc>
                        <a:spcAft>
                          <a:spcPts val="0"/>
                        </a:spcAft>
                        <a:buClr>
                          <a:srgbClr val="1A3668"/>
                        </a:buClr>
                        <a:buSzPct val="100000"/>
                        <a:buFont typeface="Symbol" panose="05050102010706020507" pitchFamily="18" charset="2"/>
                        <a:buChar char=""/>
                        <a:tabLst>
                          <a:tab pos="457200" algn="l"/>
                        </a:tabLst>
                      </a:pPr>
                      <a:r>
                        <a:rPr lang="en-US" sz="1600" b="1" kern="1200">
                          <a:solidFill>
                            <a:srgbClr val="1A3668"/>
                          </a:solidFill>
                          <a:latin typeface="Roboto"/>
                          <a:ea typeface="Roboto"/>
                          <a:cs typeface="Roboto"/>
                        </a:rPr>
                        <a:t>Final revision of the proposal of the limited set of indicators </a:t>
                      </a:r>
                      <a:r>
                        <a:rPr lang="en-US" sz="1600" kern="1200">
                          <a:solidFill>
                            <a:srgbClr val="4389C8"/>
                          </a:solidFill>
                          <a:latin typeface="Roboto"/>
                          <a:ea typeface="Roboto"/>
                          <a:cs typeface="Roboto"/>
                        </a:rPr>
                        <a:t>(shared via the Hub)  </a:t>
                      </a:r>
                    </a:p>
                    <a:p>
                      <a:pPr marL="342900" lvl="0" indent="-342900" fontAlgn="base">
                        <a:lnSpc>
                          <a:spcPct val="107000"/>
                        </a:lnSpc>
                        <a:spcAft>
                          <a:spcPts val="0"/>
                        </a:spcAft>
                        <a:buClr>
                          <a:srgbClr val="1A3668"/>
                        </a:buClr>
                        <a:buSzPct val="100000"/>
                        <a:buFont typeface="Symbol" panose="05050102010706020507" pitchFamily="18" charset="2"/>
                        <a:buChar char=""/>
                        <a:tabLst>
                          <a:tab pos="457200" algn="l"/>
                        </a:tabLst>
                      </a:pPr>
                      <a:r>
                        <a:rPr lang="en-US" sz="1600" kern="1200">
                          <a:solidFill>
                            <a:srgbClr val="4389C8"/>
                          </a:solidFill>
                          <a:latin typeface="Roboto"/>
                          <a:ea typeface="Roboto"/>
                          <a:cs typeface="Roboto"/>
                        </a:rPr>
                        <a:t>Proposal submitted for approval to the Executive Committee of the UN Migration Network </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lgn="l" defTabSz="914400" rtl="0" eaLnBrk="1" latinLnBrk="0" hangingPunct="1">
                        <a:spcAft>
                          <a:spcPts val="1200"/>
                        </a:spcAft>
                        <a:buFont typeface="Arial" panose="020B0604020202020204" pitchFamily="34" charset="0"/>
                        <a:buChar char="•"/>
                      </a:pPr>
                      <a:endParaRPr lang="en-US" sz="200" b="1" kern="1200">
                        <a:solidFill>
                          <a:schemeClr val="bg1">
                            <a:lumMod val="25000"/>
                          </a:schemeClr>
                        </a:solidFill>
                        <a:latin typeface="Roboto "/>
                        <a:ea typeface="+mn-ea"/>
                        <a:cs typeface="Arial"/>
                      </a:endParaRPr>
                    </a:p>
                  </a:txBody>
                  <a:tcPr>
                    <a:lnL w="12700"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tc hMerge="1">
                  <a:txBody>
                    <a:bodyPr/>
                    <a:lstStyle/>
                    <a:p>
                      <a:endParaRPr lang="en-GB"/>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383026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CA0E7BF-C1AF-8142-B474-05D03E014060}"/>
              </a:ext>
            </a:extLst>
          </p:cNvPr>
          <p:cNvSpPr>
            <a:spLocks noGrp="1"/>
          </p:cNvSpPr>
          <p:nvPr>
            <p:ph type="body" sz="half" idx="2"/>
          </p:nvPr>
        </p:nvSpPr>
        <p:spPr/>
        <p:txBody>
          <a:bodyPr/>
          <a:lstStyle/>
          <a:p>
            <a:pPr>
              <a:lnSpc>
                <a:spcPct val="100000"/>
              </a:lnSpc>
            </a:pPr>
            <a:r>
              <a:rPr lang="en-US"/>
              <a:t>United Nations Network on Migration</a:t>
            </a:r>
          </a:p>
          <a:p>
            <a:pPr>
              <a:lnSpc>
                <a:spcPct val="100000"/>
              </a:lnSpc>
            </a:pPr>
            <a:r>
              <a:rPr lang="en-US"/>
              <a:t>17 Route des </a:t>
            </a:r>
            <a:r>
              <a:rPr lang="en-US" err="1"/>
              <a:t>Morillons</a:t>
            </a:r>
            <a:r>
              <a:rPr lang="en-US"/>
              <a:t>, P.O. Box 17 </a:t>
            </a:r>
            <a:br>
              <a:rPr lang="en-US"/>
            </a:br>
            <a:r>
              <a:rPr lang="en-US"/>
              <a:t>1218 Grand-</a:t>
            </a:r>
            <a:r>
              <a:rPr lang="en-US" err="1"/>
              <a:t>Saconnex</a:t>
            </a:r>
            <a:r>
              <a:rPr lang="en-US"/>
              <a:t>, Switzerland </a:t>
            </a:r>
          </a:p>
          <a:p>
            <a:pPr>
              <a:lnSpc>
                <a:spcPct val="100000"/>
              </a:lnSpc>
            </a:pPr>
            <a:r>
              <a:rPr lang="en-US">
                <a:hlinkClick r:id="rId2"/>
              </a:rPr>
              <a:t>unmignet@iom.int</a:t>
            </a:r>
            <a:endParaRPr lang="en-US"/>
          </a:p>
          <a:p>
            <a:pPr>
              <a:lnSpc>
                <a:spcPct val="100000"/>
              </a:lnSpc>
            </a:pPr>
            <a:br>
              <a:rPr lang="en-US"/>
            </a:br>
            <a:r>
              <a:rPr lang="en-US" err="1"/>
              <a:t>www.migrationnetwork.un.org</a:t>
            </a:r>
            <a:endParaRPr lang="en-US"/>
          </a:p>
        </p:txBody>
      </p:sp>
      <p:pic>
        <p:nvPicPr>
          <p:cNvPr id="5" name="Picture 4" descr="Logo&#10;&#10;Description automatically generated">
            <a:extLst>
              <a:ext uri="{FF2B5EF4-FFF2-40B4-BE49-F238E27FC236}">
                <a16:creationId xmlns:a16="http://schemas.microsoft.com/office/drawing/2014/main" id="{0F05BB28-B948-DAC4-069C-708E29CB4A26}"/>
              </a:ext>
            </a:extLst>
          </p:cNvPr>
          <p:cNvPicPr>
            <a:picLocks noChangeAspect="1"/>
          </p:cNvPicPr>
          <p:nvPr/>
        </p:nvPicPr>
        <p:blipFill>
          <a:blip r:embed="rId3"/>
          <a:stretch>
            <a:fillRect/>
          </a:stretch>
        </p:blipFill>
        <p:spPr>
          <a:xfrm>
            <a:off x="2567446" y="2756343"/>
            <a:ext cx="2785848" cy="1345314"/>
          </a:xfrm>
          <a:prstGeom prst="rect">
            <a:avLst/>
          </a:prstGeom>
        </p:spPr>
      </p:pic>
    </p:spTree>
    <p:extLst>
      <p:ext uri="{BB962C8B-B14F-4D97-AF65-F5344CB8AC3E}">
        <p14:creationId xmlns:p14="http://schemas.microsoft.com/office/powerpoint/2010/main" val="138410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D726-A7DE-474F-85F3-0D09636E3F83}"/>
              </a:ext>
            </a:extLst>
          </p:cNvPr>
          <p:cNvSpPr>
            <a:spLocks noGrp="1"/>
          </p:cNvSpPr>
          <p:nvPr>
            <p:ph type="ctrTitle"/>
          </p:nvPr>
        </p:nvSpPr>
        <p:spPr>
          <a:xfrm>
            <a:off x="3886291" y="2366133"/>
            <a:ext cx="7550966" cy="2163475"/>
          </a:xfrm>
        </p:spPr>
        <p:txBody>
          <a:bodyPr>
            <a:normAutofit/>
          </a:bodyPr>
          <a:lstStyle/>
          <a:p>
            <a:r>
              <a:rPr lang="en-US" sz="4400">
                <a:solidFill>
                  <a:srgbClr val="0FA7D7"/>
                </a:solidFill>
                <a:latin typeface="Roboto" panose="02000000000000000000" pitchFamily="2" charset="0"/>
                <a:ea typeface="Roboto" panose="02000000000000000000" pitchFamily="2" charset="0"/>
              </a:rPr>
              <a:t>Measuring progress: </a:t>
            </a:r>
            <a:br>
              <a:rPr lang="en-US" sz="4400">
                <a:solidFill>
                  <a:srgbClr val="0FA7D7"/>
                </a:solidFill>
                <a:latin typeface="Roboto" panose="02000000000000000000" pitchFamily="2" charset="0"/>
                <a:ea typeface="Roboto" panose="02000000000000000000" pitchFamily="2" charset="0"/>
              </a:rPr>
            </a:br>
            <a:r>
              <a:rPr lang="en-US" sz="4400">
                <a:solidFill>
                  <a:srgbClr val="0FA7D7"/>
                </a:solidFill>
                <a:latin typeface="Roboto" panose="02000000000000000000" pitchFamily="2" charset="0"/>
                <a:ea typeface="Roboto" panose="02000000000000000000" pitchFamily="2" charset="0"/>
              </a:rPr>
              <a:t>GCM indicators</a:t>
            </a:r>
          </a:p>
        </p:txBody>
      </p:sp>
      <p:pic>
        <p:nvPicPr>
          <p:cNvPr id="6" name="Picture 5" descr="Logo&#10;&#10;Description automatically generated">
            <a:extLst>
              <a:ext uri="{FF2B5EF4-FFF2-40B4-BE49-F238E27FC236}">
                <a16:creationId xmlns:a16="http://schemas.microsoft.com/office/drawing/2014/main" id="{5EFC4469-1F9F-82E3-32F9-7D2A444C62DF}"/>
              </a:ext>
            </a:extLst>
          </p:cNvPr>
          <p:cNvPicPr>
            <a:picLocks noChangeAspect="1"/>
          </p:cNvPicPr>
          <p:nvPr/>
        </p:nvPicPr>
        <p:blipFill>
          <a:blip r:embed="rId2"/>
          <a:stretch>
            <a:fillRect/>
          </a:stretch>
        </p:blipFill>
        <p:spPr>
          <a:xfrm>
            <a:off x="136392" y="2756343"/>
            <a:ext cx="2785848" cy="1345314"/>
          </a:xfrm>
          <a:prstGeom prst="rect">
            <a:avLst/>
          </a:prstGeom>
        </p:spPr>
      </p:pic>
      <p:sp>
        <p:nvSpPr>
          <p:cNvPr id="8" name="TextBox 7">
            <a:extLst>
              <a:ext uri="{FF2B5EF4-FFF2-40B4-BE49-F238E27FC236}">
                <a16:creationId xmlns:a16="http://schemas.microsoft.com/office/drawing/2014/main" id="{EA033185-5AC8-6776-192D-821FB43A1D23}"/>
              </a:ext>
            </a:extLst>
          </p:cNvPr>
          <p:cNvSpPr txBox="1"/>
          <p:nvPr/>
        </p:nvSpPr>
        <p:spPr>
          <a:xfrm>
            <a:off x="5811701" y="894295"/>
            <a:ext cx="2428876" cy="1862048"/>
          </a:xfrm>
          <a:prstGeom prst="rect">
            <a:avLst/>
          </a:prstGeom>
          <a:noFill/>
        </p:spPr>
        <p:txBody>
          <a:bodyPr wrap="square" rtlCol="0">
            <a:spAutoFit/>
          </a:bodyPr>
          <a:lstStyle/>
          <a:p>
            <a:pPr algn="ctr"/>
            <a:r>
              <a:rPr lang="en-US" sz="11500" b="1">
                <a:gradFill flip="none" rotWithShape="1">
                  <a:gsLst>
                    <a:gs pos="100000">
                      <a:schemeClr val="bg1">
                        <a:alpha val="0"/>
                      </a:schemeClr>
                    </a:gs>
                    <a:gs pos="45000">
                      <a:srgbClr val="0FA7D7">
                        <a:alpha val="28000"/>
                      </a:srgbClr>
                    </a:gs>
                  </a:gsLst>
                  <a:lin ang="5400000" scaled="0"/>
                  <a:tileRect/>
                </a:gradFill>
                <a:latin typeface="Roboto" panose="02000000000000000000" pitchFamily="2" charset="0"/>
                <a:ea typeface="Roboto" panose="02000000000000000000" pitchFamily="2" charset="0"/>
              </a:rPr>
              <a:t>1</a:t>
            </a:r>
          </a:p>
        </p:txBody>
      </p:sp>
      <p:sp>
        <p:nvSpPr>
          <p:cNvPr id="9" name="Title 1">
            <a:extLst>
              <a:ext uri="{FF2B5EF4-FFF2-40B4-BE49-F238E27FC236}">
                <a16:creationId xmlns:a16="http://schemas.microsoft.com/office/drawing/2014/main" id="{5FD48820-59C0-0AA8-68AA-71A05A7C7139}"/>
              </a:ext>
            </a:extLst>
          </p:cNvPr>
          <p:cNvSpPr txBox="1">
            <a:spLocks/>
          </p:cNvSpPr>
          <p:nvPr/>
        </p:nvSpPr>
        <p:spPr>
          <a:xfrm>
            <a:off x="3886291" y="1641918"/>
            <a:ext cx="3083288" cy="111442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4000" b="1">
                <a:solidFill>
                  <a:srgbClr val="203261"/>
                </a:solidFill>
                <a:latin typeface="Roboto" panose="02000000000000000000" pitchFamily="2" charset="0"/>
                <a:ea typeface="Roboto" panose="02000000000000000000" pitchFamily="2" charset="0"/>
              </a:rPr>
              <a:t>Workstream</a:t>
            </a:r>
          </a:p>
        </p:txBody>
      </p:sp>
      <p:cxnSp>
        <p:nvCxnSpPr>
          <p:cNvPr id="11" name="Straight Connector 10">
            <a:extLst>
              <a:ext uri="{FF2B5EF4-FFF2-40B4-BE49-F238E27FC236}">
                <a16:creationId xmlns:a16="http://schemas.microsoft.com/office/drawing/2014/main" id="{114F7A58-68C8-341F-54EC-B03CBFA0ACCF}"/>
              </a:ext>
            </a:extLst>
          </p:cNvPr>
          <p:cNvCxnSpPr>
            <a:cxnSpLocks/>
          </p:cNvCxnSpPr>
          <p:nvPr/>
        </p:nvCxnSpPr>
        <p:spPr>
          <a:xfrm>
            <a:off x="3371850" y="2019300"/>
            <a:ext cx="0" cy="2510308"/>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14" name="Picture 13" descr="Graphical user interface&#10;&#10;Description automatically generated with medium confidence">
            <a:extLst>
              <a:ext uri="{FF2B5EF4-FFF2-40B4-BE49-F238E27FC236}">
                <a16:creationId xmlns:a16="http://schemas.microsoft.com/office/drawing/2014/main" id="{DB5C153A-06BD-2CDE-F832-4DB45F8CF062}"/>
              </a:ext>
            </a:extLst>
          </p:cNvPr>
          <p:cNvPicPr>
            <a:picLocks noChangeAspect="1"/>
          </p:cNvPicPr>
          <p:nvPr/>
        </p:nvPicPr>
        <p:blipFill>
          <a:blip r:embed="rId3"/>
          <a:stretch>
            <a:fillRect/>
          </a:stretch>
        </p:blipFill>
        <p:spPr>
          <a:xfrm>
            <a:off x="8240577" y="459357"/>
            <a:ext cx="3647261" cy="513936"/>
          </a:xfrm>
          <a:prstGeom prst="rect">
            <a:avLst/>
          </a:prstGeom>
        </p:spPr>
      </p:pic>
      <p:sp>
        <p:nvSpPr>
          <p:cNvPr id="15" name="Title 1">
            <a:extLst>
              <a:ext uri="{FF2B5EF4-FFF2-40B4-BE49-F238E27FC236}">
                <a16:creationId xmlns:a16="http://schemas.microsoft.com/office/drawing/2014/main" id="{1A006AE0-7612-494B-9DE1-3802A216C0A6}"/>
              </a:ext>
            </a:extLst>
          </p:cNvPr>
          <p:cNvSpPr txBox="1">
            <a:spLocks/>
          </p:cNvSpPr>
          <p:nvPr/>
        </p:nvSpPr>
        <p:spPr>
          <a:xfrm>
            <a:off x="3886291" y="5294714"/>
            <a:ext cx="7550966" cy="11039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1800">
                <a:solidFill>
                  <a:srgbClr val="0FA7D7"/>
                </a:solidFill>
                <a:latin typeface="Roboto"/>
                <a:ea typeface="Roboto Light"/>
              </a:rPr>
              <a:t>Technical briefing by the UN Network on Migration</a:t>
            </a:r>
          </a:p>
          <a:p>
            <a:endParaRPr lang="en-US" sz="1800">
              <a:solidFill>
                <a:srgbClr val="0FA7D7"/>
              </a:solidFill>
              <a:latin typeface="Roboto"/>
              <a:ea typeface="Roboto Light"/>
            </a:endParaRPr>
          </a:p>
          <a:p>
            <a:pPr algn="r"/>
            <a:r>
              <a:rPr lang="en-US" sz="1800">
                <a:solidFill>
                  <a:srgbClr val="0FA7D7"/>
                </a:solidFill>
                <a:latin typeface="Roboto"/>
                <a:ea typeface="Roboto Light"/>
              </a:rPr>
              <a:t>27 February 2023</a:t>
            </a:r>
          </a:p>
          <a:p>
            <a:pPr algn="r"/>
            <a:r>
              <a:rPr lang="en-US" sz="1800">
                <a:solidFill>
                  <a:srgbClr val="0FA7D7"/>
                </a:solidFill>
                <a:latin typeface="Roboto"/>
                <a:ea typeface="Roboto Light"/>
              </a:rPr>
              <a:t>Online </a:t>
            </a:r>
          </a:p>
        </p:txBody>
      </p:sp>
    </p:spTree>
    <p:extLst>
      <p:ext uri="{BB962C8B-B14F-4D97-AF65-F5344CB8AC3E}">
        <p14:creationId xmlns:p14="http://schemas.microsoft.com/office/powerpoint/2010/main" val="1450864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22A903F4-639C-D90B-ABF8-CB927D24A19C}"/>
              </a:ext>
            </a:extLst>
          </p:cNvPr>
          <p:cNvSpPr txBox="1"/>
          <p:nvPr/>
        </p:nvSpPr>
        <p:spPr>
          <a:xfrm>
            <a:off x="3051960" y="348824"/>
            <a:ext cx="857541" cy="830997"/>
          </a:xfrm>
          <a:prstGeom prst="rect">
            <a:avLst/>
          </a:prstGeom>
          <a:noFill/>
        </p:spPr>
        <p:txBody>
          <a:bodyPr wrap="square" rtlCol="0">
            <a:spAutoFit/>
          </a:bodyPr>
          <a:lstStyle/>
          <a:p>
            <a:pPr algn="ctr"/>
            <a:r>
              <a:rPr lang="en-US" sz="4800" b="1">
                <a:gradFill flip="none" rotWithShape="1">
                  <a:gsLst>
                    <a:gs pos="100000">
                      <a:schemeClr val="bg1">
                        <a:alpha val="0"/>
                      </a:schemeClr>
                    </a:gs>
                    <a:gs pos="45000">
                      <a:srgbClr val="0FA7D7">
                        <a:alpha val="28000"/>
                      </a:srgbClr>
                    </a:gs>
                  </a:gsLst>
                  <a:lin ang="5400000" scaled="0"/>
                  <a:tileRect/>
                </a:gradFill>
                <a:latin typeface="Roboto" panose="02000000000000000000" pitchFamily="2" charset="0"/>
                <a:ea typeface="Roboto" panose="02000000000000000000" pitchFamily="2" charset="0"/>
              </a:rPr>
              <a:t>1</a:t>
            </a:r>
          </a:p>
        </p:txBody>
      </p:sp>
      <p:sp>
        <p:nvSpPr>
          <p:cNvPr id="12" name="Title 1">
            <a:extLst>
              <a:ext uri="{FF2B5EF4-FFF2-40B4-BE49-F238E27FC236}">
                <a16:creationId xmlns:a16="http://schemas.microsoft.com/office/drawing/2014/main" id="{A028233D-231B-882C-3DB3-1BCE07F05F68}"/>
              </a:ext>
            </a:extLst>
          </p:cNvPr>
          <p:cNvSpPr txBox="1">
            <a:spLocks/>
          </p:cNvSpPr>
          <p:nvPr/>
        </p:nvSpPr>
        <p:spPr>
          <a:xfrm>
            <a:off x="1939925" y="587512"/>
            <a:ext cx="1969576" cy="51506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1800" b="1">
                <a:solidFill>
                  <a:srgbClr val="203261"/>
                </a:solidFill>
                <a:latin typeface="Roboto" panose="02000000000000000000" pitchFamily="2" charset="0"/>
                <a:ea typeface="Roboto" panose="02000000000000000000" pitchFamily="2" charset="0"/>
              </a:rPr>
              <a:t>Workstream</a:t>
            </a:r>
          </a:p>
        </p:txBody>
      </p:sp>
      <p:pic>
        <p:nvPicPr>
          <p:cNvPr id="16" name="Picture 15" descr="Graphical user interface&#10;&#10;Description automatically generated with medium confidence">
            <a:extLst>
              <a:ext uri="{FF2B5EF4-FFF2-40B4-BE49-F238E27FC236}">
                <a16:creationId xmlns:a16="http://schemas.microsoft.com/office/drawing/2014/main" id="{D38DA983-FD24-B073-A0D7-EF434826E030}"/>
              </a:ext>
            </a:extLst>
          </p:cNvPr>
          <p:cNvPicPr>
            <a:picLocks noChangeAspect="1"/>
          </p:cNvPicPr>
          <p:nvPr/>
        </p:nvPicPr>
        <p:blipFill>
          <a:blip r:embed="rId2"/>
          <a:stretch>
            <a:fillRect/>
          </a:stretch>
        </p:blipFill>
        <p:spPr>
          <a:xfrm>
            <a:off x="9239250" y="459357"/>
            <a:ext cx="2648588" cy="373213"/>
          </a:xfrm>
          <a:prstGeom prst="rect">
            <a:avLst/>
          </a:prstGeom>
        </p:spPr>
      </p:pic>
      <p:sp>
        <p:nvSpPr>
          <p:cNvPr id="17" name="Title 1">
            <a:extLst>
              <a:ext uri="{FF2B5EF4-FFF2-40B4-BE49-F238E27FC236}">
                <a16:creationId xmlns:a16="http://schemas.microsoft.com/office/drawing/2014/main" id="{C7A58703-D72E-4BC9-BB90-D8D8247896E7}"/>
              </a:ext>
            </a:extLst>
          </p:cNvPr>
          <p:cNvSpPr>
            <a:spLocks noGrp="1"/>
          </p:cNvSpPr>
          <p:nvPr>
            <p:ph type="title"/>
          </p:nvPr>
        </p:nvSpPr>
        <p:spPr>
          <a:xfrm>
            <a:off x="1272748" y="1351583"/>
            <a:ext cx="10282147" cy="1228807"/>
          </a:xfrm>
        </p:spPr>
        <p:txBody>
          <a:bodyPr>
            <a:noAutofit/>
          </a:bodyPr>
          <a:lstStyle/>
          <a:p>
            <a:r>
              <a:rPr lang="en-US" sz="3600">
                <a:latin typeface="Roboto"/>
                <a:ea typeface="Roboto"/>
                <a:cs typeface="Roboto"/>
              </a:rPr>
              <a:t>Paragraph 70 of the International Migration Review Forum Progress Declaration </a:t>
            </a:r>
            <a:endParaRPr lang="en-US" sz="3600">
              <a:cs typeface="Roboto"/>
            </a:endParaRPr>
          </a:p>
        </p:txBody>
      </p:sp>
      <p:sp>
        <p:nvSpPr>
          <p:cNvPr id="18" name="Content Placeholder 3">
            <a:extLst>
              <a:ext uri="{FF2B5EF4-FFF2-40B4-BE49-F238E27FC236}">
                <a16:creationId xmlns:a16="http://schemas.microsoft.com/office/drawing/2014/main" id="{B538D189-7CFD-4F9E-8789-31781438B23F}"/>
              </a:ext>
            </a:extLst>
          </p:cNvPr>
          <p:cNvSpPr txBox="1">
            <a:spLocks/>
          </p:cNvSpPr>
          <p:nvPr/>
        </p:nvSpPr>
        <p:spPr>
          <a:xfrm>
            <a:off x="1939924" y="2792601"/>
            <a:ext cx="9947913" cy="3389124"/>
          </a:xfrm>
          <a:prstGeom prst="rect">
            <a:avLst/>
          </a:prstGeom>
        </p:spPr>
        <p:txBody>
          <a:bodyPr>
            <a:normAutofit/>
          </a:bodyPr>
          <a:lstStyle>
            <a:lvl1pPr marL="492125" indent="-361950" algn="l" defTabSz="914400" rtl="0" eaLnBrk="1" latinLnBrk="0" hangingPunct="1">
              <a:lnSpc>
                <a:spcPct val="120000"/>
              </a:lnSpc>
              <a:spcBef>
                <a:spcPts val="1000"/>
              </a:spcBef>
              <a:buFont typeface="Wingdings" pitchFamily="2" charset="2"/>
              <a:buChar char="§"/>
              <a:tabLst/>
              <a:defRPr sz="1800" kern="1200">
                <a:solidFill>
                  <a:srgbClr val="11C2F4"/>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30175" indent="0">
              <a:buFont typeface="Wingdings" pitchFamily="2" charset="2"/>
              <a:buNone/>
            </a:pPr>
            <a:r>
              <a:rPr lang="en-US" sz="2000"/>
              <a:t>Member States ‘request the Secretary-General, in his next biennial report, to propose, for the consideration of Member States, </a:t>
            </a:r>
            <a:r>
              <a:rPr lang="en-US" sz="2000" b="1">
                <a:solidFill>
                  <a:srgbClr val="1A3668"/>
                </a:solidFill>
              </a:rPr>
              <a:t>a limited set of indicators</a:t>
            </a:r>
            <a:r>
              <a:rPr lang="en-US" sz="2000"/>
              <a:t>, drawing on the global indicator framework for the Sustainable Development Goals and targets of the 2030 Agenda as contained in General Assembly resolution 71/313 of 6 July 2017 and other relevant frameworks, to assist Member States, upon their request, in conducting inclusive reviews of progress related to the implementation of the Global Compact, as well as to include </a:t>
            </a:r>
            <a:r>
              <a:rPr lang="en-US" sz="2000" b="1">
                <a:solidFill>
                  <a:srgbClr val="1A3668"/>
                </a:solidFill>
              </a:rPr>
              <a:t>a comprehensive strategy for improving disaggregated migration data </a:t>
            </a:r>
            <a:r>
              <a:rPr lang="en-US" sz="2000"/>
              <a:t>at the local, national, regional and global levels.’ </a:t>
            </a:r>
          </a:p>
          <a:p>
            <a:endParaRPr lang="en-US" sz="2000"/>
          </a:p>
          <a:p>
            <a:endParaRPr lang="en-US" sz="2000"/>
          </a:p>
        </p:txBody>
      </p:sp>
    </p:spTree>
    <p:extLst>
      <p:ext uri="{BB962C8B-B14F-4D97-AF65-F5344CB8AC3E}">
        <p14:creationId xmlns:p14="http://schemas.microsoft.com/office/powerpoint/2010/main" val="1378667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3CFA3B5-F368-DD6C-933E-A261FF44C668}"/>
              </a:ext>
            </a:extLst>
          </p:cNvPr>
          <p:cNvSpPr txBox="1"/>
          <p:nvPr/>
        </p:nvSpPr>
        <p:spPr>
          <a:xfrm>
            <a:off x="3051960" y="348824"/>
            <a:ext cx="857541" cy="830997"/>
          </a:xfrm>
          <a:prstGeom prst="rect">
            <a:avLst/>
          </a:prstGeom>
          <a:noFill/>
        </p:spPr>
        <p:txBody>
          <a:bodyPr wrap="square" rtlCol="0">
            <a:spAutoFit/>
          </a:bodyPr>
          <a:lstStyle/>
          <a:p>
            <a:pPr algn="ctr"/>
            <a:r>
              <a:rPr lang="en-US" sz="4800" b="1">
                <a:gradFill flip="none" rotWithShape="1">
                  <a:gsLst>
                    <a:gs pos="100000">
                      <a:schemeClr val="bg1">
                        <a:alpha val="0"/>
                      </a:schemeClr>
                    </a:gs>
                    <a:gs pos="45000">
                      <a:srgbClr val="0FA7D7">
                        <a:alpha val="28000"/>
                      </a:srgbClr>
                    </a:gs>
                  </a:gsLst>
                  <a:lin ang="5400000" scaled="0"/>
                  <a:tileRect/>
                </a:gradFill>
                <a:latin typeface="Roboto" panose="02000000000000000000" pitchFamily="2" charset="0"/>
                <a:ea typeface="Roboto" panose="02000000000000000000" pitchFamily="2" charset="0"/>
              </a:rPr>
              <a:t>1</a:t>
            </a:r>
          </a:p>
        </p:txBody>
      </p:sp>
      <p:sp>
        <p:nvSpPr>
          <p:cNvPr id="8" name="Title 1">
            <a:extLst>
              <a:ext uri="{FF2B5EF4-FFF2-40B4-BE49-F238E27FC236}">
                <a16:creationId xmlns:a16="http://schemas.microsoft.com/office/drawing/2014/main" id="{C0A9222A-E276-DDB9-D309-3B3807D5C3FD}"/>
              </a:ext>
            </a:extLst>
          </p:cNvPr>
          <p:cNvSpPr txBox="1">
            <a:spLocks/>
          </p:cNvSpPr>
          <p:nvPr/>
        </p:nvSpPr>
        <p:spPr>
          <a:xfrm>
            <a:off x="1939925" y="587512"/>
            <a:ext cx="1969576" cy="51506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1800" b="1">
                <a:solidFill>
                  <a:srgbClr val="203261"/>
                </a:solidFill>
                <a:latin typeface="Roboto" panose="02000000000000000000" pitchFamily="2" charset="0"/>
                <a:ea typeface="Roboto" panose="02000000000000000000" pitchFamily="2" charset="0"/>
              </a:rPr>
              <a:t>Workstream</a:t>
            </a:r>
          </a:p>
        </p:txBody>
      </p:sp>
      <p:pic>
        <p:nvPicPr>
          <p:cNvPr id="14" name="Picture 13" descr="Graphical user interface&#10;&#10;Description automatically generated with medium confidence">
            <a:extLst>
              <a:ext uri="{FF2B5EF4-FFF2-40B4-BE49-F238E27FC236}">
                <a16:creationId xmlns:a16="http://schemas.microsoft.com/office/drawing/2014/main" id="{7A83DC43-28EF-04C0-40BF-2352500689E8}"/>
              </a:ext>
            </a:extLst>
          </p:cNvPr>
          <p:cNvPicPr>
            <a:picLocks noChangeAspect="1"/>
          </p:cNvPicPr>
          <p:nvPr/>
        </p:nvPicPr>
        <p:blipFill>
          <a:blip r:embed="rId2"/>
          <a:stretch>
            <a:fillRect/>
          </a:stretch>
        </p:blipFill>
        <p:spPr>
          <a:xfrm>
            <a:off x="9239250" y="459357"/>
            <a:ext cx="2648588" cy="373213"/>
          </a:xfrm>
          <a:prstGeom prst="rect">
            <a:avLst/>
          </a:prstGeom>
        </p:spPr>
      </p:pic>
      <p:sp>
        <p:nvSpPr>
          <p:cNvPr id="15" name="Title 1">
            <a:extLst>
              <a:ext uri="{FF2B5EF4-FFF2-40B4-BE49-F238E27FC236}">
                <a16:creationId xmlns:a16="http://schemas.microsoft.com/office/drawing/2014/main" id="{57EE006C-C64C-436E-9BFA-7D30961F3CCE}"/>
              </a:ext>
            </a:extLst>
          </p:cNvPr>
          <p:cNvSpPr>
            <a:spLocks noGrp="1"/>
          </p:cNvSpPr>
          <p:nvPr>
            <p:ph type="title"/>
          </p:nvPr>
        </p:nvSpPr>
        <p:spPr>
          <a:xfrm>
            <a:off x="1141133" y="1184739"/>
            <a:ext cx="9966960" cy="649554"/>
          </a:xfrm>
        </p:spPr>
        <p:txBody>
          <a:bodyPr>
            <a:normAutofit/>
          </a:bodyPr>
          <a:lstStyle/>
          <a:p>
            <a:r>
              <a:rPr lang="en-US" sz="3600">
                <a:latin typeface="Roboto"/>
                <a:ea typeface="Roboto"/>
                <a:cs typeface="Roboto"/>
              </a:rPr>
              <a:t>Deliverables</a:t>
            </a:r>
          </a:p>
        </p:txBody>
      </p:sp>
      <p:graphicFrame>
        <p:nvGraphicFramePr>
          <p:cNvPr id="16" name="Table 3">
            <a:extLst>
              <a:ext uri="{FF2B5EF4-FFF2-40B4-BE49-F238E27FC236}">
                <a16:creationId xmlns:a16="http://schemas.microsoft.com/office/drawing/2014/main" id="{B908D50D-6E35-4DA3-8E93-5A546DE0FE17}"/>
              </a:ext>
            </a:extLst>
          </p:cNvPr>
          <p:cNvGraphicFramePr>
            <a:graphicFrameLocks noGrp="1"/>
          </p:cNvGraphicFramePr>
          <p:nvPr>
            <p:extLst>
              <p:ext uri="{D42A27DB-BD31-4B8C-83A1-F6EECF244321}">
                <p14:modId xmlns:p14="http://schemas.microsoft.com/office/powerpoint/2010/main" val="1293866010"/>
              </p:ext>
            </p:extLst>
          </p:nvPr>
        </p:nvGraphicFramePr>
        <p:xfrm>
          <a:off x="1939925" y="1973353"/>
          <a:ext cx="9947913" cy="4389120"/>
        </p:xfrm>
        <a:graphic>
          <a:graphicData uri="http://schemas.openxmlformats.org/drawingml/2006/table">
            <a:tbl>
              <a:tblPr firstRow="1" bandRow="1"/>
              <a:tblGrid>
                <a:gridCol w="2429675">
                  <a:extLst>
                    <a:ext uri="{9D8B030D-6E8A-4147-A177-3AD203B41FA5}">
                      <a16:colId xmlns:a16="http://schemas.microsoft.com/office/drawing/2014/main" val="4127383749"/>
                    </a:ext>
                  </a:extLst>
                </a:gridCol>
                <a:gridCol w="7518238">
                  <a:extLst>
                    <a:ext uri="{9D8B030D-6E8A-4147-A177-3AD203B41FA5}">
                      <a16:colId xmlns:a16="http://schemas.microsoft.com/office/drawing/2014/main" val="97507002"/>
                    </a:ext>
                  </a:extLst>
                </a:gridCol>
              </a:tblGrid>
              <a:tr h="640080">
                <a:tc>
                  <a:txBody>
                    <a:bodyPr/>
                    <a:lstStyle/>
                    <a:p>
                      <a:r>
                        <a:rPr lang="en-US" sz="2800">
                          <a:ln>
                            <a:noFill/>
                          </a:ln>
                          <a:solidFill>
                            <a:srgbClr val="FFFFFF"/>
                          </a:solidFill>
                          <a:latin typeface="Roboto "/>
                        </a:rPr>
                        <a:t>2023</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a:txBody>
                    <a:bodyPr/>
                    <a:lstStyle/>
                    <a:p>
                      <a:pPr marL="285750" indent="-285750">
                        <a:spcAft>
                          <a:spcPts val="1200"/>
                        </a:spcAft>
                        <a:buFont typeface="Arial" panose="020B0604020202020204" pitchFamily="34" charset="0"/>
                        <a:buChar char="•"/>
                      </a:pPr>
                      <a:endParaRPr lang="en-US" sz="1800" b="1" baseline="0">
                        <a:ln>
                          <a:noFill/>
                        </a:ln>
                        <a:solidFill>
                          <a:srgbClr val="1A3668"/>
                        </a:solidFill>
                        <a:latin typeface="Roboto "/>
                        <a:cs typeface="Arial"/>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731520">
                <a:tc gridSpan="2">
                  <a:txBody>
                    <a:bodyPr/>
                    <a:lstStyle/>
                    <a:p>
                      <a:pPr marL="285750" lvl="0" indent="-285750">
                        <a:spcAft>
                          <a:spcPts val="1200"/>
                        </a:spcAft>
                        <a:buClr>
                          <a:srgbClr val="1A3668"/>
                        </a:buClr>
                        <a:buFont typeface="Arial" panose="020B0604020202020204" pitchFamily="34" charset="0"/>
                        <a:buChar char="•"/>
                      </a:pPr>
                      <a:r>
                        <a:rPr lang="en-US" sz="1600" kern="1200">
                          <a:ln>
                            <a:noFill/>
                          </a:ln>
                          <a:solidFill>
                            <a:srgbClr val="4389C8"/>
                          </a:solidFill>
                          <a:latin typeface="Roboto"/>
                          <a:ea typeface="Roboto"/>
                          <a:cs typeface="Roboto"/>
                        </a:rPr>
                        <a:t>Conduct a </a:t>
                      </a:r>
                      <a:r>
                        <a:rPr lang="en-US" sz="1600" b="1" kern="1200">
                          <a:ln>
                            <a:noFill/>
                          </a:ln>
                          <a:solidFill>
                            <a:srgbClr val="1A3668"/>
                          </a:solidFill>
                          <a:latin typeface="Roboto"/>
                          <a:ea typeface="Roboto"/>
                          <a:cs typeface="Roboto"/>
                        </a:rPr>
                        <a:t>mapping</a:t>
                      </a:r>
                      <a:r>
                        <a:rPr lang="en-US" sz="1600" kern="1200">
                          <a:ln>
                            <a:noFill/>
                          </a:ln>
                          <a:solidFill>
                            <a:srgbClr val="4389C8"/>
                          </a:solidFill>
                          <a:latin typeface="Roboto"/>
                          <a:ea typeface="Roboto"/>
                          <a:cs typeface="Roboto"/>
                        </a:rPr>
                        <a:t> of relevant approaches to measuring the governance of migration in general and with a specific focus on the Global Compact for Safe, Orderly and Regular Migration</a:t>
                      </a:r>
                    </a:p>
                    <a:p>
                      <a:pPr marL="285750" indent="-285750">
                        <a:spcAft>
                          <a:spcPts val="1200"/>
                        </a:spcAft>
                        <a:buClr>
                          <a:srgbClr val="1A3668"/>
                        </a:buClr>
                        <a:buFont typeface="Arial" panose="020B0604020202020204" pitchFamily="34" charset="0"/>
                        <a:buChar char="•"/>
                      </a:pPr>
                      <a:r>
                        <a:rPr lang="en-US" sz="1600" kern="1200">
                          <a:ln>
                            <a:noFill/>
                          </a:ln>
                          <a:solidFill>
                            <a:srgbClr val="4389C8"/>
                          </a:solidFill>
                          <a:latin typeface="Roboto"/>
                          <a:ea typeface="Roboto"/>
                          <a:cs typeface="Roboto"/>
                        </a:rPr>
                        <a:t>Develop a </a:t>
                      </a:r>
                      <a:r>
                        <a:rPr lang="en-US" sz="1600" b="1" kern="1200">
                          <a:ln>
                            <a:noFill/>
                          </a:ln>
                          <a:solidFill>
                            <a:srgbClr val="1A3668"/>
                          </a:solidFill>
                          <a:latin typeface="Roboto"/>
                          <a:ea typeface="Roboto"/>
                          <a:cs typeface="Roboto"/>
                        </a:rPr>
                        <a:t>proposal</a:t>
                      </a:r>
                      <a:r>
                        <a:rPr lang="en-US" sz="1600" kern="1200">
                          <a:ln>
                            <a:noFill/>
                          </a:ln>
                          <a:solidFill>
                            <a:srgbClr val="4389C8"/>
                          </a:solidFill>
                          <a:latin typeface="Roboto"/>
                          <a:ea typeface="Roboto"/>
                          <a:cs typeface="Roboto"/>
                        </a:rPr>
                        <a:t> for a limited set of indicators, building on existing indicators and data collection processes, including the work of the UN Expert Group on Migration Statistics</a:t>
                      </a:r>
                    </a:p>
                    <a:p>
                      <a:pPr marL="285750" lvl="0" indent="-285750">
                        <a:spcAft>
                          <a:spcPts val="1200"/>
                        </a:spcAft>
                        <a:buClr>
                          <a:srgbClr val="1A3668"/>
                        </a:buClr>
                        <a:buFont typeface="Arial" panose="020B0604020202020204" pitchFamily="34" charset="0"/>
                        <a:buChar char="•"/>
                      </a:pPr>
                      <a:r>
                        <a:rPr lang="en-US" sz="1600" kern="1200">
                          <a:ln>
                            <a:noFill/>
                          </a:ln>
                          <a:solidFill>
                            <a:srgbClr val="4389C8"/>
                          </a:solidFill>
                          <a:latin typeface="Roboto"/>
                          <a:ea typeface="Roboto"/>
                          <a:cs typeface="Roboto"/>
                        </a:rPr>
                        <a:t>Conduct </a:t>
                      </a:r>
                      <a:r>
                        <a:rPr lang="en-US" sz="1600" b="1" kern="1200">
                          <a:ln>
                            <a:noFill/>
                          </a:ln>
                          <a:solidFill>
                            <a:srgbClr val="1A3668"/>
                          </a:solidFill>
                          <a:latin typeface="Roboto"/>
                          <a:ea typeface="Roboto"/>
                          <a:cs typeface="Roboto"/>
                        </a:rPr>
                        <a:t>consultations</a:t>
                      </a:r>
                      <a:r>
                        <a:rPr lang="en-US" sz="1600" kern="1200">
                          <a:ln>
                            <a:noFill/>
                          </a:ln>
                          <a:solidFill>
                            <a:srgbClr val="4389C8"/>
                          </a:solidFill>
                          <a:latin typeface="Roboto"/>
                          <a:ea typeface="Roboto"/>
                          <a:cs typeface="Roboto"/>
                        </a:rPr>
                        <a:t> with Member States and a wide range of relevant stakeholders on the limited set of indicators</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spcAft>
                          <a:spcPts val="1200"/>
                        </a:spcAft>
                        <a:buFont typeface="Arial" panose="020B0604020202020204" pitchFamily="34" charset="0"/>
                        <a:buChar char="•"/>
                      </a:pPr>
                      <a:endParaRPr lang="en-US" sz="1800" b="1" baseline="0">
                        <a:solidFill>
                          <a:srgbClr val="1A3668"/>
                        </a:solidFill>
                        <a:latin typeface="Roboto "/>
                        <a:cs typeface="Arial"/>
                      </a:endParaRP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757713393"/>
                  </a:ext>
                </a:extLst>
              </a:tr>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
                        <a:ln>
                          <a:noFill/>
                        </a:ln>
                        <a:solidFill>
                          <a:srgbClr val="FFFFFF"/>
                        </a:solidFill>
                        <a:latin typeface="Roboto "/>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200" kern="1200">
                        <a:ln>
                          <a:noFill/>
                        </a:ln>
                        <a:solidFill>
                          <a:srgbClr val="000000"/>
                        </a:solidFill>
                        <a:latin typeface="Roboto "/>
                        <a:ea typeface="+mn-ea"/>
                        <a:cs typeface="Aria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a:ln>
                            <a:noFill/>
                          </a:ln>
                          <a:solidFill>
                            <a:srgbClr val="FFFFFF"/>
                          </a:solidFill>
                          <a:latin typeface="Roboto "/>
                        </a:rPr>
                        <a:t>2024</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1800" b="1" kern="1200">
                        <a:ln>
                          <a:noFill/>
                        </a:ln>
                        <a:solidFill>
                          <a:schemeClr val="bg1">
                            <a:lumMod val="25000"/>
                          </a:schemeClr>
                        </a:solidFill>
                        <a:latin typeface="Roboto "/>
                        <a:ea typeface="+mn-ea"/>
                        <a:cs typeface="Arial"/>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6"/>
                  </a:ext>
                </a:extLst>
              </a:tr>
              <a:tr h="731520">
                <a:tc gridSpan="2">
                  <a:txBody>
                    <a:bodyPr/>
                    <a:lstStyle/>
                    <a:p>
                      <a:pPr marL="285750" lvl="0" indent="-285750" algn="l">
                        <a:lnSpc>
                          <a:spcPct val="100000"/>
                        </a:lnSpc>
                        <a:spcBef>
                          <a:spcPts val="0"/>
                        </a:spcBef>
                        <a:spcAft>
                          <a:spcPts val="1200"/>
                        </a:spcAft>
                        <a:buClr>
                          <a:srgbClr val="1D3262"/>
                        </a:buClr>
                        <a:buSzTx/>
                        <a:buFont typeface="Arial"/>
                        <a:buChar char="•"/>
                      </a:pPr>
                      <a:r>
                        <a:rPr lang="en-US" sz="1600" kern="1200" noProof="0">
                          <a:ln>
                            <a:noFill/>
                          </a:ln>
                          <a:solidFill>
                            <a:srgbClr val="4389C8"/>
                          </a:solidFill>
                          <a:latin typeface="Roboto"/>
                          <a:ea typeface="Roboto"/>
                          <a:cs typeface="Roboto"/>
                        </a:rPr>
                        <a:t>Develop a </a:t>
                      </a:r>
                      <a:r>
                        <a:rPr lang="en-US" sz="1600" b="1" kern="1200" noProof="0">
                          <a:ln>
                            <a:noFill/>
                          </a:ln>
                          <a:solidFill>
                            <a:srgbClr val="1A3668"/>
                          </a:solidFill>
                          <a:latin typeface="Roboto"/>
                          <a:ea typeface="Roboto"/>
                          <a:cs typeface="Roboto"/>
                        </a:rPr>
                        <a:t>comprehensive strategy</a:t>
                      </a:r>
                      <a:r>
                        <a:rPr lang="en-US" sz="1600" kern="1200" noProof="0">
                          <a:ln>
                            <a:noFill/>
                          </a:ln>
                          <a:solidFill>
                            <a:srgbClr val="4389C8"/>
                          </a:solidFill>
                          <a:latin typeface="Roboto"/>
                          <a:ea typeface="Roboto"/>
                          <a:cs typeface="Roboto"/>
                        </a:rPr>
                        <a:t> for improving disaggregated migration data</a:t>
                      </a:r>
                    </a:p>
                    <a:p>
                      <a:pPr marL="285750" lvl="0" indent="-285750" algn="l">
                        <a:lnSpc>
                          <a:spcPct val="100000"/>
                        </a:lnSpc>
                        <a:spcBef>
                          <a:spcPts val="0"/>
                        </a:spcBef>
                        <a:spcAft>
                          <a:spcPts val="0"/>
                        </a:spcAft>
                        <a:buClr>
                          <a:srgbClr val="1D3262"/>
                        </a:buClr>
                        <a:buSzTx/>
                        <a:buFont typeface="Arial,Sans-Serif"/>
                        <a:buChar char="•"/>
                      </a:pPr>
                      <a:r>
                        <a:rPr lang="en-US" sz="1600" kern="1200" noProof="0">
                          <a:ln>
                            <a:noFill/>
                          </a:ln>
                          <a:solidFill>
                            <a:srgbClr val="4389C8"/>
                          </a:solidFill>
                          <a:latin typeface="Roboto"/>
                          <a:ea typeface="Roboto"/>
                          <a:cs typeface="Roboto"/>
                        </a:rPr>
                        <a:t>Conduct a</a:t>
                      </a:r>
                      <a:r>
                        <a:rPr lang="en-US" sz="1600" b="1" kern="1200" noProof="0">
                          <a:ln>
                            <a:noFill/>
                          </a:ln>
                          <a:solidFill>
                            <a:srgbClr val="1A3668"/>
                          </a:solidFill>
                          <a:latin typeface="Roboto"/>
                          <a:ea typeface="Roboto"/>
                          <a:cs typeface="Roboto"/>
                        </a:rPr>
                        <a:t> technical consultation</a:t>
                      </a:r>
                      <a:r>
                        <a:rPr lang="en-US" sz="1600" kern="1200" noProof="0">
                          <a:ln>
                            <a:noFill/>
                          </a:ln>
                          <a:solidFill>
                            <a:srgbClr val="4389C8"/>
                          </a:solidFill>
                          <a:latin typeface="Roboto"/>
                          <a:ea typeface="Roboto"/>
                          <a:cs typeface="Roboto"/>
                        </a:rPr>
                        <a:t> on the draft comprehensive strategy for improving disaggregated migration data</a:t>
                      </a:r>
                      <a:endParaRPr lang="en-US" sz="1600" kern="1200">
                        <a:ln>
                          <a:noFill/>
                        </a:ln>
                        <a:solidFill>
                          <a:srgbClr val="4389C8"/>
                        </a:solidFill>
                        <a:latin typeface="Roboto"/>
                        <a:ea typeface="Roboto"/>
                        <a:cs typeface="Roboto"/>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marR="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sz="1800" b="1" kern="1200">
                        <a:solidFill>
                          <a:schemeClr val="bg1">
                            <a:lumMod val="25000"/>
                          </a:schemeClr>
                        </a:solidFill>
                        <a:latin typeface="Roboto "/>
                        <a:ea typeface="+mn-ea"/>
                        <a:cs typeface="Arial"/>
                      </a:endParaRP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2096403397"/>
                  </a:ext>
                </a:extLst>
              </a:tr>
            </a:tbl>
          </a:graphicData>
        </a:graphic>
      </p:graphicFrame>
    </p:spTree>
    <p:extLst>
      <p:ext uri="{BB962C8B-B14F-4D97-AF65-F5344CB8AC3E}">
        <p14:creationId xmlns:p14="http://schemas.microsoft.com/office/powerpoint/2010/main" val="1079045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3CFA3B5-F368-DD6C-933E-A261FF44C668}"/>
              </a:ext>
            </a:extLst>
          </p:cNvPr>
          <p:cNvSpPr txBox="1"/>
          <p:nvPr/>
        </p:nvSpPr>
        <p:spPr>
          <a:xfrm>
            <a:off x="3051960" y="348824"/>
            <a:ext cx="857541" cy="830997"/>
          </a:xfrm>
          <a:prstGeom prst="rect">
            <a:avLst/>
          </a:prstGeom>
          <a:noFill/>
        </p:spPr>
        <p:txBody>
          <a:bodyPr wrap="square" rtlCol="0">
            <a:spAutoFit/>
          </a:bodyPr>
          <a:lstStyle/>
          <a:p>
            <a:pPr algn="ctr"/>
            <a:r>
              <a:rPr lang="en-US" sz="4800" b="1">
                <a:gradFill flip="none" rotWithShape="1">
                  <a:gsLst>
                    <a:gs pos="100000">
                      <a:schemeClr val="bg1">
                        <a:alpha val="0"/>
                      </a:schemeClr>
                    </a:gs>
                    <a:gs pos="45000">
                      <a:srgbClr val="0FA7D7">
                        <a:alpha val="28000"/>
                      </a:srgbClr>
                    </a:gs>
                  </a:gsLst>
                  <a:lin ang="5400000" scaled="0"/>
                  <a:tileRect/>
                </a:gradFill>
                <a:latin typeface="Roboto" panose="02000000000000000000" pitchFamily="2" charset="0"/>
                <a:ea typeface="Roboto" panose="02000000000000000000" pitchFamily="2" charset="0"/>
              </a:rPr>
              <a:t>1</a:t>
            </a:r>
          </a:p>
        </p:txBody>
      </p:sp>
      <p:sp>
        <p:nvSpPr>
          <p:cNvPr id="8" name="Title 1">
            <a:extLst>
              <a:ext uri="{FF2B5EF4-FFF2-40B4-BE49-F238E27FC236}">
                <a16:creationId xmlns:a16="http://schemas.microsoft.com/office/drawing/2014/main" id="{C0A9222A-E276-DDB9-D309-3B3807D5C3FD}"/>
              </a:ext>
            </a:extLst>
          </p:cNvPr>
          <p:cNvSpPr txBox="1">
            <a:spLocks/>
          </p:cNvSpPr>
          <p:nvPr/>
        </p:nvSpPr>
        <p:spPr>
          <a:xfrm>
            <a:off x="1939925" y="587512"/>
            <a:ext cx="1969576" cy="51506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1800" b="1">
                <a:solidFill>
                  <a:srgbClr val="203261"/>
                </a:solidFill>
                <a:latin typeface="Roboto" panose="02000000000000000000" pitchFamily="2" charset="0"/>
                <a:ea typeface="Roboto" panose="02000000000000000000" pitchFamily="2" charset="0"/>
              </a:rPr>
              <a:t>Workstream</a:t>
            </a:r>
          </a:p>
        </p:txBody>
      </p:sp>
      <p:pic>
        <p:nvPicPr>
          <p:cNvPr id="14" name="Picture 13" descr="Graphical user interface&#10;&#10;Description automatically generated with medium confidence">
            <a:extLst>
              <a:ext uri="{FF2B5EF4-FFF2-40B4-BE49-F238E27FC236}">
                <a16:creationId xmlns:a16="http://schemas.microsoft.com/office/drawing/2014/main" id="{7A83DC43-28EF-04C0-40BF-2352500689E8}"/>
              </a:ext>
            </a:extLst>
          </p:cNvPr>
          <p:cNvPicPr>
            <a:picLocks noChangeAspect="1"/>
          </p:cNvPicPr>
          <p:nvPr/>
        </p:nvPicPr>
        <p:blipFill>
          <a:blip r:embed="rId2"/>
          <a:stretch>
            <a:fillRect/>
          </a:stretch>
        </p:blipFill>
        <p:spPr>
          <a:xfrm>
            <a:off x="9239250" y="459357"/>
            <a:ext cx="2648588" cy="373213"/>
          </a:xfrm>
          <a:prstGeom prst="rect">
            <a:avLst/>
          </a:prstGeom>
        </p:spPr>
      </p:pic>
      <p:sp>
        <p:nvSpPr>
          <p:cNvPr id="15" name="Title 1">
            <a:extLst>
              <a:ext uri="{FF2B5EF4-FFF2-40B4-BE49-F238E27FC236}">
                <a16:creationId xmlns:a16="http://schemas.microsoft.com/office/drawing/2014/main" id="{57EE006C-C64C-436E-9BFA-7D30961F3CCE}"/>
              </a:ext>
            </a:extLst>
          </p:cNvPr>
          <p:cNvSpPr>
            <a:spLocks noGrp="1"/>
          </p:cNvSpPr>
          <p:nvPr>
            <p:ph type="title"/>
          </p:nvPr>
        </p:nvSpPr>
        <p:spPr>
          <a:xfrm>
            <a:off x="1141133" y="1184739"/>
            <a:ext cx="9966960" cy="689871"/>
          </a:xfrm>
        </p:spPr>
        <p:txBody>
          <a:bodyPr>
            <a:normAutofit/>
          </a:bodyPr>
          <a:lstStyle/>
          <a:p>
            <a:r>
              <a:rPr lang="en-US" sz="3600">
                <a:latin typeface="Roboto"/>
                <a:ea typeface="Roboto"/>
                <a:cs typeface="Roboto"/>
              </a:rPr>
              <a:t>Key principles guiding the workstream</a:t>
            </a:r>
          </a:p>
        </p:txBody>
      </p:sp>
      <p:graphicFrame>
        <p:nvGraphicFramePr>
          <p:cNvPr id="9" name="Table 3">
            <a:extLst>
              <a:ext uri="{FF2B5EF4-FFF2-40B4-BE49-F238E27FC236}">
                <a16:creationId xmlns:a16="http://schemas.microsoft.com/office/drawing/2014/main" id="{4B5659D7-8140-4B49-B628-14C06037A0A0}"/>
              </a:ext>
            </a:extLst>
          </p:cNvPr>
          <p:cNvGraphicFramePr>
            <a:graphicFrameLocks noGrp="1"/>
          </p:cNvGraphicFramePr>
          <p:nvPr>
            <p:extLst>
              <p:ext uri="{D42A27DB-BD31-4B8C-83A1-F6EECF244321}">
                <p14:modId xmlns:p14="http://schemas.microsoft.com/office/powerpoint/2010/main" val="3278115066"/>
              </p:ext>
            </p:extLst>
          </p:nvPr>
        </p:nvGraphicFramePr>
        <p:xfrm>
          <a:off x="1939926" y="1892889"/>
          <a:ext cx="9947912" cy="4785469"/>
        </p:xfrm>
        <a:graphic>
          <a:graphicData uri="http://schemas.openxmlformats.org/drawingml/2006/table">
            <a:tbl>
              <a:tblPr firstRow="1" bandRow="1"/>
              <a:tblGrid>
                <a:gridCol w="2429675">
                  <a:extLst>
                    <a:ext uri="{9D8B030D-6E8A-4147-A177-3AD203B41FA5}">
                      <a16:colId xmlns:a16="http://schemas.microsoft.com/office/drawing/2014/main" val="4127383749"/>
                    </a:ext>
                  </a:extLst>
                </a:gridCol>
                <a:gridCol w="7518237">
                  <a:extLst>
                    <a:ext uri="{9D8B030D-6E8A-4147-A177-3AD203B41FA5}">
                      <a16:colId xmlns:a16="http://schemas.microsoft.com/office/drawing/2014/main" val="97507002"/>
                    </a:ext>
                  </a:extLst>
                </a:gridCol>
              </a:tblGrid>
              <a:tr h="478402">
                <a:tc>
                  <a:txBody>
                    <a:bodyPr/>
                    <a:lstStyle/>
                    <a:p>
                      <a:r>
                        <a:rPr lang="en-US" sz="2400">
                          <a:ln>
                            <a:solidFill>
                              <a:srgbClr val="FFFFFF"/>
                            </a:solidFill>
                          </a:ln>
                          <a:solidFill>
                            <a:srgbClr val="FFFFFF"/>
                          </a:solidFill>
                          <a:latin typeface="Roboto "/>
                        </a:rPr>
                        <a:t>Inclusiveness</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a:txBody>
                    <a:bodyPr/>
                    <a:lstStyle/>
                    <a:p>
                      <a:pPr marL="285750" indent="-285750">
                        <a:spcAft>
                          <a:spcPts val="1200"/>
                        </a:spcAft>
                        <a:buFont typeface="Arial" panose="020B0604020202020204" pitchFamily="34" charset="0"/>
                        <a:buChar char="•"/>
                      </a:pPr>
                      <a:endParaRPr lang="en-US" sz="1800" b="1" baseline="0">
                        <a:solidFill>
                          <a:srgbClr val="1A3668"/>
                        </a:solidFill>
                        <a:latin typeface="Roboto "/>
                        <a:cs typeface="Arial"/>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985798">
                <a:tc gridSpan="2">
                  <a:txBody>
                    <a:bodyPr/>
                    <a:lstStyle/>
                    <a:p>
                      <a:pPr marL="285750" indent="-285750">
                        <a:spcAft>
                          <a:spcPts val="1200"/>
                        </a:spcAft>
                        <a:buClr>
                          <a:srgbClr val="1A3668"/>
                        </a:buClr>
                        <a:buFont typeface="Arial" panose="020B0604020202020204" pitchFamily="34" charset="0"/>
                        <a:buChar char="•"/>
                      </a:pPr>
                      <a:r>
                        <a:rPr lang="en-US" sz="1600" kern="1200">
                          <a:solidFill>
                            <a:srgbClr val="4389C8"/>
                          </a:solidFill>
                          <a:latin typeface="Roboto"/>
                          <a:ea typeface="Roboto"/>
                          <a:cs typeface="Roboto"/>
                        </a:rPr>
                        <a:t>Encourage participation in the activities of the workstream by a broad range of relevant </a:t>
                      </a:r>
                      <a:r>
                        <a:rPr lang="en-US" sz="1600" b="1" kern="1200">
                          <a:solidFill>
                            <a:srgbClr val="1A3668"/>
                          </a:solidFill>
                          <a:latin typeface="Roboto"/>
                          <a:ea typeface="Roboto"/>
                          <a:cs typeface="Roboto"/>
                        </a:rPr>
                        <a:t>stakeholders </a:t>
                      </a:r>
                      <a:endParaRPr lang="en-US"/>
                    </a:p>
                    <a:p>
                      <a:pPr marL="285750" lvl="0" indent="-285750">
                        <a:spcAft>
                          <a:spcPts val="1200"/>
                        </a:spcAft>
                        <a:buClr>
                          <a:srgbClr val="1A3668"/>
                        </a:buClr>
                        <a:buFont typeface="Arial" panose="020B0604020202020204" pitchFamily="34" charset="0"/>
                        <a:buChar char="•"/>
                      </a:pPr>
                      <a:r>
                        <a:rPr lang="en-US" sz="1600" kern="1200">
                          <a:solidFill>
                            <a:srgbClr val="4389C8"/>
                          </a:solidFill>
                          <a:latin typeface="Roboto"/>
                          <a:ea typeface="Roboto"/>
                          <a:cs typeface="Roboto"/>
                        </a:rPr>
                        <a:t>Conduct </a:t>
                      </a:r>
                      <a:r>
                        <a:rPr lang="en-US" sz="1600" b="1" kern="1200">
                          <a:solidFill>
                            <a:srgbClr val="1A3668"/>
                          </a:solidFill>
                          <a:latin typeface="Roboto"/>
                          <a:ea typeface="Roboto"/>
                          <a:cs typeface="Roboto"/>
                        </a:rPr>
                        <a:t>regional</a:t>
                      </a:r>
                      <a:r>
                        <a:rPr lang="en-US" sz="1600" kern="1200">
                          <a:solidFill>
                            <a:srgbClr val="4389C8"/>
                          </a:solidFill>
                          <a:latin typeface="Roboto"/>
                          <a:ea typeface="Roboto"/>
                          <a:cs typeface="Roboto"/>
                        </a:rPr>
                        <a:t> and </a:t>
                      </a:r>
                      <a:r>
                        <a:rPr lang="en-US" sz="1600" b="1" kern="1200">
                          <a:solidFill>
                            <a:srgbClr val="1A3668"/>
                          </a:solidFill>
                          <a:latin typeface="Roboto"/>
                          <a:ea typeface="Roboto"/>
                          <a:cs typeface="Roboto"/>
                        </a:rPr>
                        <a:t>global</a:t>
                      </a:r>
                      <a:r>
                        <a:rPr lang="en-US" sz="1600" kern="1200">
                          <a:solidFill>
                            <a:srgbClr val="4389C8"/>
                          </a:solidFill>
                          <a:latin typeface="Roboto"/>
                          <a:ea typeface="Roboto"/>
                          <a:cs typeface="Roboto"/>
                        </a:rPr>
                        <a:t> </a:t>
                      </a:r>
                      <a:r>
                        <a:rPr lang="en-US" sz="1600" b="1" kern="1200">
                          <a:solidFill>
                            <a:srgbClr val="1A3668"/>
                          </a:solidFill>
                          <a:latin typeface="Roboto"/>
                          <a:ea typeface="Roboto"/>
                          <a:cs typeface="Roboto"/>
                        </a:rPr>
                        <a:t>consultations</a:t>
                      </a:r>
                      <a:r>
                        <a:rPr lang="en-US" sz="1600" kern="1200">
                          <a:solidFill>
                            <a:srgbClr val="4389C8"/>
                          </a:solidFill>
                          <a:latin typeface="Roboto"/>
                          <a:ea typeface="Roboto"/>
                          <a:cs typeface="Roboto"/>
                        </a:rPr>
                        <a:t> with </a:t>
                      </a:r>
                      <a:r>
                        <a:rPr lang="en-US" sz="1600" b="1" kern="1200">
                          <a:solidFill>
                            <a:srgbClr val="1A3668"/>
                          </a:solidFill>
                          <a:latin typeface="Roboto"/>
                          <a:ea typeface="Roboto"/>
                          <a:cs typeface="Roboto"/>
                        </a:rPr>
                        <a:t>Member States </a:t>
                      </a:r>
                      <a:r>
                        <a:rPr lang="en-US" sz="1600" kern="1200">
                          <a:solidFill>
                            <a:srgbClr val="4389C8"/>
                          </a:solidFill>
                          <a:latin typeface="Roboto"/>
                          <a:ea typeface="Roboto"/>
                          <a:cs typeface="Roboto"/>
                        </a:rPr>
                        <a:t>and other </a:t>
                      </a:r>
                      <a:r>
                        <a:rPr lang="en-US" sz="1600" b="1" kern="1200">
                          <a:solidFill>
                            <a:srgbClr val="1A3668"/>
                          </a:solidFill>
                          <a:latin typeface="Roboto"/>
                          <a:ea typeface="Roboto"/>
                          <a:cs typeface="Roboto"/>
                        </a:rPr>
                        <a:t>stakeholders </a:t>
                      </a:r>
                      <a:r>
                        <a:rPr lang="en-US" sz="1600" kern="1200">
                          <a:solidFill>
                            <a:srgbClr val="4389C8"/>
                          </a:solidFill>
                          <a:latin typeface="Roboto"/>
                          <a:ea typeface="Roboto"/>
                          <a:cs typeface="Roboto"/>
                        </a:rPr>
                        <a:t>on the proposal of a limited set of indicators</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spcAft>
                          <a:spcPts val="1200"/>
                        </a:spcAft>
                        <a:buFont typeface="Arial" panose="020B0604020202020204" pitchFamily="34" charset="0"/>
                        <a:buChar char="•"/>
                      </a:pPr>
                      <a:endParaRPr lang="en-US" sz="1800" b="1" baseline="0">
                        <a:solidFill>
                          <a:srgbClr val="1A3668"/>
                        </a:solidFill>
                        <a:latin typeface="Roboto "/>
                        <a:cs typeface="Arial"/>
                      </a:endParaRP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757713393"/>
                  </a:ext>
                </a:extLst>
              </a:tr>
              <a:tr h="2029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
                        <a:ln>
                          <a:solidFill>
                            <a:srgbClr val="FFFFFF"/>
                          </a:solidFill>
                        </a:ln>
                        <a:solidFill>
                          <a:srgbClr val="FFFFFF"/>
                        </a:solidFill>
                        <a:latin typeface="Roboto "/>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200" kern="1200">
                        <a:solidFill>
                          <a:srgbClr val="000000"/>
                        </a:solidFill>
                        <a:latin typeface="Roboto "/>
                        <a:ea typeface="+mn-ea"/>
                        <a:cs typeface="Aria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4784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a:ln>
                            <a:solidFill>
                              <a:srgbClr val="FFFFFF"/>
                            </a:solidFill>
                          </a:ln>
                          <a:solidFill>
                            <a:srgbClr val="FFFFFF"/>
                          </a:solidFill>
                          <a:latin typeface="Roboto "/>
                        </a:rPr>
                        <a:t>Efficiency</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1800" kern="1200">
                        <a:solidFill>
                          <a:srgbClr val="000000"/>
                        </a:solidFill>
                        <a:latin typeface="Roboto "/>
                        <a:ea typeface="+mn-ea"/>
                        <a:cs typeface="Arial"/>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3"/>
                  </a:ext>
                </a:extLst>
              </a:tr>
              <a:tr h="753846">
                <a:tc gridSpan="2">
                  <a:txBody>
                    <a:bodyPr/>
                    <a:lstStyle/>
                    <a:p>
                      <a:pPr marL="285750" indent="-285750" algn="l" defTabSz="914400" rtl="0" eaLnBrk="1" latinLnBrk="0" hangingPunct="1">
                        <a:spcAft>
                          <a:spcPts val="1200"/>
                        </a:spcAft>
                        <a:buClr>
                          <a:srgbClr val="1A3668"/>
                        </a:buClr>
                        <a:buFont typeface="Arial" panose="020B0604020202020204" pitchFamily="34" charset="0"/>
                        <a:buChar char="•"/>
                      </a:pPr>
                      <a:r>
                        <a:rPr lang="en-US" sz="1600" kern="1200">
                          <a:solidFill>
                            <a:srgbClr val="4389C8"/>
                          </a:solidFill>
                          <a:latin typeface="Roboto"/>
                          <a:ea typeface="Roboto"/>
                          <a:cs typeface="Roboto"/>
                        </a:rPr>
                        <a:t>Build on </a:t>
                      </a:r>
                      <a:r>
                        <a:rPr lang="en-US" sz="1600" b="1" kern="1200">
                          <a:solidFill>
                            <a:srgbClr val="1A3668"/>
                          </a:solidFill>
                          <a:latin typeface="Roboto"/>
                          <a:ea typeface="Roboto"/>
                          <a:cs typeface="Roboto"/>
                        </a:rPr>
                        <a:t>existing frameworks</a:t>
                      </a:r>
                      <a:r>
                        <a:rPr lang="en-US" sz="1600" kern="1200">
                          <a:solidFill>
                            <a:srgbClr val="4389C8"/>
                          </a:solidFill>
                          <a:latin typeface="Roboto"/>
                          <a:ea typeface="Roboto"/>
                          <a:cs typeface="Roboto"/>
                        </a:rPr>
                        <a:t>, such as the </a:t>
                      </a:r>
                      <a:r>
                        <a:rPr lang="en-US" sz="1600" b="1" kern="1200">
                          <a:solidFill>
                            <a:srgbClr val="1A3668"/>
                          </a:solidFill>
                          <a:latin typeface="Roboto"/>
                          <a:ea typeface="Roboto"/>
                          <a:cs typeface="Roboto"/>
                        </a:rPr>
                        <a:t>SDG</a:t>
                      </a:r>
                      <a:r>
                        <a:rPr lang="en-US" sz="1600" kern="1200">
                          <a:solidFill>
                            <a:srgbClr val="4389C8"/>
                          </a:solidFill>
                          <a:latin typeface="Roboto"/>
                          <a:ea typeface="Roboto"/>
                          <a:cs typeface="Roboto"/>
                        </a:rPr>
                        <a:t> global indicator framework​</a:t>
                      </a:r>
                    </a:p>
                    <a:p>
                      <a:pPr marL="285750" indent="-285750" algn="l" defTabSz="914400" rtl="0" eaLnBrk="1" latinLnBrk="0" hangingPunct="1">
                        <a:spcAft>
                          <a:spcPts val="1200"/>
                        </a:spcAft>
                        <a:buClr>
                          <a:srgbClr val="1A3668"/>
                        </a:buClr>
                        <a:buFont typeface="Arial" panose="020B0604020202020204" pitchFamily="34" charset="0"/>
                        <a:buChar char="•"/>
                      </a:pPr>
                      <a:r>
                        <a:rPr lang="en-US" sz="1600" kern="1200">
                          <a:solidFill>
                            <a:srgbClr val="4389C8"/>
                          </a:solidFill>
                          <a:latin typeface="Roboto"/>
                          <a:ea typeface="Roboto"/>
                          <a:cs typeface="Roboto"/>
                        </a:rPr>
                        <a:t>Maximize </a:t>
                      </a:r>
                      <a:r>
                        <a:rPr lang="en-US" sz="1600" b="1" kern="1200">
                          <a:solidFill>
                            <a:srgbClr val="1A3668"/>
                          </a:solidFill>
                          <a:latin typeface="Roboto"/>
                          <a:ea typeface="Roboto"/>
                          <a:cs typeface="Roboto"/>
                        </a:rPr>
                        <a:t>synergies</a:t>
                      </a:r>
                      <a:r>
                        <a:rPr lang="en-US" sz="1600" kern="1200">
                          <a:solidFill>
                            <a:srgbClr val="4389C8"/>
                          </a:solidFill>
                          <a:latin typeface="Roboto"/>
                          <a:ea typeface="Roboto"/>
                          <a:cs typeface="Roboto"/>
                        </a:rPr>
                        <a:t> to link GCM reporting processes with other monitoring tools</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lgn="l" defTabSz="914400" rtl="0" eaLnBrk="1" latinLnBrk="0" hangingPunct="1">
                        <a:spcAft>
                          <a:spcPts val="1200"/>
                        </a:spcAft>
                        <a:buFont typeface="Arial" panose="020B0604020202020204" pitchFamily="34" charset="0"/>
                        <a:buChar char="•"/>
                      </a:pPr>
                      <a:endParaRPr lang="en-US" sz="1800" kern="1200">
                        <a:solidFill>
                          <a:srgbClr val="000000"/>
                        </a:solidFill>
                        <a:latin typeface="Roboto "/>
                        <a:ea typeface="+mn-ea"/>
                        <a:cs typeface="Arial"/>
                      </a:endParaRP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739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
                        <a:ln>
                          <a:solidFill>
                            <a:srgbClr val="FFFFFF"/>
                          </a:solidFill>
                        </a:ln>
                        <a:solidFill>
                          <a:srgbClr val="FFFFFF"/>
                        </a:solidFill>
                        <a:latin typeface="Roboto "/>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200" b="1" kern="1200">
                        <a:solidFill>
                          <a:schemeClr val="bg1">
                            <a:lumMod val="25000"/>
                          </a:schemeClr>
                        </a:solidFill>
                        <a:latin typeface="Roboto "/>
                        <a:ea typeface="+mn-ea"/>
                        <a:cs typeface="Aria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4928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a:ln>
                            <a:solidFill>
                              <a:srgbClr val="FFFFFF"/>
                            </a:solidFill>
                          </a:ln>
                          <a:solidFill>
                            <a:srgbClr val="FFFFFF"/>
                          </a:solidFill>
                          <a:latin typeface="Roboto "/>
                        </a:rPr>
                        <a:t>Transparency</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1800" b="1" kern="1200">
                        <a:solidFill>
                          <a:schemeClr val="bg1">
                            <a:lumMod val="25000"/>
                          </a:schemeClr>
                        </a:solidFill>
                        <a:latin typeface="Roboto "/>
                        <a:ea typeface="+mn-ea"/>
                        <a:cs typeface="Arial"/>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6"/>
                  </a:ext>
                </a:extLst>
              </a:tr>
              <a:tr h="985798">
                <a:tc gridSpan="2">
                  <a:txBody>
                    <a:bodyPr/>
                    <a:lstStyle/>
                    <a:p>
                      <a:pPr marL="285750" marR="0" indent="-285750" algn="l" rtl="0" eaLnBrk="1" fontAlgn="auto" latinLnBrk="0" hangingPunct="1">
                        <a:lnSpc>
                          <a:spcPct val="100000"/>
                        </a:lnSpc>
                        <a:spcBef>
                          <a:spcPts val="0"/>
                        </a:spcBef>
                        <a:spcAft>
                          <a:spcPts val="1200"/>
                        </a:spcAft>
                        <a:buClr>
                          <a:srgbClr val="1A3668"/>
                        </a:buClr>
                        <a:buSzTx/>
                        <a:buFont typeface="Arial" panose="020B0604020202020204" pitchFamily="34" charset="0"/>
                        <a:buChar char="•"/>
                      </a:pPr>
                      <a:r>
                        <a:rPr lang="en-US" sz="1600" kern="1200">
                          <a:solidFill>
                            <a:srgbClr val="4389C8"/>
                          </a:solidFill>
                          <a:latin typeface="Roboto"/>
                          <a:ea typeface="Roboto"/>
                          <a:cs typeface="Roboto"/>
                        </a:rPr>
                        <a:t>Conduct briefings, informal hearings, consultations and other meetings both </a:t>
                      </a:r>
                      <a:r>
                        <a:rPr lang="en-US" sz="1600" b="1" kern="1200">
                          <a:solidFill>
                            <a:srgbClr val="1A3668"/>
                          </a:solidFill>
                          <a:latin typeface="Roboto"/>
                          <a:ea typeface="Roboto"/>
                          <a:cs typeface="Roboto"/>
                        </a:rPr>
                        <a:t>virtually</a:t>
                      </a:r>
                      <a:r>
                        <a:rPr lang="en-US" sz="1600" kern="1200">
                          <a:solidFill>
                            <a:srgbClr val="4389C8"/>
                          </a:solidFill>
                          <a:latin typeface="Roboto"/>
                          <a:ea typeface="Roboto"/>
                          <a:cs typeface="Roboto"/>
                        </a:rPr>
                        <a:t> and </a:t>
                      </a:r>
                      <a:r>
                        <a:rPr lang="en-US" sz="1600" b="1" kern="1200">
                          <a:solidFill>
                            <a:srgbClr val="1A3668"/>
                          </a:solidFill>
                          <a:latin typeface="Roboto"/>
                          <a:ea typeface="Roboto"/>
                          <a:cs typeface="Roboto"/>
                        </a:rPr>
                        <a:t>in</a:t>
                      </a:r>
                      <a:r>
                        <a:rPr lang="en-US" sz="1600" kern="1200">
                          <a:solidFill>
                            <a:srgbClr val="4389C8"/>
                          </a:solidFill>
                          <a:latin typeface="Roboto"/>
                          <a:ea typeface="Roboto"/>
                          <a:cs typeface="Roboto"/>
                        </a:rPr>
                        <a:t> </a:t>
                      </a:r>
                      <a:r>
                        <a:rPr lang="en-US" sz="1600" b="1" kern="1200">
                          <a:solidFill>
                            <a:srgbClr val="1A3668"/>
                          </a:solidFill>
                          <a:latin typeface="Roboto"/>
                          <a:ea typeface="Roboto"/>
                          <a:cs typeface="Roboto"/>
                        </a:rPr>
                        <a:t>person</a:t>
                      </a:r>
                      <a:r>
                        <a:rPr lang="en-US" sz="1600" kern="1200">
                          <a:solidFill>
                            <a:srgbClr val="4389C8"/>
                          </a:solidFill>
                          <a:latin typeface="Roboto"/>
                          <a:ea typeface="Roboto"/>
                          <a:cs typeface="Roboto"/>
                        </a:rPr>
                        <a:t>, and ensure that they are widely accessible including through the</a:t>
                      </a:r>
                      <a:r>
                        <a:rPr lang="en-US" sz="1600" b="1" kern="1200">
                          <a:solidFill>
                            <a:srgbClr val="1A3668"/>
                          </a:solidFill>
                          <a:latin typeface="Roboto"/>
                          <a:ea typeface="Roboto"/>
                          <a:cs typeface="Roboto"/>
                        </a:rPr>
                        <a:t> GCM Talks platform</a:t>
                      </a:r>
                    </a:p>
                    <a:p>
                      <a:pPr marL="285750" indent="-285750" algn="l" defTabSz="914400" rtl="0" eaLnBrk="1" latinLnBrk="0" hangingPunct="1">
                        <a:spcAft>
                          <a:spcPts val="1200"/>
                        </a:spcAft>
                        <a:buClr>
                          <a:srgbClr val="1A3668"/>
                        </a:buClr>
                        <a:buFont typeface="Arial" panose="020B0604020202020204" pitchFamily="34" charset="0"/>
                        <a:buChar char="•"/>
                      </a:pPr>
                      <a:r>
                        <a:rPr lang="en-US" sz="1600" kern="1200">
                          <a:solidFill>
                            <a:srgbClr val="4389C8"/>
                          </a:solidFill>
                          <a:latin typeface="Roboto"/>
                          <a:ea typeface="Roboto"/>
                          <a:cs typeface="Roboto"/>
                        </a:rPr>
                        <a:t>Disseminate the mapping, proposals, presentations and summaries of all briefings and consultations via the </a:t>
                      </a:r>
                      <a:r>
                        <a:rPr lang="en-US" sz="1600" b="1" kern="1200">
                          <a:solidFill>
                            <a:srgbClr val="1A3668"/>
                          </a:solidFill>
                          <a:latin typeface="Roboto"/>
                          <a:ea typeface="Roboto"/>
                          <a:cs typeface="Roboto"/>
                        </a:rPr>
                        <a:t>Hub</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marR="0" indent="-2857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endParaRPr lang="en-US" sz="1800" b="1" kern="1200">
                        <a:solidFill>
                          <a:schemeClr val="bg1">
                            <a:lumMod val="25000"/>
                          </a:schemeClr>
                        </a:solidFill>
                        <a:latin typeface="Roboto "/>
                        <a:ea typeface="+mn-ea"/>
                        <a:cs typeface="Arial"/>
                      </a:endParaRP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2096403397"/>
                  </a:ext>
                </a:extLst>
              </a:tr>
            </a:tbl>
          </a:graphicData>
        </a:graphic>
      </p:graphicFrame>
    </p:spTree>
    <p:extLst>
      <p:ext uri="{BB962C8B-B14F-4D97-AF65-F5344CB8AC3E}">
        <p14:creationId xmlns:p14="http://schemas.microsoft.com/office/powerpoint/2010/main" val="2923062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3CFA3B5-F368-DD6C-933E-A261FF44C668}"/>
              </a:ext>
            </a:extLst>
          </p:cNvPr>
          <p:cNvSpPr txBox="1"/>
          <p:nvPr/>
        </p:nvSpPr>
        <p:spPr>
          <a:xfrm>
            <a:off x="3051960" y="348824"/>
            <a:ext cx="857541" cy="830997"/>
          </a:xfrm>
          <a:prstGeom prst="rect">
            <a:avLst/>
          </a:prstGeom>
          <a:noFill/>
        </p:spPr>
        <p:txBody>
          <a:bodyPr wrap="square" rtlCol="0">
            <a:spAutoFit/>
          </a:bodyPr>
          <a:lstStyle/>
          <a:p>
            <a:pPr algn="ctr"/>
            <a:r>
              <a:rPr lang="en-US" sz="4800" b="1">
                <a:gradFill flip="none" rotWithShape="1">
                  <a:gsLst>
                    <a:gs pos="100000">
                      <a:schemeClr val="bg1">
                        <a:alpha val="0"/>
                      </a:schemeClr>
                    </a:gs>
                    <a:gs pos="45000">
                      <a:srgbClr val="0FA7D7">
                        <a:alpha val="28000"/>
                      </a:srgbClr>
                    </a:gs>
                  </a:gsLst>
                  <a:lin ang="5400000" scaled="0"/>
                  <a:tileRect/>
                </a:gradFill>
                <a:latin typeface="Roboto" panose="02000000000000000000" pitchFamily="2" charset="0"/>
                <a:ea typeface="Roboto" panose="02000000000000000000" pitchFamily="2" charset="0"/>
              </a:rPr>
              <a:t>1</a:t>
            </a:r>
          </a:p>
        </p:txBody>
      </p:sp>
      <p:sp>
        <p:nvSpPr>
          <p:cNvPr id="8" name="Title 1">
            <a:extLst>
              <a:ext uri="{FF2B5EF4-FFF2-40B4-BE49-F238E27FC236}">
                <a16:creationId xmlns:a16="http://schemas.microsoft.com/office/drawing/2014/main" id="{C0A9222A-E276-DDB9-D309-3B3807D5C3FD}"/>
              </a:ext>
            </a:extLst>
          </p:cNvPr>
          <p:cNvSpPr txBox="1">
            <a:spLocks/>
          </p:cNvSpPr>
          <p:nvPr/>
        </p:nvSpPr>
        <p:spPr>
          <a:xfrm>
            <a:off x="1939925" y="587512"/>
            <a:ext cx="1969576" cy="51506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1800" b="1">
                <a:solidFill>
                  <a:srgbClr val="203261"/>
                </a:solidFill>
                <a:latin typeface="Roboto" panose="02000000000000000000" pitchFamily="2" charset="0"/>
                <a:ea typeface="Roboto" panose="02000000000000000000" pitchFamily="2" charset="0"/>
              </a:rPr>
              <a:t>Workstream</a:t>
            </a:r>
          </a:p>
        </p:txBody>
      </p:sp>
      <p:pic>
        <p:nvPicPr>
          <p:cNvPr id="14" name="Picture 13" descr="Graphical user interface&#10;&#10;Description automatically generated with medium confidence">
            <a:extLst>
              <a:ext uri="{FF2B5EF4-FFF2-40B4-BE49-F238E27FC236}">
                <a16:creationId xmlns:a16="http://schemas.microsoft.com/office/drawing/2014/main" id="{7A83DC43-28EF-04C0-40BF-2352500689E8}"/>
              </a:ext>
            </a:extLst>
          </p:cNvPr>
          <p:cNvPicPr>
            <a:picLocks noChangeAspect="1"/>
          </p:cNvPicPr>
          <p:nvPr/>
        </p:nvPicPr>
        <p:blipFill>
          <a:blip r:embed="rId2"/>
          <a:stretch>
            <a:fillRect/>
          </a:stretch>
        </p:blipFill>
        <p:spPr>
          <a:xfrm>
            <a:off x="9239250" y="459357"/>
            <a:ext cx="2648588" cy="373213"/>
          </a:xfrm>
          <a:prstGeom prst="rect">
            <a:avLst/>
          </a:prstGeom>
        </p:spPr>
      </p:pic>
      <p:sp>
        <p:nvSpPr>
          <p:cNvPr id="10" name="Title 1">
            <a:extLst>
              <a:ext uri="{FF2B5EF4-FFF2-40B4-BE49-F238E27FC236}">
                <a16:creationId xmlns:a16="http://schemas.microsoft.com/office/drawing/2014/main" id="{69BB5F9C-148F-4F7B-8049-9D5606DB647A}"/>
              </a:ext>
            </a:extLst>
          </p:cNvPr>
          <p:cNvSpPr>
            <a:spLocks noGrp="1"/>
          </p:cNvSpPr>
          <p:nvPr>
            <p:ph type="title"/>
          </p:nvPr>
        </p:nvSpPr>
        <p:spPr>
          <a:xfrm>
            <a:off x="1939925" y="1550815"/>
            <a:ext cx="3807474" cy="914400"/>
          </a:xfrm>
          <a:solidFill>
            <a:srgbClr val="44BCE0"/>
          </a:solidFill>
        </p:spPr>
        <p:txBody>
          <a:bodyPr vert="horz" lIns="91440" tIns="45720" rIns="91440" bIns="45720" rtlCol="0" anchor="t">
            <a:normAutofit/>
          </a:bodyPr>
          <a:lstStyle/>
          <a:p>
            <a:r>
              <a:rPr lang="en-US">
                <a:solidFill>
                  <a:srgbClr val="FFFFFF"/>
                </a:solidFill>
                <a:latin typeface="Roboto"/>
                <a:ea typeface="Roboto"/>
                <a:cs typeface="Roboto"/>
              </a:rPr>
              <a:t>Inclusiveness </a:t>
            </a:r>
          </a:p>
        </p:txBody>
      </p:sp>
      <p:sp>
        <p:nvSpPr>
          <p:cNvPr id="11" name="Content Placeholder 3">
            <a:extLst>
              <a:ext uri="{FF2B5EF4-FFF2-40B4-BE49-F238E27FC236}">
                <a16:creationId xmlns:a16="http://schemas.microsoft.com/office/drawing/2014/main" id="{2C5616FD-BEE9-4351-8AD5-3559CBA597DE}"/>
              </a:ext>
            </a:extLst>
          </p:cNvPr>
          <p:cNvSpPr txBox="1">
            <a:spLocks/>
          </p:cNvSpPr>
          <p:nvPr/>
        </p:nvSpPr>
        <p:spPr>
          <a:xfrm>
            <a:off x="1941394" y="2456880"/>
            <a:ext cx="9946444" cy="3813608"/>
          </a:xfrm>
          <a:prstGeom prst="rect">
            <a:avLst/>
          </a:prstGeom>
          <a:ln>
            <a:solidFill>
              <a:srgbClr val="44BCE0"/>
            </a:solidFill>
          </a:ln>
        </p:spPr>
        <p:txBody>
          <a:bodyPr vert="horz" lIns="91440" tIns="45720" rIns="91440" bIns="45720" rtlCol="0" anchor="t">
            <a:noAutofit/>
          </a:bodyPr>
          <a:lstStyle>
            <a:lvl1pPr marL="492125" indent="-361950" algn="l" defTabSz="914400" rtl="0" eaLnBrk="1" latinLnBrk="0" hangingPunct="1">
              <a:lnSpc>
                <a:spcPct val="130000"/>
              </a:lnSpc>
              <a:spcBef>
                <a:spcPts val="1000"/>
              </a:spcBef>
              <a:buFont typeface="Wingdings" pitchFamily="2" charset="2"/>
              <a:buChar char="§"/>
              <a:tabLst/>
              <a:defRPr sz="1800" kern="1200">
                <a:solidFill>
                  <a:srgbClr val="1D3262"/>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15925" lvl="1" indent="-285750">
              <a:lnSpc>
                <a:spcPct val="130000"/>
              </a:lnSpc>
              <a:spcBef>
                <a:spcPts val="1000"/>
              </a:spcBef>
            </a:pPr>
            <a:r>
              <a:rPr lang="en-US" sz="1600" b="1">
                <a:solidFill>
                  <a:srgbClr val="1A3668"/>
                </a:solidFill>
                <a:latin typeface="Roboto"/>
                <a:ea typeface="Roboto"/>
                <a:cs typeface="Roboto"/>
              </a:rPr>
              <a:t>12 members in the workstream </a:t>
            </a:r>
            <a:r>
              <a:rPr lang="en-US" sz="1600">
                <a:solidFill>
                  <a:srgbClr val="4389C8"/>
                </a:solidFill>
                <a:latin typeface="Roboto"/>
                <a:ea typeface="Roboto"/>
                <a:cs typeface="Roboto"/>
              </a:rPr>
              <a:t>(preliminary)</a:t>
            </a:r>
            <a:r>
              <a:rPr lang="en-US" sz="1600" b="1">
                <a:solidFill>
                  <a:srgbClr val="4389C8"/>
                </a:solidFill>
                <a:latin typeface="Roboto"/>
                <a:ea typeface="Roboto"/>
                <a:cs typeface="Roboto"/>
              </a:rPr>
              <a:t>:  </a:t>
            </a:r>
            <a:r>
              <a:rPr lang="en-US" sz="1600">
                <a:solidFill>
                  <a:srgbClr val="4389C8"/>
                </a:solidFill>
                <a:latin typeface="Roboto"/>
                <a:ea typeface="Roboto"/>
                <a:cs typeface="Roboto"/>
              </a:rPr>
              <a:t>Gender Hub+,</a:t>
            </a:r>
            <a:r>
              <a:rPr lang="en-US" sz="1600" b="1">
                <a:solidFill>
                  <a:srgbClr val="4389C8"/>
                </a:solidFill>
                <a:latin typeface="Roboto"/>
                <a:ea typeface="Roboto"/>
                <a:cs typeface="Roboto"/>
              </a:rPr>
              <a:t> </a:t>
            </a:r>
            <a:r>
              <a:rPr lang="en-US" sz="1600">
                <a:solidFill>
                  <a:srgbClr val="4389C8"/>
                </a:solidFill>
                <a:latin typeface="Roboto"/>
                <a:ea typeface="Roboto"/>
                <a:cs typeface="Roboto"/>
              </a:rPr>
              <a:t>Global Research Forum on Diaspora and Transnationalism, ILO, IFAD, IOM,  International Trade Union Confederation, OHCHR, UN DESA</a:t>
            </a:r>
            <a:r>
              <a:rPr lang="en-US" sz="1600">
                <a:latin typeface="Roboto"/>
                <a:ea typeface="Roboto"/>
                <a:cs typeface="Roboto"/>
              </a:rPr>
              <a:t>,</a:t>
            </a:r>
            <a:r>
              <a:rPr lang="en-US" sz="1600">
                <a:solidFill>
                  <a:srgbClr val="4389C8"/>
                </a:solidFill>
                <a:latin typeface="Roboto"/>
                <a:ea typeface="Roboto"/>
                <a:cs typeface="Roboto"/>
              </a:rPr>
              <a:t> UNDP, UNHCR, WHO, the World Bank</a:t>
            </a:r>
          </a:p>
          <a:p>
            <a:pPr marL="415925" lvl="1" indent="-285750">
              <a:lnSpc>
                <a:spcPct val="130000"/>
              </a:lnSpc>
              <a:spcBef>
                <a:spcPts val="1000"/>
              </a:spcBef>
            </a:pPr>
            <a:r>
              <a:rPr lang="en-US" sz="1600" b="1">
                <a:solidFill>
                  <a:srgbClr val="1A3668"/>
                </a:solidFill>
                <a:latin typeface="Roboto"/>
                <a:ea typeface="Roboto"/>
                <a:cs typeface="Roboto"/>
              </a:rPr>
              <a:t>1 questionnaire </a:t>
            </a:r>
            <a:r>
              <a:rPr lang="en-US" sz="1600">
                <a:solidFill>
                  <a:srgbClr val="4389C8"/>
                </a:solidFill>
                <a:latin typeface="Roboto"/>
                <a:ea typeface="Roboto"/>
                <a:cs typeface="Roboto"/>
              </a:rPr>
              <a:t>to Member States and stakeholders to gather their views on the purpose and scope of the limited set of indicators</a:t>
            </a:r>
          </a:p>
          <a:p>
            <a:pPr marL="415925" lvl="1" indent="-285750">
              <a:lnSpc>
                <a:spcPct val="130000"/>
              </a:lnSpc>
              <a:spcBef>
                <a:spcPts val="1000"/>
              </a:spcBef>
            </a:pPr>
            <a:r>
              <a:rPr lang="en-US" sz="1600" b="1">
                <a:solidFill>
                  <a:srgbClr val="1A3668"/>
                </a:solidFill>
                <a:latin typeface="Roboto"/>
                <a:ea typeface="Roboto"/>
                <a:cs typeface="Roboto"/>
              </a:rPr>
              <a:t>8 consultations</a:t>
            </a:r>
            <a:r>
              <a:rPr lang="en-US" sz="1600">
                <a:solidFill>
                  <a:srgbClr val="4389C8"/>
                </a:solidFill>
                <a:latin typeface="Roboto"/>
                <a:ea typeface="Roboto"/>
                <a:cs typeface="Roboto"/>
              </a:rPr>
              <a:t> on the proposed set of indicators:</a:t>
            </a:r>
          </a:p>
          <a:p>
            <a:pPr marL="873125" lvl="2">
              <a:lnSpc>
                <a:spcPct val="130000"/>
              </a:lnSpc>
              <a:spcBef>
                <a:spcPts val="0"/>
              </a:spcBef>
            </a:pPr>
            <a:r>
              <a:rPr lang="en-US" sz="1600" b="1">
                <a:solidFill>
                  <a:srgbClr val="1A3668"/>
                </a:solidFill>
                <a:latin typeface="Roboto"/>
                <a:ea typeface="Roboto"/>
                <a:cs typeface="Roboto"/>
              </a:rPr>
              <a:t>5 regional </a:t>
            </a:r>
            <a:r>
              <a:rPr lang="en-US" sz="1600">
                <a:solidFill>
                  <a:srgbClr val="4389C8"/>
                </a:solidFill>
                <a:latin typeface="Roboto"/>
                <a:ea typeface="Roboto"/>
                <a:cs typeface="Roboto"/>
              </a:rPr>
              <a:t>for</a:t>
            </a:r>
            <a:r>
              <a:rPr lang="en-US" sz="1600" b="1">
                <a:solidFill>
                  <a:srgbClr val="1A3668"/>
                </a:solidFill>
                <a:latin typeface="Roboto"/>
                <a:ea typeface="Roboto"/>
                <a:cs typeface="Roboto"/>
              </a:rPr>
              <a:t> </a:t>
            </a:r>
            <a:r>
              <a:rPr lang="en-US" sz="1600">
                <a:solidFill>
                  <a:srgbClr val="4389C8"/>
                </a:solidFill>
                <a:latin typeface="Roboto"/>
                <a:ea typeface="Roboto"/>
                <a:cs typeface="Roboto"/>
              </a:rPr>
              <a:t>Member States and stakeholders (virtual): in Asia and the Pacific, Europe and Northern America, Latin America and the Caribbean, Middle East and North Africa, and sub-Saharan Africa</a:t>
            </a:r>
            <a:endParaRPr lang="en-US" sz="1600">
              <a:solidFill>
                <a:srgbClr val="1D3262"/>
              </a:solidFill>
              <a:cs typeface="Roboto"/>
            </a:endParaRPr>
          </a:p>
          <a:p>
            <a:pPr marL="873125" lvl="2">
              <a:lnSpc>
                <a:spcPct val="130000"/>
              </a:lnSpc>
              <a:spcBef>
                <a:spcPts val="0"/>
              </a:spcBef>
            </a:pPr>
            <a:r>
              <a:rPr lang="en-US" sz="1600" b="1">
                <a:solidFill>
                  <a:srgbClr val="1A3668"/>
                </a:solidFill>
                <a:latin typeface="Roboto"/>
                <a:ea typeface="Roboto"/>
                <a:cs typeface="Roboto"/>
              </a:rPr>
              <a:t>2 global</a:t>
            </a:r>
            <a:r>
              <a:rPr lang="en-US" sz="1600">
                <a:solidFill>
                  <a:srgbClr val="4389C8"/>
                </a:solidFill>
                <a:latin typeface="Roboto"/>
                <a:ea typeface="Roboto"/>
                <a:cs typeface="Roboto"/>
              </a:rPr>
              <a:t>  for</a:t>
            </a:r>
            <a:r>
              <a:rPr lang="en-US" sz="1600" b="1">
                <a:solidFill>
                  <a:srgbClr val="1A3668"/>
                </a:solidFill>
                <a:latin typeface="Roboto"/>
                <a:ea typeface="Roboto"/>
                <a:cs typeface="Roboto"/>
              </a:rPr>
              <a:t> </a:t>
            </a:r>
            <a:r>
              <a:rPr lang="en-US" sz="1600">
                <a:solidFill>
                  <a:srgbClr val="4389C8"/>
                </a:solidFill>
                <a:latin typeface="Roboto"/>
                <a:ea typeface="Roboto"/>
                <a:cs typeface="Roboto"/>
              </a:rPr>
              <a:t>Member States and stakeholders (in person)</a:t>
            </a:r>
            <a:r>
              <a:rPr lang="en-US" sz="1600" b="1">
                <a:solidFill>
                  <a:srgbClr val="4389C8"/>
                </a:solidFill>
                <a:latin typeface="Roboto"/>
                <a:ea typeface="Roboto"/>
                <a:cs typeface="Roboto"/>
              </a:rPr>
              <a:t>:</a:t>
            </a:r>
            <a:r>
              <a:rPr lang="en-US" sz="1600">
                <a:solidFill>
                  <a:srgbClr val="4389C8"/>
                </a:solidFill>
                <a:latin typeface="Roboto"/>
                <a:ea typeface="Roboto"/>
                <a:cs typeface="Roboto"/>
              </a:rPr>
              <a:t> in Geneva and New York</a:t>
            </a:r>
            <a:endParaRPr lang="en-US" sz="1200">
              <a:solidFill>
                <a:srgbClr val="1D3262"/>
              </a:solidFill>
              <a:cs typeface="Roboto"/>
            </a:endParaRPr>
          </a:p>
          <a:p>
            <a:pPr marL="873125" lvl="2">
              <a:lnSpc>
                <a:spcPct val="130000"/>
              </a:lnSpc>
              <a:spcBef>
                <a:spcPts val="0"/>
              </a:spcBef>
            </a:pPr>
            <a:r>
              <a:rPr lang="en-US" sz="1600" b="1">
                <a:solidFill>
                  <a:srgbClr val="1A3668"/>
                </a:solidFill>
                <a:latin typeface="Roboto"/>
                <a:ea typeface="Roboto"/>
                <a:cs typeface="Roboto"/>
              </a:rPr>
              <a:t>1 global </a:t>
            </a:r>
            <a:r>
              <a:rPr lang="en-US" sz="1600">
                <a:solidFill>
                  <a:srgbClr val="4389C8"/>
                </a:solidFill>
                <a:latin typeface="Roboto"/>
                <a:ea typeface="Roboto"/>
                <a:cs typeface="Roboto"/>
              </a:rPr>
              <a:t>dedicated for</a:t>
            </a:r>
            <a:r>
              <a:rPr lang="en-US" sz="1600" b="1">
                <a:solidFill>
                  <a:srgbClr val="1A3668"/>
                </a:solidFill>
                <a:latin typeface="Roboto"/>
                <a:ea typeface="Roboto"/>
                <a:cs typeface="Roboto"/>
              </a:rPr>
              <a:t> stakeholders</a:t>
            </a:r>
            <a:r>
              <a:rPr lang="en-US" sz="1600" b="1">
                <a:solidFill>
                  <a:srgbClr val="4389C8"/>
                </a:solidFill>
                <a:latin typeface="Roboto"/>
                <a:ea typeface="Roboto"/>
                <a:cs typeface="Roboto"/>
              </a:rPr>
              <a:t>: </a:t>
            </a:r>
            <a:r>
              <a:rPr lang="en-US" sz="1600">
                <a:solidFill>
                  <a:srgbClr val="4389C8"/>
                </a:solidFill>
                <a:latin typeface="Roboto"/>
                <a:ea typeface="Roboto"/>
                <a:cs typeface="Roboto"/>
              </a:rPr>
              <a:t>modalities to be determined</a:t>
            </a:r>
            <a:endParaRPr lang="en-US" sz="1200">
              <a:solidFill>
                <a:srgbClr val="1D3262"/>
              </a:solidFill>
              <a:cs typeface="Roboto"/>
            </a:endParaRPr>
          </a:p>
          <a:p>
            <a:pPr marL="130175" lvl="1" indent="0">
              <a:lnSpc>
                <a:spcPct val="130000"/>
              </a:lnSpc>
              <a:spcBef>
                <a:spcPts val="1000"/>
              </a:spcBef>
              <a:buFont typeface="Arial" panose="020B0604020202020204" pitchFamily="34" charset="0"/>
              <a:buNone/>
            </a:pPr>
            <a:endParaRPr lang="en-US" sz="1600">
              <a:solidFill>
                <a:srgbClr val="4389C8"/>
              </a:solidFill>
              <a:cs typeface="Roboto" panose="02000000000000000000" pitchFamily="2" charset="0"/>
            </a:endParaRPr>
          </a:p>
          <a:p>
            <a:pPr marL="130175" indent="0">
              <a:buFont typeface="Wingdings" pitchFamily="2" charset="2"/>
              <a:buNone/>
            </a:pPr>
            <a:endParaRPr lang="en-US" sz="1600">
              <a:solidFill>
                <a:srgbClr val="4389C8"/>
              </a:solidFill>
            </a:endParaRPr>
          </a:p>
        </p:txBody>
      </p:sp>
    </p:spTree>
    <p:extLst>
      <p:ext uri="{BB962C8B-B14F-4D97-AF65-F5344CB8AC3E}">
        <p14:creationId xmlns:p14="http://schemas.microsoft.com/office/powerpoint/2010/main" val="249074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3CFA3B5-F368-DD6C-933E-A261FF44C668}"/>
              </a:ext>
            </a:extLst>
          </p:cNvPr>
          <p:cNvSpPr txBox="1"/>
          <p:nvPr/>
        </p:nvSpPr>
        <p:spPr>
          <a:xfrm>
            <a:off x="3051960" y="348824"/>
            <a:ext cx="857541" cy="830997"/>
          </a:xfrm>
          <a:prstGeom prst="rect">
            <a:avLst/>
          </a:prstGeom>
          <a:noFill/>
        </p:spPr>
        <p:txBody>
          <a:bodyPr wrap="square" rtlCol="0">
            <a:spAutoFit/>
          </a:bodyPr>
          <a:lstStyle/>
          <a:p>
            <a:pPr algn="ctr"/>
            <a:r>
              <a:rPr lang="en-US" sz="4800" b="1">
                <a:gradFill flip="none" rotWithShape="1">
                  <a:gsLst>
                    <a:gs pos="100000">
                      <a:schemeClr val="bg1">
                        <a:alpha val="0"/>
                      </a:schemeClr>
                    </a:gs>
                    <a:gs pos="45000">
                      <a:srgbClr val="0FA7D7">
                        <a:alpha val="28000"/>
                      </a:srgbClr>
                    </a:gs>
                  </a:gsLst>
                  <a:lin ang="5400000" scaled="0"/>
                  <a:tileRect/>
                </a:gradFill>
                <a:latin typeface="Roboto" panose="02000000000000000000" pitchFamily="2" charset="0"/>
                <a:ea typeface="Roboto" panose="02000000000000000000" pitchFamily="2" charset="0"/>
              </a:rPr>
              <a:t>1</a:t>
            </a:r>
          </a:p>
        </p:txBody>
      </p:sp>
      <p:sp>
        <p:nvSpPr>
          <p:cNvPr id="8" name="Title 1">
            <a:extLst>
              <a:ext uri="{FF2B5EF4-FFF2-40B4-BE49-F238E27FC236}">
                <a16:creationId xmlns:a16="http://schemas.microsoft.com/office/drawing/2014/main" id="{C0A9222A-E276-DDB9-D309-3B3807D5C3FD}"/>
              </a:ext>
            </a:extLst>
          </p:cNvPr>
          <p:cNvSpPr txBox="1">
            <a:spLocks/>
          </p:cNvSpPr>
          <p:nvPr/>
        </p:nvSpPr>
        <p:spPr>
          <a:xfrm>
            <a:off x="1939925" y="587512"/>
            <a:ext cx="1969576" cy="51506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1800" b="1">
                <a:solidFill>
                  <a:srgbClr val="203261"/>
                </a:solidFill>
                <a:latin typeface="Roboto" panose="02000000000000000000" pitchFamily="2" charset="0"/>
                <a:ea typeface="Roboto" panose="02000000000000000000" pitchFamily="2" charset="0"/>
              </a:rPr>
              <a:t>Workstream</a:t>
            </a:r>
          </a:p>
        </p:txBody>
      </p:sp>
      <p:pic>
        <p:nvPicPr>
          <p:cNvPr id="14" name="Picture 13" descr="Graphical user interface&#10;&#10;Description automatically generated with medium confidence">
            <a:extLst>
              <a:ext uri="{FF2B5EF4-FFF2-40B4-BE49-F238E27FC236}">
                <a16:creationId xmlns:a16="http://schemas.microsoft.com/office/drawing/2014/main" id="{7A83DC43-28EF-04C0-40BF-2352500689E8}"/>
              </a:ext>
            </a:extLst>
          </p:cNvPr>
          <p:cNvPicPr>
            <a:picLocks noChangeAspect="1"/>
          </p:cNvPicPr>
          <p:nvPr/>
        </p:nvPicPr>
        <p:blipFill>
          <a:blip r:embed="rId2"/>
          <a:stretch>
            <a:fillRect/>
          </a:stretch>
        </p:blipFill>
        <p:spPr>
          <a:xfrm>
            <a:off x="9239250" y="459357"/>
            <a:ext cx="2648588" cy="373213"/>
          </a:xfrm>
          <a:prstGeom prst="rect">
            <a:avLst/>
          </a:prstGeom>
        </p:spPr>
      </p:pic>
      <p:sp>
        <p:nvSpPr>
          <p:cNvPr id="9" name="Title 1">
            <a:extLst>
              <a:ext uri="{FF2B5EF4-FFF2-40B4-BE49-F238E27FC236}">
                <a16:creationId xmlns:a16="http://schemas.microsoft.com/office/drawing/2014/main" id="{22F7B46A-EBC2-4D73-A4E1-134F641994DC}"/>
              </a:ext>
            </a:extLst>
          </p:cNvPr>
          <p:cNvSpPr>
            <a:spLocks noGrp="1"/>
          </p:cNvSpPr>
          <p:nvPr>
            <p:ph type="title"/>
          </p:nvPr>
        </p:nvSpPr>
        <p:spPr>
          <a:xfrm>
            <a:off x="1939925" y="1743600"/>
            <a:ext cx="3455327" cy="774354"/>
          </a:xfrm>
          <a:solidFill>
            <a:srgbClr val="44BCE0"/>
          </a:solidFill>
        </p:spPr>
        <p:txBody>
          <a:bodyPr vert="horz" lIns="91440" tIns="45720" rIns="91440" bIns="45720" rtlCol="0" anchor="t">
            <a:normAutofit/>
          </a:bodyPr>
          <a:lstStyle/>
          <a:p>
            <a:r>
              <a:rPr lang="en-US">
                <a:solidFill>
                  <a:srgbClr val="FFFFFF"/>
                </a:solidFill>
                <a:latin typeface="Roboto"/>
                <a:ea typeface="Roboto"/>
                <a:cs typeface="Roboto"/>
              </a:rPr>
              <a:t>Efficiency </a:t>
            </a:r>
          </a:p>
        </p:txBody>
      </p:sp>
      <p:sp>
        <p:nvSpPr>
          <p:cNvPr id="12" name="Content Placeholder 3">
            <a:extLst>
              <a:ext uri="{FF2B5EF4-FFF2-40B4-BE49-F238E27FC236}">
                <a16:creationId xmlns:a16="http://schemas.microsoft.com/office/drawing/2014/main" id="{A8E19AF5-00D0-4F58-8231-2F7A9320F8EB}"/>
              </a:ext>
            </a:extLst>
          </p:cNvPr>
          <p:cNvSpPr txBox="1">
            <a:spLocks/>
          </p:cNvSpPr>
          <p:nvPr/>
        </p:nvSpPr>
        <p:spPr>
          <a:xfrm>
            <a:off x="1941395" y="2514867"/>
            <a:ext cx="9946443" cy="2441487"/>
          </a:xfrm>
          <a:prstGeom prst="rect">
            <a:avLst/>
          </a:prstGeom>
          <a:ln>
            <a:solidFill>
              <a:srgbClr val="44BCE0"/>
            </a:solidFill>
          </a:ln>
        </p:spPr>
        <p:txBody>
          <a:bodyPr vert="horz" lIns="91440" tIns="45720" rIns="91440" bIns="45720" rtlCol="0" anchor="t">
            <a:noAutofit/>
          </a:bodyPr>
          <a:lstStyle>
            <a:lvl1pPr marL="492125" indent="-361950" algn="l" defTabSz="914400" rtl="0" eaLnBrk="1" latinLnBrk="0" hangingPunct="1">
              <a:lnSpc>
                <a:spcPct val="130000"/>
              </a:lnSpc>
              <a:spcBef>
                <a:spcPts val="1000"/>
              </a:spcBef>
              <a:buFont typeface="Wingdings" pitchFamily="2" charset="2"/>
              <a:buChar char="§"/>
              <a:tabLst/>
              <a:defRPr sz="1800" kern="1200">
                <a:solidFill>
                  <a:srgbClr val="1D3262"/>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15925" lvl="1" indent="-285750">
              <a:lnSpc>
                <a:spcPct val="130000"/>
              </a:lnSpc>
              <a:spcBef>
                <a:spcPts val="1000"/>
              </a:spcBef>
              <a:buClr>
                <a:srgbClr val="1A3668"/>
              </a:buClr>
            </a:pPr>
            <a:r>
              <a:rPr lang="en-US" sz="1600">
                <a:solidFill>
                  <a:srgbClr val="4389C8"/>
                </a:solidFill>
                <a:latin typeface="Roboto"/>
                <a:ea typeface="Roboto"/>
                <a:cs typeface="Roboto"/>
              </a:rPr>
              <a:t>A systematic </a:t>
            </a:r>
            <a:r>
              <a:rPr lang="en-US" sz="1600" b="1">
                <a:solidFill>
                  <a:srgbClr val="1A3668"/>
                </a:solidFill>
                <a:latin typeface="Roboto"/>
                <a:ea typeface="Roboto"/>
                <a:cs typeface="Roboto"/>
              </a:rPr>
              <a:t>mapping </a:t>
            </a:r>
            <a:r>
              <a:rPr lang="en-US" sz="1600">
                <a:solidFill>
                  <a:srgbClr val="4389C8"/>
                </a:solidFill>
                <a:latin typeface="Roboto"/>
                <a:ea typeface="Roboto"/>
                <a:cs typeface="Roboto"/>
              </a:rPr>
              <a:t>of relevant approaches to measuring the governance of migration in general and with a specific focus on the GCM. Priority will be given to those already endorsed by an intergovernmental body, including the </a:t>
            </a:r>
            <a:r>
              <a:rPr lang="en-US" sz="1600" b="1">
                <a:solidFill>
                  <a:srgbClr val="1A3668"/>
                </a:solidFill>
                <a:latin typeface="Roboto"/>
                <a:ea typeface="Roboto"/>
                <a:cs typeface="Roboto"/>
              </a:rPr>
              <a:t>global indicator framework for the Sustainable Development Goals and targets of the 2030 Agenda</a:t>
            </a:r>
            <a:endParaRPr lang="en-US" sz="1600">
              <a:solidFill>
                <a:srgbClr val="4389C8"/>
              </a:solidFill>
              <a:latin typeface="Roboto"/>
              <a:ea typeface="Roboto"/>
              <a:cs typeface="Roboto"/>
            </a:endParaRPr>
          </a:p>
          <a:p>
            <a:pPr marL="415925" lvl="1" indent="-285750">
              <a:lnSpc>
                <a:spcPct val="130000"/>
              </a:lnSpc>
              <a:spcBef>
                <a:spcPts val="1000"/>
              </a:spcBef>
              <a:buClr>
                <a:srgbClr val="1A3668"/>
              </a:buClr>
            </a:pPr>
            <a:r>
              <a:rPr lang="en-US" sz="1600">
                <a:solidFill>
                  <a:srgbClr val="4389C8"/>
                </a:solidFill>
                <a:latin typeface="Roboto"/>
                <a:ea typeface="Roboto"/>
                <a:cs typeface="Roboto"/>
              </a:rPr>
              <a:t>The</a:t>
            </a:r>
            <a:r>
              <a:rPr lang="en-US" sz="1600" b="1">
                <a:solidFill>
                  <a:srgbClr val="1A3668"/>
                </a:solidFill>
                <a:latin typeface="Roboto"/>
                <a:ea typeface="Roboto"/>
                <a:cs typeface="Roboto"/>
              </a:rPr>
              <a:t> proposal </a:t>
            </a:r>
            <a:r>
              <a:rPr lang="en-US" sz="1600">
                <a:solidFill>
                  <a:srgbClr val="4389C8"/>
                </a:solidFill>
                <a:latin typeface="Roboto"/>
                <a:ea typeface="Roboto"/>
                <a:cs typeface="Roboto"/>
              </a:rPr>
              <a:t>for a limited set of indicators will build </a:t>
            </a:r>
            <a:r>
              <a:rPr lang="en-US" sz="1600" b="1">
                <a:solidFill>
                  <a:srgbClr val="1A3668"/>
                </a:solidFill>
                <a:latin typeface="Roboto"/>
                <a:ea typeface="Roboto"/>
                <a:cs typeface="Roboto"/>
              </a:rPr>
              <a:t>on existing indicators and data collection processes</a:t>
            </a:r>
            <a:endParaRPr lang="en-US" sz="1600">
              <a:solidFill>
                <a:srgbClr val="4389C8"/>
              </a:solidFill>
              <a:latin typeface="Roboto"/>
              <a:ea typeface="Roboto"/>
              <a:cs typeface="Roboto"/>
            </a:endParaRPr>
          </a:p>
        </p:txBody>
      </p:sp>
    </p:spTree>
    <p:extLst>
      <p:ext uri="{BB962C8B-B14F-4D97-AF65-F5344CB8AC3E}">
        <p14:creationId xmlns:p14="http://schemas.microsoft.com/office/powerpoint/2010/main" val="7906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3CFA3B5-F368-DD6C-933E-A261FF44C668}"/>
              </a:ext>
            </a:extLst>
          </p:cNvPr>
          <p:cNvSpPr txBox="1"/>
          <p:nvPr/>
        </p:nvSpPr>
        <p:spPr>
          <a:xfrm>
            <a:off x="3051960" y="348824"/>
            <a:ext cx="857541" cy="830997"/>
          </a:xfrm>
          <a:prstGeom prst="rect">
            <a:avLst/>
          </a:prstGeom>
          <a:noFill/>
        </p:spPr>
        <p:txBody>
          <a:bodyPr wrap="square" rtlCol="0">
            <a:spAutoFit/>
          </a:bodyPr>
          <a:lstStyle/>
          <a:p>
            <a:pPr algn="ctr"/>
            <a:r>
              <a:rPr lang="en-US" sz="4800" b="1">
                <a:gradFill flip="none" rotWithShape="1">
                  <a:gsLst>
                    <a:gs pos="100000">
                      <a:schemeClr val="bg1">
                        <a:alpha val="0"/>
                      </a:schemeClr>
                    </a:gs>
                    <a:gs pos="45000">
                      <a:srgbClr val="0FA7D7">
                        <a:alpha val="28000"/>
                      </a:srgbClr>
                    </a:gs>
                  </a:gsLst>
                  <a:lin ang="5400000" scaled="0"/>
                  <a:tileRect/>
                </a:gradFill>
                <a:latin typeface="Roboto" panose="02000000000000000000" pitchFamily="2" charset="0"/>
                <a:ea typeface="Roboto" panose="02000000000000000000" pitchFamily="2" charset="0"/>
              </a:rPr>
              <a:t>1</a:t>
            </a:r>
          </a:p>
        </p:txBody>
      </p:sp>
      <p:sp>
        <p:nvSpPr>
          <p:cNvPr id="8" name="Title 1">
            <a:extLst>
              <a:ext uri="{FF2B5EF4-FFF2-40B4-BE49-F238E27FC236}">
                <a16:creationId xmlns:a16="http://schemas.microsoft.com/office/drawing/2014/main" id="{C0A9222A-E276-DDB9-D309-3B3807D5C3FD}"/>
              </a:ext>
            </a:extLst>
          </p:cNvPr>
          <p:cNvSpPr txBox="1">
            <a:spLocks/>
          </p:cNvSpPr>
          <p:nvPr/>
        </p:nvSpPr>
        <p:spPr>
          <a:xfrm>
            <a:off x="1939925" y="587512"/>
            <a:ext cx="1969576" cy="51506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1800" b="1">
                <a:solidFill>
                  <a:srgbClr val="203261"/>
                </a:solidFill>
                <a:latin typeface="Roboto" panose="02000000000000000000" pitchFamily="2" charset="0"/>
                <a:ea typeface="Roboto" panose="02000000000000000000" pitchFamily="2" charset="0"/>
              </a:rPr>
              <a:t>Workstream</a:t>
            </a:r>
          </a:p>
        </p:txBody>
      </p:sp>
      <p:pic>
        <p:nvPicPr>
          <p:cNvPr id="14" name="Picture 13" descr="Graphical user interface&#10;&#10;Description automatically generated with medium confidence">
            <a:extLst>
              <a:ext uri="{FF2B5EF4-FFF2-40B4-BE49-F238E27FC236}">
                <a16:creationId xmlns:a16="http://schemas.microsoft.com/office/drawing/2014/main" id="{7A83DC43-28EF-04C0-40BF-2352500689E8}"/>
              </a:ext>
            </a:extLst>
          </p:cNvPr>
          <p:cNvPicPr>
            <a:picLocks noChangeAspect="1"/>
          </p:cNvPicPr>
          <p:nvPr/>
        </p:nvPicPr>
        <p:blipFill>
          <a:blip r:embed="rId2"/>
          <a:stretch>
            <a:fillRect/>
          </a:stretch>
        </p:blipFill>
        <p:spPr>
          <a:xfrm>
            <a:off x="9239250" y="459357"/>
            <a:ext cx="2648588" cy="373213"/>
          </a:xfrm>
          <a:prstGeom prst="rect">
            <a:avLst/>
          </a:prstGeom>
        </p:spPr>
      </p:pic>
      <p:sp>
        <p:nvSpPr>
          <p:cNvPr id="10" name="Title 1">
            <a:extLst>
              <a:ext uri="{FF2B5EF4-FFF2-40B4-BE49-F238E27FC236}">
                <a16:creationId xmlns:a16="http://schemas.microsoft.com/office/drawing/2014/main" id="{7FFC25E3-6C6A-43C3-B247-26123B7353F9}"/>
              </a:ext>
            </a:extLst>
          </p:cNvPr>
          <p:cNvSpPr txBox="1">
            <a:spLocks/>
          </p:cNvSpPr>
          <p:nvPr/>
        </p:nvSpPr>
        <p:spPr>
          <a:xfrm>
            <a:off x="1945759" y="1427319"/>
            <a:ext cx="3849916" cy="877374"/>
          </a:xfrm>
          <a:prstGeom prst="rect">
            <a:avLst/>
          </a:prstGeom>
          <a:solidFill>
            <a:srgbClr val="44BCE0"/>
          </a:solidFill>
        </p:spPr>
        <p:txBody>
          <a:bodyPr anchor="t">
            <a:normAutofit fontScale="97500"/>
          </a:bodyPr>
          <a:lstStyle>
            <a:lvl1pPr algn="l" defTabSz="914400" rtl="0" eaLnBrk="1" latinLnBrk="0" hangingPunct="1">
              <a:lnSpc>
                <a:spcPct val="100000"/>
              </a:lnSpc>
              <a:spcBef>
                <a:spcPct val="0"/>
              </a:spcBef>
              <a:buNone/>
              <a:defRPr lang="en-US" sz="4400" b="1" kern="1200" smtClean="0">
                <a:solidFill>
                  <a:srgbClr val="1A3668"/>
                </a:solidFill>
                <a:latin typeface="Roboto" panose="02000000000000000000" pitchFamily="2" charset="0"/>
                <a:ea typeface="Roboto" panose="02000000000000000000" pitchFamily="2" charset="0"/>
                <a:cs typeface="+mj-cs"/>
              </a:defRPr>
            </a:lvl1pPr>
          </a:lstStyle>
          <a:p>
            <a:r>
              <a:rPr lang="en-US">
                <a:solidFill>
                  <a:srgbClr val="FFFFFF"/>
                </a:solidFill>
                <a:latin typeface="Roboto"/>
                <a:ea typeface="Roboto"/>
                <a:cs typeface="Roboto"/>
              </a:rPr>
              <a:t>Transparency </a:t>
            </a:r>
            <a:endParaRPr lang="en-US">
              <a:solidFill>
                <a:srgbClr val="FFFFFF"/>
              </a:solidFill>
              <a:cs typeface="Roboto"/>
            </a:endParaRPr>
          </a:p>
        </p:txBody>
      </p:sp>
      <p:sp>
        <p:nvSpPr>
          <p:cNvPr id="11" name="Content Placeholder 3">
            <a:extLst>
              <a:ext uri="{FF2B5EF4-FFF2-40B4-BE49-F238E27FC236}">
                <a16:creationId xmlns:a16="http://schemas.microsoft.com/office/drawing/2014/main" id="{AC4476E6-EEFC-4952-8549-4681FA8C9B51}"/>
              </a:ext>
            </a:extLst>
          </p:cNvPr>
          <p:cNvSpPr txBox="1">
            <a:spLocks/>
          </p:cNvSpPr>
          <p:nvPr/>
        </p:nvSpPr>
        <p:spPr>
          <a:xfrm>
            <a:off x="1947228" y="2304040"/>
            <a:ext cx="9940610" cy="3287135"/>
          </a:xfrm>
          <a:prstGeom prst="rect">
            <a:avLst/>
          </a:prstGeom>
          <a:ln>
            <a:solidFill>
              <a:srgbClr val="44BCE0"/>
            </a:solidFill>
          </a:ln>
        </p:spPr>
        <p:txBody>
          <a:bodyPr vert="horz" lIns="91440" tIns="45720" rIns="91440" bIns="45720" rtlCol="0" anchor="t">
            <a:noAutofit/>
          </a:bodyPr>
          <a:lstStyle>
            <a:lvl1pPr marL="492125" indent="-361950" algn="l" defTabSz="914400" rtl="0" eaLnBrk="1" latinLnBrk="0" hangingPunct="1">
              <a:lnSpc>
                <a:spcPct val="130000"/>
              </a:lnSpc>
              <a:spcBef>
                <a:spcPts val="1000"/>
              </a:spcBef>
              <a:buFont typeface="Wingdings" pitchFamily="2" charset="2"/>
              <a:buChar char="§"/>
              <a:tabLst/>
              <a:defRPr sz="1800" kern="1200">
                <a:solidFill>
                  <a:srgbClr val="1D3262"/>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15925" lvl="1" indent="-285750">
              <a:lnSpc>
                <a:spcPct val="130000"/>
              </a:lnSpc>
              <a:spcBef>
                <a:spcPts val="1000"/>
              </a:spcBef>
            </a:pPr>
            <a:r>
              <a:rPr lang="en-US" sz="1600" b="1">
                <a:solidFill>
                  <a:srgbClr val="1A3668"/>
                </a:solidFill>
                <a:latin typeface="Roboto"/>
                <a:ea typeface="Roboto"/>
                <a:cs typeface="Roboto"/>
              </a:rPr>
              <a:t>Technical briefings </a:t>
            </a:r>
            <a:r>
              <a:rPr lang="en-US" sz="1600">
                <a:solidFill>
                  <a:srgbClr val="4389C8"/>
                </a:solidFill>
                <a:latin typeface="Roboto"/>
                <a:ea typeface="Roboto"/>
                <a:cs typeface="Roboto"/>
              </a:rPr>
              <a:t>and</a:t>
            </a:r>
            <a:r>
              <a:rPr lang="en-US" sz="1600" b="1">
                <a:solidFill>
                  <a:srgbClr val="1A3668"/>
                </a:solidFill>
                <a:latin typeface="Roboto"/>
                <a:ea typeface="Roboto"/>
                <a:cs typeface="Roboto"/>
              </a:rPr>
              <a:t> informal hearing</a:t>
            </a:r>
            <a:r>
              <a:rPr lang="en-US" sz="1600">
                <a:solidFill>
                  <a:srgbClr val="4389C8"/>
                </a:solidFill>
                <a:latin typeface="Roboto"/>
                <a:ea typeface="Roboto"/>
                <a:cs typeface="Roboto"/>
              </a:rPr>
              <a:t> to introduce the work plan and share the proposed timeline</a:t>
            </a:r>
            <a:endParaRPr lang="en-US" sz="1600">
              <a:latin typeface="Roboto"/>
              <a:ea typeface="Roboto"/>
              <a:cs typeface="Roboto"/>
            </a:endParaRPr>
          </a:p>
          <a:p>
            <a:pPr marL="873125" lvl="2" indent="-285750">
              <a:lnSpc>
                <a:spcPct val="130000"/>
              </a:lnSpc>
              <a:spcBef>
                <a:spcPts val="0"/>
              </a:spcBef>
            </a:pPr>
            <a:r>
              <a:rPr lang="en-US" sz="1600">
                <a:solidFill>
                  <a:srgbClr val="4389C8"/>
                </a:solidFill>
                <a:latin typeface="Roboto"/>
                <a:ea typeface="Roboto"/>
                <a:cs typeface="Roboto"/>
              </a:rPr>
              <a:t>2 for Member States and stakeholders: 1 </a:t>
            </a:r>
            <a:r>
              <a:rPr lang="en-GB" sz="1600">
                <a:solidFill>
                  <a:srgbClr val="4389C8"/>
                </a:solidFill>
                <a:latin typeface="Roboto"/>
                <a:ea typeface="Roboto"/>
                <a:cs typeface="Roboto"/>
              </a:rPr>
              <a:t>in New York (in person) and 1</a:t>
            </a:r>
            <a:r>
              <a:rPr lang="en-US" sz="1600">
                <a:solidFill>
                  <a:srgbClr val="4389C8"/>
                </a:solidFill>
                <a:latin typeface="Roboto"/>
                <a:ea typeface="Roboto"/>
                <a:cs typeface="Roboto"/>
              </a:rPr>
              <a:t> (virtual -- via </a:t>
            </a:r>
            <a:r>
              <a:rPr lang="en-US" sz="1600" b="1">
                <a:solidFill>
                  <a:srgbClr val="1A3668"/>
                </a:solidFill>
                <a:latin typeface="Roboto"/>
                <a:ea typeface="Roboto"/>
                <a:cs typeface="Roboto"/>
              </a:rPr>
              <a:t>GCM Talks</a:t>
            </a:r>
            <a:r>
              <a:rPr lang="en-US" sz="1600">
                <a:solidFill>
                  <a:srgbClr val="4389C8"/>
                </a:solidFill>
                <a:latin typeface="Roboto"/>
                <a:ea typeface="Roboto"/>
                <a:cs typeface="Roboto"/>
              </a:rPr>
              <a:t>)</a:t>
            </a:r>
            <a:endParaRPr lang="en-GB" sz="1600">
              <a:solidFill>
                <a:srgbClr val="4389C8"/>
              </a:solidFill>
              <a:latin typeface="Roboto"/>
              <a:ea typeface="Roboto"/>
              <a:cs typeface="Roboto"/>
            </a:endParaRPr>
          </a:p>
          <a:p>
            <a:pPr marL="873125" lvl="2" indent="-285750">
              <a:lnSpc>
                <a:spcPct val="130000"/>
              </a:lnSpc>
              <a:spcBef>
                <a:spcPts val="0"/>
              </a:spcBef>
            </a:pPr>
            <a:r>
              <a:rPr lang="en-GB" sz="1600">
                <a:solidFill>
                  <a:srgbClr val="4389C8"/>
                </a:solidFill>
                <a:latin typeface="Roboto"/>
                <a:ea typeface="Roboto"/>
                <a:cs typeface="Roboto"/>
              </a:rPr>
              <a:t>1 for Champion Countries</a:t>
            </a:r>
            <a:r>
              <a:rPr lang="en-US" sz="1600">
                <a:solidFill>
                  <a:srgbClr val="4389C8"/>
                </a:solidFill>
                <a:latin typeface="Roboto"/>
                <a:ea typeface="Roboto"/>
                <a:cs typeface="Roboto"/>
              </a:rPr>
              <a:t> in Geneva (tbc, hybrid)</a:t>
            </a:r>
            <a:endParaRPr lang="en-US">
              <a:cs typeface="Roboto"/>
            </a:endParaRPr>
          </a:p>
          <a:p>
            <a:pPr marL="415925" lvl="1" indent="-285750">
              <a:lnSpc>
                <a:spcPct val="130000"/>
              </a:lnSpc>
              <a:spcBef>
                <a:spcPts val="1000"/>
              </a:spcBef>
              <a:buClr>
                <a:srgbClr val="1A3668"/>
              </a:buClr>
            </a:pPr>
            <a:r>
              <a:rPr lang="en-US" sz="1600">
                <a:solidFill>
                  <a:srgbClr val="4389C8"/>
                </a:solidFill>
                <a:latin typeface="Roboto"/>
                <a:ea typeface="Roboto"/>
                <a:cs typeface="Roboto"/>
              </a:rPr>
              <a:t>The consultations on the proposed set of indicators will be </a:t>
            </a:r>
            <a:r>
              <a:rPr lang="en-US" sz="1600" b="1">
                <a:solidFill>
                  <a:srgbClr val="1A3668"/>
                </a:solidFill>
                <a:latin typeface="Roboto"/>
                <a:ea typeface="Roboto"/>
                <a:cs typeface="Roboto"/>
              </a:rPr>
              <a:t>accessible</a:t>
            </a:r>
            <a:r>
              <a:rPr lang="en-US" sz="1600">
                <a:solidFill>
                  <a:srgbClr val="4389C8"/>
                </a:solidFill>
                <a:latin typeface="Roboto"/>
                <a:ea typeface="Roboto"/>
                <a:cs typeface="Roboto"/>
              </a:rPr>
              <a:t> through the platform </a:t>
            </a:r>
            <a:r>
              <a:rPr lang="en-US" sz="1600" b="1">
                <a:solidFill>
                  <a:srgbClr val="1A3668"/>
                </a:solidFill>
                <a:latin typeface="Roboto"/>
                <a:ea typeface="Roboto"/>
                <a:cs typeface="Roboto"/>
              </a:rPr>
              <a:t>GCM Talks</a:t>
            </a:r>
            <a:endParaRPr lang="en-US" sz="1600">
              <a:solidFill>
                <a:srgbClr val="4389C8"/>
              </a:solidFill>
              <a:latin typeface="Roboto"/>
              <a:ea typeface="Roboto"/>
              <a:cs typeface="Roboto"/>
            </a:endParaRPr>
          </a:p>
          <a:p>
            <a:pPr marL="415925" lvl="1" indent="-285750">
              <a:lnSpc>
                <a:spcPct val="130000"/>
              </a:lnSpc>
              <a:spcBef>
                <a:spcPts val="1000"/>
              </a:spcBef>
              <a:buClr>
                <a:srgbClr val="1A3668"/>
              </a:buClr>
            </a:pPr>
            <a:r>
              <a:rPr lang="en-US" sz="1600">
                <a:solidFill>
                  <a:srgbClr val="4389C8"/>
                </a:solidFill>
                <a:latin typeface="Roboto"/>
                <a:ea typeface="Roboto"/>
                <a:cs typeface="Roboto"/>
              </a:rPr>
              <a:t>The initial  </a:t>
            </a:r>
            <a:r>
              <a:rPr lang="en-US" sz="1600" b="1">
                <a:solidFill>
                  <a:srgbClr val="1A3668"/>
                </a:solidFill>
                <a:latin typeface="Roboto"/>
                <a:ea typeface="Roboto"/>
                <a:cs typeface="Roboto"/>
              </a:rPr>
              <a:t>mapping  </a:t>
            </a:r>
            <a:r>
              <a:rPr lang="en-US" sz="1600">
                <a:solidFill>
                  <a:srgbClr val="4389C8"/>
                </a:solidFill>
                <a:latin typeface="Roboto"/>
                <a:ea typeface="Roboto"/>
                <a:cs typeface="Roboto"/>
              </a:rPr>
              <a:t>of indicators, the </a:t>
            </a:r>
            <a:r>
              <a:rPr lang="en-US" sz="1600" b="1">
                <a:solidFill>
                  <a:srgbClr val="1A3668"/>
                </a:solidFill>
                <a:latin typeface="Roboto"/>
                <a:ea typeface="Roboto"/>
                <a:cs typeface="Roboto"/>
              </a:rPr>
              <a:t>proposal</a:t>
            </a:r>
            <a:r>
              <a:rPr lang="en-US" sz="1600">
                <a:solidFill>
                  <a:srgbClr val="4389C8"/>
                </a:solidFill>
                <a:latin typeface="Roboto"/>
                <a:ea typeface="Roboto"/>
                <a:cs typeface="Roboto"/>
              </a:rPr>
              <a:t> for a limited set of indicators and the </a:t>
            </a:r>
            <a:r>
              <a:rPr lang="en-US" sz="1600" b="1">
                <a:solidFill>
                  <a:srgbClr val="1A3668"/>
                </a:solidFill>
                <a:latin typeface="Roboto"/>
                <a:ea typeface="Roboto"/>
                <a:cs typeface="Roboto"/>
              </a:rPr>
              <a:t>summaries </a:t>
            </a:r>
            <a:r>
              <a:rPr lang="en-US" sz="1600">
                <a:solidFill>
                  <a:srgbClr val="4389C8"/>
                </a:solidFill>
                <a:latin typeface="Roboto"/>
                <a:ea typeface="Roboto"/>
                <a:cs typeface="Roboto"/>
              </a:rPr>
              <a:t>of the regional and global</a:t>
            </a:r>
            <a:r>
              <a:rPr lang="en-US" sz="1600" b="1">
                <a:solidFill>
                  <a:srgbClr val="1A3668"/>
                </a:solidFill>
                <a:latin typeface="Roboto"/>
                <a:ea typeface="Roboto"/>
                <a:cs typeface="Roboto"/>
              </a:rPr>
              <a:t> consultations </a:t>
            </a:r>
            <a:r>
              <a:rPr lang="en-US" sz="1600">
                <a:solidFill>
                  <a:srgbClr val="4389C8"/>
                </a:solidFill>
                <a:latin typeface="Roboto"/>
                <a:ea typeface="Roboto"/>
                <a:cs typeface="Roboto"/>
              </a:rPr>
              <a:t>will be disseminated via the </a:t>
            </a:r>
            <a:r>
              <a:rPr lang="en-US" sz="1600" b="1">
                <a:solidFill>
                  <a:srgbClr val="1A3668"/>
                </a:solidFill>
                <a:latin typeface="Roboto"/>
                <a:ea typeface="Roboto"/>
                <a:cs typeface="Roboto"/>
              </a:rPr>
              <a:t>Hub</a:t>
            </a:r>
          </a:p>
          <a:p>
            <a:pPr marL="415925" lvl="1" indent="-285750">
              <a:lnSpc>
                <a:spcPct val="130000"/>
              </a:lnSpc>
              <a:spcBef>
                <a:spcPts val="1000"/>
              </a:spcBef>
              <a:buClr>
                <a:srgbClr val="1A3668"/>
              </a:buClr>
            </a:pPr>
            <a:r>
              <a:rPr lang="en-US" sz="1600">
                <a:solidFill>
                  <a:srgbClr val="4389C8"/>
                </a:solidFill>
                <a:latin typeface="Roboto"/>
                <a:ea typeface="Roboto"/>
                <a:cs typeface="Roboto"/>
              </a:rPr>
              <a:t>The </a:t>
            </a:r>
            <a:r>
              <a:rPr lang="en-US" sz="1600" b="1">
                <a:solidFill>
                  <a:srgbClr val="1A3668"/>
                </a:solidFill>
                <a:latin typeface="Roboto"/>
                <a:ea typeface="Roboto"/>
                <a:cs typeface="Roboto"/>
              </a:rPr>
              <a:t>proposal</a:t>
            </a:r>
            <a:r>
              <a:rPr lang="en-US" sz="1600">
                <a:solidFill>
                  <a:srgbClr val="4389C8"/>
                </a:solidFill>
                <a:latin typeface="Roboto"/>
                <a:ea typeface="Roboto"/>
                <a:cs typeface="Roboto"/>
              </a:rPr>
              <a:t> for a limited set of indicators will be reviewed and revised iteratively </a:t>
            </a:r>
            <a:r>
              <a:rPr lang="en-US" sz="1600" b="1">
                <a:solidFill>
                  <a:srgbClr val="1A3668"/>
                </a:solidFill>
                <a:latin typeface="Roboto"/>
                <a:ea typeface="Roboto"/>
                <a:cs typeface="Roboto"/>
              </a:rPr>
              <a:t>3 times </a:t>
            </a:r>
            <a:r>
              <a:rPr lang="en-US" sz="1600">
                <a:solidFill>
                  <a:srgbClr val="4389C8"/>
                </a:solidFill>
                <a:latin typeface="Roboto"/>
                <a:ea typeface="Roboto"/>
                <a:cs typeface="Roboto"/>
              </a:rPr>
              <a:t>following the regional and global consultations before being sent for approval to the </a:t>
            </a:r>
            <a:r>
              <a:rPr lang="en-US" sz="1600" b="1">
                <a:solidFill>
                  <a:srgbClr val="1A3668"/>
                </a:solidFill>
                <a:latin typeface="Roboto"/>
                <a:ea typeface="Roboto"/>
                <a:cs typeface="Roboto"/>
              </a:rPr>
              <a:t>Executive Committee </a:t>
            </a:r>
            <a:r>
              <a:rPr lang="en-US" sz="1600">
                <a:solidFill>
                  <a:srgbClr val="4389C8"/>
                </a:solidFill>
                <a:latin typeface="Roboto"/>
                <a:ea typeface="Roboto"/>
                <a:cs typeface="Roboto"/>
              </a:rPr>
              <a:t>of the United Nations Network on Migration</a:t>
            </a:r>
          </a:p>
          <a:p>
            <a:pPr marL="130175" indent="0">
              <a:buFont typeface="Wingdings" pitchFamily="2" charset="2"/>
              <a:buNone/>
            </a:pPr>
            <a:endParaRPr lang="en-US">
              <a:solidFill>
                <a:srgbClr val="4389C8"/>
              </a:solidFill>
              <a:cs typeface="Roboto" panose="02000000000000000000" pitchFamily="2" charset="0"/>
            </a:endParaRPr>
          </a:p>
        </p:txBody>
      </p:sp>
    </p:spTree>
    <p:extLst>
      <p:ext uri="{BB962C8B-B14F-4D97-AF65-F5344CB8AC3E}">
        <p14:creationId xmlns:p14="http://schemas.microsoft.com/office/powerpoint/2010/main" val="1935241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3CFA3B5-F368-DD6C-933E-A261FF44C668}"/>
              </a:ext>
            </a:extLst>
          </p:cNvPr>
          <p:cNvSpPr txBox="1"/>
          <p:nvPr/>
        </p:nvSpPr>
        <p:spPr>
          <a:xfrm>
            <a:off x="3051960" y="348824"/>
            <a:ext cx="857541" cy="830997"/>
          </a:xfrm>
          <a:prstGeom prst="rect">
            <a:avLst/>
          </a:prstGeom>
          <a:noFill/>
        </p:spPr>
        <p:txBody>
          <a:bodyPr wrap="square" rtlCol="0">
            <a:spAutoFit/>
          </a:bodyPr>
          <a:lstStyle/>
          <a:p>
            <a:pPr algn="ctr"/>
            <a:r>
              <a:rPr lang="en-US" sz="4800" b="1">
                <a:gradFill flip="none" rotWithShape="1">
                  <a:gsLst>
                    <a:gs pos="100000">
                      <a:schemeClr val="bg1">
                        <a:alpha val="0"/>
                      </a:schemeClr>
                    </a:gs>
                    <a:gs pos="45000">
                      <a:srgbClr val="0FA7D7">
                        <a:alpha val="28000"/>
                      </a:srgbClr>
                    </a:gs>
                  </a:gsLst>
                  <a:lin ang="5400000" scaled="0"/>
                  <a:tileRect/>
                </a:gradFill>
                <a:latin typeface="Roboto" panose="02000000000000000000" pitchFamily="2" charset="0"/>
                <a:ea typeface="Roboto" panose="02000000000000000000" pitchFamily="2" charset="0"/>
              </a:rPr>
              <a:t>1</a:t>
            </a:r>
          </a:p>
        </p:txBody>
      </p:sp>
      <p:sp>
        <p:nvSpPr>
          <p:cNvPr id="8" name="Title 1">
            <a:extLst>
              <a:ext uri="{FF2B5EF4-FFF2-40B4-BE49-F238E27FC236}">
                <a16:creationId xmlns:a16="http://schemas.microsoft.com/office/drawing/2014/main" id="{C0A9222A-E276-DDB9-D309-3B3807D5C3FD}"/>
              </a:ext>
            </a:extLst>
          </p:cNvPr>
          <p:cNvSpPr txBox="1">
            <a:spLocks/>
          </p:cNvSpPr>
          <p:nvPr/>
        </p:nvSpPr>
        <p:spPr>
          <a:xfrm>
            <a:off x="1939925" y="587512"/>
            <a:ext cx="1969576" cy="515065"/>
          </a:xfrm>
          <a:prstGeom prst="rect">
            <a:avLst/>
          </a:prstGeom>
        </p:spPr>
        <p:txBody>
          <a:bodyPr anchor="ctr">
            <a:normAutofit/>
          </a:bodyPr>
          <a:lstStyle>
            <a:lvl1pPr algn="l" defTabSz="914400" rtl="0" eaLnBrk="1" latinLnBrk="0" hangingPunct="1">
              <a:lnSpc>
                <a:spcPct val="90000"/>
              </a:lnSpc>
              <a:spcBef>
                <a:spcPct val="0"/>
              </a:spcBef>
              <a:buNone/>
              <a:defRPr lang="en-US" sz="5600" b="1" kern="1200" smtClean="0">
                <a:solidFill>
                  <a:srgbClr val="1A3668"/>
                </a:solidFill>
                <a:latin typeface="Roboto" panose="02000000000000000000" pitchFamily="2" charset="0"/>
                <a:ea typeface="Roboto" panose="02000000000000000000" pitchFamily="2" charset="0"/>
                <a:cs typeface="+mj-cs"/>
              </a:defRPr>
            </a:lvl1pPr>
          </a:lstStyle>
          <a:p>
            <a:r>
              <a:rPr lang="en-US" sz="1800" b="1">
                <a:solidFill>
                  <a:srgbClr val="203261"/>
                </a:solidFill>
                <a:latin typeface="Roboto" panose="02000000000000000000" pitchFamily="2" charset="0"/>
                <a:ea typeface="Roboto" panose="02000000000000000000" pitchFamily="2" charset="0"/>
              </a:rPr>
              <a:t>Workstream</a:t>
            </a:r>
          </a:p>
        </p:txBody>
      </p:sp>
      <p:pic>
        <p:nvPicPr>
          <p:cNvPr id="14" name="Picture 13" descr="Graphical user interface&#10;&#10;Description automatically generated with medium confidence">
            <a:extLst>
              <a:ext uri="{FF2B5EF4-FFF2-40B4-BE49-F238E27FC236}">
                <a16:creationId xmlns:a16="http://schemas.microsoft.com/office/drawing/2014/main" id="{7A83DC43-28EF-04C0-40BF-2352500689E8}"/>
              </a:ext>
            </a:extLst>
          </p:cNvPr>
          <p:cNvPicPr>
            <a:picLocks noChangeAspect="1"/>
          </p:cNvPicPr>
          <p:nvPr/>
        </p:nvPicPr>
        <p:blipFill>
          <a:blip r:embed="rId2"/>
          <a:stretch>
            <a:fillRect/>
          </a:stretch>
        </p:blipFill>
        <p:spPr>
          <a:xfrm>
            <a:off x="9239250" y="459357"/>
            <a:ext cx="2648588" cy="373213"/>
          </a:xfrm>
          <a:prstGeom prst="rect">
            <a:avLst/>
          </a:prstGeom>
        </p:spPr>
      </p:pic>
      <p:sp>
        <p:nvSpPr>
          <p:cNvPr id="15" name="Title 1">
            <a:extLst>
              <a:ext uri="{FF2B5EF4-FFF2-40B4-BE49-F238E27FC236}">
                <a16:creationId xmlns:a16="http://schemas.microsoft.com/office/drawing/2014/main" id="{57EE006C-C64C-436E-9BFA-7D30961F3CCE}"/>
              </a:ext>
            </a:extLst>
          </p:cNvPr>
          <p:cNvSpPr>
            <a:spLocks noGrp="1"/>
          </p:cNvSpPr>
          <p:nvPr>
            <p:ph type="title"/>
          </p:nvPr>
        </p:nvSpPr>
        <p:spPr>
          <a:xfrm>
            <a:off x="1112520" y="1044981"/>
            <a:ext cx="9966960" cy="1299108"/>
          </a:xfrm>
        </p:spPr>
        <p:txBody>
          <a:bodyPr>
            <a:normAutofit/>
          </a:bodyPr>
          <a:lstStyle/>
          <a:p>
            <a:r>
              <a:rPr lang="en-US" sz="3600">
                <a:latin typeface="Roboto"/>
                <a:ea typeface="Roboto"/>
                <a:cs typeface="Roboto"/>
              </a:rPr>
              <a:t>Timeline of proposed activities for 2023 </a:t>
            </a:r>
          </a:p>
        </p:txBody>
      </p:sp>
      <p:graphicFrame>
        <p:nvGraphicFramePr>
          <p:cNvPr id="9" name="Table 3">
            <a:extLst>
              <a:ext uri="{FF2B5EF4-FFF2-40B4-BE49-F238E27FC236}">
                <a16:creationId xmlns:a16="http://schemas.microsoft.com/office/drawing/2014/main" id="{3B6013BB-F534-4965-AB51-BA6681F5D0D8}"/>
              </a:ext>
            </a:extLst>
          </p:cNvPr>
          <p:cNvGraphicFramePr>
            <a:graphicFrameLocks noGrp="1"/>
          </p:cNvGraphicFramePr>
          <p:nvPr>
            <p:extLst>
              <p:ext uri="{D42A27DB-BD31-4B8C-83A1-F6EECF244321}">
                <p14:modId xmlns:p14="http://schemas.microsoft.com/office/powerpoint/2010/main" val="3514610327"/>
              </p:ext>
            </p:extLst>
          </p:nvPr>
        </p:nvGraphicFramePr>
        <p:xfrm>
          <a:off x="1939925" y="1694535"/>
          <a:ext cx="9947913" cy="5024313"/>
        </p:xfrm>
        <a:graphic>
          <a:graphicData uri="http://schemas.openxmlformats.org/drawingml/2006/table">
            <a:tbl>
              <a:tblPr firstRow="1" bandRow="1"/>
              <a:tblGrid>
                <a:gridCol w="2429675">
                  <a:extLst>
                    <a:ext uri="{9D8B030D-6E8A-4147-A177-3AD203B41FA5}">
                      <a16:colId xmlns:a16="http://schemas.microsoft.com/office/drawing/2014/main" val="4127383749"/>
                    </a:ext>
                  </a:extLst>
                </a:gridCol>
                <a:gridCol w="7518238">
                  <a:extLst>
                    <a:ext uri="{9D8B030D-6E8A-4147-A177-3AD203B41FA5}">
                      <a16:colId xmlns:a16="http://schemas.microsoft.com/office/drawing/2014/main" val="97507002"/>
                    </a:ext>
                  </a:extLst>
                </a:gridCol>
              </a:tblGrid>
              <a:tr h="365760">
                <a:tc>
                  <a:txBody>
                    <a:bodyPr/>
                    <a:lstStyle/>
                    <a:p>
                      <a:r>
                        <a:rPr lang="en-GB" sz="2400" b="1" kern="1200" noProof="0">
                          <a:solidFill>
                            <a:srgbClr val="FFFFFF"/>
                          </a:solidFill>
                          <a:latin typeface="Roboto "/>
                          <a:ea typeface="+mn-ea"/>
                          <a:cs typeface="Arial"/>
                        </a:rPr>
                        <a:t>January</a:t>
                      </a:r>
                      <a:endParaRPr lang="en-US" sz="2400">
                        <a:ln>
                          <a:solidFill>
                            <a:srgbClr val="FFFFFF"/>
                          </a:solidFill>
                        </a:ln>
                        <a:solidFill>
                          <a:srgbClr val="FFFFFF"/>
                        </a:solidFill>
                        <a:latin typeface="Roboto "/>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a:txBody>
                    <a:bodyPr/>
                    <a:lstStyle/>
                    <a:p>
                      <a:pPr marL="285750" indent="-285750">
                        <a:spcAft>
                          <a:spcPts val="1200"/>
                        </a:spcAft>
                        <a:buFont typeface="Arial" panose="020B0604020202020204" pitchFamily="34" charset="0"/>
                        <a:buChar char="•"/>
                      </a:pPr>
                      <a:endParaRPr lang="en-US" sz="2400" b="1" baseline="0">
                        <a:solidFill>
                          <a:srgbClr val="1A3668"/>
                        </a:solidFill>
                        <a:latin typeface="Roboto "/>
                        <a:cs typeface="Arial"/>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0"/>
                  </a:ext>
                </a:extLst>
              </a:tr>
              <a:tr h="274320">
                <a:tc gridSpan="2">
                  <a:txBody>
                    <a:bodyPr/>
                    <a:lstStyle/>
                    <a:p>
                      <a:pPr marL="342900" marR="0" lvl="0" indent="-342900" algn="l" rtl="0" eaLnBrk="1" fontAlgn="auto" latinLnBrk="0" hangingPunct="1">
                        <a:lnSpc>
                          <a:spcPct val="107000"/>
                        </a:lnSpc>
                        <a:spcBef>
                          <a:spcPts val="0"/>
                        </a:spcBef>
                        <a:spcAft>
                          <a:spcPts val="0"/>
                        </a:spcAft>
                        <a:buClr>
                          <a:srgbClr val="1A3668"/>
                        </a:buClr>
                        <a:buSzTx/>
                        <a:buFont typeface="Symbol"/>
                        <a:buChar char=""/>
                      </a:pPr>
                      <a:r>
                        <a:rPr lang="en-GB" sz="1600" kern="1200">
                          <a:solidFill>
                            <a:srgbClr val="4389C8"/>
                          </a:solidFill>
                          <a:latin typeface="Roboto "/>
                          <a:ea typeface="Roboto"/>
                          <a:cs typeface="Roboto"/>
                        </a:rPr>
                        <a:t>Technical briefing on the work plan and timeline</a:t>
                      </a:r>
                      <a:r>
                        <a:rPr lang="en-US" sz="1600" b="0" i="0" u="none" strike="noStrike" kern="1200" noProof="0">
                          <a:solidFill>
                            <a:srgbClr val="4389C8"/>
                          </a:solidFill>
                        </a:rPr>
                        <a:t> for </a:t>
                      </a:r>
                      <a:r>
                        <a:rPr lang="en-GB" sz="1600" b="1" kern="1200" noProof="0">
                          <a:solidFill>
                            <a:srgbClr val="4389C8"/>
                          </a:solidFill>
                          <a:latin typeface="Roboto"/>
                          <a:ea typeface="Roboto"/>
                          <a:cs typeface="Roboto"/>
                        </a:rPr>
                        <a:t>MS &amp; S</a:t>
                      </a:r>
                      <a:r>
                        <a:rPr lang="en-GB" sz="1600" b="1" i="0" u="none" strike="noStrike" kern="1200" noProof="0">
                          <a:solidFill>
                            <a:srgbClr val="0C965A"/>
                          </a:solidFill>
                        </a:rPr>
                        <a:t> </a:t>
                      </a:r>
                      <a:r>
                        <a:rPr lang="en-GB" sz="1600" kern="1200">
                          <a:solidFill>
                            <a:srgbClr val="4389C8"/>
                          </a:solidFill>
                          <a:latin typeface="Roboto "/>
                          <a:ea typeface="Roboto"/>
                          <a:cs typeface="Roboto"/>
                        </a:rPr>
                        <a:t>in New York</a:t>
                      </a:r>
                      <a:r>
                        <a:rPr lang="en-US" sz="1600" kern="1200">
                          <a:solidFill>
                            <a:srgbClr val="4389C8"/>
                          </a:solidFill>
                          <a:latin typeface="Roboto "/>
                          <a:ea typeface="Roboto"/>
                          <a:cs typeface="Roboto"/>
                        </a:rPr>
                        <a:t> (in person)</a:t>
                      </a:r>
                      <a:endParaRPr lang="en-US" sz="1600" kern="1200" noProof="0">
                        <a:solidFill>
                          <a:srgbClr val="4389C8"/>
                        </a:solidFill>
                        <a:latin typeface="Roboto "/>
                        <a:ea typeface="Roboto"/>
                        <a:cs typeface="Roboto"/>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spcAft>
                          <a:spcPts val="1200"/>
                        </a:spcAft>
                        <a:buFont typeface="Arial" panose="020B0604020202020204" pitchFamily="34" charset="0"/>
                        <a:buChar char="•"/>
                      </a:pPr>
                      <a:endParaRPr lang="en-US" sz="1800" b="1" baseline="0">
                        <a:solidFill>
                          <a:srgbClr val="1A3668"/>
                        </a:solidFill>
                        <a:latin typeface="Roboto "/>
                        <a:cs typeface="Arial"/>
                      </a:endParaRP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757713393"/>
                  </a:ext>
                </a:extLst>
              </a:tr>
              <a:tr h="166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
                        <a:ln>
                          <a:solidFill>
                            <a:srgbClr val="FFFFFF"/>
                          </a:solidFill>
                        </a:ln>
                        <a:solidFill>
                          <a:srgbClr val="FFFFFF"/>
                        </a:solidFill>
                        <a:latin typeface="Roboto "/>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200" kern="1200">
                        <a:solidFill>
                          <a:srgbClr val="000000"/>
                        </a:solidFill>
                        <a:latin typeface="Roboto "/>
                        <a:ea typeface="+mn-ea"/>
                        <a:cs typeface="Aria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365760">
                <a:tc>
                  <a:txBody>
                    <a:bodyPr/>
                    <a:lstStyle/>
                    <a:p>
                      <a:pPr marL="0" marR="0" indent="0" algn="l" rtl="0" eaLnBrk="1" fontAlgn="auto" latinLnBrk="0" hangingPunct="1">
                        <a:lnSpc>
                          <a:spcPct val="100000"/>
                        </a:lnSpc>
                        <a:spcBef>
                          <a:spcPts val="0"/>
                        </a:spcBef>
                        <a:spcAft>
                          <a:spcPts val="0"/>
                        </a:spcAft>
                        <a:buClrTx/>
                        <a:buSzTx/>
                        <a:buFontTx/>
                        <a:buNone/>
                      </a:pPr>
                      <a:r>
                        <a:rPr lang="en-GB" sz="2400" b="1" kern="1200">
                          <a:solidFill>
                            <a:srgbClr val="FFFFFF"/>
                          </a:solidFill>
                          <a:latin typeface="Roboto "/>
                          <a:ea typeface="+mn-ea"/>
                          <a:cs typeface="Arial"/>
                        </a:rPr>
                        <a:t>February </a:t>
                      </a:r>
                      <a:endParaRPr lang="en-US" sz="2400">
                        <a:ln>
                          <a:solidFill>
                            <a:srgbClr val="FFFFFF"/>
                          </a:solidFill>
                        </a:ln>
                        <a:solidFill>
                          <a:srgbClr val="FFFFFF"/>
                        </a:solidFill>
                        <a:latin typeface="Roboto "/>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2400" kern="1200">
                        <a:solidFill>
                          <a:srgbClr val="000000"/>
                        </a:solidFill>
                        <a:latin typeface="Roboto "/>
                        <a:ea typeface="+mn-ea"/>
                        <a:cs typeface="Arial"/>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13253">
                <a:tc gridSpan="2">
                  <a:txBody>
                    <a:bodyPr/>
                    <a:lstStyle/>
                    <a:p>
                      <a:pPr marL="342900" lvl="0" indent="-342900" fontAlgn="base">
                        <a:lnSpc>
                          <a:spcPct val="107000"/>
                        </a:lnSpc>
                        <a:spcAft>
                          <a:spcPts val="0"/>
                        </a:spcAft>
                        <a:buClr>
                          <a:srgbClr val="1D3262"/>
                        </a:buClr>
                        <a:buSzPct val="100000"/>
                        <a:buFont typeface="Symbol,Sans-Serif" panose="05050102010706020507" pitchFamily="18" charset="2"/>
                        <a:buChar char=""/>
                      </a:pPr>
                      <a:r>
                        <a:rPr lang="en-GB" sz="1600" b="0" i="0" u="none" strike="noStrike" kern="1200" noProof="0">
                          <a:solidFill>
                            <a:srgbClr val="4389C8"/>
                          </a:solidFill>
                          <a:latin typeface="Roboto "/>
                        </a:rPr>
                        <a:t>Questionnaire to Member States and stakeholders</a:t>
                      </a:r>
                      <a:r>
                        <a:rPr lang="en-GB" sz="1800" b="0" i="0" u="none" strike="noStrike" kern="1200" noProof="0">
                          <a:solidFill>
                            <a:srgbClr val="0C965A"/>
                          </a:solidFill>
                        </a:rPr>
                        <a:t> </a:t>
                      </a:r>
                      <a:r>
                        <a:rPr lang="en-GB" sz="1600" b="1" i="0" u="none" strike="noStrike" kern="1200" noProof="0">
                          <a:solidFill>
                            <a:srgbClr val="4389C8"/>
                          </a:solidFill>
                        </a:rPr>
                        <a:t>(MS &amp; S) </a:t>
                      </a:r>
                      <a:endParaRPr lang="en-US" sz="1600" b="0" i="0" u="none" strike="noStrike" kern="1200" noProof="0"/>
                    </a:p>
                    <a:p>
                      <a:pPr marL="342900" lvl="0" indent="-342900">
                        <a:lnSpc>
                          <a:spcPct val="107000"/>
                        </a:lnSpc>
                        <a:spcAft>
                          <a:spcPts val="0"/>
                        </a:spcAft>
                        <a:buClr>
                          <a:srgbClr val="1A3668"/>
                        </a:buClr>
                        <a:buSzPct val="100000"/>
                        <a:buFont typeface="Symbol" panose="05050102010706020507" pitchFamily="18" charset="2"/>
                        <a:buChar char=""/>
                      </a:pPr>
                      <a:r>
                        <a:rPr lang="en-US" sz="1600" kern="1200">
                          <a:solidFill>
                            <a:srgbClr val="4389C8"/>
                          </a:solidFill>
                          <a:latin typeface="Roboto "/>
                          <a:ea typeface="Roboto"/>
                          <a:cs typeface="Roboto"/>
                        </a:rPr>
                        <a:t>Briefing on concept note and timeline </a:t>
                      </a:r>
                      <a:r>
                        <a:rPr lang="en-GB" sz="1600" b="1" kern="1200" noProof="0">
                          <a:solidFill>
                            <a:srgbClr val="4389C8"/>
                          </a:solidFill>
                          <a:latin typeface="Roboto"/>
                          <a:ea typeface="Roboto"/>
                          <a:cs typeface="Roboto"/>
                        </a:rPr>
                        <a:t>MS &amp; S</a:t>
                      </a:r>
                      <a:r>
                        <a:rPr lang="en-GB" sz="1600" kern="1200" noProof="0">
                          <a:solidFill>
                            <a:srgbClr val="4389C8"/>
                          </a:solidFill>
                          <a:latin typeface="Roboto "/>
                          <a:ea typeface="Roboto"/>
                          <a:cs typeface="Roboto"/>
                        </a:rPr>
                        <a:t> </a:t>
                      </a:r>
                      <a:r>
                        <a:rPr lang="en-GB" sz="1600" kern="1200">
                          <a:solidFill>
                            <a:srgbClr val="4389C8"/>
                          </a:solidFill>
                          <a:latin typeface="Roboto "/>
                          <a:ea typeface="Roboto"/>
                          <a:cs typeface="Roboto"/>
                        </a:rPr>
                        <a:t>(virtual - </a:t>
                      </a:r>
                      <a:r>
                        <a:rPr lang="en-US" sz="1600" kern="1200" noProof="0">
                          <a:solidFill>
                            <a:srgbClr val="4389C8"/>
                          </a:solidFill>
                          <a:latin typeface="Roboto "/>
                          <a:ea typeface="Roboto"/>
                          <a:cs typeface="Roboto"/>
                        </a:rPr>
                        <a:t>GCM Talks</a:t>
                      </a:r>
                      <a:r>
                        <a:rPr lang="en-GB" sz="1600" kern="1200">
                          <a:solidFill>
                            <a:srgbClr val="4389C8"/>
                          </a:solidFill>
                          <a:latin typeface="Roboto "/>
                          <a:ea typeface="Roboto"/>
                          <a:cs typeface="Roboto"/>
                        </a:rPr>
                        <a:t>) </a:t>
                      </a:r>
                      <a:endParaRPr lang="en-US" sz="1600" b="1" i="0" u="none" strike="noStrike" kern="1200" noProof="0">
                        <a:solidFill>
                          <a:schemeClr val="accent4">
                            <a:lumMod val="50000"/>
                          </a:schemeClr>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lgn="l" defTabSz="914400" rtl="0" eaLnBrk="1" latinLnBrk="0" hangingPunct="1">
                        <a:spcAft>
                          <a:spcPts val="1200"/>
                        </a:spcAft>
                        <a:buFont typeface="Arial" panose="020B0604020202020204" pitchFamily="34" charset="0"/>
                        <a:buChar char="•"/>
                      </a:pPr>
                      <a:endParaRPr lang="en-US" sz="1800" kern="1200">
                        <a:solidFill>
                          <a:srgbClr val="000000"/>
                        </a:solidFill>
                        <a:latin typeface="Roboto "/>
                        <a:ea typeface="+mn-ea"/>
                        <a:cs typeface="Arial"/>
                      </a:endParaRPr>
                    </a:p>
                  </a:txBody>
                  <a:tcPr>
                    <a:lnL w="28575"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66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
                        <a:ln>
                          <a:solidFill>
                            <a:srgbClr val="FFFFFF"/>
                          </a:solidFill>
                        </a:ln>
                        <a:solidFill>
                          <a:srgbClr val="FFFFFF"/>
                        </a:solidFill>
                        <a:latin typeface="Roboto "/>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200" b="1" kern="1200">
                        <a:solidFill>
                          <a:schemeClr val="bg1">
                            <a:lumMod val="25000"/>
                          </a:schemeClr>
                        </a:solidFill>
                        <a:latin typeface="Roboto "/>
                        <a:ea typeface="+mn-ea"/>
                        <a:cs typeface="Aria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28575"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442019">
                <a:tc>
                  <a:txBody>
                    <a:bodyPr/>
                    <a:lstStyle/>
                    <a:p>
                      <a:pPr marL="0" marR="0" indent="0" algn="l" rtl="0" eaLnBrk="1" fontAlgn="auto" latinLnBrk="0" hangingPunct="1">
                        <a:lnSpc>
                          <a:spcPct val="100000"/>
                        </a:lnSpc>
                        <a:spcBef>
                          <a:spcPts val="0"/>
                        </a:spcBef>
                        <a:spcAft>
                          <a:spcPts val="0"/>
                        </a:spcAft>
                        <a:buClrTx/>
                        <a:buSzTx/>
                        <a:buFontTx/>
                        <a:buNone/>
                      </a:pPr>
                      <a:r>
                        <a:rPr lang="en-GB" sz="2400" b="1" kern="1200">
                          <a:solidFill>
                            <a:srgbClr val="FFFFFF"/>
                          </a:solidFill>
                          <a:latin typeface="Roboto "/>
                          <a:ea typeface="+mn-ea"/>
                          <a:cs typeface="Arial"/>
                        </a:rPr>
                        <a:t>March </a:t>
                      </a:r>
                      <a:endParaRPr lang="en-US" sz="2400">
                        <a:ln>
                          <a:solidFill>
                            <a:srgbClr val="FFFFFF"/>
                          </a:solidFill>
                        </a:ln>
                        <a:solidFill>
                          <a:srgbClr val="FFFFFF"/>
                        </a:solidFill>
                        <a:latin typeface="Roboto "/>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2400" b="1" kern="1200">
                        <a:solidFill>
                          <a:schemeClr val="bg1">
                            <a:lumMod val="25000"/>
                          </a:schemeClr>
                        </a:solidFill>
                        <a:latin typeface="Roboto "/>
                        <a:ea typeface="+mn-ea"/>
                        <a:cs typeface="Arial"/>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6"/>
                  </a:ext>
                </a:extLst>
              </a:tr>
              <a:tr h="274320">
                <a:tc gridSpan="2">
                  <a:txBody>
                    <a:bodyPr/>
                    <a:lstStyle/>
                    <a:p>
                      <a:pPr marL="342900" marR="0" lvl="0" indent="-342900" algn="l" defTabSz="914400" rtl="0" eaLnBrk="1" fontAlgn="base" latinLnBrk="0" hangingPunct="1">
                        <a:lnSpc>
                          <a:spcPct val="107000"/>
                        </a:lnSpc>
                        <a:spcBef>
                          <a:spcPts val="0"/>
                        </a:spcBef>
                        <a:spcAft>
                          <a:spcPts val="0"/>
                        </a:spcAft>
                        <a:buClr>
                          <a:srgbClr val="1A3668"/>
                        </a:buClr>
                        <a:buSzPct val="100000"/>
                        <a:buFont typeface="Symbol" panose="05050102010706020507" pitchFamily="18" charset="2"/>
                        <a:buChar char=""/>
                        <a:tabLst>
                          <a:tab pos="457200" algn="l"/>
                        </a:tabLst>
                        <a:defRPr/>
                      </a:pPr>
                      <a:r>
                        <a:rPr lang="en-GB" sz="1600" kern="1200">
                          <a:solidFill>
                            <a:srgbClr val="4389C8"/>
                          </a:solidFill>
                          <a:latin typeface="Roboto "/>
                          <a:ea typeface="Roboto"/>
                          <a:cs typeface="Roboto"/>
                        </a:rPr>
                        <a:t>Informal hearing </a:t>
                      </a:r>
                      <a:r>
                        <a:rPr lang="en-GB" sz="1600" kern="1200" noProof="0">
                          <a:solidFill>
                            <a:srgbClr val="4389C8"/>
                          </a:solidFill>
                          <a:latin typeface="Roboto "/>
                          <a:ea typeface="Roboto"/>
                          <a:cs typeface="Roboto"/>
                        </a:rPr>
                        <a:t>on </a:t>
                      </a:r>
                      <a:r>
                        <a:rPr lang="en-GB" sz="1600" kern="1200">
                          <a:solidFill>
                            <a:srgbClr val="4389C8"/>
                          </a:solidFill>
                          <a:latin typeface="Roboto "/>
                          <a:ea typeface="Roboto"/>
                          <a:cs typeface="Roboto"/>
                        </a:rPr>
                        <a:t>for Champion Countries in Geneva</a:t>
                      </a:r>
                      <a:r>
                        <a:rPr lang="en-US" sz="1600" kern="1200">
                          <a:solidFill>
                            <a:srgbClr val="4389C8"/>
                          </a:solidFill>
                          <a:latin typeface="Roboto "/>
                          <a:ea typeface="Roboto"/>
                          <a:cs typeface="Roboto"/>
                        </a:rPr>
                        <a:t> (tbc, hybrid)</a:t>
                      </a:r>
                    </a:p>
                    <a:p>
                      <a:pPr marL="342900" marR="0" lvl="0" indent="-342900" algn="l" defTabSz="914400" rtl="0" eaLnBrk="1" fontAlgn="base" latinLnBrk="0" hangingPunct="1">
                        <a:lnSpc>
                          <a:spcPct val="107000"/>
                        </a:lnSpc>
                        <a:spcBef>
                          <a:spcPts val="0"/>
                        </a:spcBef>
                        <a:spcAft>
                          <a:spcPts val="0"/>
                        </a:spcAft>
                        <a:buClr>
                          <a:srgbClr val="1A3668"/>
                        </a:buClr>
                        <a:buSzPct val="100000"/>
                        <a:buFont typeface="Symbol" panose="05050102010706020507" pitchFamily="18" charset="2"/>
                        <a:buChar char=""/>
                        <a:tabLst>
                          <a:tab pos="457200" algn="l"/>
                        </a:tabLst>
                        <a:defRPr/>
                      </a:pPr>
                      <a:r>
                        <a:rPr lang="en-GB" sz="1600" kern="1200">
                          <a:solidFill>
                            <a:srgbClr val="4389C8"/>
                          </a:solidFill>
                          <a:latin typeface="Roboto"/>
                          <a:ea typeface="Roboto"/>
                          <a:cs typeface="Roboto"/>
                        </a:rPr>
                        <a:t>Mapping of the indicators (shared via the Hub) </a:t>
                      </a:r>
                      <a:r>
                        <a:rPr lang="en-US" sz="1600" kern="1200">
                          <a:solidFill>
                            <a:srgbClr val="4389C8"/>
                          </a:solidFill>
                          <a:latin typeface="Roboto"/>
                          <a:ea typeface="Roboto"/>
                          <a:cs typeface="Roboto"/>
                        </a:rPr>
                        <a:t> </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342900" marR="0" lvl="0" indent="-342900" algn="l" defTabSz="914400" rtl="0" eaLnBrk="1" fontAlgn="base" latinLnBrk="0" hangingPunct="1">
                        <a:lnSpc>
                          <a:spcPct val="107000"/>
                        </a:lnSpc>
                        <a:spcBef>
                          <a:spcPts val="0"/>
                        </a:spcBef>
                        <a:spcAft>
                          <a:spcPts val="0"/>
                        </a:spcAft>
                        <a:buClrTx/>
                        <a:buSzPct val="100000"/>
                        <a:buFont typeface="Symbol" panose="05050102010706020507" pitchFamily="18" charset="2"/>
                        <a:buChar char=""/>
                        <a:tabLst>
                          <a:tab pos="457200" algn="l"/>
                        </a:tabLst>
                        <a:defRPr/>
                      </a:pPr>
                      <a:endParaRPr lang="en-US" sz="1800" kern="1200">
                        <a:solidFill>
                          <a:srgbClr val="4389C8"/>
                        </a:solidFill>
                        <a:latin typeface="Roboto"/>
                        <a:ea typeface="Roboto"/>
                        <a:cs typeface="Roboto"/>
                      </a:endParaRPr>
                    </a:p>
                  </a:txBody>
                  <a:tcPr>
                    <a:lnL w="12700" cap="flat" cmpd="sng" algn="ctr">
                      <a:solidFill>
                        <a:schemeClr val="accent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7"/>
                  </a:ext>
                </a:extLst>
              </a:tr>
              <a:tr h="1666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
                        <a:ln>
                          <a:solidFill>
                            <a:srgbClr val="FFFFFF"/>
                          </a:solidFill>
                        </a:ln>
                        <a:solidFill>
                          <a:srgbClr val="FFFFFF"/>
                        </a:solidFill>
                        <a:latin typeface="Roboto "/>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200" b="1" kern="1200">
                        <a:solidFill>
                          <a:schemeClr val="bg1">
                            <a:lumMod val="25000"/>
                          </a:schemeClr>
                        </a:solidFill>
                        <a:latin typeface="Roboto "/>
                        <a:ea typeface="+mn-ea"/>
                        <a:cs typeface="Aria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096403397"/>
                  </a:ext>
                </a:extLst>
              </a:tr>
              <a:tr h="365760">
                <a:tc>
                  <a:txBody>
                    <a:bodyPr/>
                    <a:lstStyle/>
                    <a:p>
                      <a:pPr marL="0" marR="0" indent="0" algn="l" rtl="0" eaLnBrk="1" fontAlgn="auto" latinLnBrk="0" hangingPunct="1">
                        <a:lnSpc>
                          <a:spcPct val="100000"/>
                        </a:lnSpc>
                        <a:spcBef>
                          <a:spcPts val="0"/>
                        </a:spcBef>
                        <a:spcAft>
                          <a:spcPts val="0"/>
                        </a:spcAft>
                        <a:buClrTx/>
                        <a:buSzTx/>
                        <a:buFontTx/>
                        <a:buNone/>
                      </a:pPr>
                      <a:r>
                        <a:rPr lang="en-GB" sz="2400" b="1" kern="1200">
                          <a:solidFill>
                            <a:srgbClr val="FFFFFF"/>
                          </a:solidFill>
                          <a:latin typeface="Roboto "/>
                          <a:ea typeface="+mn-ea"/>
                          <a:cs typeface="Arial"/>
                        </a:rPr>
                        <a:t>April </a:t>
                      </a:r>
                      <a:endParaRPr lang="en-US" sz="2400" b="1" kern="1200">
                        <a:solidFill>
                          <a:srgbClr val="FFFFFF"/>
                        </a:solidFill>
                        <a:latin typeface="Roboto "/>
                        <a:ea typeface="+mn-ea"/>
                        <a:cs typeface="Aria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44BCE0"/>
                    </a:solidFill>
                  </a:tcPr>
                </a:tc>
                <a:tc>
                  <a:txBody>
                    <a:bodyPr/>
                    <a:lstStyle/>
                    <a:p>
                      <a:pPr marL="285750" indent="-285750" algn="l" defTabSz="914400" rtl="0" eaLnBrk="1" latinLnBrk="0" hangingPunct="1">
                        <a:spcAft>
                          <a:spcPts val="1200"/>
                        </a:spcAft>
                        <a:buFont typeface="Arial" panose="020B0604020202020204" pitchFamily="34" charset="0"/>
                        <a:buChar char="•"/>
                      </a:pPr>
                      <a:endParaRPr lang="en-US" sz="2400" b="1" kern="1200">
                        <a:solidFill>
                          <a:schemeClr val="bg1">
                            <a:lumMod val="25000"/>
                          </a:schemeClr>
                        </a:solidFill>
                        <a:latin typeface="Roboto "/>
                        <a:ea typeface="+mn-ea"/>
                        <a:cs typeface="Arial"/>
                      </a:endParaRPr>
                    </a:p>
                  </a:txBody>
                  <a:tcP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914400">
                <a:tc gridSpan="2">
                  <a:txBody>
                    <a:bodyPr/>
                    <a:lstStyle/>
                    <a:p>
                      <a:pPr marL="342900" lvl="0" indent="-342900" fontAlgn="base">
                        <a:lnSpc>
                          <a:spcPct val="107000"/>
                        </a:lnSpc>
                        <a:spcAft>
                          <a:spcPts val="0"/>
                        </a:spcAft>
                        <a:buClr>
                          <a:srgbClr val="1A3668"/>
                        </a:buClr>
                        <a:buSzPct val="100000"/>
                        <a:buFont typeface="Symbol" panose="05050102010706020507" pitchFamily="18" charset="2"/>
                        <a:buChar char=""/>
                        <a:tabLst>
                          <a:tab pos="457200" algn="l"/>
                        </a:tabLst>
                      </a:pPr>
                      <a:r>
                        <a:rPr lang="en-GB" sz="1600" b="1" kern="1200">
                          <a:solidFill>
                            <a:srgbClr val="1A3668"/>
                          </a:solidFill>
                          <a:latin typeface="Roboto "/>
                          <a:ea typeface="Roboto"/>
                          <a:cs typeface="Roboto"/>
                        </a:rPr>
                        <a:t>First preliminary proposal of the limited set of indicators </a:t>
                      </a:r>
                      <a:r>
                        <a:rPr lang="en-GB" sz="1600" kern="1200">
                          <a:solidFill>
                            <a:srgbClr val="4389C8"/>
                          </a:solidFill>
                          <a:latin typeface="Roboto "/>
                          <a:ea typeface="Roboto"/>
                          <a:cs typeface="Roboto"/>
                        </a:rPr>
                        <a:t>(shared via the Hub) </a:t>
                      </a:r>
                      <a:r>
                        <a:rPr lang="en-US" sz="1600" kern="1200">
                          <a:solidFill>
                            <a:srgbClr val="4389C8"/>
                          </a:solidFill>
                          <a:latin typeface="Roboto "/>
                          <a:ea typeface="Roboto"/>
                          <a:cs typeface="Roboto"/>
                        </a:rPr>
                        <a:t> </a:t>
                      </a:r>
                    </a:p>
                    <a:p>
                      <a:pPr marL="342900" lvl="0" indent="-342900">
                        <a:lnSpc>
                          <a:spcPct val="107000"/>
                        </a:lnSpc>
                        <a:spcAft>
                          <a:spcPts val="0"/>
                        </a:spcAft>
                        <a:buClr>
                          <a:srgbClr val="1A3668"/>
                        </a:buClr>
                        <a:buSzPct val="100000"/>
                        <a:buFont typeface="Symbol" panose="05050102010706020507" pitchFamily="18" charset="2"/>
                        <a:buChar char=""/>
                      </a:pPr>
                      <a:r>
                        <a:rPr lang="en-US" sz="1600" kern="1200">
                          <a:solidFill>
                            <a:srgbClr val="4389C8"/>
                          </a:solidFill>
                          <a:latin typeface="Roboto "/>
                          <a:ea typeface="Roboto"/>
                          <a:cs typeface="Roboto"/>
                        </a:rPr>
                        <a:t>Briefing on questionnaire, mapping and definitions (virtual- GCM Talks)</a:t>
                      </a:r>
                    </a:p>
                    <a:p>
                      <a:pPr marL="342900" lvl="0" indent="-342900" fontAlgn="base">
                        <a:lnSpc>
                          <a:spcPct val="107000"/>
                        </a:lnSpc>
                        <a:spcAft>
                          <a:spcPts val="0"/>
                        </a:spcAft>
                        <a:buClr>
                          <a:srgbClr val="1A3668"/>
                        </a:buClr>
                        <a:buSzPct val="100000"/>
                        <a:buFont typeface="Symbol" panose="05050102010706020507" pitchFamily="18" charset="2"/>
                        <a:buChar char=""/>
                      </a:pPr>
                      <a:r>
                        <a:rPr lang="en-GB" sz="1600" kern="1200">
                          <a:solidFill>
                            <a:srgbClr val="4389C8"/>
                          </a:solidFill>
                          <a:latin typeface="Roboto "/>
                          <a:ea typeface="Roboto"/>
                          <a:cs typeface="Roboto"/>
                        </a:rPr>
                        <a:t>Regional consultation </a:t>
                      </a:r>
                      <a:r>
                        <a:rPr lang="en-US" sz="1600" b="0" i="0" u="none" strike="noStrike" kern="1200" noProof="0">
                          <a:solidFill>
                            <a:srgbClr val="4389C8"/>
                          </a:solidFill>
                        </a:rPr>
                        <a:t>for </a:t>
                      </a:r>
                      <a:r>
                        <a:rPr lang="en-GB" sz="1600" b="1" kern="1200" noProof="0">
                          <a:solidFill>
                            <a:srgbClr val="4389C8"/>
                          </a:solidFill>
                          <a:latin typeface="Roboto"/>
                          <a:ea typeface="Roboto"/>
                          <a:cs typeface="Roboto"/>
                        </a:rPr>
                        <a:t>MS &amp; S </a:t>
                      </a:r>
                      <a:r>
                        <a:rPr lang="en-GB" sz="1600" kern="1200">
                          <a:solidFill>
                            <a:srgbClr val="4389C8"/>
                          </a:solidFill>
                          <a:latin typeface="Roboto "/>
                          <a:ea typeface="Roboto"/>
                          <a:cs typeface="Roboto"/>
                        </a:rPr>
                        <a:t>on the proposal in Asia and the Pacific (virtual </a:t>
                      </a:r>
                      <a:r>
                        <a:rPr lang="en-GB" sz="1600" kern="1200" noProof="0">
                          <a:solidFill>
                            <a:srgbClr val="4389C8"/>
                          </a:solidFill>
                          <a:latin typeface="Roboto "/>
                          <a:ea typeface="Roboto"/>
                          <a:cs typeface="Roboto"/>
                        </a:rPr>
                        <a:t> - </a:t>
                      </a:r>
                      <a:r>
                        <a:rPr lang="en-US" sz="1600" kern="1200" noProof="0">
                          <a:solidFill>
                            <a:srgbClr val="4389C8"/>
                          </a:solidFill>
                          <a:latin typeface="Roboto "/>
                          <a:ea typeface="Roboto"/>
                          <a:cs typeface="Roboto"/>
                        </a:rPr>
                        <a:t>GCM Talks</a:t>
                      </a:r>
                      <a:r>
                        <a:rPr lang="en-GB" sz="1600" kern="1200">
                          <a:solidFill>
                            <a:srgbClr val="4389C8"/>
                          </a:solidFill>
                          <a:latin typeface="Roboto "/>
                          <a:ea typeface="Roboto"/>
                          <a:cs typeface="Roboto"/>
                        </a:rPr>
                        <a:t>)</a:t>
                      </a:r>
                      <a:r>
                        <a:rPr lang="en-US" sz="1600" kern="1200">
                          <a:solidFill>
                            <a:srgbClr val="4389C8"/>
                          </a:solidFill>
                          <a:latin typeface="Roboto "/>
                          <a:ea typeface="Roboto"/>
                          <a:cs typeface="Roboto"/>
                        </a:rPr>
                        <a:t> </a:t>
                      </a:r>
                      <a:endParaRPr lang="en-US" sz="1600" b="1" i="0" u="none" strike="noStrike" kern="1200" noProof="0">
                        <a:solidFill>
                          <a:schemeClr val="accent4">
                            <a:lumMod val="50000"/>
                          </a:schemeClr>
                        </a:solidFill>
                      </a:endParaRPr>
                    </a:p>
                    <a:p>
                      <a:pPr marL="342900" lvl="0" indent="-342900" fontAlgn="base">
                        <a:lnSpc>
                          <a:spcPct val="107000"/>
                        </a:lnSpc>
                        <a:spcAft>
                          <a:spcPts val="0"/>
                        </a:spcAft>
                        <a:buClr>
                          <a:srgbClr val="1A3668"/>
                        </a:buClr>
                        <a:buSzPct val="100000"/>
                        <a:buFont typeface="Symbol" panose="05050102010706020507" pitchFamily="18" charset="2"/>
                        <a:buChar char=""/>
                      </a:pPr>
                      <a:r>
                        <a:rPr lang="en-GB" sz="1600" kern="1200">
                          <a:solidFill>
                            <a:srgbClr val="4389C8"/>
                          </a:solidFill>
                          <a:latin typeface="Roboto "/>
                          <a:ea typeface="Roboto"/>
                          <a:cs typeface="Roboto"/>
                        </a:rPr>
                        <a:t>Regional consultation </a:t>
                      </a:r>
                      <a:r>
                        <a:rPr lang="en-US" sz="1600" b="0" i="0" u="none" strike="noStrike" kern="1200" noProof="0">
                          <a:solidFill>
                            <a:srgbClr val="4389C8"/>
                          </a:solidFill>
                        </a:rPr>
                        <a:t>for </a:t>
                      </a:r>
                      <a:r>
                        <a:rPr lang="en-GB" sz="1600" b="1" kern="1200" noProof="0">
                          <a:solidFill>
                            <a:srgbClr val="4389C8"/>
                          </a:solidFill>
                          <a:latin typeface="Roboto"/>
                          <a:ea typeface="Roboto"/>
                          <a:cs typeface="Roboto"/>
                        </a:rPr>
                        <a:t>MS &amp; S</a:t>
                      </a:r>
                      <a:r>
                        <a:rPr lang="en-GB" sz="1600" b="1" i="0" u="none" strike="noStrike" kern="1200" noProof="0">
                          <a:solidFill>
                            <a:srgbClr val="4389C8"/>
                          </a:solidFill>
                          <a:latin typeface="Calibri"/>
                        </a:rPr>
                        <a:t> </a:t>
                      </a:r>
                      <a:r>
                        <a:rPr lang="en-GB" sz="1600" b="1" i="0" u="none" strike="noStrike" kern="1200" noProof="0">
                          <a:solidFill>
                            <a:srgbClr val="0C965A"/>
                          </a:solidFill>
                        </a:rPr>
                        <a:t> </a:t>
                      </a:r>
                      <a:r>
                        <a:rPr lang="en-GB" sz="1600" kern="1200">
                          <a:solidFill>
                            <a:srgbClr val="4389C8"/>
                          </a:solidFill>
                          <a:latin typeface="Roboto "/>
                          <a:ea typeface="Roboto"/>
                          <a:cs typeface="Roboto"/>
                        </a:rPr>
                        <a:t>in Latin America and the Caribbean (virtual </a:t>
                      </a:r>
                      <a:r>
                        <a:rPr lang="en-GB" sz="1600" kern="1200" noProof="0">
                          <a:solidFill>
                            <a:srgbClr val="4389C8"/>
                          </a:solidFill>
                          <a:latin typeface="Roboto "/>
                          <a:ea typeface="Roboto"/>
                          <a:cs typeface="Roboto"/>
                        </a:rPr>
                        <a:t> - </a:t>
                      </a:r>
                      <a:r>
                        <a:rPr lang="en-US" sz="1600" kern="1200" noProof="0">
                          <a:solidFill>
                            <a:srgbClr val="4389C8"/>
                          </a:solidFill>
                          <a:latin typeface="Roboto "/>
                          <a:ea typeface="Roboto"/>
                          <a:cs typeface="Roboto"/>
                        </a:rPr>
                        <a:t>GCM Talks</a:t>
                      </a:r>
                      <a:r>
                        <a:rPr lang="en-GB" sz="1600" kern="1200">
                          <a:solidFill>
                            <a:srgbClr val="4389C8"/>
                          </a:solidFill>
                          <a:latin typeface="Roboto "/>
                          <a:ea typeface="Roboto"/>
                          <a:cs typeface="Roboto"/>
                        </a:rPr>
                        <a:t>)</a:t>
                      </a:r>
                      <a:r>
                        <a:rPr lang="en-US" sz="1600" kern="1200">
                          <a:solidFill>
                            <a:srgbClr val="4389C8"/>
                          </a:solidFill>
                          <a:latin typeface="Roboto "/>
                          <a:ea typeface="Roboto"/>
                          <a:cs typeface="Roboto"/>
                        </a:rPr>
                        <a:t>  </a:t>
                      </a:r>
                      <a:endParaRPr lang="en-US" sz="1600" b="1" i="0" u="none" strike="noStrike" kern="1200" noProof="0">
                        <a:solidFill>
                          <a:schemeClr val="accent4">
                            <a:lumMod val="50000"/>
                          </a:schemeClr>
                        </a:solidFill>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pPr marL="285750" indent="-285750" algn="l" defTabSz="914400" rtl="0" eaLnBrk="1" latinLnBrk="0" hangingPunct="1">
                        <a:spcAft>
                          <a:spcPts val="1200"/>
                        </a:spcAft>
                        <a:buFont typeface="Arial" panose="020B0604020202020204" pitchFamily="34" charset="0"/>
                        <a:buChar char="•"/>
                      </a:pPr>
                      <a:endParaRPr lang="en-US" sz="200" b="1" kern="1200">
                        <a:solidFill>
                          <a:schemeClr val="bg1">
                            <a:lumMod val="25000"/>
                          </a:schemeClr>
                        </a:solidFill>
                        <a:latin typeface="Roboto "/>
                        <a:ea typeface="+mn-ea"/>
                        <a:cs typeface="Arial"/>
                      </a:endParaRPr>
                    </a:p>
                  </a:txBody>
                  <a:tcPr>
                    <a:lnL w="12700" cap="flat" cmpd="sng" algn="ctr">
                      <a:solidFill>
                        <a:schemeClr val="accent1"/>
                      </a:solidFill>
                      <a:prstDash val="solid"/>
                      <a:round/>
                      <a:headEnd type="none" w="med" len="med"/>
                      <a:tailEnd type="none" w="med" len="med"/>
                    </a:lnL>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177876692"/>
      </p:ext>
    </p:extLst>
  </p:cSld>
  <p:clrMapOvr>
    <a:masterClrMapping/>
  </p:clrMapOvr>
</p:sld>
</file>

<file path=ppt/theme/theme1.xml><?xml version="1.0" encoding="utf-8"?>
<a:theme xmlns:a="http://schemas.openxmlformats.org/drawingml/2006/main" name="Office Theme">
  <a:themeElements>
    <a:clrScheme name="MMPTF">
      <a:dk1>
        <a:srgbClr val="1D3262"/>
      </a:dk1>
      <a:lt1>
        <a:srgbClr val="DAE3F9"/>
      </a:lt1>
      <a:dk2>
        <a:srgbClr val="418FDE"/>
      </a:dk2>
      <a:lt2>
        <a:srgbClr val="F2F9FA"/>
      </a:lt2>
      <a:accent1>
        <a:srgbClr val="418FDE"/>
      </a:accent1>
      <a:accent2>
        <a:srgbClr val="FCB714"/>
      </a:accent2>
      <a:accent3>
        <a:srgbClr val="1D3262"/>
      </a:accent3>
      <a:accent4>
        <a:srgbClr val="FFFFFF"/>
      </a:accent4>
      <a:accent5>
        <a:srgbClr val="DAE2F8"/>
      </a:accent5>
      <a:accent6>
        <a:srgbClr val="FEFFFF"/>
      </a:accent6>
      <a:hlink>
        <a:srgbClr val="4289C8"/>
      </a:hlink>
      <a:folHlink>
        <a:srgbClr val="FCB71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NM-Powerpoint-1.5" id="{4CFA4D9A-2C43-441F-9697-72EACFBE0B6E}" vid="{A717B4A6-8BE7-4E47-9875-855AFBCC9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FD7016218F1654C861E39FACBD47B7F" ma:contentTypeVersion="9" ma:contentTypeDescription="Create a new document." ma:contentTypeScope="" ma:versionID="4ff4b7f670159ad4fa2a8f1d4e7770a6">
  <xsd:schema xmlns:xsd="http://www.w3.org/2001/XMLSchema" xmlns:xs="http://www.w3.org/2001/XMLSchema" xmlns:p="http://schemas.microsoft.com/office/2006/metadata/properties" xmlns:ns2="2162a777-dc99-4b27-8674-ac5ce0603255" xmlns:ns3="9fa045d0-d382-4f8c-9e04-544607034695" targetNamespace="http://schemas.microsoft.com/office/2006/metadata/properties" ma:root="true" ma:fieldsID="cf12d152eba0ee9f0c4c7573f012b7be" ns2:_="" ns3:_="">
    <xsd:import namespace="2162a777-dc99-4b27-8674-ac5ce0603255"/>
    <xsd:import namespace="9fa045d0-d382-4f8c-9e04-54460703469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2a777-dc99-4b27-8674-ac5ce06032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53f610b-9ee9-4302-9a9e-eaae0f0c7bd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a045d0-d382-4f8c-9e04-54460703469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760faae4-8af0-49f3-8f77-101a9a5233fb}" ma:internalName="TaxCatchAll" ma:showField="CatchAllData" ma:web="9fa045d0-d382-4f8c-9e04-5446070346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fa045d0-d382-4f8c-9e04-544607034695">
      <UserInfo>
        <DisplayName>DEFRAIN-MEUNIER Alix, Marie</DisplayName>
        <AccountId>41</AccountId>
        <AccountType/>
      </UserInfo>
    </SharedWithUsers>
    <TaxCatchAll xmlns="9fa045d0-d382-4f8c-9e04-544607034695" xsi:nil="true"/>
    <lcf76f155ced4ddcb4097134ff3c332f xmlns="2162a777-dc99-4b27-8674-ac5ce06032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7AEC92F-4788-4673-800F-5CC282EC758B}">
  <ds:schemaRefs>
    <ds:schemaRef ds:uri="http://schemas.microsoft.com/sharepoint/v3/contenttype/forms"/>
  </ds:schemaRefs>
</ds:datastoreItem>
</file>

<file path=customXml/itemProps2.xml><?xml version="1.0" encoding="utf-8"?>
<ds:datastoreItem xmlns:ds="http://schemas.openxmlformats.org/officeDocument/2006/customXml" ds:itemID="{16753548-1C24-44D8-8D57-85D0F7F71747}"/>
</file>

<file path=customXml/itemProps3.xml><?xml version="1.0" encoding="utf-8"?>
<ds:datastoreItem xmlns:ds="http://schemas.openxmlformats.org/officeDocument/2006/customXml" ds:itemID="{3258EB09-C84B-44EB-AF6C-545745DF7421}">
  <ds:schemaRefs>
    <ds:schemaRef ds:uri="aa332383-1076-4627-a437-a8887ade478f"/>
    <ds:schemaRef ds:uri="df174b35-50ee-4b7b-8342-cd2310aaa14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UNNM-Powerpoint-1.5</Template>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Measuring progress:  GCM indicators</vt:lpstr>
      <vt:lpstr>Paragraph 70 of the International Migration Review Forum Progress Declaration </vt:lpstr>
      <vt:lpstr>Deliverables</vt:lpstr>
      <vt:lpstr>Key principles guiding the workstream</vt:lpstr>
      <vt:lpstr>Inclusiveness </vt:lpstr>
      <vt:lpstr>Efficiency </vt:lpstr>
      <vt:lpstr>PowerPoint Presentation</vt:lpstr>
      <vt:lpstr>Timeline of proposed activities for 2023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 Network on Migration</dc:title>
  <dc:creator>Microsoft Office User</dc:creator>
  <cp:revision>1</cp:revision>
  <dcterms:created xsi:type="dcterms:W3CDTF">2022-10-11T09:07:00Z</dcterms:created>
  <dcterms:modified xsi:type="dcterms:W3CDTF">2023-02-27T13:43:21Z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0x0101000FD7016218F1654C861E39FACBD47B7F</vt:lpwstr>
  </property>
  <property fmtid="{D5CDD505-2E9C-101B-9397-08002B2CF9AE}" pid="3" name="MediaServiceImageTags">
    <vt:lpwstr/>
  </property>
</Properties>
</file>