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318" r:id="rId5"/>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BB46E7-2846-4E1E-B5E1-AA8BC29A0BD0}" v="3" dt="2021-10-14T09:53:50.084"/>
    <p1510:client id="{C4D24452-72B5-2E4C-889D-18052B224E83}" v="3" dt="2021-07-05T07:38:39.2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4"/>
  </p:normalViewPr>
  <p:slideViewPr>
    <p:cSldViewPr snapToGrid="0">
      <p:cViewPr varScale="1">
        <p:scale>
          <a:sx n="106" d="100"/>
          <a:sy n="106" d="100"/>
        </p:scale>
        <p:origin x="79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GB" smtClean="0"/>
              <a:t>13/05/2022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13/05/2022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13/05/2022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13/05/2022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13/05/2022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p:cNvSpPr>
            <a:spLocks noGrp="1"/>
          </p:cNvSpPr>
          <p:nvPr>
            <p:ph type="dt" sz="half" idx="10"/>
          </p:nvPr>
        </p:nvSpPr>
        <p:spPr/>
        <p:txBody>
          <a:bodyPr/>
          <a:lstStyle/>
          <a:p>
            <a:fld id="{846CE7D5-CF57-46EF-B807-FDD0502418D4}" type="datetimeFigureOut">
              <a:rPr lang="en-GB" smtClean="0"/>
              <a:t>13/05/2022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p:cNvSpPr>
            <a:spLocks noGrp="1"/>
          </p:cNvSpPr>
          <p:nvPr>
            <p:ph type="dt" sz="half" idx="10"/>
          </p:nvPr>
        </p:nvSpPr>
        <p:spPr/>
        <p:txBody>
          <a:bodyPr/>
          <a:lstStyle/>
          <a:p>
            <a:fld id="{846CE7D5-CF57-46EF-B807-FDD0502418D4}" type="datetimeFigureOut">
              <a:rPr lang="en-GB" smtClean="0"/>
              <a:t>13/05/2022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GB" smtClean="0"/>
              <a:t>13/05/2022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13/05/2022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13/05/2022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13/05/2022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13/05/2022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2547DDA-FF0E-5448-BCCE-76D1EAA5CD99}"/>
              </a:ext>
            </a:extLst>
          </p:cNvPr>
          <p:cNvSpPr/>
          <p:nvPr/>
        </p:nvSpPr>
        <p:spPr>
          <a:xfrm>
            <a:off x="-32731" y="1"/>
            <a:ext cx="180000" cy="6858000"/>
          </a:xfrm>
          <a:prstGeom prst="rect">
            <a:avLst/>
          </a:prstGeom>
          <a:solidFill>
            <a:srgbClr val="418F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0C69A6-37C9-9E43-B5C2-A9CFBDFC784B}"/>
              </a:ext>
            </a:extLst>
          </p:cNvPr>
          <p:cNvSpPr>
            <a:spLocks noGrp="1"/>
          </p:cNvSpPr>
          <p:nvPr>
            <p:ph type="ctrTitle"/>
          </p:nvPr>
        </p:nvSpPr>
        <p:spPr>
          <a:xfrm>
            <a:off x="484737" y="339151"/>
            <a:ext cx="11222526" cy="895088"/>
          </a:xfrm>
        </p:spPr>
        <p:txBody>
          <a:bodyPr anchor="t">
            <a:normAutofit/>
          </a:bodyPr>
          <a:lstStyle/>
          <a:p>
            <a:pPr algn="l">
              <a:lnSpc>
                <a:spcPct val="100000"/>
              </a:lnSpc>
            </a:pPr>
            <a:r>
              <a:rPr lang="en-US" sz="3600" b="1" dirty="0">
                <a:solidFill>
                  <a:srgbClr val="1A3668"/>
                </a:solidFill>
                <a:latin typeface="+mn-lt"/>
                <a:ea typeface="Roboto Medium"/>
              </a:rPr>
              <a:t>Group Activity – Group </a:t>
            </a:r>
            <a:r>
              <a:rPr lang="en-US" sz="3600" b="1" dirty="0">
                <a:solidFill>
                  <a:srgbClr val="1A3668"/>
                </a:solidFill>
                <a:highlight>
                  <a:srgbClr val="FFFF00"/>
                </a:highlight>
                <a:latin typeface="+mn-lt"/>
                <a:ea typeface="Roboto Medium"/>
              </a:rPr>
              <a:t>X</a:t>
            </a:r>
            <a:endParaRPr lang="en-US" sz="3600" b="1" dirty="0">
              <a:solidFill>
                <a:srgbClr val="1A3668"/>
              </a:solidFill>
              <a:highlight>
                <a:srgbClr val="FFFF00"/>
              </a:highlight>
              <a:latin typeface="+mn-lt"/>
              <a:ea typeface="Roboto Medium" panose="02000000000000000000" pitchFamily="2" charset="0"/>
            </a:endParaRPr>
          </a:p>
        </p:txBody>
      </p:sp>
      <p:pic>
        <p:nvPicPr>
          <p:cNvPr id="6" name="Picture 5">
            <a:extLst>
              <a:ext uri="{FF2B5EF4-FFF2-40B4-BE49-F238E27FC236}">
                <a16:creationId xmlns:a16="http://schemas.microsoft.com/office/drawing/2014/main" id="{7EA68658-F3D5-4D40-8B09-2F7DAB0D2D3E}"/>
              </a:ext>
            </a:extLst>
          </p:cNvPr>
          <p:cNvPicPr>
            <a:picLocks noChangeAspect="1"/>
          </p:cNvPicPr>
          <p:nvPr/>
        </p:nvPicPr>
        <p:blipFill rotWithShape="1">
          <a:blip r:embed="rId2"/>
          <a:srcRect l="4286" t="8419" b="7562"/>
          <a:stretch/>
        </p:blipFill>
        <p:spPr>
          <a:xfrm>
            <a:off x="8860970" y="418916"/>
            <a:ext cx="2786799" cy="735558"/>
          </a:xfrm>
          <a:prstGeom prst="rect">
            <a:avLst/>
          </a:prstGeom>
        </p:spPr>
      </p:pic>
      <p:sp>
        <p:nvSpPr>
          <p:cNvPr id="10" name="TextBox 9">
            <a:extLst>
              <a:ext uri="{FF2B5EF4-FFF2-40B4-BE49-F238E27FC236}">
                <a16:creationId xmlns:a16="http://schemas.microsoft.com/office/drawing/2014/main" id="{2D4F398A-DB7F-45B2-B617-16ADE6A7B138}"/>
              </a:ext>
            </a:extLst>
          </p:cNvPr>
          <p:cNvSpPr txBox="1"/>
          <p:nvPr/>
        </p:nvSpPr>
        <p:spPr>
          <a:xfrm>
            <a:off x="428588" y="1493847"/>
            <a:ext cx="11763411" cy="4939814"/>
          </a:xfrm>
          <a:prstGeom prst="rect">
            <a:avLst/>
          </a:prstGeom>
          <a:noFill/>
        </p:spPr>
        <p:txBody>
          <a:bodyPr wrap="square" lIns="91440" tIns="45720" rIns="91440" bIns="45720" anchor="t">
            <a:spAutoFit/>
          </a:bodyPr>
          <a:lstStyle/>
          <a:p>
            <a:pPr>
              <a:spcAft>
                <a:spcPts val="600"/>
              </a:spcAft>
            </a:pPr>
            <a:r>
              <a:rPr lang="en-US" sz="2000" b="1" dirty="0">
                <a:solidFill>
                  <a:srgbClr val="093D7C"/>
                </a:solidFill>
              </a:rPr>
              <a:t>Cooperation Framework Outcomes</a:t>
            </a:r>
          </a:p>
          <a:p>
            <a:pPr>
              <a:spcAft>
                <a:spcPts val="600"/>
              </a:spcAft>
            </a:pPr>
            <a:r>
              <a:rPr lang="en-US" sz="2000" dirty="0">
                <a:solidFill>
                  <a:srgbClr val="0070C0"/>
                </a:solidFill>
              </a:rPr>
              <a:t>Case study: Your group has been formed to help ensure that the new Cooperation Framework in your country effectively integrates migration. You have been advised that one of the core outcome areas of the new draft Cooperation Framework is: </a:t>
            </a:r>
          </a:p>
          <a:p>
            <a:pPr>
              <a:spcAft>
                <a:spcPts val="600"/>
              </a:spcAft>
            </a:pPr>
            <a:endParaRPr lang="en-US" sz="2000" b="1" i="1" dirty="0">
              <a:solidFill>
                <a:srgbClr val="0070C0"/>
              </a:solidFill>
              <a:cs typeface="Calibri"/>
            </a:endParaRPr>
          </a:p>
          <a:p>
            <a:pPr>
              <a:spcAft>
                <a:spcPts val="600"/>
              </a:spcAft>
            </a:pPr>
            <a:r>
              <a:rPr lang="en-US" sz="2000" b="1" i="1" dirty="0">
                <a:solidFill>
                  <a:srgbClr val="0070C0"/>
                </a:solidFill>
                <a:highlight>
                  <a:srgbClr val="FFFF00"/>
                </a:highlight>
                <a:cs typeface="Calibri"/>
              </a:rPr>
              <a:t>&lt;</a:t>
            </a:r>
            <a:r>
              <a:rPr lang="en-US" sz="2000" b="1" i="1">
                <a:solidFill>
                  <a:srgbClr val="0070C0"/>
                </a:solidFill>
                <a:highlight>
                  <a:srgbClr val="FFFF00"/>
                </a:highlight>
                <a:cs typeface="Calibri"/>
              </a:rPr>
              <a:t>INSERT HYPOTHETICAL </a:t>
            </a:r>
            <a:r>
              <a:rPr lang="en-US" sz="2000" b="1" i="1" dirty="0">
                <a:solidFill>
                  <a:srgbClr val="0070C0"/>
                </a:solidFill>
                <a:highlight>
                  <a:srgbClr val="FFFF00"/>
                </a:highlight>
                <a:cs typeface="Calibri"/>
              </a:rPr>
              <a:t>CF OUTCOME HERE&gt;</a:t>
            </a:r>
          </a:p>
          <a:p>
            <a:pPr>
              <a:spcAft>
                <a:spcPts val="600"/>
              </a:spcAft>
            </a:pPr>
            <a:endParaRPr lang="en-US" sz="2000" b="1" i="1" dirty="0">
              <a:solidFill>
                <a:srgbClr val="0070C0"/>
              </a:solidFill>
              <a:cs typeface="Calibri"/>
            </a:endParaRPr>
          </a:p>
          <a:p>
            <a:pPr>
              <a:spcAft>
                <a:spcPts val="600"/>
              </a:spcAft>
            </a:pPr>
            <a:r>
              <a:rPr lang="en-US" sz="2000" dirty="0">
                <a:solidFill>
                  <a:srgbClr val="00B050"/>
                </a:solidFill>
                <a:cs typeface="Calibri"/>
              </a:rPr>
              <a:t>Based on the country-context of </a:t>
            </a:r>
            <a:r>
              <a:rPr lang="en-US" sz="2000" dirty="0">
                <a:solidFill>
                  <a:srgbClr val="00B050"/>
                </a:solidFill>
                <a:highlight>
                  <a:srgbClr val="FFFF00"/>
                </a:highlight>
                <a:cs typeface="Calibri"/>
              </a:rPr>
              <a:t>&lt;INSERT COUNTRY NAME HERE&gt;, </a:t>
            </a:r>
            <a:r>
              <a:rPr lang="en-US" sz="2000" dirty="0">
                <a:solidFill>
                  <a:srgbClr val="00B050"/>
                </a:solidFill>
                <a:cs typeface="Calibri"/>
              </a:rPr>
              <a:t>answer the following questions:</a:t>
            </a:r>
          </a:p>
          <a:p>
            <a:pPr marL="457200" indent="-457200">
              <a:spcAft>
                <a:spcPts val="600"/>
              </a:spcAft>
              <a:buAutoNum type="arabicPeriod"/>
            </a:pPr>
            <a:r>
              <a:rPr lang="en-US" sz="2000" dirty="0">
                <a:solidFill>
                  <a:srgbClr val="00B050"/>
                </a:solidFill>
                <a:ea typeface="+mn-lt"/>
                <a:cs typeface="+mn-lt"/>
              </a:rPr>
              <a:t>How are </a:t>
            </a:r>
            <a:r>
              <a:rPr lang="en-US" sz="2000" b="1" dirty="0">
                <a:solidFill>
                  <a:srgbClr val="00B050"/>
                </a:solidFill>
                <a:ea typeface="+mn-lt"/>
                <a:cs typeface="+mn-lt"/>
              </a:rPr>
              <a:t>migrants/people on the move impacted by </a:t>
            </a:r>
            <a:r>
              <a:rPr lang="en-US" sz="2000" dirty="0">
                <a:solidFill>
                  <a:srgbClr val="00B050"/>
                </a:solidFill>
                <a:ea typeface="+mn-lt"/>
                <a:cs typeface="+mn-lt"/>
              </a:rPr>
              <a:t>this outcome? How can migrants/people on the move </a:t>
            </a:r>
            <a:r>
              <a:rPr lang="en-US" sz="2000" b="1" dirty="0">
                <a:solidFill>
                  <a:srgbClr val="00B050"/>
                </a:solidFill>
                <a:ea typeface="+mn-lt"/>
                <a:cs typeface="+mn-lt"/>
              </a:rPr>
              <a:t>help contribute to achieving</a:t>
            </a:r>
            <a:r>
              <a:rPr lang="en-US" sz="2000" dirty="0">
                <a:solidFill>
                  <a:srgbClr val="00B050"/>
                </a:solidFill>
                <a:ea typeface="+mn-lt"/>
                <a:cs typeface="+mn-lt"/>
              </a:rPr>
              <a:t> this outcome? </a:t>
            </a:r>
            <a:endParaRPr lang="en-US" sz="2000" dirty="0">
              <a:ea typeface="+mn-lt"/>
              <a:cs typeface="+mn-lt"/>
            </a:endParaRPr>
          </a:p>
          <a:p>
            <a:pPr marL="457200" indent="-457200">
              <a:spcAft>
                <a:spcPts val="600"/>
              </a:spcAft>
              <a:buAutoNum type="arabicPeriod"/>
            </a:pPr>
            <a:r>
              <a:rPr lang="en-US" sz="2000" dirty="0">
                <a:solidFill>
                  <a:srgbClr val="00B050"/>
                </a:solidFill>
                <a:ea typeface="+mn-lt"/>
                <a:cs typeface="+mn-lt"/>
              </a:rPr>
              <a:t>Reflecting on previous discussions (SDG-GCM linkages, partnership, data, etc.) identify </a:t>
            </a:r>
            <a:r>
              <a:rPr lang="en-US" sz="2000" b="1" dirty="0">
                <a:solidFill>
                  <a:srgbClr val="00B050"/>
                </a:solidFill>
                <a:ea typeface="+mn-lt"/>
                <a:cs typeface="+mn-lt"/>
              </a:rPr>
              <a:t>two concrete actions </a:t>
            </a:r>
            <a:r>
              <a:rPr lang="en-US" sz="2000" dirty="0">
                <a:solidFill>
                  <a:srgbClr val="00B050"/>
                </a:solidFill>
                <a:ea typeface="+mn-lt"/>
                <a:cs typeface="+mn-lt"/>
              </a:rPr>
              <a:t>the UNCT can take to ensure that migrants/people on the move are effectively included in the CF. </a:t>
            </a:r>
            <a:r>
              <a:rPr lang="en-US" sz="2000" i="1" dirty="0">
                <a:solidFill>
                  <a:srgbClr val="00B050"/>
                </a:solidFill>
                <a:ea typeface="+mn-lt"/>
                <a:cs typeface="+mn-lt"/>
              </a:rPr>
              <a:t>When/where possible, reference key national documents (i.e., National Strategies) and how the GCM (either Guiding Principles or Objectives) can be used to support or inform these actions.</a:t>
            </a:r>
            <a:endParaRPr lang="en-US" sz="2000" dirty="0">
              <a:solidFill>
                <a:srgbClr val="00B050"/>
              </a:solidFill>
              <a:cs typeface="Calibri"/>
            </a:endParaRPr>
          </a:p>
        </p:txBody>
      </p:sp>
    </p:spTree>
    <p:extLst>
      <p:ext uri="{BB962C8B-B14F-4D97-AF65-F5344CB8AC3E}">
        <p14:creationId xmlns:p14="http://schemas.microsoft.com/office/powerpoint/2010/main" val="80509185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4C544FEF22C2844BB53FDB85B4BABDF" ma:contentTypeVersion="4" ma:contentTypeDescription="Create a new document." ma:contentTypeScope="" ma:versionID="5ad4e35f1c9e91b1a2b9284cdba4d5b9">
  <xsd:schema xmlns:xsd="http://www.w3.org/2001/XMLSchema" xmlns:xs="http://www.w3.org/2001/XMLSchema" xmlns:p="http://schemas.microsoft.com/office/2006/metadata/properties" xmlns:ns2="9b59f0b5-8f54-4486-a39d-1ea3df3323cf" targetNamespace="http://schemas.microsoft.com/office/2006/metadata/properties" ma:root="true" ma:fieldsID="da20cffff1e50a514ebb76f3d6c53849" ns2:_="">
    <xsd:import namespace="9b59f0b5-8f54-4486-a39d-1ea3df3323c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59f0b5-8f54-4486-a39d-1ea3df3323c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313078F-1C52-492B-A571-EBC9270B7B17}">
  <ds:schemaRefs>
    <ds:schemaRef ds:uri="http://schemas.microsoft.com/sharepoint/v3/contenttype/forms"/>
  </ds:schemaRefs>
</ds:datastoreItem>
</file>

<file path=customXml/itemProps2.xml><?xml version="1.0" encoding="utf-8"?>
<ds:datastoreItem xmlns:ds="http://schemas.openxmlformats.org/officeDocument/2006/customXml" ds:itemID="{7A0526E8-5696-4718-BF55-4A5E8B685E6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b59f0b5-8f54-4486-a39d-1ea3df3323c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AA09AF0-8128-4FA9-96C0-48114C1241E4}">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22f03f1b-b380-4a1c-9957-130c25f92b8a"/>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3</TotalTime>
  <Words>177</Words>
  <Application>Microsoft Macintosh PowerPoint</Application>
  <PresentationFormat>Widescreen</PresentationFormat>
  <Paragraphs>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Group Activity – Group X</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EITEL Kristin</dc:creator>
  <cp:lastModifiedBy>DOYEL Sarah Elizabeth</cp:lastModifiedBy>
  <cp:revision>6</cp:revision>
  <dcterms:created xsi:type="dcterms:W3CDTF">2021-07-05T07:38:18Z</dcterms:created>
  <dcterms:modified xsi:type="dcterms:W3CDTF">2022-05-13T10:46:33Z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0x010100B4C544FEF22C2844BB53FDB85B4BABDF</vt:lpwstr>
  </property>
  <property fmtid="{D5CDD505-2E9C-101B-9397-08002B2CF9AE}" pid="3" name="MSIP_Label_2059aa38-f392-4105-be92-628035578272_Enabled">
    <vt:lpwstr>true</vt:lpwstr>
  </property>
  <property fmtid="{D5CDD505-2E9C-101B-9397-08002B2CF9AE}" pid="4" name="MSIP_Label_2059aa38-f392-4105-be92-628035578272_SetDate">
    <vt:lpwstr>2021-07-05T07:38:35Z</vt:lpwstr>
  </property>
  <property fmtid="{D5CDD505-2E9C-101B-9397-08002B2CF9AE}" pid="5" name="MSIP_Label_2059aa38-f392-4105-be92-628035578272_Method">
    <vt:lpwstr>Privileged</vt:lpwstr>
  </property>
  <property fmtid="{D5CDD505-2E9C-101B-9397-08002B2CF9AE}" pid="6" name="MSIP_Label_2059aa38-f392-4105-be92-628035578272_Name">
    <vt:lpwstr>IOMLb0020IN123173</vt:lpwstr>
  </property>
  <property fmtid="{D5CDD505-2E9C-101B-9397-08002B2CF9AE}" pid="7" name="MSIP_Label_2059aa38-f392-4105-be92-628035578272_SiteId">
    <vt:lpwstr>1588262d-23fb-43b4-bd6e-bce49c8e6186</vt:lpwstr>
  </property>
  <property fmtid="{D5CDD505-2E9C-101B-9397-08002B2CF9AE}" pid="8" name="MSIP_Label_2059aa38-f392-4105-be92-628035578272_ActionId">
    <vt:lpwstr>52b51ad6-2f10-4ec9-8bd4-be7f5e92a65c</vt:lpwstr>
  </property>
  <property fmtid="{D5CDD505-2E9C-101B-9397-08002B2CF9AE}" pid="9" name="MSIP_Label_2059aa38-f392-4105-be92-628035578272_ContentBits">
    <vt:lpwstr>0</vt:lpwstr>
  </property>
</Properties>
</file>