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59" r:id="rId6"/>
  </p:sldMasterIdLst>
  <p:notesMasterIdLst>
    <p:notesMasterId r:id="rId18"/>
  </p:notesMasterIdLst>
  <p:handoutMasterIdLst>
    <p:handoutMasterId r:id="rId19"/>
  </p:handoutMasterIdLst>
  <p:sldIdLst>
    <p:sldId id="1701" r:id="rId7"/>
    <p:sldId id="1675" r:id="rId8"/>
    <p:sldId id="1707" r:id="rId9"/>
    <p:sldId id="1732" r:id="rId10"/>
    <p:sldId id="1710" r:id="rId11"/>
    <p:sldId id="1733" r:id="rId12"/>
    <p:sldId id="1728" r:id="rId13"/>
    <p:sldId id="1727" r:id="rId14"/>
    <p:sldId id="1730" r:id="rId15"/>
    <p:sldId id="1721" r:id="rId16"/>
    <p:sldId id="1725"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rah" initials="AKR" lastIdx="1" clrIdx="0">
    <p:extLst>
      <p:ext uri="{19B8F6BF-5375-455C-9EA6-DF929625EA0E}">
        <p15:presenceInfo xmlns:p15="http://schemas.microsoft.com/office/powerpoint/2012/main" userId="Az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62"/>
    <a:srgbClr val="0076B7"/>
    <a:srgbClr val="00A6D6"/>
    <a:srgbClr val="3DA535"/>
    <a:srgbClr val="FAB700"/>
    <a:srgbClr val="F49C08"/>
    <a:srgbClr val="FF7949"/>
    <a:srgbClr val="DC0879"/>
    <a:srgbClr val="59BD48"/>
    <a:srgbClr val="E53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613" autoAdjust="0"/>
  </p:normalViewPr>
  <p:slideViewPr>
    <p:cSldViewPr snapToGrid="0">
      <p:cViewPr varScale="1">
        <p:scale>
          <a:sx n="71" d="100"/>
          <a:sy n="71" d="100"/>
        </p:scale>
        <p:origin x="112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4C1A6E-0AD9-479E-B460-72B00789BA90}"/>
              </a:ext>
            </a:extLst>
          </p:cNvPr>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97F30D-3E44-4DEC-A1B9-C5DD0DC9E118}"/>
              </a:ext>
            </a:extLst>
          </p:cNvPr>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60E0AB24-AAE1-4994-BCF8-AA40D49FBFCC}" type="datetimeFigureOut">
              <a:rPr lang="en-US" smtClean="0"/>
              <a:t>6/7/2022</a:t>
            </a:fld>
            <a:endParaRPr lang="en-US"/>
          </a:p>
        </p:txBody>
      </p:sp>
      <p:sp>
        <p:nvSpPr>
          <p:cNvPr id="4" name="Footer Placeholder 3">
            <a:extLst>
              <a:ext uri="{FF2B5EF4-FFF2-40B4-BE49-F238E27FC236}">
                <a16:creationId xmlns:a16="http://schemas.microsoft.com/office/drawing/2014/main" id="{83990B87-02A1-4B50-8D74-0E41062AFE9D}"/>
              </a:ext>
            </a:extLst>
          </p:cNvPr>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38894F-BF1E-4C80-814E-D70FF9331283}"/>
              </a:ext>
            </a:extLst>
          </p:cNvPr>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0543FF36-133B-4003-9E4C-413C22E25603}" type="slidenum">
              <a:rPr lang="en-US" smtClean="0"/>
              <a:t>‹#›</a:t>
            </a:fld>
            <a:endParaRPr lang="en-US"/>
          </a:p>
        </p:txBody>
      </p:sp>
    </p:spTree>
    <p:extLst>
      <p:ext uri="{BB962C8B-B14F-4D97-AF65-F5344CB8AC3E}">
        <p14:creationId xmlns:p14="http://schemas.microsoft.com/office/powerpoint/2010/main" val="4043356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A5E7D39F-58A3-4E09-BF35-4BBC5A771080}" type="datetimeFigureOut">
              <a:rPr lang="aa-ET" smtClean="0"/>
              <a:t>06/07/2022</a:t>
            </a:fld>
            <a:endParaRPr lang="aa-E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22F55EBA-3CCF-4B8B-86BC-FF2C5C7FBD16}" type="slidenum">
              <a:rPr lang="aa-ET" smtClean="0"/>
              <a:t>‹#›</a:t>
            </a:fld>
            <a:endParaRPr lang="aa-ET"/>
          </a:p>
        </p:txBody>
      </p:sp>
    </p:spTree>
    <p:extLst>
      <p:ext uri="{BB962C8B-B14F-4D97-AF65-F5344CB8AC3E}">
        <p14:creationId xmlns:p14="http://schemas.microsoft.com/office/powerpoint/2010/main" val="16657091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igrationnetwork.un.org/hu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55EBA-3CCF-4B8B-86BC-FF2C5C7FBD16}" type="slidenum">
              <a:rPr lang="aa-ET" smtClean="0"/>
              <a:t>1</a:t>
            </a:fld>
            <a:endParaRPr lang="aa-ET"/>
          </a:p>
        </p:txBody>
      </p:sp>
    </p:spTree>
    <p:extLst>
      <p:ext uri="{BB962C8B-B14F-4D97-AF65-F5344CB8AC3E}">
        <p14:creationId xmlns:p14="http://schemas.microsoft.com/office/powerpoint/2010/main" val="314955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13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F55EBA-3CCF-4B8B-86BC-FF2C5C7FBD16}" type="slidenum">
              <a:rPr lang="aa-ET" smtClean="0"/>
              <a:t>11</a:t>
            </a:fld>
            <a:endParaRPr lang="aa-ET"/>
          </a:p>
        </p:txBody>
      </p:sp>
    </p:spTree>
    <p:extLst>
      <p:ext uri="{BB962C8B-B14F-4D97-AF65-F5344CB8AC3E}">
        <p14:creationId xmlns:p14="http://schemas.microsoft.com/office/powerpoint/2010/main" val="135248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900" b="0" i="0" dirty="0">
                <a:solidFill>
                  <a:srgbClr val="000000"/>
                </a:solidFill>
                <a:effectLst/>
                <a:latin typeface="+mn-lt"/>
              </a:rPr>
              <a:t>10.7 ადამიანების მოწესრიგებული, უსაფრთხო, ლეგალური და პასუხისმგებლობაზე დაფუძნებული</a:t>
            </a:r>
            <a:br>
              <a:rPr lang="ka-GE" sz="900" dirty="0">
                <a:latin typeface="+mn-lt"/>
              </a:rPr>
            </a:br>
            <a:r>
              <a:rPr lang="ka-GE" sz="900" b="0" i="0" dirty="0">
                <a:solidFill>
                  <a:srgbClr val="000000"/>
                </a:solidFill>
                <a:effectLst/>
                <a:latin typeface="+mn-lt"/>
              </a:rPr>
              <a:t>მიგრაციისა და მობილობის ხელშეწყობა, მათ შორის, დაგეგმილი და კარგად მართული მიგრაციის</a:t>
            </a:r>
            <a:br>
              <a:rPr lang="ka-GE" sz="900" dirty="0">
                <a:latin typeface="+mn-lt"/>
              </a:rPr>
            </a:br>
            <a:r>
              <a:rPr lang="ka-GE" sz="900" b="0" i="0" dirty="0">
                <a:solidFill>
                  <a:srgbClr val="000000"/>
                </a:solidFill>
                <a:effectLst/>
                <a:latin typeface="+mn-lt"/>
              </a:rPr>
              <a:t>პოლიტიკის განხორციელების მეშვეობით</a:t>
            </a:r>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2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50000"/>
              </a:lnSpc>
              <a:defRPr/>
            </a:pPr>
            <a:r>
              <a:rPr lang="ka-GE" sz="900" dirty="0">
                <a:solidFill>
                  <a:srgbClr val="80CC72"/>
                </a:solidFill>
                <a:latin typeface="+mn-lt"/>
                <a:ea typeface="Roboto Light" panose="02000000000000000000" pitchFamily="2" charset="0"/>
              </a:rPr>
              <a:t>ხალხზე ორიენტირებულობა</a:t>
            </a:r>
            <a:endParaRPr lang="en-US" sz="900" dirty="0">
              <a:solidFill>
                <a:srgbClr val="80CC72"/>
              </a:solidFill>
              <a:latin typeface="+mn-lt"/>
              <a:ea typeface="Roboto Light" panose="02000000000000000000" pitchFamily="2" charset="0"/>
            </a:endParaRPr>
          </a:p>
          <a:p>
            <a:pPr defTabSz="685800">
              <a:lnSpc>
                <a:spcPct val="150000"/>
              </a:lnSpc>
              <a:defRPr/>
            </a:pPr>
            <a:r>
              <a:rPr lang="ka-GE" sz="900" dirty="0">
                <a:solidFill>
                  <a:srgbClr val="FFC000"/>
                </a:solidFill>
                <a:latin typeface="+mn-lt"/>
                <a:ea typeface="Roboto Light" panose="02000000000000000000" pitchFamily="2" charset="0"/>
              </a:rPr>
              <a:t>გენდერული თანასწორობა</a:t>
            </a:r>
            <a:endParaRPr lang="en-US" sz="900" dirty="0">
              <a:solidFill>
                <a:srgbClr val="FFC000"/>
              </a:solidFill>
              <a:latin typeface="+mn-lt"/>
              <a:ea typeface="Roboto Light" panose="02000000000000000000" pitchFamily="2" charset="0"/>
            </a:endParaRPr>
          </a:p>
          <a:p>
            <a:pPr defTabSz="685800">
              <a:lnSpc>
                <a:spcPct val="150000"/>
              </a:lnSpc>
              <a:defRPr/>
            </a:pPr>
            <a:r>
              <a:rPr lang="ka-GE" sz="900" dirty="0">
                <a:solidFill>
                  <a:srgbClr val="FF6B36"/>
                </a:solidFill>
                <a:latin typeface="+mn-lt"/>
                <a:ea typeface="Roboto Light" panose="02000000000000000000" pitchFamily="2" charset="0"/>
              </a:rPr>
              <a:t>საერთაშორისო თანამშრომლობა</a:t>
            </a:r>
            <a:r>
              <a:rPr lang="en-US" sz="900" dirty="0">
                <a:solidFill>
                  <a:srgbClr val="FF6B36"/>
                </a:solidFill>
                <a:latin typeface="+mn-lt"/>
                <a:ea typeface="Roboto Light" panose="02000000000000000000" pitchFamily="2" charset="0"/>
              </a:rPr>
              <a:t> </a:t>
            </a:r>
            <a:r>
              <a:rPr lang="en-US" sz="900" dirty="0">
                <a:solidFill>
                  <a:srgbClr val="F24782"/>
                </a:solidFill>
                <a:latin typeface="+mn-lt"/>
                <a:ea typeface="Roboto Light" panose="02000000000000000000" pitchFamily="2" charset="0"/>
              </a:rPr>
              <a:t>               </a:t>
            </a:r>
            <a:endParaRPr lang="ka-GE" sz="900" dirty="0">
              <a:solidFill>
                <a:srgbClr val="F24782"/>
              </a:solidFill>
              <a:latin typeface="+mn-lt"/>
              <a:ea typeface="Roboto Light" panose="02000000000000000000" pitchFamily="2" charset="0"/>
            </a:endParaRPr>
          </a:p>
          <a:p>
            <a:pPr defTabSz="685800">
              <a:lnSpc>
                <a:spcPct val="150000"/>
              </a:lnSpc>
              <a:defRPr/>
            </a:pPr>
            <a:r>
              <a:rPr lang="ka-GE" sz="900" dirty="0">
                <a:solidFill>
                  <a:schemeClr val="tx2"/>
                </a:solidFill>
                <a:latin typeface="+mn-lt"/>
                <a:ea typeface="Roboto Light" panose="02000000000000000000" pitchFamily="2" charset="0"/>
              </a:rPr>
              <a:t>ეროვნული სუვერენიტეტი </a:t>
            </a:r>
          </a:p>
          <a:p>
            <a:pPr defTabSz="685800">
              <a:lnSpc>
                <a:spcPct val="150000"/>
              </a:lnSpc>
              <a:defRPr/>
            </a:pPr>
            <a:r>
              <a:rPr lang="ka-GE" sz="900" dirty="0">
                <a:solidFill>
                  <a:srgbClr val="1770A6"/>
                </a:solidFill>
                <a:latin typeface="+mn-lt"/>
                <a:ea typeface="Roboto Light" panose="02000000000000000000" pitchFamily="2" charset="0"/>
              </a:rPr>
              <a:t>კანონის უზენაესობა და სათანადო პროცესი</a:t>
            </a:r>
            <a:endParaRPr lang="en-US" sz="900" dirty="0">
              <a:solidFill>
                <a:srgbClr val="1770A6"/>
              </a:solidFill>
              <a:latin typeface="+mn-lt"/>
              <a:ea typeface="Roboto Light" panose="02000000000000000000" pitchFamily="2" charset="0"/>
            </a:endParaRPr>
          </a:p>
          <a:p>
            <a:pPr defTabSz="685800">
              <a:lnSpc>
                <a:spcPct val="150000"/>
              </a:lnSpc>
              <a:defRPr/>
            </a:pPr>
            <a:r>
              <a:rPr lang="ka-GE" sz="900" dirty="0">
                <a:solidFill>
                  <a:srgbClr val="E29F41"/>
                </a:solidFill>
                <a:latin typeface="+mn-lt"/>
                <a:ea typeface="Roboto Light" panose="02000000000000000000" pitchFamily="2" charset="0"/>
              </a:rPr>
              <a:t>მდგრადი განვითარება</a:t>
            </a:r>
            <a:endParaRPr lang="en-US" sz="900" dirty="0">
              <a:solidFill>
                <a:srgbClr val="E29F41"/>
              </a:solidFill>
              <a:latin typeface="+mn-lt"/>
              <a:ea typeface="Roboto Light" panose="02000000000000000000" pitchFamily="2" charset="0"/>
            </a:endParaRPr>
          </a:p>
          <a:p>
            <a:pPr defTabSz="685800">
              <a:lnSpc>
                <a:spcPct val="150000"/>
              </a:lnSpc>
              <a:defRPr/>
            </a:pPr>
            <a:r>
              <a:rPr lang="ka-GE" sz="900" dirty="0">
                <a:solidFill>
                  <a:schemeClr val="accent1">
                    <a:lumMod val="40000"/>
                    <a:lumOff val="60000"/>
                  </a:schemeClr>
                </a:solidFill>
                <a:latin typeface="+mn-lt"/>
                <a:ea typeface="Roboto Light" panose="02000000000000000000" pitchFamily="2" charset="0"/>
              </a:rPr>
              <a:t>ადამიანის უფლებები</a:t>
            </a:r>
          </a:p>
          <a:p>
            <a:pPr defTabSz="685800">
              <a:lnSpc>
                <a:spcPct val="150000"/>
              </a:lnSpc>
              <a:defRPr/>
            </a:pPr>
            <a:r>
              <a:rPr lang="ka-GE" sz="900" dirty="0">
                <a:solidFill>
                  <a:srgbClr val="00B0F0"/>
                </a:solidFill>
                <a:latin typeface="+mn-lt"/>
                <a:ea typeface="Roboto Light" panose="02000000000000000000" pitchFamily="2" charset="0"/>
              </a:rPr>
              <a:t>ბავშვის უფლებები</a:t>
            </a:r>
          </a:p>
          <a:p>
            <a:pPr defTabSz="685800">
              <a:lnSpc>
                <a:spcPct val="150000"/>
              </a:lnSpc>
              <a:defRPr/>
            </a:pPr>
            <a:r>
              <a:rPr lang="ka-GE" sz="900" dirty="0">
                <a:solidFill>
                  <a:srgbClr val="F24782"/>
                </a:solidFill>
                <a:latin typeface="+mn-lt"/>
                <a:ea typeface="Roboto Light" panose="02000000000000000000" pitchFamily="2" charset="0"/>
              </a:rPr>
              <a:t>მთელი მთავრობის მიდგომა</a:t>
            </a:r>
          </a:p>
          <a:p>
            <a:pPr defTabSz="685800">
              <a:lnSpc>
                <a:spcPct val="150000"/>
              </a:lnSpc>
              <a:defRPr/>
            </a:pPr>
            <a:r>
              <a:rPr lang="ka-GE" sz="900" dirty="0">
                <a:solidFill>
                  <a:srgbClr val="80CC72"/>
                </a:solidFill>
                <a:latin typeface="+mn-lt"/>
                <a:ea typeface="Roboto Light" panose="02000000000000000000" pitchFamily="2" charset="0"/>
              </a:rPr>
              <a:t>მთელი საზოგადოების მიდგომა</a:t>
            </a:r>
            <a:endParaRPr lang="en-US" sz="900" dirty="0">
              <a:solidFill>
                <a:srgbClr val="FF6B36"/>
              </a:solidFill>
              <a:latin typeface="+mn-lt"/>
              <a:ea typeface="Roboto Light" panose="02000000000000000000" pitchFamily="2" charset="0"/>
            </a:endParaRPr>
          </a:p>
          <a:p>
            <a:pPr defTabSz="685800">
              <a:lnSpc>
                <a:spcPct val="150000"/>
              </a:lnSpc>
              <a:defRPr/>
            </a:pPr>
            <a:endParaRPr lang="ka-GE" sz="900" dirty="0">
              <a:solidFill>
                <a:srgbClr val="E29F41"/>
              </a:solidFill>
              <a:latin typeface="+mn-lt"/>
              <a:ea typeface="Roboto Light" panose="02000000000000000000" pitchFamily="2" charset="0"/>
            </a:endParaRPr>
          </a:p>
          <a:p>
            <a:pPr marL="0" marR="0">
              <a:spcBef>
                <a:spcPts val="0"/>
              </a:spcBef>
              <a:spcAft>
                <a:spcPts val="0"/>
              </a:spcAft>
            </a:pPr>
            <a:endParaRPr lang="en-US" sz="900" b="1" kern="1200" dirty="0">
              <a:solidFill>
                <a:srgbClr val="000000"/>
              </a:solidFill>
              <a:effectLst/>
              <a:latin typeface="+mn-lt"/>
              <a:ea typeface="Times New Roman" panose="02020603050405020304" pitchFamily="18" charset="0"/>
            </a:endParaRPr>
          </a:p>
          <a:p>
            <a:pPr marL="0" marR="0">
              <a:spcBef>
                <a:spcPts val="0"/>
              </a:spcBef>
              <a:spcAft>
                <a:spcPts val="0"/>
              </a:spcAft>
            </a:pPr>
            <a:endParaRPr lang="en-US" sz="900" b="1" kern="1200" dirty="0">
              <a:solidFill>
                <a:srgbClr val="000000"/>
              </a:solidFill>
              <a:effectLst/>
              <a:latin typeface="+mn-lt"/>
              <a:ea typeface="Times New Roman" panose="02020603050405020304" pitchFamily="18" charset="0"/>
            </a:endParaRPr>
          </a:p>
          <a:p>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DEE67-074E-4B10-9079-A2EEE2E10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47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lgn="just">
              <a:lnSpc>
                <a:spcPct val="115000"/>
              </a:lnSpc>
              <a:spcBef>
                <a:spcPts val="0"/>
              </a:spcBef>
              <a:spcAft>
                <a:spcPts val="800"/>
              </a:spcAft>
            </a:pPr>
            <a:r>
              <a:rPr lang="ka-GE" sz="1200" b="1" kern="1200" dirty="0">
                <a:solidFill>
                  <a:srgbClr val="000000"/>
                </a:solidFill>
                <a:effectLst/>
                <a:latin typeface="+mn-lt"/>
                <a:ea typeface="+mn-ea"/>
                <a:cs typeface="Calibri" panose="020F0502020204030204" pitchFamily="34" charset="0"/>
              </a:rPr>
              <a:t>23 მიზანი რომელიც ფარავს მიგრაციის ყველა ასპექტს და შეესაბამება მდგრადი განვითარების მიზნებს. </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ka-GE" sz="1200" b="1" kern="1200" dirty="0">
                <a:solidFill>
                  <a:srgbClr val="000000"/>
                </a:solidFill>
                <a:effectLst/>
                <a:latin typeface="+mn-lt"/>
                <a:ea typeface="+mn-ea"/>
                <a:cs typeface="Calibri" panose="020F0502020204030204" pitchFamily="34" charset="0"/>
              </a:rPr>
              <a:t>თქვენთი საქმიანობა რომ გავითვალისწინოთ თქვენთვის ყველაზე რელევანტური მიზნები შიეძლება იყოს:</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3: </a:t>
            </a:r>
            <a:r>
              <a:rPr lang="ka-GE" sz="1200" b="1" kern="1200" dirty="0">
                <a:solidFill>
                  <a:srgbClr val="000000"/>
                </a:solidFill>
                <a:effectLst/>
                <a:latin typeface="+mn-lt"/>
                <a:ea typeface="+mn-ea"/>
                <a:cs typeface="Calibri" panose="020F0502020204030204" pitchFamily="34" charset="0"/>
              </a:rPr>
              <a:t>ინფორმაციის მიწოდება</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4</a:t>
            </a:r>
            <a:r>
              <a:rPr lang="ka-GE" sz="1200" b="1" kern="1200" dirty="0">
                <a:solidFill>
                  <a:srgbClr val="000000"/>
                </a:solidFill>
                <a:effectLst/>
                <a:latin typeface="+mn-lt"/>
                <a:ea typeface="+mn-ea"/>
                <a:cs typeface="Calibri" panose="020F0502020204030204" pitchFamily="34" charset="0"/>
              </a:rPr>
              <a:t>:</a:t>
            </a:r>
            <a:r>
              <a:rPr lang="en-US" sz="1200" b="1" kern="1200" dirty="0">
                <a:solidFill>
                  <a:srgbClr val="000000"/>
                </a:solidFill>
                <a:effectLst/>
                <a:latin typeface="+mn-lt"/>
                <a:ea typeface="+mn-ea"/>
                <a:cs typeface="Calibri" panose="020F0502020204030204" pitchFamily="34" charset="0"/>
              </a:rPr>
              <a:t> </a:t>
            </a:r>
            <a:r>
              <a:rPr lang="ka-GE" sz="1200" b="1" kern="1200" dirty="0">
                <a:solidFill>
                  <a:srgbClr val="000000"/>
                </a:solidFill>
                <a:effectLst/>
                <a:latin typeface="+mn-lt"/>
                <a:ea typeface="+mn-ea"/>
                <a:cs typeface="Calibri" panose="020F0502020204030204" pitchFamily="34" charset="0"/>
              </a:rPr>
              <a:t>იურიდიული დახმარების გაწევა</a:t>
            </a: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5</a:t>
            </a:r>
            <a:r>
              <a:rPr lang="ka-GE" sz="1200" b="1" kern="1200" dirty="0">
                <a:solidFill>
                  <a:srgbClr val="000000"/>
                </a:solidFill>
                <a:effectLst/>
                <a:latin typeface="+mn-lt"/>
                <a:ea typeface="+mn-ea"/>
                <a:cs typeface="Calibri" panose="020F0502020204030204" pitchFamily="34" charset="0"/>
              </a:rPr>
              <a:t>: რეგულარული გზები</a:t>
            </a: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7:</a:t>
            </a:r>
            <a:r>
              <a:rPr lang="ka-GE" sz="1200" b="1" kern="1200" dirty="0">
                <a:solidFill>
                  <a:srgbClr val="000000"/>
                </a:solidFill>
                <a:effectLst/>
                <a:latin typeface="+mn-lt"/>
                <a:ea typeface="+mn-ea"/>
                <a:cs typeface="Calibri" panose="020F0502020204030204" pitchFamily="34" charset="0"/>
              </a:rPr>
              <a:t> დაუცველობის შემცირება</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15</a:t>
            </a:r>
            <a:r>
              <a:rPr lang="ka-GE" sz="1200" b="1" kern="1200" dirty="0">
                <a:solidFill>
                  <a:srgbClr val="000000"/>
                </a:solidFill>
                <a:effectLst/>
                <a:latin typeface="+mn-lt"/>
                <a:ea typeface="+mn-ea"/>
                <a:cs typeface="Calibri" panose="020F0502020204030204" pitchFamily="34" charset="0"/>
              </a:rPr>
              <a:t>: </a:t>
            </a:r>
            <a:r>
              <a:rPr lang="ka-GE" sz="1200" b="1" dirty="0">
                <a:latin typeface="+mn-lt"/>
              </a:rPr>
              <a:t>ძირითადი სერვისების ხელმისაწვდომობა</a:t>
            </a:r>
            <a:endParaRPr lang="ka-GE"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16: </a:t>
            </a:r>
            <a:r>
              <a:rPr lang="ka-GE" sz="1200" b="1" dirty="0">
                <a:latin typeface="+mn-lt"/>
              </a:rPr>
              <a:t>ინკლუზია და სოციალური ერთიანობა</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21: </a:t>
            </a:r>
            <a:r>
              <a:rPr lang="ka-GE" sz="1200" b="1" dirty="0">
                <a:latin typeface="+mn-lt"/>
              </a:rPr>
              <a:t>ღირსეული დაბრუნება და რეინტეგრაცია</a:t>
            </a:r>
            <a:endParaRPr lang="en-US" sz="1200" b="1" kern="1200" dirty="0">
              <a:solidFill>
                <a:srgbClr val="000000"/>
              </a:solidFill>
              <a:effectLst/>
              <a:latin typeface="+mn-lt"/>
              <a:ea typeface="+mn-ea"/>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mn-lt"/>
                <a:ea typeface="+mn-ea"/>
                <a:cs typeface="Calibri" panose="020F0502020204030204" pitchFamily="34" charset="0"/>
              </a:rPr>
              <a:t>22: </a:t>
            </a:r>
            <a:r>
              <a:rPr lang="ka-GE" sz="1200" b="1" dirty="0">
                <a:latin typeface="+mn-lt"/>
              </a:rPr>
              <a:t>სოციალური დაცვა</a:t>
            </a:r>
            <a:endParaRPr lang="en-AU"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69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ეს პუნქტი, რომელიც არის </a:t>
            </a:r>
            <a:r>
              <a:rPr lang="en-US" sz="1200" dirty="0"/>
              <a:t>GCM-</a:t>
            </a:r>
            <a:r>
              <a:rPr lang="ka-GE" sz="1200" dirty="0"/>
              <a:t>ის ერთ ერთი სახელმძვანელო პრინციპი, გაძლევთ საშუალებას რომ აქტიურად იყოთ ჩართული ამ პროცესში </a:t>
            </a:r>
            <a:endParaRPr lang="en-US" sz="1200" dirty="0"/>
          </a:p>
        </p:txBody>
      </p:sp>
      <p:sp>
        <p:nvSpPr>
          <p:cNvPr id="4" name="Slide Number Placeholder 3"/>
          <p:cNvSpPr>
            <a:spLocks noGrp="1"/>
          </p:cNvSpPr>
          <p:nvPr>
            <p:ph type="sldNum" sz="quarter" idx="10"/>
          </p:nvPr>
        </p:nvSpPr>
        <p:spPr/>
        <p:txBody>
          <a:bodyPr/>
          <a:lstStyle/>
          <a:p>
            <a:fld id="{22F55EBA-3CCF-4B8B-86BC-FF2C5C7FBD16}" type="slidenum">
              <a:rPr lang="en-CH" smtClean="0"/>
              <a:t>5</a:t>
            </a:fld>
            <a:endParaRPr lang="en-CH"/>
          </a:p>
        </p:txBody>
      </p:sp>
    </p:spTree>
    <p:extLst>
      <p:ext uri="{BB962C8B-B14F-4D97-AF65-F5344CB8AC3E}">
        <p14:creationId xmlns:p14="http://schemas.microsoft.com/office/powerpoint/2010/main" val="1791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შეგიძლიათ მიიღოთ მონაწილეობა გლობალური შეთანხმების მიმოხილვის პროცესებში სადაც განიხილება პროგრესი </a:t>
            </a:r>
            <a:r>
              <a:rPr lang="en-US" sz="1200" dirty="0"/>
              <a:t>GCM-</a:t>
            </a:r>
            <a:r>
              <a:rPr lang="ka-GE" sz="1200" dirty="0"/>
              <a:t>ის მიზნებისა და პრინციპებიბის. აქ გექნებათ საშუალება რომ გამოხატოთ და დაასაბუთოთ თუ როგორ შეყავს თქვენს ორგანიზაციას და საქმიანობას წილი </a:t>
            </a:r>
            <a:r>
              <a:rPr lang="en-US" sz="1200" dirty="0"/>
              <a:t>GCM-</a:t>
            </a:r>
            <a:r>
              <a:rPr lang="ka-GE" sz="1200" dirty="0"/>
              <a:t>ის 23 მიზნის განხორციელებაში საქართველოში</a:t>
            </a:r>
            <a:endParaRPr lang="en-US" sz="1200" dirty="0"/>
          </a:p>
          <a:p>
            <a:endParaRPr lang="en-US" sz="1200" dirty="0"/>
          </a:p>
        </p:txBody>
      </p:sp>
      <p:sp>
        <p:nvSpPr>
          <p:cNvPr id="4" name="Slide Number Placeholder 3"/>
          <p:cNvSpPr>
            <a:spLocks noGrp="1"/>
          </p:cNvSpPr>
          <p:nvPr>
            <p:ph type="sldNum" sz="quarter" idx="5"/>
          </p:nvPr>
        </p:nvSpPr>
        <p:spPr/>
        <p:txBody>
          <a:bodyPr/>
          <a:lstStyle/>
          <a:p>
            <a:fld id="{22F55EBA-3CCF-4B8B-86BC-FF2C5C7FBD16}" type="slidenum">
              <a:rPr lang="en-CH" smtClean="0"/>
              <a:t>6</a:t>
            </a:fld>
            <a:endParaRPr lang="en-CH"/>
          </a:p>
        </p:txBody>
      </p:sp>
    </p:spTree>
    <p:extLst>
      <p:ext uri="{BB962C8B-B14F-4D97-AF65-F5344CB8AC3E}">
        <p14:creationId xmlns:p14="http://schemas.microsoft.com/office/powerpoint/2010/main" val="29641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პროგრესის დეკლარაცია არის ის დოკუმენტი რომელიც მოგცემთ ინსპირაციას თქვენს სამომავლო გეგმებთან დაკავშირებით, რადგან ამ დოკუმენტს აქვს ჩამოყალიბებული რეკომენდაციები თუ როგორ უნდა განვითარდეს </a:t>
            </a:r>
            <a:r>
              <a:rPr lang="en-US" sz="1200" dirty="0"/>
              <a:t>GCM</a:t>
            </a:r>
            <a:r>
              <a:rPr lang="ka-GE" sz="1200" dirty="0"/>
              <a:t>-ის მიზნების განხორციელება</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4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ka-GE" sz="1200" dirty="0"/>
              <a:t>რეგიონული და გლობალური მომიხილვის პროცესების გარდა, შეგიძლიათ აქტიურად ჩართული იყოთ მიგრაციის ქსელის ჰაბში, რომელიც არის </a:t>
            </a:r>
            <a:r>
              <a:rPr lang="en-US" sz="1200" dirty="0"/>
              <a:t>GCM-</a:t>
            </a:r>
            <a:r>
              <a:rPr lang="ka-GE" sz="1200" dirty="0"/>
              <a:t>ის მიერ დაფუძლენული ერთ ერთი ინსტრუმენტი.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ka-GE" sz="1200" b="1" i="0" u="none" strike="noStrike" dirty="0">
              <a:solidFill>
                <a:srgbClr val="0033A0"/>
              </a:solidFill>
              <a:effectLst/>
              <a:latin typeface="Open Sans" panose="020B0606030504020204" pitchFamily="34" charset="0"/>
              <a:hlinkClick r:id="rId3"/>
            </a:endParaRPr>
          </a:p>
          <a:p>
            <a:pPr marL="457200" indent="-457200" algn="l">
              <a:buFont typeface="Arial" panose="020B0604020202020204" pitchFamily="34" charset="0"/>
              <a:buChar char="•"/>
            </a:pPr>
            <a:r>
              <a:rPr lang="ka-GE" sz="1200" b="1" i="0" u="none" strike="noStrike" dirty="0">
                <a:solidFill>
                  <a:srgbClr val="0033A0"/>
                </a:solidFill>
                <a:effectLst/>
                <a:latin typeface="Open Sans" panose="020B0606030504020204" pitchFamily="34" charset="0"/>
                <a:hlinkClick r:id="rId3"/>
              </a:rPr>
              <a:t>მიგრაციის ქსელის ჰაბი</a:t>
            </a:r>
            <a:r>
              <a:rPr lang="ka-GE" sz="1200" b="0" i="0" dirty="0">
                <a:solidFill>
                  <a:srgbClr val="343A40"/>
                </a:solidFill>
                <a:effectLst/>
                <a:latin typeface="Open Sans" panose="020B0606030504020204" pitchFamily="34" charset="0"/>
              </a:rPr>
              <a:t> პირველი ცოდნის პლატფორმა და კავშირის ცენტრია, რომელიც მხარს უჭერს გაეროს წევრ ქვეყნებს მიგრაციის გლობალური შეთანხმების დანერგვაში, კონტროლსა და განხილვაში.</a:t>
            </a:r>
            <a:endParaRPr lang="en-US" sz="1200" b="0" i="0" dirty="0">
              <a:solidFill>
                <a:srgbClr val="343A40"/>
              </a:solidFill>
              <a:effectLst/>
              <a:latin typeface="Open Sans" panose="020B060603050402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200" b="0" i="0" dirty="0">
                <a:solidFill>
                  <a:srgbClr val="343A40"/>
                </a:solidFill>
                <a:effectLst/>
                <a:latin typeface="Open Sans" panose="020B0606030504020204" pitchFamily="34" charset="0"/>
              </a:rPr>
              <a:t>მიგრაციის გლობალურმა შეთანხმებამ მოითხოვა მიგრაციის ქსელის ჰაბის შექმნა, როგორც შესაძლებლობების განვითარების მექანიზმის ნაწილი</a:t>
            </a:r>
            <a:r>
              <a:rPr lang="en-US" sz="1200" b="0" i="0" dirty="0">
                <a:solidFill>
                  <a:srgbClr val="343A40"/>
                </a:solidFill>
                <a:effectLst/>
                <a:latin typeface="Open Sans" panose="020B0606030504020204" pitchFamily="34" charset="0"/>
              </a:rPr>
              <a:t>.</a:t>
            </a: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200" b="0" i="0" dirty="0">
                <a:solidFill>
                  <a:srgbClr val="343A40"/>
                </a:solidFill>
                <a:effectLst/>
                <a:latin typeface="Open Sans" panose="020B0606030504020204" pitchFamily="34" charset="0"/>
              </a:rPr>
              <a:t>ჰაბი უზრუნველყოფს მაღალი ხარისხის კურირებულ მასალას, ანალიზს და ინფორმაციას მიგრაციის ყველა ასპექტზე</a:t>
            </a:r>
            <a:r>
              <a:rPr lang="en-US" sz="1200" b="0" i="0" dirty="0">
                <a:solidFill>
                  <a:srgbClr val="343A40"/>
                </a:solidFill>
                <a:effectLst/>
                <a:latin typeface="Open Sans" panose="020B0606030504020204" pitchFamily="34" charset="0"/>
              </a:rPr>
              <a:t>.</a:t>
            </a:r>
            <a:endParaRPr lang="ka-GE" sz="1200" b="0" i="0" dirty="0">
              <a:solidFill>
                <a:srgbClr val="343A40"/>
              </a:solidFill>
              <a:effectLst/>
              <a:latin typeface="Open Sans" panose="020B060603050402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200" b="0" i="0" dirty="0">
                <a:solidFill>
                  <a:srgbClr val="343A40"/>
                </a:solidFill>
                <a:effectLst/>
                <a:latin typeface="Open Sans" panose="020B0606030504020204" pitchFamily="34" charset="0"/>
              </a:rPr>
              <a:t>ჰაბი შესაძლებლობას აძლევს დაინტერესებულ პირებს რომ ჩაერთონ გლობალური შეთანხმების პროცესებში.</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343A40"/>
              </a:solidFill>
              <a:effectLst/>
              <a:latin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ka-GE" sz="1200" b="0" i="0" dirty="0">
                <a:solidFill>
                  <a:srgbClr val="242424"/>
                </a:solidFill>
                <a:effectLst/>
                <a:latin typeface="+mn-lt"/>
              </a:rPr>
              <a:t>მონაცემთა ბაზა მოიცავს ისეთ მაგალითებს, რომლის გამოყენებაც </a:t>
            </a:r>
            <a:r>
              <a:rPr lang="en-US" sz="1200" b="0" i="0" dirty="0">
                <a:solidFill>
                  <a:srgbClr val="242424"/>
                </a:solidFill>
                <a:effectLst/>
                <a:latin typeface="+mn-lt"/>
              </a:rPr>
              <a:t>GCM-</a:t>
            </a:r>
            <a:r>
              <a:rPr lang="ka-GE" sz="1200" b="0" i="0" dirty="0">
                <a:solidFill>
                  <a:srgbClr val="242424"/>
                </a:solidFill>
                <a:effectLst/>
                <a:latin typeface="+mn-lt"/>
              </a:rPr>
              <a:t>ის განხორციელებაში ჩართულ ორგანიზაციებს შეუძლიათ როგორც გლობალური, ასევე რეგიონული და ქვეყნის მასშტაბით</a:t>
            </a:r>
            <a:r>
              <a:rPr lang="en-US" sz="1200" b="0" i="0" dirty="0">
                <a:solidFill>
                  <a:srgbClr val="242424"/>
                </a:solidFill>
                <a:effectLst/>
                <a:latin typeface="+mn-lt"/>
              </a:rPr>
              <a:t>.</a:t>
            </a:r>
            <a:endParaRPr lang="en-US" sz="1200" b="0" i="0" dirty="0">
              <a:solidFill>
                <a:srgbClr val="343A40"/>
              </a:solidFill>
              <a:effectLst/>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6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გაეროს მიგრაციის ქსელთან თანამშრომლობა იქნება თქვენთვის ერთ ერთი ინსტრუმენტი რომ მიიღოთ მონაწილეობა გლობალური შეთანხმების მიმოხილვის პროცესებში, შეგიძლიათ დაუკავშირდეთ გაეროს მიგრაციის ქსელს, ამ შემთზვევაში </a:t>
            </a:r>
            <a:r>
              <a:rPr lang="en-US" sz="1200" dirty="0"/>
              <a:t>IOM-</a:t>
            </a:r>
            <a:r>
              <a:rPr lang="ka-GE" sz="1200" dirty="0"/>
              <a:t>ს რადგან </a:t>
            </a:r>
            <a:r>
              <a:rPr lang="en-US" sz="1200" dirty="0"/>
              <a:t>IOM-</a:t>
            </a:r>
            <a:r>
              <a:rPr lang="ka-GE" sz="1200" dirty="0"/>
              <a:t>ი არის მიგრაციის ქსელის კოორდინატორი, და გაგიწევთ რეკომენდაციას და დახმარებას უფრო დეტალურად თუ როგორ შეძლებთ ამ პროცესებში მონაწილეობის მოღებას</a:t>
            </a:r>
          </a:p>
        </p:txBody>
      </p:sp>
      <p:sp>
        <p:nvSpPr>
          <p:cNvPr id="4" name="Slide Number Placeholder 3"/>
          <p:cNvSpPr>
            <a:spLocks noGrp="1"/>
          </p:cNvSpPr>
          <p:nvPr>
            <p:ph type="sldNum" sz="quarter" idx="5"/>
          </p:nvPr>
        </p:nvSpPr>
        <p:spPr/>
        <p:txBody>
          <a:bodyPr/>
          <a:lstStyle/>
          <a:p>
            <a:fld id="{22F55EBA-3CCF-4B8B-86BC-FF2C5C7FBD16}" type="slidenum">
              <a:rPr lang="en-CH" smtClean="0"/>
              <a:t>9</a:t>
            </a:fld>
            <a:endParaRPr lang="en-CH"/>
          </a:p>
        </p:txBody>
      </p:sp>
    </p:spTree>
    <p:extLst>
      <p:ext uri="{BB962C8B-B14F-4D97-AF65-F5344CB8AC3E}">
        <p14:creationId xmlns:p14="http://schemas.microsoft.com/office/powerpoint/2010/main" val="131078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209F-5BC2-4476-B7E8-5A2AF542FB9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DF6A-670A-4898-821B-A0E7BCCB4CB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B41CE8D-8F11-4ADC-A37A-FC10A8B18860}"/>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09E59A20-AAAD-4BEC-BD48-599624B10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89946-97BC-466B-9A12-69C91D2A755C}"/>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30728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0E5F-0BAC-492B-A8C3-E1FB2B9CA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A6177-663A-40AE-A19F-85CCF7FC76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BF42E-90EB-4C9E-9364-9A6FBE86213C}"/>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AB0930E4-5981-43A7-829C-24DF35DB9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BA178-1685-477E-A90A-6D1B6C8E9B28}"/>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30323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43B7D-9F65-42A4-8A06-D48225E191C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1669B-F7A5-4AFB-9A23-11DFF7B46FCF}"/>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5AB37-C33C-416E-8B85-54A43B230E55}"/>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C47D2737-67B0-4223-93E0-98AA3A265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85198-FDB9-4F27-A6D3-449D2206024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02002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16BCB-B6E7-8A43-BEB5-80B38EE593F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471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59800" y="4246690"/>
            <a:ext cx="1624400" cy="81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833360" y="773673"/>
            <a:ext cx="7477281" cy="994172"/>
          </a:xfrm>
          <a:prstGeom prst="rect">
            <a:avLst/>
          </a:prstGeom>
        </p:spPr>
        <p:txBody>
          <a:bodyPr>
            <a:normAutofit/>
          </a:bodyPr>
          <a:lstStyle>
            <a:lvl1pPr algn="ctr">
              <a:defRPr sz="45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833360" y="1767845"/>
            <a:ext cx="7477281" cy="1125140"/>
          </a:xfrm>
          <a:prstGeom prst="rect">
            <a:avLst/>
          </a:prstGeom>
        </p:spPr>
        <p:txBody>
          <a:bodyPr>
            <a:normAutofit/>
          </a:bodyPr>
          <a:lstStyle>
            <a:lvl1pPr marL="0" indent="0" algn="ctr">
              <a:buNone/>
              <a:defRPr sz="1800" i="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36032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7"/>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629842" y="1718954"/>
            <a:ext cx="3868340" cy="2923294"/>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4629150" y="1718954"/>
            <a:ext cx="3887391" cy="2923294"/>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628650" y="273844"/>
            <a:ext cx="7886700" cy="994172"/>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306697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623888" y="1282304"/>
            <a:ext cx="7886700" cy="2139553"/>
          </a:xfrm>
          <a:prstGeom prst="rect">
            <a:avLst/>
          </a:prstGeom>
        </p:spPr>
        <p:txBody>
          <a:bodyPr anchor="b">
            <a:normAutofit/>
          </a:bodyPr>
          <a:lstStyle>
            <a:lvl1pPr>
              <a:defRPr sz="36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623888" y="3442098"/>
            <a:ext cx="7886700" cy="1125140"/>
          </a:xfrm>
          <a:prstGeom prst="rect">
            <a:avLst/>
          </a:prstGeom>
        </p:spPr>
        <p:txBody>
          <a:bodyPr>
            <a:normAutofit/>
          </a:bodyPr>
          <a:lstStyle>
            <a:lvl1pPr marL="0" indent="0">
              <a:buNone/>
              <a:defRPr sz="1800" i="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302569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629841" y="273844"/>
            <a:ext cx="7886700" cy="99417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629841" y="1352060"/>
            <a:ext cx="3643864" cy="617934"/>
          </a:xfrm>
          <a:prstGeom prst="rect">
            <a:avLst/>
          </a:prstGeom>
        </p:spPr>
        <p:txBody>
          <a:bodyPr anchor="b"/>
          <a:lstStyle>
            <a:lvl1pPr marL="0" indent="0">
              <a:buNone/>
              <a:defRPr sz="1800" b="0">
                <a:solidFill>
                  <a:srgbClr val="0033A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628650" y="2054038"/>
            <a:ext cx="3645055" cy="257868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4870092" y="1352060"/>
            <a:ext cx="3643864" cy="617934"/>
          </a:xfrm>
          <a:prstGeom prst="rect">
            <a:avLst/>
          </a:prstGeom>
        </p:spPr>
        <p:txBody>
          <a:bodyPr anchor="b"/>
          <a:lstStyle>
            <a:lvl1pPr marL="0" indent="0">
              <a:buNone/>
              <a:defRPr sz="1800" b="0">
                <a:solidFill>
                  <a:srgbClr val="0033A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4868901" y="2054038"/>
            <a:ext cx="3645055" cy="257868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266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629841" y="273844"/>
            <a:ext cx="7886700" cy="994172"/>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629842" y="1346516"/>
            <a:ext cx="3868340" cy="3295732"/>
          </a:xfrm>
          <a:prstGeom prst="rect">
            <a:avLst/>
          </a:prstGeom>
        </p:spPr>
        <p:txBody>
          <a:bodyPr/>
          <a:lstStyle>
            <a:lvl1pPr marL="0" indent="0" defTabSz="415800">
              <a:spcBef>
                <a:spcPts val="450"/>
              </a:spcBef>
              <a:spcAft>
                <a:spcPts val="900"/>
              </a:spcAft>
              <a:buNone/>
              <a:defRPr b="0"/>
            </a:lvl1pPr>
            <a:lvl2pPr marL="0" indent="0" algn="just" defTabSz="415800">
              <a:spcBef>
                <a:spcPts val="450"/>
              </a:spcBef>
              <a:buNone/>
              <a:defRPr>
                <a:solidFill>
                  <a:srgbClr val="0033A0"/>
                </a:solidFill>
                <a:latin typeface="+mn-lt"/>
              </a:defRPr>
            </a:lvl2pPr>
            <a:lvl3pPr marL="0" indent="0" algn="just" defTabSz="415800">
              <a:spcBef>
                <a:spcPts val="450"/>
              </a:spcBef>
              <a:buNone/>
              <a:defRPr/>
            </a:lvl3pPr>
            <a:lvl4pPr marL="0" indent="0" algn="just" defTabSz="415800">
              <a:spcBef>
                <a:spcPts val="450"/>
              </a:spcBef>
              <a:buNone/>
              <a:defRPr/>
            </a:lvl4pPr>
            <a:lvl5pPr marL="0" indent="0" algn="just" defTabSz="415800">
              <a:spcBef>
                <a:spcPts val="45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4646670" y="1346516"/>
            <a:ext cx="3868340" cy="3295732"/>
          </a:xfrm>
          <a:prstGeom prst="rect">
            <a:avLst/>
          </a:prstGeom>
        </p:spPr>
        <p:txBody>
          <a:bodyPr/>
          <a:lstStyle>
            <a:lvl1pPr marL="0" indent="0" defTabSz="415800">
              <a:spcBef>
                <a:spcPts val="450"/>
              </a:spcBef>
              <a:spcAft>
                <a:spcPts val="900"/>
              </a:spcAft>
              <a:buNone/>
              <a:defRPr b="0"/>
            </a:lvl1pPr>
            <a:lvl2pPr marL="0" indent="0" algn="just" defTabSz="415800">
              <a:spcBef>
                <a:spcPts val="450"/>
              </a:spcBef>
              <a:buNone/>
              <a:defRPr>
                <a:solidFill>
                  <a:srgbClr val="0033A0"/>
                </a:solidFill>
                <a:latin typeface="+mn-lt"/>
              </a:defRPr>
            </a:lvl2pPr>
            <a:lvl3pPr marL="0" indent="0" algn="just" defTabSz="415800">
              <a:spcBef>
                <a:spcPts val="450"/>
              </a:spcBef>
              <a:buNone/>
              <a:defRPr/>
            </a:lvl3pPr>
            <a:lvl4pPr marL="0" indent="0" algn="just" defTabSz="415800">
              <a:spcBef>
                <a:spcPts val="450"/>
              </a:spcBef>
              <a:buNone/>
              <a:defRPr/>
            </a:lvl4pPr>
            <a:lvl5pPr marL="0" indent="0" algn="just" defTabSz="415800">
              <a:spcBef>
                <a:spcPts val="45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851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629842" y="273844"/>
            <a:ext cx="3868340" cy="4368404"/>
          </a:xfrm>
          <a:prstGeom prst="rect">
            <a:avLst/>
          </a:prstGeom>
        </p:spPr>
        <p:txBody>
          <a:bodyPr/>
          <a:lstStyle>
            <a:lvl1pPr marL="0" indent="0" defTabSz="415800">
              <a:spcBef>
                <a:spcPts val="450"/>
              </a:spcBef>
              <a:spcAft>
                <a:spcPts val="900"/>
              </a:spcAft>
              <a:buNone/>
              <a:defRPr b="0">
                <a:solidFill>
                  <a:srgbClr val="0033A0"/>
                </a:solidFill>
                <a:latin typeface="+mn-lt"/>
              </a:defRPr>
            </a:lvl1pPr>
            <a:lvl2pPr marL="0" indent="0" defTabSz="415800">
              <a:spcBef>
                <a:spcPts val="450"/>
              </a:spcBef>
              <a:buNone/>
              <a:defRPr/>
            </a:lvl2pPr>
            <a:lvl3pPr marL="0" indent="0" defTabSz="415800">
              <a:spcBef>
                <a:spcPts val="450"/>
              </a:spcBef>
              <a:buNone/>
              <a:defRPr/>
            </a:lvl3pPr>
            <a:lvl4pPr marL="0" indent="0" defTabSz="415800">
              <a:spcBef>
                <a:spcPts val="450"/>
              </a:spcBef>
              <a:buNone/>
              <a:defRPr/>
            </a:lvl4pPr>
            <a:lvl5pPr marL="0" indent="0" defTabSz="415800">
              <a:spcBef>
                <a:spcPts val="45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4646670" y="273845"/>
            <a:ext cx="3868340" cy="4368403"/>
          </a:xfrm>
          <a:prstGeom prst="rect">
            <a:avLst/>
          </a:prstGeom>
        </p:spPr>
        <p:txBody>
          <a:bodyPr/>
          <a:lstStyle>
            <a:lvl1pPr marL="0" indent="0" defTabSz="415800">
              <a:spcBef>
                <a:spcPts val="450"/>
              </a:spcBef>
              <a:spcAft>
                <a:spcPts val="900"/>
              </a:spcAft>
              <a:buNone/>
              <a:defRPr b="0">
                <a:solidFill>
                  <a:srgbClr val="0033A0"/>
                </a:solidFill>
                <a:latin typeface="+mn-lt"/>
              </a:defRPr>
            </a:lvl1pPr>
            <a:lvl2pPr marL="0" indent="0" defTabSz="415800">
              <a:spcBef>
                <a:spcPts val="450"/>
              </a:spcBef>
              <a:buNone/>
              <a:defRPr/>
            </a:lvl2pPr>
            <a:lvl3pPr marL="0" indent="0" defTabSz="415800">
              <a:spcBef>
                <a:spcPts val="450"/>
              </a:spcBef>
              <a:buNone/>
              <a:defRPr/>
            </a:lvl3pPr>
            <a:lvl4pPr marL="0" indent="0" defTabSz="415800">
              <a:spcBef>
                <a:spcPts val="450"/>
              </a:spcBef>
              <a:buNone/>
              <a:defRPr/>
            </a:lvl4pPr>
            <a:lvl5pPr marL="0" indent="0" defTabSz="415800">
              <a:spcBef>
                <a:spcPts val="45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994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628650" y="273845"/>
            <a:ext cx="7886700" cy="830127"/>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628650" y="1268016"/>
            <a:ext cx="7910396" cy="3298409"/>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111245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8056-C176-4EE6-A33E-6FA4B4960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11F48-B411-478C-8982-E84F114598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11FFC-4364-4AA8-B96F-832A15D37C06}"/>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0AF11209-4F93-4AB1-847F-91F8F7864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E0CB6-0B7D-480C-8E82-89C2A28DF37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85058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629841" y="436418"/>
            <a:ext cx="7991645" cy="365167"/>
          </a:xfrm>
          <a:prstGeom prst="rect">
            <a:avLst/>
          </a:prstGeom>
        </p:spPr>
        <p:txBody>
          <a:bodyPr anchor="t">
            <a:noAutofit/>
          </a:bodyPr>
          <a:lstStyle>
            <a:lvl1pPr>
              <a:defRPr sz="27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62984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629841" y="3539363"/>
            <a:ext cx="244880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629841" y="803518"/>
            <a:ext cx="7991645" cy="425579"/>
          </a:xfrm>
          <a:prstGeom prst="rect">
            <a:avLst/>
          </a:prstGeom>
        </p:spPr>
        <p:txBody>
          <a:bodyPr anchor="ct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3401261" y="3539363"/>
            <a:ext cx="244880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6172681" y="3539363"/>
            <a:ext cx="250224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617268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340126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Tree>
    <p:extLst>
      <p:ext uri="{BB962C8B-B14F-4D97-AF65-F5344CB8AC3E}">
        <p14:creationId xmlns:p14="http://schemas.microsoft.com/office/powerpoint/2010/main" val="4008881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3337003" y="526896"/>
            <a:ext cx="5202043" cy="3874846"/>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629841" y="526895"/>
            <a:ext cx="2531531" cy="853068"/>
          </a:xfrm>
          <a:prstGeom prst="rect">
            <a:avLst/>
          </a:prstGeom>
        </p:spPr>
        <p:txBody>
          <a:bodyPr anchor="ctr"/>
          <a:lstStyle>
            <a:lvl1pPr>
              <a:defRPr sz="24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629842" y="1543050"/>
            <a:ext cx="2531531"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Tree>
    <p:extLst>
      <p:ext uri="{BB962C8B-B14F-4D97-AF65-F5344CB8AC3E}">
        <p14:creationId xmlns:p14="http://schemas.microsoft.com/office/powerpoint/2010/main" val="108996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8906"/>
            <a:ext cx="9144000" cy="462769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2531531" cy="1147969"/>
          </a:xfrm>
          <a:prstGeom prst="rect">
            <a:avLst/>
          </a:prstGeom>
          <a:solidFill>
            <a:srgbClr val="00196D">
              <a:alpha val="69804"/>
            </a:srgbClr>
          </a:solidFill>
        </p:spPr>
        <p:txBody>
          <a:bodyPr lIns="288000" tIns="288000" rIns="288000" bIns="288000" anchor="ctr"/>
          <a:lstStyle>
            <a:lvl1pPr>
              <a:defRPr sz="24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147970"/>
            <a:ext cx="2531531" cy="3488635"/>
          </a:xfrm>
          <a:prstGeom prst="rect">
            <a:avLst/>
          </a:prstGeom>
          <a:solidFill>
            <a:srgbClr val="00196D">
              <a:alpha val="70000"/>
            </a:srgbClr>
          </a:solidFill>
        </p:spPr>
        <p:txBody>
          <a:bodyPr lIns="288000" tIns="288000" rIns="288000" bIns="288000">
            <a:normAutofit/>
          </a:bodyPr>
          <a:lstStyle>
            <a:lvl1pPr marL="0" indent="0">
              <a:buNone/>
              <a:defRPr sz="15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294539711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
            <a:ext cx="9144000" cy="463660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6612469" y="0"/>
            <a:ext cx="2531531" cy="1147969"/>
          </a:xfrm>
          <a:prstGeom prst="rect">
            <a:avLst/>
          </a:prstGeom>
          <a:solidFill>
            <a:srgbClr val="00196D">
              <a:alpha val="69804"/>
            </a:srgbClr>
          </a:solidFill>
        </p:spPr>
        <p:txBody>
          <a:bodyPr lIns="288000" tIns="288000" rIns="288000" bIns="288000" anchor="ct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6612469" y="1147970"/>
            <a:ext cx="2531531" cy="3488635"/>
          </a:xfrm>
          <a:prstGeom prst="rect">
            <a:avLst/>
          </a:prstGeom>
          <a:solidFill>
            <a:srgbClr val="00196D">
              <a:alpha val="70000"/>
            </a:srgbClr>
          </a:solidFill>
        </p:spPr>
        <p:txBody>
          <a:bodyPr lIns="288000" tIns="288000" rIns="288000" bIns="288000">
            <a:normAutofit/>
          </a:bodyPr>
          <a:lstStyle>
            <a:lvl1pPr marL="0" indent="0">
              <a:buNone/>
              <a:defRPr sz="15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346458384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973468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16BCB-B6E7-8A43-BEB5-80B38EE593F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5444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C9601-0830-4742-81D9-E192CE6C98C4}"/>
              </a:ext>
            </a:extLst>
          </p:cNvPr>
          <p:cNvSpPr/>
          <p:nvPr userDrawn="1"/>
        </p:nvSpPr>
        <p:spPr>
          <a:xfrm>
            <a:off x="0" y="3943351"/>
            <a:ext cx="9144900" cy="1241999"/>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9966D86-D9D8-FC43-81FF-B3D32F605A67}"/>
              </a:ext>
            </a:extLst>
          </p:cNvPr>
          <p:cNvSpPr>
            <a:spLocks noGrp="1"/>
          </p:cNvSpPr>
          <p:nvPr>
            <p:ph type="ctrTitle" hasCustomPrompt="1"/>
          </p:nvPr>
        </p:nvSpPr>
        <p:spPr>
          <a:xfrm>
            <a:off x="1073427" y="853540"/>
            <a:ext cx="6858000" cy="2703051"/>
          </a:xfrm>
        </p:spPr>
        <p:txBody>
          <a:bodyPr anchor="ctr">
            <a:normAutofit/>
          </a:bodyPr>
          <a:lstStyle>
            <a:lvl1pPr algn="l">
              <a:defRPr lang="en-US" sz="4200" b="1" smtClean="0">
                <a:solidFill>
                  <a:srgbClr val="1A3668"/>
                </a:solidFill>
                <a:ea typeface="Roboto Medium" panose="02000000000000000000" pitchFamily="2" charset="0"/>
              </a:defRPr>
            </a:lvl1pPr>
          </a:lstStyle>
          <a:p>
            <a:r>
              <a:rPr lang="en-US" sz="42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F404567-5CB0-4C4D-9290-DDB742F613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20" name="Content Placeholder 3">
            <a:extLst>
              <a:ext uri="{FF2B5EF4-FFF2-40B4-BE49-F238E27FC236}">
                <a16:creationId xmlns:a16="http://schemas.microsoft.com/office/drawing/2014/main" id="{9A4DAE8D-A286-A140-B97F-368C5333BD22}"/>
              </a:ext>
            </a:extLst>
          </p:cNvPr>
          <p:cNvSpPr>
            <a:spLocks noGrp="1"/>
          </p:cNvSpPr>
          <p:nvPr>
            <p:ph sz="half" idx="16" hasCustomPrompt="1"/>
          </p:nvPr>
        </p:nvSpPr>
        <p:spPr>
          <a:xfrm>
            <a:off x="1018250" y="4243329"/>
            <a:ext cx="3861000" cy="267413"/>
          </a:xfrm>
        </p:spPr>
        <p:txBody>
          <a:bodyPr>
            <a:noAutofit/>
          </a:bodyPr>
          <a:lstStyle>
            <a:lvl1pPr marL="354806" indent="-257175">
              <a:lnSpc>
                <a:spcPct val="100000"/>
              </a:lnSpc>
              <a:spcBef>
                <a:spcPts val="1200"/>
              </a:spcBef>
              <a:buFont typeface="Arial" panose="020B0604020202020204" pitchFamily="34" charset="0"/>
              <a:buChar char="•"/>
              <a:tabLst/>
              <a:defRPr sz="1500" b="1">
                <a:solidFill>
                  <a:srgbClr val="FFFFFF"/>
                </a:solidFill>
                <a:latin typeface="+mn-lt"/>
              </a:defRPr>
            </a:lvl1pPr>
          </a:lstStyle>
          <a:p>
            <a:pPr lvl="0"/>
            <a:r>
              <a:rPr lang="en-US"/>
              <a:t>Name</a:t>
            </a:r>
          </a:p>
        </p:txBody>
      </p:sp>
      <p:sp>
        <p:nvSpPr>
          <p:cNvPr id="21" name="Content Placeholder 3">
            <a:extLst>
              <a:ext uri="{FF2B5EF4-FFF2-40B4-BE49-F238E27FC236}">
                <a16:creationId xmlns:a16="http://schemas.microsoft.com/office/drawing/2014/main" id="{C6B47405-4B20-E040-99FB-31D5683814DE}"/>
              </a:ext>
            </a:extLst>
          </p:cNvPr>
          <p:cNvSpPr>
            <a:spLocks noGrp="1"/>
          </p:cNvSpPr>
          <p:nvPr>
            <p:ph sz="half" idx="17" hasCustomPrompt="1"/>
          </p:nvPr>
        </p:nvSpPr>
        <p:spPr>
          <a:xfrm>
            <a:off x="1018250" y="4542874"/>
            <a:ext cx="3861000" cy="267413"/>
          </a:xfrm>
        </p:spPr>
        <p:txBody>
          <a:bodyPr>
            <a:noAutofit/>
          </a:bodyPr>
          <a:lstStyle>
            <a:lvl1pPr marL="354806" indent="-257175">
              <a:lnSpc>
                <a:spcPct val="100000"/>
              </a:lnSpc>
              <a:spcBef>
                <a:spcPts val="1200"/>
              </a:spcBef>
              <a:buFont typeface="Arial" panose="020B0604020202020204" pitchFamily="34" charset="0"/>
              <a:buChar char="•"/>
              <a:tabLst/>
              <a:defRPr sz="1500" b="0">
                <a:solidFill>
                  <a:srgbClr val="FFFFFF"/>
                </a:solidFill>
                <a:latin typeface="+mn-lt"/>
              </a:defRPr>
            </a:lvl1pPr>
          </a:lstStyle>
          <a:p>
            <a:pPr lvl="0"/>
            <a:r>
              <a:rPr lang="en-US"/>
              <a:t>Position</a:t>
            </a:r>
          </a:p>
        </p:txBody>
      </p:sp>
    </p:spTree>
    <p:extLst>
      <p:ext uri="{BB962C8B-B14F-4D97-AF65-F5344CB8AC3E}">
        <p14:creationId xmlns:p14="http://schemas.microsoft.com/office/powerpoint/2010/main" val="51008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628650" y="741373"/>
            <a:ext cx="5990419" cy="974331"/>
          </a:xfrm>
        </p:spPr>
        <p:txBody>
          <a:bodyPr anchor="t"/>
          <a:lstStyle>
            <a:lvl1pPr>
              <a:lnSpc>
                <a:spcPct val="100000"/>
              </a:lnSpc>
              <a:defRPr lang="en-US" sz="3300" b="1" smtClean="0">
                <a:solidFill>
                  <a:srgbClr val="1A3668"/>
                </a:solidFill>
                <a:ea typeface="Roboto Medium" panose="02000000000000000000" pitchFamily="2" charset="0"/>
              </a:defRPr>
            </a:lvl1pPr>
          </a:lstStyle>
          <a:p>
            <a:r>
              <a:rPr lang="en-US" sz="33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14FADDB-6520-944F-B34E-400642402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3">
            <a:extLst>
              <a:ext uri="{FF2B5EF4-FFF2-40B4-BE49-F238E27FC236}">
                <a16:creationId xmlns:a16="http://schemas.microsoft.com/office/drawing/2014/main" id="{41A1519D-BF82-1A4F-9969-AEE904B74BCB}"/>
              </a:ext>
            </a:extLst>
          </p:cNvPr>
          <p:cNvSpPr>
            <a:spLocks noGrp="1"/>
          </p:cNvSpPr>
          <p:nvPr>
            <p:ph sz="half" idx="2" hasCustomPrompt="1"/>
          </p:nvPr>
        </p:nvSpPr>
        <p:spPr>
          <a:xfrm>
            <a:off x="4653249" y="1797518"/>
            <a:ext cx="3861000" cy="2835204"/>
          </a:xfrm>
        </p:spPr>
        <p:txBody>
          <a:bodyPr>
            <a:normAutofit/>
          </a:bodyPr>
          <a:lstStyle>
            <a:lvl1pPr marL="369094" indent="-271463">
              <a:lnSpc>
                <a:spcPct val="12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Details</a:t>
            </a:r>
          </a:p>
        </p:txBody>
      </p:sp>
      <p:sp>
        <p:nvSpPr>
          <p:cNvPr id="21" name="Content Placeholder 3">
            <a:extLst>
              <a:ext uri="{FF2B5EF4-FFF2-40B4-BE49-F238E27FC236}">
                <a16:creationId xmlns:a16="http://schemas.microsoft.com/office/drawing/2014/main" id="{338FA52C-5ADC-424C-9DE7-D7CAD92EA452}"/>
              </a:ext>
            </a:extLst>
          </p:cNvPr>
          <p:cNvSpPr>
            <a:spLocks noGrp="1"/>
          </p:cNvSpPr>
          <p:nvPr>
            <p:ph sz="half" idx="13" hasCustomPrompt="1"/>
          </p:nvPr>
        </p:nvSpPr>
        <p:spPr>
          <a:xfrm>
            <a:off x="629753" y="1797518"/>
            <a:ext cx="3861000" cy="2835204"/>
          </a:xfrm>
        </p:spPr>
        <p:txBody>
          <a:bodyPr>
            <a:normAutofit/>
          </a:bodyPr>
          <a:lstStyle>
            <a:lvl1pPr marL="369094" indent="-271463">
              <a:lnSpc>
                <a:spcPct val="120000"/>
              </a:lnSpc>
              <a:spcBef>
                <a:spcPts val="750"/>
              </a:spcBef>
              <a:buFont typeface="Wingdings" pitchFamily="2" charset="2"/>
              <a:buChar char="§"/>
              <a:tabLst/>
              <a:defRPr sz="1350">
                <a:solidFill>
                  <a:schemeClr val="tx2"/>
                </a:solidFill>
                <a:latin typeface="+mn-lt"/>
              </a:defRPr>
            </a:lvl1pPr>
          </a:lstStyle>
          <a:p>
            <a:pPr lvl="0"/>
            <a:r>
              <a:rPr lang="en-US"/>
              <a:t>Introduction paragraph</a:t>
            </a:r>
          </a:p>
        </p:txBody>
      </p:sp>
      <p:sp>
        <p:nvSpPr>
          <p:cNvPr id="27" name="Footer Placeholder 4">
            <a:extLst>
              <a:ext uri="{FF2B5EF4-FFF2-40B4-BE49-F238E27FC236}">
                <a16:creationId xmlns:a16="http://schemas.microsoft.com/office/drawing/2014/main" id="{1FB35A66-2CAD-3846-939A-ACEA413E6F20}"/>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28" name="Content Placeholder 3">
            <a:extLst>
              <a:ext uri="{FF2B5EF4-FFF2-40B4-BE49-F238E27FC236}">
                <a16:creationId xmlns:a16="http://schemas.microsoft.com/office/drawing/2014/main" id="{6D538B21-FA3B-3745-A187-7192A27CCFA2}"/>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
        <p:nvSpPr>
          <p:cNvPr id="32" name="Content Placeholder 3">
            <a:extLst>
              <a:ext uri="{FF2B5EF4-FFF2-40B4-BE49-F238E27FC236}">
                <a16:creationId xmlns:a16="http://schemas.microsoft.com/office/drawing/2014/main" id="{807F4F53-62FF-E048-9681-5DF6DC9091FC}"/>
              </a:ext>
            </a:extLst>
          </p:cNvPr>
          <p:cNvSpPr>
            <a:spLocks noGrp="1"/>
          </p:cNvSpPr>
          <p:nvPr>
            <p:ph sz="half" idx="16" hasCustomPrompt="1"/>
          </p:nvPr>
        </p:nvSpPr>
        <p:spPr>
          <a:xfrm>
            <a:off x="625635" y="435858"/>
            <a:ext cx="3769053" cy="267413"/>
          </a:xfrm>
        </p:spPr>
        <p:txBody>
          <a:bodyPr lIns="0">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57812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3FD9AA3-ACB7-F64D-94C5-556444D132F1}"/>
              </a:ext>
            </a:extLst>
          </p:cNvPr>
          <p:cNvSpPr/>
          <p:nvPr userDrawn="1"/>
        </p:nvSpPr>
        <p:spPr>
          <a:xfrm>
            <a:off x="-900" y="3548194"/>
            <a:ext cx="9144900" cy="163412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2823F47-A164-544E-B9DC-108C7F7CD469}"/>
              </a:ext>
            </a:extLst>
          </p:cNvPr>
          <p:cNvSpPr>
            <a:spLocks noGrp="1"/>
          </p:cNvSpPr>
          <p:nvPr>
            <p:ph type="title" hasCustomPrompt="1"/>
          </p:nvPr>
        </p:nvSpPr>
        <p:spPr>
          <a:xfrm>
            <a:off x="634275" y="3874781"/>
            <a:ext cx="5774408" cy="1089815"/>
          </a:xfrm>
        </p:spPr>
        <p:txBody>
          <a:bodyPr anchor="t">
            <a:normAutofit/>
          </a:bodyPr>
          <a:lstStyle>
            <a:lvl1pPr>
              <a:defRPr sz="3300" b="1">
                <a:solidFill>
                  <a:schemeClr val="bg2"/>
                </a:solidFill>
              </a:defRPr>
            </a:lvl1pPr>
          </a:lstStyle>
          <a:p>
            <a:r>
              <a:rPr lang="en-US"/>
              <a:t>Title</a:t>
            </a:r>
          </a:p>
        </p:txBody>
      </p:sp>
      <p:sp>
        <p:nvSpPr>
          <p:cNvPr id="16" name="Picture Placeholder 2">
            <a:extLst>
              <a:ext uri="{FF2B5EF4-FFF2-40B4-BE49-F238E27FC236}">
                <a16:creationId xmlns:a16="http://schemas.microsoft.com/office/drawing/2014/main" id="{2F04E404-EFD1-0244-8E8B-D684484D225C}"/>
              </a:ext>
            </a:extLst>
          </p:cNvPr>
          <p:cNvSpPr>
            <a:spLocks noGrp="1"/>
          </p:cNvSpPr>
          <p:nvPr>
            <p:ph type="pic" idx="1"/>
          </p:nvPr>
        </p:nvSpPr>
        <p:spPr>
          <a:xfrm>
            <a:off x="-13158"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Picture Placeholder 2">
            <a:extLst>
              <a:ext uri="{FF2B5EF4-FFF2-40B4-BE49-F238E27FC236}">
                <a16:creationId xmlns:a16="http://schemas.microsoft.com/office/drawing/2014/main" id="{9452CEE2-3143-9E41-BEEA-0FA8B5AB2B70}"/>
              </a:ext>
            </a:extLst>
          </p:cNvPr>
          <p:cNvSpPr>
            <a:spLocks noGrp="1"/>
          </p:cNvSpPr>
          <p:nvPr>
            <p:ph type="pic" idx="10"/>
          </p:nvPr>
        </p:nvSpPr>
        <p:spPr>
          <a:xfrm>
            <a:off x="3036756"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2" name="Picture Placeholder 2">
            <a:extLst>
              <a:ext uri="{FF2B5EF4-FFF2-40B4-BE49-F238E27FC236}">
                <a16:creationId xmlns:a16="http://schemas.microsoft.com/office/drawing/2014/main" id="{A6A022FD-A82B-3443-B79E-B82ED585578A}"/>
              </a:ext>
            </a:extLst>
          </p:cNvPr>
          <p:cNvSpPr>
            <a:spLocks noGrp="1"/>
          </p:cNvSpPr>
          <p:nvPr>
            <p:ph type="pic" idx="11"/>
          </p:nvPr>
        </p:nvSpPr>
        <p:spPr>
          <a:xfrm>
            <a:off x="6086670"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25" name="Picture 24">
            <a:extLst>
              <a:ext uri="{FF2B5EF4-FFF2-40B4-BE49-F238E27FC236}">
                <a16:creationId xmlns:a16="http://schemas.microsoft.com/office/drawing/2014/main" id="{76565292-D339-F141-918C-E7E198190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3206" y="4219272"/>
            <a:ext cx="2286469" cy="687496"/>
          </a:xfrm>
          <a:prstGeom prst="rect">
            <a:avLst/>
          </a:prstGeom>
        </p:spPr>
      </p:pic>
    </p:spTree>
    <p:extLst>
      <p:ext uri="{BB962C8B-B14F-4D97-AF65-F5344CB8AC3E}">
        <p14:creationId xmlns:p14="http://schemas.microsoft.com/office/powerpoint/2010/main" val="3069017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628651" y="787093"/>
            <a:ext cx="5622377" cy="974331"/>
          </a:xfrm>
        </p:spPr>
        <p:txBody>
          <a:bodyPr anchor="t"/>
          <a:lstStyle>
            <a:lvl1pPr>
              <a:lnSpc>
                <a:spcPct val="100000"/>
              </a:lnSpc>
              <a:defRPr lang="en-US" sz="3300" b="1" smtClean="0">
                <a:solidFill>
                  <a:srgbClr val="1A3668"/>
                </a:solidFill>
                <a:ea typeface="Roboto Medium" panose="02000000000000000000" pitchFamily="2" charset="0"/>
              </a:defRPr>
            </a:lvl1pPr>
          </a:lstStyle>
          <a:p>
            <a:r>
              <a:rPr lang="en-US" sz="33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14FADDB-6520-944F-B34E-400642402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16" name="Content Placeholder 3">
            <a:extLst>
              <a:ext uri="{FF2B5EF4-FFF2-40B4-BE49-F238E27FC236}">
                <a16:creationId xmlns:a16="http://schemas.microsoft.com/office/drawing/2014/main" id="{15B86E7D-41EF-5540-AD6B-0D782DB825A7}"/>
              </a:ext>
            </a:extLst>
          </p:cNvPr>
          <p:cNvSpPr>
            <a:spLocks noGrp="1"/>
          </p:cNvSpPr>
          <p:nvPr>
            <p:ph sz="half" idx="2" hasCustomPrompt="1"/>
          </p:nvPr>
        </p:nvSpPr>
        <p:spPr>
          <a:xfrm>
            <a:off x="4653249" y="1915510"/>
            <a:ext cx="3861000" cy="2717212"/>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3" y="1915510"/>
            <a:ext cx="3861000" cy="2717212"/>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3" name="Footer Placeholder 4">
            <a:extLst>
              <a:ext uri="{FF2B5EF4-FFF2-40B4-BE49-F238E27FC236}">
                <a16:creationId xmlns:a16="http://schemas.microsoft.com/office/drawing/2014/main" id="{D61F8492-90C8-AD44-B562-D0683F64FF85}"/>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50000"/>
                    <a:lumOff val="50000"/>
                  </a:schemeClr>
                </a:solidFill>
              </a:rPr>
              <a:t>United Nations Network on Migration</a:t>
            </a:r>
          </a:p>
        </p:txBody>
      </p:sp>
      <p:sp>
        <p:nvSpPr>
          <p:cNvPr id="15" name="Content Placeholder 3">
            <a:extLst>
              <a:ext uri="{FF2B5EF4-FFF2-40B4-BE49-F238E27FC236}">
                <a16:creationId xmlns:a16="http://schemas.microsoft.com/office/drawing/2014/main" id="{580C65EB-F9E2-764E-B365-CDFCCDAEEEFD}"/>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17" name="Content Placeholder 3">
            <a:extLst>
              <a:ext uri="{FF2B5EF4-FFF2-40B4-BE49-F238E27FC236}">
                <a16:creationId xmlns:a16="http://schemas.microsoft.com/office/drawing/2014/main" id="{D059D08E-A5CB-D24C-9DBB-E95F19A0D46E}"/>
              </a:ext>
            </a:extLst>
          </p:cNvPr>
          <p:cNvSpPr>
            <a:spLocks noGrp="1"/>
          </p:cNvSpPr>
          <p:nvPr>
            <p:ph sz="half" idx="15" hasCustomPrompt="1"/>
          </p:nvPr>
        </p:nvSpPr>
        <p:spPr>
          <a:xfrm>
            <a:off x="625635" y="429427"/>
            <a:ext cx="5648252"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3836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4127-99D5-498E-888D-478075BD823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35193B-C1E3-473E-B18E-2078E3A9CA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4EF45B-933A-4232-8EBC-15CBFAFE6F4C}"/>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E33DE61E-B351-4A1B-9625-CB60A7255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4C0A6-9902-46ED-A2D3-BE5D89C9A17E}"/>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015985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2x2 images">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2" y="2315981"/>
            <a:ext cx="4406942" cy="2316741"/>
          </a:xfrm>
        </p:spPr>
        <p:txBody>
          <a:bodyPr>
            <a:normAutofit/>
          </a:bodyPr>
          <a:lstStyle>
            <a:lvl1pPr marL="369094" indent="-271463">
              <a:lnSpc>
                <a:spcPct val="120000"/>
              </a:lnSpc>
              <a:spcBef>
                <a:spcPts val="60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1" name="Picture Placeholder 2">
            <a:extLst>
              <a:ext uri="{FF2B5EF4-FFF2-40B4-BE49-F238E27FC236}">
                <a16:creationId xmlns:a16="http://schemas.microsoft.com/office/drawing/2014/main" id="{10CD28B0-03A9-4F4F-B51C-2B34D734E30E}"/>
              </a:ext>
            </a:extLst>
          </p:cNvPr>
          <p:cNvSpPr>
            <a:spLocks noGrp="1"/>
          </p:cNvSpPr>
          <p:nvPr>
            <p:ph type="pic" idx="14"/>
          </p:nvPr>
        </p:nvSpPr>
        <p:spPr>
          <a:xfrm>
            <a:off x="7410600" y="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622413" y="741373"/>
            <a:ext cx="4414282" cy="1139679"/>
          </a:xfrm>
        </p:spPr>
        <p:txBody>
          <a:bodyPr anchor="t">
            <a:noAutofit/>
          </a:bodyPr>
          <a:lstStyle>
            <a:lvl1pPr marL="0" indent="0">
              <a:lnSpc>
                <a:spcPct val="100000"/>
              </a:lnSpc>
              <a:spcBef>
                <a:spcPts val="0"/>
              </a:spcBef>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5660871" y="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9" name="Picture Placeholder 2">
            <a:extLst>
              <a:ext uri="{FF2B5EF4-FFF2-40B4-BE49-F238E27FC236}">
                <a16:creationId xmlns:a16="http://schemas.microsoft.com/office/drawing/2014/main" id="{6EBD6635-7A52-FF4C-9AC6-3594D4CE65A4}"/>
              </a:ext>
            </a:extLst>
          </p:cNvPr>
          <p:cNvSpPr>
            <a:spLocks noGrp="1"/>
          </p:cNvSpPr>
          <p:nvPr>
            <p:ph type="pic" idx="16"/>
          </p:nvPr>
        </p:nvSpPr>
        <p:spPr>
          <a:xfrm>
            <a:off x="7410600" y="258390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0" name="Picture Placeholder 2">
            <a:extLst>
              <a:ext uri="{FF2B5EF4-FFF2-40B4-BE49-F238E27FC236}">
                <a16:creationId xmlns:a16="http://schemas.microsoft.com/office/drawing/2014/main" id="{4CBE7A99-5422-424F-A9ED-4949CCB58270}"/>
              </a:ext>
            </a:extLst>
          </p:cNvPr>
          <p:cNvSpPr>
            <a:spLocks noGrp="1"/>
          </p:cNvSpPr>
          <p:nvPr>
            <p:ph type="pic" idx="17"/>
          </p:nvPr>
        </p:nvSpPr>
        <p:spPr>
          <a:xfrm>
            <a:off x="5660871" y="258390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Footer Placeholder 4">
            <a:extLst>
              <a:ext uri="{FF2B5EF4-FFF2-40B4-BE49-F238E27FC236}">
                <a16:creationId xmlns:a16="http://schemas.microsoft.com/office/drawing/2014/main" id="{241F5409-6462-6942-BDDB-7B9AD62B8C6C}"/>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50000"/>
                    <a:lumOff val="50000"/>
                  </a:schemeClr>
                </a:solidFill>
              </a:rPr>
              <a:t>United Nations Network on Migration</a:t>
            </a:r>
          </a:p>
        </p:txBody>
      </p:sp>
      <p:sp>
        <p:nvSpPr>
          <p:cNvPr id="22" name="Content Placeholder 3">
            <a:extLst>
              <a:ext uri="{FF2B5EF4-FFF2-40B4-BE49-F238E27FC236}">
                <a16:creationId xmlns:a16="http://schemas.microsoft.com/office/drawing/2014/main" id="{CBF1A0DE-BEA3-2244-AF10-5C89D64448A1}"/>
              </a:ext>
            </a:extLst>
          </p:cNvPr>
          <p:cNvSpPr>
            <a:spLocks noGrp="1"/>
          </p:cNvSpPr>
          <p:nvPr>
            <p:ph sz="half" idx="18" hasCustomPrompt="1"/>
          </p:nvPr>
        </p:nvSpPr>
        <p:spPr>
          <a:xfrm>
            <a:off x="2641501" y="4767263"/>
            <a:ext cx="2395194"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23" name="Content Placeholder 3">
            <a:extLst>
              <a:ext uri="{FF2B5EF4-FFF2-40B4-BE49-F238E27FC236}">
                <a16:creationId xmlns:a16="http://schemas.microsoft.com/office/drawing/2014/main" id="{D942A8EB-CFFC-AB49-8FDB-3869A11C3269}"/>
              </a:ext>
            </a:extLst>
          </p:cNvPr>
          <p:cNvSpPr>
            <a:spLocks noGrp="1"/>
          </p:cNvSpPr>
          <p:nvPr>
            <p:ph sz="half" idx="19" hasCustomPrompt="1"/>
          </p:nvPr>
        </p:nvSpPr>
        <p:spPr>
          <a:xfrm>
            <a:off x="629752" y="429427"/>
            <a:ext cx="4429802" cy="273844"/>
          </a:xfrm>
        </p:spPr>
        <p:txBody>
          <a:bodyPr lIns="3600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584348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3x2 images">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2" y="2315981"/>
            <a:ext cx="4406942" cy="2316741"/>
          </a:xfrm>
        </p:spPr>
        <p:txBody>
          <a:bodyPr>
            <a:normAutofit/>
          </a:bodyPr>
          <a:lstStyle>
            <a:lvl1pPr marL="369094" indent="-271463">
              <a:lnSpc>
                <a:spcPct val="120000"/>
              </a:lnSpc>
              <a:spcBef>
                <a:spcPts val="60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622413" y="741373"/>
            <a:ext cx="4406942" cy="1139679"/>
          </a:xfrm>
        </p:spPr>
        <p:txBody>
          <a:bodyPr anchor="t">
            <a:noAutofit/>
          </a:bodyPr>
          <a:lstStyle>
            <a:lvl1pPr marL="0" indent="0">
              <a:lnSpc>
                <a:spcPct val="100000"/>
              </a:lnSpc>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5627978" y="8164"/>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E6A90ED8-478E-604F-AFBA-97E0F56479DA}"/>
              </a:ext>
            </a:extLst>
          </p:cNvPr>
          <p:cNvSpPr>
            <a:spLocks noGrp="1"/>
          </p:cNvSpPr>
          <p:nvPr>
            <p:ph type="pic" idx="16"/>
          </p:nvPr>
        </p:nvSpPr>
        <p:spPr>
          <a:xfrm>
            <a:off x="7399629" y="8164"/>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17DD9434-B558-3B45-B9EE-9D7967C3F4E0}"/>
              </a:ext>
            </a:extLst>
          </p:cNvPr>
          <p:cNvSpPr>
            <a:spLocks noGrp="1"/>
          </p:cNvSpPr>
          <p:nvPr>
            <p:ph type="pic" idx="17"/>
          </p:nvPr>
        </p:nvSpPr>
        <p:spPr>
          <a:xfrm>
            <a:off x="5627978" y="1725300"/>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5BC60E6A-34A2-2846-A517-41C379802054}"/>
              </a:ext>
            </a:extLst>
          </p:cNvPr>
          <p:cNvSpPr>
            <a:spLocks noGrp="1"/>
          </p:cNvSpPr>
          <p:nvPr>
            <p:ph type="pic" idx="18"/>
          </p:nvPr>
        </p:nvSpPr>
        <p:spPr>
          <a:xfrm>
            <a:off x="7399629" y="1725300"/>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Picture Placeholder 2">
            <a:extLst>
              <a:ext uri="{FF2B5EF4-FFF2-40B4-BE49-F238E27FC236}">
                <a16:creationId xmlns:a16="http://schemas.microsoft.com/office/drawing/2014/main" id="{0D8B7B6E-71CC-CC4C-9268-098F712F3A9A}"/>
              </a:ext>
            </a:extLst>
          </p:cNvPr>
          <p:cNvSpPr>
            <a:spLocks noGrp="1"/>
          </p:cNvSpPr>
          <p:nvPr>
            <p:ph type="pic" idx="19"/>
          </p:nvPr>
        </p:nvSpPr>
        <p:spPr>
          <a:xfrm>
            <a:off x="5630614" y="3442435"/>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2" name="Picture Placeholder 2">
            <a:extLst>
              <a:ext uri="{FF2B5EF4-FFF2-40B4-BE49-F238E27FC236}">
                <a16:creationId xmlns:a16="http://schemas.microsoft.com/office/drawing/2014/main" id="{9EB99ACE-7A5D-0946-B107-7EC495A7F3ED}"/>
              </a:ext>
            </a:extLst>
          </p:cNvPr>
          <p:cNvSpPr>
            <a:spLocks noGrp="1"/>
          </p:cNvSpPr>
          <p:nvPr>
            <p:ph type="pic" idx="20"/>
          </p:nvPr>
        </p:nvSpPr>
        <p:spPr>
          <a:xfrm>
            <a:off x="7394383" y="3442435"/>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3" name="Footer Placeholder 4">
            <a:extLst>
              <a:ext uri="{FF2B5EF4-FFF2-40B4-BE49-F238E27FC236}">
                <a16:creationId xmlns:a16="http://schemas.microsoft.com/office/drawing/2014/main" id="{F116381D-7178-8342-9739-BA30E1885B7E}"/>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24" name="Content Placeholder 3">
            <a:extLst>
              <a:ext uri="{FF2B5EF4-FFF2-40B4-BE49-F238E27FC236}">
                <a16:creationId xmlns:a16="http://schemas.microsoft.com/office/drawing/2014/main" id="{9F23B752-89AF-2846-ADB5-2A3D194439FA}"/>
              </a:ext>
            </a:extLst>
          </p:cNvPr>
          <p:cNvSpPr>
            <a:spLocks noGrp="1"/>
          </p:cNvSpPr>
          <p:nvPr>
            <p:ph sz="half" idx="14" hasCustomPrompt="1"/>
          </p:nvPr>
        </p:nvSpPr>
        <p:spPr>
          <a:xfrm>
            <a:off x="2641501" y="4767263"/>
            <a:ext cx="2395194"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25" name="Content Placeholder 3">
            <a:extLst>
              <a:ext uri="{FF2B5EF4-FFF2-40B4-BE49-F238E27FC236}">
                <a16:creationId xmlns:a16="http://schemas.microsoft.com/office/drawing/2014/main" id="{ADA83DD5-91EE-0A47-ACEE-E8A8869A1A2C}"/>
              </a:ext>
            </a:extLst>
          </p:cNvPr>
          <p:cNvSpPr>
            <a:spLocks noGrp="1"/>
          </p:cNvSpPr>
          <p:nvPr>
            <p:ph sz="half" idx="21" hasCustomPrompt="1"/>
          </p:nvPr>
        </p:nvSpPr>
        <p:spPr>
          <a:xfrm>
            <a:off x="622413" y="429427"/>
            <a:ext cx="4437142"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431340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rgbClr val="FFFFFF"/>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0" y="0"/>
            <a:ext cx="3488400"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Content Placeholder 3">
            <a:extLst>
              <a:ext uri="{FF2B5EF4-FFF2-40B4-BE49-F238E27FC236}">
                <a16:creationId xmlns:a16="http://schemas.microsoft.com/office/drawing/2014/main" id="{9BBB31CF-E939-624D-B1A4-4C49D4AC3F52}"/>
              </a:ext>
            </a:extLst>
          </p:cNvPr>
          <p:cNvSpPr>
            <a:spLocks noGrp="1"/>
          </p:cNvSpPr>
          <p:nvPr>
            <p:ph sz="half" idx="13" hasCustomPrompt="1"/>
          </p:nvPr>
        </p:nvSpPr>
        <p:spPr>
          <a:xfrm>
            <a:off x="4158667" y="1703069"/>
            <a:ext cx="4608144" cy="3011004"/>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25" name="Text Placeholder 2">
            <a:extLst>
              <a:ext uri="{FF2B5EF4-FFF2-40B4-BE49-F238E27FC236}">
                <a16:creationId xmlns:a16="http://schemas.microsoft.com/office/drawing/2014/main" id="{AECC256C-7977-8B43-B9CB-61516A4D5558}"/>
              </a:ext>
            </a:extLst>
          </p:cNvPr>
          <p:cNvSpPr>
            <a:spLocks noGrp="1"/>
          </p:cNvSpPr>
          <p:nvPr>
            <p:ph type="body" idx="1" hasCustomPrompt="1"/>
          </p:nvPr>
        </p:nvSpPr>
        <p:spPr>
          <a:xfrm>
            <a:off x="4178256" y="730816"/>
            <a:ext cx="4589522" cy="880814"/>
          </a:xfrm>
        </p:spPr>
        <p:txBody>
          <a:bodyPr anchor="t">
            <a:noAutofit/>
          </a:bodyPr>
          <a:lstStyle>
            <a:lvl1pPr marL="0" indent="0">
              <a:lnSpc>
                <a:spcPct val="100000"/>
              </a:lnSpc>
              <a:spcBef>
                <a:spcPts val="0"/>
              </a:spcBef>
              <a:buNone/>
              <a:defRPr sz="33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26" name="Content Placeholder 3">
            <a:extLst>
              <a:ext uri="{FF2B5EF4-FFF2-40B4-BE49-F238E27FC236}">
                <a16:creationId xmlns:a16="http://schemas.microsoft.com/office/drawing/2014/main" id="{E580CDD6-F483-1149-BDA0-19D679D7A36F}"/>
              </a:ext>
            </a:extLst>
          </p:cNvPr>
          <p:cNvSpPr>
            <a:spLocks noGrp="1"/>
          </p:cNvSpPr>
          <p:nvPr>
            <p:ph sz="half" idx="21" hasCustomPrompt="1"/>
          </p:nvPr>
        </p:nvSpPr>
        <p:spPr>
          <a:xfrm>
            <a:off x="4178257" y="429427"/>
            <a:ext cx="4584050" cy="273844"/>
          </a:xfrm>
        </p:spPr>
        <p:txBody>
          <a:bodyPr lIns="0" rIns="10800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575684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and Company information">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CAA5CE-1EED-FF49-B38B-3B984A8910DA}"/>
              </a:ext>
            </a:extLst>
          </p:cNvPr>
          <p:cNvSpPr>
            <a:spLocks noGrp="1"/>
          </p:cNvSpPr>
          <p:nvPr>
            <p:ph type="pic" idx="1" hasCustomPrompt="1"/>
          </p:nvPr>
        </p:nvSpPr>
        <p:spPr>
          <a:xfrm>
            <a:off x="1447300" y="1806568"/>
            <a:ext cx="2633921" cy="1574031"/>
          </a:xfrm>
        </p:spPr>
        <p:txBody>
          <a:bodyPr/>
          <a:lstStyle>
            <a:lvl1pPr marL="0" indent="0">
              <a:buNone/>
              <a:defRPr sz="2400">
                <a:solidFill>
                  <a:schemeClr val="accent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Insert Logo</a:t>
            </a:r>
          </a:p>
        </p:txBody>
      </p:sp>
      <p:sp>
        <p:nvSpPr>
          <p:cNvPr id="4" name="Text Placeholder 3">
            <a:extLst>
              <a:ext uri="{FF2B5EF4-FFF2-40B4-BE49-F238E27FC236}">
                <a16:creationId xmlns:a16="http://schemas.microsoft.com/office/drawing/2014/main" id="{A507297A-BCF1-534A-A44E-EBA7CB4B8E27}"/>
              </a:ext>
            </a:extLst>
          </p:cNvPr>
          <p:cNvSpPr>
            <a:spLocks noGrp="1"/>
          </p:cNvSpPr>
          <p:nvPr>
            <p:ph type="body" sz="half" idx="2" hasCustomPrompt="1"/>
          </p:nvPr>
        </p:nvSpPr>
        <p:spPr>
          <a:xfrm>
            <a:off x="5129031" y="1806568"/>
            <a:ext cx="2949178" cy="1861424"/>
          </a:xfrm>
        </p:spPr>
        <p:txBody>
          <a:bodyPr/>
          <a:lstStyle>
            <a:lvl1pPr marL="0" indent="0">
              <a:lnSpc>
                <a:spcPct val="130000"/>
              </a:lnSpc>
              <a:spcBef>
                <a:spcPts val="750"/>
              </a:spcBef>
              <a:buNone/>
              <a:defRPr sz="1200">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United Nations Network on Migration</a:t>
            </a:r>
          </a:p>
          <a:p>
            <a:pPr lvl="0"/>
            <a:r>
              <a:rPr lang="en-US"/>
              <a:t>17 Route des </a:t>
            </a:r>
            <a:r>
              <a:rPr lang="en-US" err="1"/>
              <a:t>Morillons</a:t>
            </a:r>
            <a:r>
              <a:rPr lang="en-US"/>
              <a:t>, P.O. Box 17</a:t>
            </a:r>
            <a:br>
              <a:rPr lang="en-US"/>
            </a:br>
            <a:r>
              <a:rPr lang="en-US"/>
              <a:t>1218 Grand-</a:t>
            </a:r>
            <a:r>
              <a:rPr lang="en-US" err="1"/>
              <a:t>Saconnex</a:t>
            </a:r>
            <a:r>
              <a:rPr lang="en-US"/>
              <a:t>, Switzerland </a:t>
            </a:r>
          </a:p>
          <a:p>
            <a:pPr lvl="0"/>
            <a:r>
              <a:rPr lang="en-US"/>
              <a:t>+41 22 717 91 11</a:t>
            </a:r>
            <a:br>
              <a:rPr lang="en-US"/>
            </a:br>
            <a:r>
              <a:rPr lang="en-US" err="1"/>
              <a:t>unmignet@iom.int</a:t>
            </a:r>
            <a:endParaRPr lang="en-US"/>
          </a:p>
          <a:p>
            <a:pPr lvl="0"/>
            <a:r>
              <a:rPr lang="en-US" err="1"/>
              <a:t>www.migrationnetwork.un.org</a:t>
            </a:r>
            <a:endParaRPr lang="en-US"/>
          </a:p>
        </p:txBody>
      </p:sp>
      <p:cxnSp>
        <p:nvCxnSpPr>
          <p:cNvPr id="11" name="Straight Connector 10">
            <a:extLst>
              <a:ext uri="{FF2B5EF4-FFF2-40B4-BE49-F238E27FC236}">
                <a16:creationId xmlns:a16="http://schemas.microsoft.com/office/drawing/2014/main" id="{6D8306A3-818C-6E44-B745-E560526542AB}"/>
              </a:ext>
            </a:extLst>
          </p:cNvPr>
          <p:cNvCxnSpPr>
            <a:cxnSpLocks/>
          </p:cNvCxnSpPr>
          <p:nvPr userDrawn="1"/>
        </p:nvCxnSpPr>
        <p:spPr>
          <a:xfrm>
            <a:off x="4603885" y="1835378"/>
            <a:ext cx="0" cy="1832613"/>
          </a:xfrm>
          <a:prstGeom prst="line">
            <a:avLst/>
          </a:prstGeom>
          <a:ln>
            <a:solidFill>
              <a:srgbClr val="FFFFFF">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52323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60D2-EC63-CA48-BD81-F670CD04D8ED}"/>
              </a:ext>
            </a:extLst>
          </p:cNvPr>
          <p:cNvSpPr>
            <a:spLocks noGrp="1"/>
          </p:cNvSpPr>
          <p:nvPr>
            <p:ph type="title"/>
          </p:nvPr>
        </p:nvSpPr>
        <p:spPr>
          <a:xfrm>
            <a:off x="623888" y="1282304"/>
            <a:ext cx="7886700" cy="2139553"/>
          </a:xfrm>
        </p:spPr>
        <p:txBody>
          <a:bodyPr anchor="b"/>
          <a:lstStyle>
            <a:lvl1pPr>
              <a:defRPr sz="4500" b="1"/>
            </a:lvl1pPr>
          </a:lstStyle>
          <a:p>
            <a:r>
              <a:rPr lang="en-US"/>
              <a:t>Click to edit Master title style</a:t>
            </a:r>
          </a:p>
        </p:txBody>
      </p:sp>
      <p:sp>
        <p:nvSpPr>
          <p:cNvPr id="3" name="Text Placeholder 2">
            <a:extLst>
              <a:ext uri="{FF2B5EF4-FFF2-40B4-BE49-F238E27FC236}">
                <a16:creationId xmlns:a16="http://schemas.microsoft.com/office/drawing/2014/main" id="{A89BF180-F6C0-834E-B3D8-D1FFD3C25B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11BFC9D-94C6-804F-9904-DB3305A01B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8" name="Footer Placeholder 4">
            <a:extLst>
              <a:ext uri="{FF2B5EF4-FFF2-40B4-BE49-F238E27FC236}">
                <a16:creationId xmlns:a16="http://schemas.microsoft.com/office/drawing/2014/main" id="{9B4369EB-3CA4-F548-8253-456E3FAF0F7F}"/>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9" name="Content Placeholder 3">
            <a:extLst>
              <a:ext uri="{FF2B5EF4-FFF2-40B4-BE49-F238E27FC236}">
                <a16:creationId xmlns:a16="http://schemas.microsoft.com/office/drawing/2014/main" id="{C68976DF-641B-2647-A7A2-6C4E57412C4D}"/>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Tree>
    <p:extLst>
      <p:ext uri="{BB962C8B-B14F-4D97-AF65-F5344CB8AC3E}">
        <p14:creationId xmlns:p14="http://schemas.microsoft.com/office/powerpoint/2010/main" val="171622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page">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33685-69F8-EB4C-ACA8-5E907CA725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7" name="Footer Placeholder 4">
            <a:extLst>
              <a:ext uri="{FF2B5EF4-FFF2-40B4-BE49-F238E27FC236}">
                <a16:creationId xmlns:a16="http://schemas.microsoft.com/office/drawing/2014/main" id="{1B130DA9-88BD-1D40-AAA0-F004599425D4}"/>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8" name="Content Placeholder 3">
            <a:extLst>
              <a:ext uri="{FF2B5EF4-FFF2-40B4-BE49-F238E27FC236}">
                <a16:creationId xmlns:a16="http://schemas.microsoft.com/office/drawing/2014/main" id="{A499E76E-6F49-D64F-AE50-678F6A70960C}"/>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
        <p:nvSpPr>
          <p:cNvPr id="10" name="Content Placeholder 3">
            <a:extLst>
              <a:ext uri="{FF2B5EF4-FFF2-40B4-BE49-F238E27FC236}">
                <a16:creationId xmlns:a16="http://schemas.microsoft.com/office/drawing/2014/main" id="{408576EB-F5C9-7F4F-9C03-7DEC9F37B7C7}"/>
              </a:ext>
            </a:extLst>
          </p:cNvPr>
          <p:cNvSpPr>
            <a:spLocks noGrp="1"/>
          </p:cNvSpPr>
          <p:nvPr>
            <p:ph sz="half" idx="13" hasCustomPrompt="1"/>
          </p:nvPr>
        </p:nvSpPr>
        <p:spPr>
          <a:xfrm>
            <a:off x="629752" y="2011681"/>
            <a:ext cx="5816768" cy="2621042"/>
          </a:xfrm>
        </p:spPr>
        <p:txBody>
          <a:bodyPr>
            <a:normAutofit/>
          </a:bodyPr>
          <a:lstStyle>
            <a:lvl1pPr marL="369094" indent="-271463">
              <a:lnSpc>
                <a:spcPct val="10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1" name="Text Placeholder 2">
            <a:extLst>
              <a:ext uri="{FF2B5EF4-FFF2-40B4-BE49-F238E27FC236}">
                <a16:creationId xmlns:a16="http://schemas.microsoft.com/office/drawing/2014/main" id="{D771A545-94A1-884F-9CFF-AB143CA8C0E1}"/>
              </a:ext>
            </a:extLst>
          </p:cNvPr>
          <p:cNvSpPr>
            <a:spLocks noGrp="1"/>
          </p:cNvSpPr>
          <p:nvPr>
            <p:ph type="body" idx="1" hasCustomPrompt="1"/>
          </p:nvPr>
        </p:nvSpPr>
        <p:spPr>
          <a:xfrm>
            <a:off x="622412" y="741373"/>
            <a:ext cx="5826456" cy="1139679"/>
          </a:xfrm>
        </p:spPr>
        <p:txBody>
          <a:bodyPr anchor="t">
            <a:noAutofit/>
          </a:bodyPr>
          <a:lstStyle>
            <a:lvl1pPr marL="0" indent="0">
              <a:lnSpc>
                <a:spcPct val="100000"/>
              </a:lnSpc>
              <a:spcBef>
                <a:spcPts val="0"/>
              </a:spcBef>
              <a:buNone/>
              <a:defRPr sz="27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2" name="Content Placeholder 3">
            <a:extLst>
              <a:ext uri="{FF2B5EF4-FFF2-40B4-BE49-F238E27FC236}">
                <a16:creationId xmlns:a16="http://schemas.microsoft.com/office/drawing/2014/main" id="{9AB9EB29-E798-754F-AAAA-744BCEE7B24B}"/>
              </a:ext>
            </a:extLst>
          </p:cNvPr>
          <p:cNvSpPr>
            <a:spLocks noGrp="1"/>
          </p:cNvSpPr>
          <p:nvPr>
            <p:ph sz="half" idx="19" hasCustomPrompt="1"/>
          </p:nvPr>
        </p:nvSpPr>
        <p:spPr>
          <a:xfrm>
            <a:off x="622412" y="429427"/>
            <a:ext cx="5884515"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8946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DD97-CAC2-437D-B468-AF72C8DFE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A6E8D-CB11-40F1-8C90-CF9E3F70774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6CFE5-1D94-489F-93D5-F96889A4198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F5735-2EDC-48E2-BEC0-8A2BBE4B4809}"/>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6" name="Footer Placeholder 5">
            <a:extLst>
              <a:ext uri="{FF2B5EF4-FFF2-40B4-BE49-F238E27FC236}">
                <a16:creationId xmlns:a16="http://schemas.microsoft.com/office/drawing/2014/main" id="{CAB31FC0-58C0-46DF-BE6D-2EDC79C7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6B462-3373-4966-BD30-348B75E7EF5D}"/>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412542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71F4-0789-461E-A06A-13ABF53AAF2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FB59F-3A98-42C8-AE78-7A47571A11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D4D9F36-EC2B-42BE-B66D-BC0EE9FEB1A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31373-F4E8-48B6-990A-45D09365919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7C5D4AF-092B-4E3A-9634-2FB14028777E}"/>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D8488-7FF2-4BBD-83A5-A1364A6CA558}"/>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8" name="Footer Placeholder 7">
            <a:extLst>
              <a:ext uri="{FF2B5EF4-FFF2-40B4-BE49-F238E27FC236}">
                <a16:creationId xmlns:a16="http://schemas.microsoft.com/office/drawing/2014/main" id="{F256AD18-A22C-47DE-90ED-4FB7F1DDB9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53BBB-1F3A-4E02-A2D1-5F09102901B3}"/>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7543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FCA5-E294-4CFB-B7AF-C768F589A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11AB8B-D979-486B-8C44-86C31D8B0CA3}"/>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4" name="Footer Placeholder 3">
            <a:extLst>
              <a:ext uri="{FF2B5EF4-FFF2-40B4-BE49-F238E27FC236}">
                <a16:creationId xmlns:a16="http://schemas.microsoft.com/office/drawing/2014/main" id="{712A72B9-1828-4E33-988E-6E7D00925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42224-78FD-4E43-8812-829E8C2E38F7}"/>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04897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67758-79D2-437D-AB90-81911A62DCB5}"/>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3" name="Footer Placeholder 2">
            <a:extLst>
              <a:ext uri="{FF2B5EF4-FFF2-40B4-BE49-F238E27FC236}">
                <a16:creationId xmlns:a16="http://schemas.microsoft.com/office/drawing/2014/main" id="{8D5EA39E-2B25-498B-A9F3-CF858F4693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C58E6-C2DE-41A5-AE9F-A4B5189C8E7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30625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1021-7586-4FC1-84AC-4847ED53EBA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292A17-8A38-4938-AB38-5DE0AAA2C66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46193-F1B4-4663-98F2-9E9089CD3B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D10474-5AA3-4254-AB07-1DEE3AF1BC7B}"/>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6" name="Footer Placeholder 5">
            <a:extLst>
              <a:ext uri="{FF2B5EF4-FFF2-40B4-BE49-F238E27FC236}">
                <a16:creationId xmlns:a16="http://schemas.microsoft.com/office/drawing/2014/main" id="{F754E1D8-AC0F-47CD-A49D-177E406E5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4B067-83C7-4191-9ABF-35AC42D03FA3}"/>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5871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D688-066A-40BC-9BF6-997BB3F39D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83E513-F8DB-46F0-B48F-F6E623DDEC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9E0E5DD-D2AB-4FB3-A2E9-E6E31E33FB0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65C008-2853-423C-A079-FDC151F1489F}"/>
              </a:ext>
            </a:extLst>
          </p:cNvPr>
          <p:cNvSpPr>
            <a:spLocks noGrp="1"/>
          </p:cNvSpPr>
          <p:nvPr>
            <p:ph type="dt" sz="half" idx="10"/>
          </p:nvPr>
        </p:nvSpPr>
        <p:spPr/>
        <p:txBody>
          <a:bodyPr/>
          <a:lstStyle/>
          <a:p>
            <a:fld id="{7B887AD3-DCA4-4A67-9806-115EE487951C}" type="datetimeFigureOut">
              <a:rPr lang="en-US" smtClean="0"/>
              <a:t>6/7/2022</a:t>
            </a:fld>
            <a:endParaRPr lang="en-US"/>
          </a:p>
        </p:txBody>
      </p:sp>
      <p:sp>
        <p:nvSpPr>
          <p:cNvPr id="6" name="Footer Placeholder 5">
            <a:extLst>
              <a:ext uri="{FF2B5EF4-FFF2-40B4-BE49-F238E27FC236}">
                <a16:creationId xmlns:a16="http://schemas.microsoft.com/office/drawing/2014/main" id="{DBF2F0AD-80C6-4EBD-8BC1-2921729BB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F175E-79AC-4FD3-8B69-D58C90FD5E26}"/>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20344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82375-AED5-499F-9F45-D8DEE23C79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C4197-D53A-49FA-991C-AABD4C1AC4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B589B-C924-422F-8D4C-2271B1AE67E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887AD3-DCA4-4A67-9806-115EE487951C}" type="datetimeFigureOut">
              <a:rPr lang="en-US" smtClean="0"/>
              <a:t>6/7/2022</a:t>
            </a:fld>
            <a:endParaRPr lang="en-US"/>
          </a:p>
        </p:txBody>
      </p:sp>
      <p:sp>
        <p:nvSpPr>
          <p:cNvPr id="5" name="Footer Placeholder 4">
            <a:extLst>
              <a:ext uri="{FF2B5EF4-FFF2-40B4-BE49-F238E27FC236}">
                <a16:creationId xmlns:a16="http://schemas.microsoft.com/office/drawing/2014/main" id="{7022A4BB-4BC7-4A45-A749-28611A5345C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78F02-107F-4F36-B872-7B1EC0E0AFB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FEAEF8-BEA2-41F8-9CF9-3978F7AB7129}" type="slidenum">
              <a:rPr lang="en-US" smtClean="0"/>
              <a:t>‹#›</a:t>
            </a:fld>
            <a:endParaRPr lang="en-US"/>
          </a:p>
        </p:txBody>
      </p:sp>
    </p:spTree>
    <p:extLst>
      <p:ext uri="{BB962C8B-B14F-4D97-AF65-F5344CB8AC3E}">
        <p14:creationId xmlns:p14="http://schemas.microsoft.com/office/powerpoint/2010/main" val="17740536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5326619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4" r:id="rId13"/>
  </p:sldLayoutIdLst>
  <p:txStyles>
    <p:title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7144D-9281-2641-9B01-C64A0E3DC03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0141B-36FD-FA4B-A624-5238903929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7CA3B-1CD6-0646-977C-50EF4A152A5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B7A9A44-A720-6B43-87BA-4B56D63FACDD}" type="datetimeFigureOut">
              <a:rPr lang="en-US" smtClean="0"/>
              <a:t>6/7/2022</a:t>
            </a:fld>
            <a:endParaRPr lang="en-US"/>
          </a:p>
        </p:txBody>
      </p:sp>
      <p:sp>
        <p:nvSpPr>
          <p:cNvPr id="5" name="Footer Placeholder 4">
            <a:extLst>
              <a:ext uri="{FF2B5EF4-FFF2-40B4-BE49-F238E27FC236}">
                <a16:creationId xmlns:a16="http://schemas.microsoft.com/office/drawing/2014/main" id="{F20B7C29-A906-CE45-88EB-313F2B247A4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9821F5-B793-8B4D-A370-BAB3717F76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A38837-D4E1-7448-807A-E31B79F4E1AC}" type="slidenum">
              <a:rPr lang="en-US" smtClean="0"/>
              <a:t>‹#›</a:t>
            </a:fld>
            <a:endParaRPr lang="en-US"/>
          </a:p>
        </p:txBody>
      </p:sp>
    </p:spTree>
    <p:extLst>
      <p:ext uri="{BB962C8B-B14F-4D97-AF65-F5344CB8AC3E}">
        <p14:creationId xmlns:p14="http://schemas.microsoft.com/office/powerpoint/2010/main" val="5707615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389C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www.migrationnetwork.un.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migrationnetwork.un.org/sites/g/files/tmzbdl416/files/docs/a_res_73_195.pdf" TargetMode="External"/><Relationship Id="rId4" Type="http://schemas.openxmlformats.org/officeDocument/2006/relationships/image" Target="../media/image11.sv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7.svg"/><Relationship Id="rId9" Type="http://schemas.openxmlformats.org/officeDocument/2006/relationships/hyperlink" Target="https://migrationnetwork.un.org/hub/discussion-space/international-migration-review-forum-2022/content/imrf-progress-declaratio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migrationnetwork.un.org/hub/discussion-space/international-migration-review-forum-2022/content/imrf-progress-declaration" TargetMode="External"/><Relationship Id="rId4" Type="http://schemas.openxmlformats.org/officeDocument/2006/relationships/image" Target="../media/image17.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8CF22AB-8BC8-48AC-A17F-8EEA58CE1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4" name="Titre 1">
            <a:extLst>
              <a:ext uri="{FF2B5EF4-FFF2-40B4-BE49-F238E27FC236}">
                <a16:creationId xmlns:a16="http://schemas.microsoft.com/office/drawing/2014/main" id="{26A8CF79-D575-414C-A08A-B500A43F4E3B}"/>
              </a:ext>
            </a:extLst>
          </p:cNvPr>
          <p:cNvSpPr txBox="1">
            <a:spLocks/>
          </p:cNvSpPr>
          <p:nvPr/>
        </p:nvSpPr>
        <p:spPr>
          <a:xfrm>
            <a:off x="189029" y="149469"/>
            <a:ext cx="5322085" cy="375526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ka-GE" sz="2800" b="1" dirty="0">
                <a:solidFill>
                  <a:srgbClr val="203162"/>
                </a:solidFill>
                <a:latin typeface="Calibri" panose="020F0502020204030204" pitchFamily="34" charset="0"/>
                <a:cs typeface="Calibri" panose="020F0502020204030204" pitchFamily="34" charset="0"/>
              </a:rPr>
              <a:t>გლობალური შეთანხმება უსაფრთხო, მოწესრიგებული და რეგულარული მიგრაციის შესახებ </a:t>
            </a:r>
            <a:r>
              <a:rPr lang="en-US" sz="2800" b="1" dirty="0">
                <a:solidFill>
                  <a:srgbClr val="203162"/>
                </a:solidFill>
                <a:latin typeface="Calibri" panose="020F0502020204030204" pitchFamily="34" charset="0"/>
                <a:cs typeface="Calibri" panose="020F0502020204030204" pitchFamily="34" charset="0"/>
              </a:rPr>
              <a:t>(GCM)</a:t>
            </a:r>
          </a:p>
        </p:txBody>
      </p:sp>
      <p:sp>
        <p:nvSpPr>
          <p:cNvPr id="3" name="ZoneTexte 2">
            <a:extLst>
              <a:ext uri="{FF2B5EF4-FFF2-40B4-BE49-F238E27FC236}">
                <a16:creationId xmlns:a16="http://schemas.microsoft.com/office/drawing/2014/main" id="{6E017887-58C9-F647-81F9-DC700A6697AC}"/>
              </a:ext>
            </a:extLst>
          </p:cNvPr>
          <p:cNvSpPr txBox="1"/>
          <p:nvPr/>
        </p:nvSpPr>
        <p:spPr>
          <a:xfrm>
            <a:off x="1353787" y="-748145"/>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145086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1DCCF2-59C7-4682-9CAC-A2FB886D842E}"/>
              </a:ext>
            </a:extLst>
          </p:cNvPr>
          <p:cNvSpPr txBox="1">
            <a:spLocks/>
          </p:cNvSpPr>
          <p:nvPr/>
        </p:nvSpPr>
        <p:spPr>
          <a:xfrm>
            <a:off x="838246" y="273099"/>
            <a:ext cx="8261686" cy="7918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r>
              <a:rPr lang="en-US" sz="2800">
                <a:solidFill>
                  <a:srgbClr val="428FDF"/>
                </a:solidFill>
                <a:latin typeface="Roboto" panose="02000000000000000000" pitchFamily="2" charset="0"/>
                <a:ea typeface="Roboto" panose="02000000000000000000" pitchFamily="2" charset="0"/>
              </a:rPr>
              <a:t>REGIONAL REVIEWS: ROLE FOR THE NETWORK</a:t>
            </a:r>
          </a:p>
        </p:txBody>
      </p:sp>
      <p:sp>
        <p:nvSpPr>
          <p:cNvPr id="6" name="TextBox 5">
            <a:extLst>
              <a:ext uri="{FF2B5EF4-FFF2-40B4-BE49-F238E27FC236}">
                <a16:creationId xmlns:a16="http://schemas.microsoft.com/office/drawing/2014/main" id="{1FCAA208-779A-4BC7-8B36-CDD990867922}"/>
              </a:ext>
            </a:extLst>
          </p:cNvPr>
          <p:cNvSpPr txBox="1"/>
          <p:nvPr/>
        </p:nvSpPr>
        <p:spPr>
          <a:xfrm>
            <a:off x="882314" y="957159"/>
            <a:ext cx="7379369" cy="3375283"/>
          </a:xfrm>
          <a:prstGeom prst="rect">
            <a:avLst/>
          </a:prstGeom>
          <a:noFill/>
        </p:spPr>
        <p:txBody>
          <a:bodyPr wrap="square" rtlCol="0">
            <a:spAutoFit/>
          </a:bodyPr>
          <a:lstStyle/>
          <a:p>
            <a:pPr defTabSz="457189">
              <a:lnSpc>
                <a:spcPct val="150000"/>
              </a:lnSpc>
            </a:pPr>
            <a:r>
              <a:rPr lang="en-US" sz="1600" dirty="0">
                <a:solidFill>
                  <a:srgbClr val="2F5597"/>
                </a:solidFill>
                <a:latin typeface="Roboto" panose="02000000000000000000" pitchFamily="2" charset="0"/>
                <a:ea typeface="Roboto" panose="02000000000000000000" pitchFamily="2" charset="0"/>
              </a:rPr>
              <a:t>The Coordinator of the UN Network on Migration (IOM) is requested to assist in the preparation and organization of regional reviews upon the request of Member States, and will seek to:</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adherence to the GCM guiding principals in the design of the regional reviews, including a whole-of-government and whole-of-society approach;</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coordinated UN support to Member States through UN system migration coordination structures in the region.</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Facilitate coherent approach to the reviews within and across regions. </a:t>
            </a:r>
          </a:p>
        </p:txBody>
      </p:sp>
      <p:pic>
        <p:nvPicPr>
          <p:cNvPr id="4" name="Graphic 3">
            <a:extLst>
              <a:ext uri="{FF2B5EF4-FFF2-40B4-BE49-F238E27FC236}">
                <a16:creationId xmlns:a16="http://schemas.microsoft.com/office/drawing/2014/main" id="{91743414-3767-4DAB-BDE5-AF3E06E611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DF2A0E83-0E16-41E2-9F32-A65D954C25D6}"/>
              </a:ext>
            </a:extLst>
          </p:cNvPr>
          <p:cNvSpPr/>
          <p:nvPr/>
        </p:nvSpPr>
        <p:spPr>
          <a:xfrm>
            <a:off x="1321642" y="1280981"/>
            <a:ext cx="7206154" cy="2601418"/>
          </a:xfrm>
          <a:prstGeom prst="rect">
            <a:avLst/>
          </a:prstGeom>
        </p:spPr>
        <p:txBody>
          <a:bodyPr wrap="square">
            <a:spAutoFit/>
          </a:bodyPr>
          <a:lstStyle/>
          <a:p>
            <a:pPr defTabSz="457189">
              <a:lnSpc>
                <a:spcPct val="150000"/>
              </a:lnSpc>
            </a:pPr>
            <a:endParaRPr lang="en-US" sz="1200" dirty="0">
              <a:solidFill>
                <a:schemeClr val="accent1">
                  <a:lumMod val="75000"/>
                </a:schemeClr>
              </a:solidFill>
              <a:ea typeface="Roboto" panose="02000000000000000000" pitchFamily="2" charset="0"/>
            </a:endParaRPr>
          </a:p>
          <a:p>
            <a:pPr defTabSz="457189">
              <a:lnSpc>
                <a:spcPct val="150000"/>
              </a:lnSpc>
            </a:pPr>
            <a:r>
              <a:rPr lang="ka-GE" sz="1400" dirty="0">
                <a:solidFill>
                  <a:srgbClr val="203162"/>
                </a:solidFill>
                <a:ea typeface="Roboto" panose="02000000000000000000" pitchFamily="2" charset="0"/>
              </a:rPr>
              <a:t>გაეროს მიგრაციის ქსელის კოორდინატორი (</a:t>
            </a:r>
            <a:r>
              <a:rPr lang="en-US" sz="1400" dirty="0">
                <a:solidFill>
                  <a:srgbClr val="203162"/>
                </a:solidFill>
                <a:ea typeface="Roboto" panose="02000000000000000000" pitchFamily="2" charset="0"/>
              </a:rPr>
              <a:t>IOM</a:t>
            </a:r>
            <a:r>
              <a:rPr lang="ka-GE" sz="1400" dirty="0">
                <a:solidFill>
                  <a:srgbClr val="203162"/>
                </a:solidFill>
                <a:ea typeface="Roboto" panose="02000000000000000000" pitchFamily="2" charset="0"/>
              </a:rPr>
              <a:t>),</a:t>
            </a:r>
            <a:r>
              <a:rPr lang="en-US" sz="1400" dirty="0">
                <a:solidFill>
                  <a:srgbClr val="203162"/>
                </a:solidFill>
                <a:ea typeface="Roboto" panose="02000000000000000000" pitchFamily="2" charset="0"/>
              </a:rPr>
              <a:t> </a:t>
            </a:r>
            <a:r>
              <a:rPr lang="ka-GE" sz="1400" dirty="0">
                <a:solidFill>
                  <a:srgbClr val="203162"/>
                </a:solidFill>
                <a:ea typeface="Roboto" panose="02000000000000000000" pitchFamily="2" charset="0"/>
              </a:rPr>
              <a:t>წევრი ქვეყნების მოთხოვნის საფუძველზე, პასუხისმგებელია დაეხმაროს მათ რეგიონული</a:t>
            </a:r>
            <a:r>
              <a:rPr lang="en-US" sz="1400" dirty="0">
                <a:solidFill>
                  <a:srgbClr val="203162"/>
                </a:solidFill>
                <a:ea typeface="Roboto" panose="02000000000000000000" pitchFamily="2" charset="0"/>
              </a:rPr>
              <a:t> </a:t>
            </a:r>
            <a:r>
              <a:rPr lang="ka-GE" sz="1400" dirty="0">
                <a:solidFill>
                  <a:srgbClr val="203162"/>
                </a:solidFill>
                <a:ea typeface="Roboto" panose="02000000000000000000" pitchFamily="2" charset="0"/>
              </a:rPr>
              <a:t>და გლობალური მიმოხილვების მომზადებასა და ორგანიზებაში, და შეეცდება: </a:t>
            </a:r>
          </a:p>
          <a:p>
            <a:pPr marL="742938" lvl="1" indent="-285750" defTabSz="457189">
              <a:lnSpc>
                <a:spcPct val="150000"/>
              </a:lnSpc>
              <a:buFont typeface="Arial" panose="020B0604020202020204" pitchFamily="34" charset="0"/>
              <a:buChar char="•"/>
            </a:pPr>
            <a:r>
              <a:rPr lang="ka-GE" sz="1400" b="1" dirty="0">
                <a:solidFill>
                  <a:srgbClr val="203162"/>
                </a:solidFill>
                <a:ea typeface="Roboto" panose="02000000000000000000" pitchFamily="2" charset="0"/>
              </a:rPr>
              <a:t>უზრუნველყოს </a:t>
            </a:r>
            <a:r>
              <a:rPr lang="en-US" sz="1400" b="1" dirty="0">
                <a:solidFill>
                  <a:srgbClr val="203162"/>
                </a:solidFill>
                <a:ea typeface="Roboto" panose="02000000000000000000" pitchFamily="2" charset="0"/>
              </a:rPr>
              <a:t>GCM</a:t>
            </a:r>
            <a:r>
              <a:rPr lang="ka-GE" sz="1400" b="1" dirty="0">
                <a:solidFill>
                  <a:srgbClr val="203162"/>
                </a:solidFill>
                <a:ea typeface="Roboto" panose="02000000000000000000" pitchFamily="2" charset="0"/>
              </a:rPr>
              <a:t>-ის</a:t>
            </a:r>
            <a:r>
              <a:rPr lang="en-US" sz="1400" b="1" dirty="0">
                <a:solidFill>
                  <a:srgbClr val="203162"/>
                </a:solidFill>
                <a:ea typeface="Roboto" panose="02000000000000000000" pitchFamily="2" charset="0"/>
              </a:rPr>
              <a:t> </a:t>
            </a:r>
            <a:r>
              <a:rPr lang="ka-GE" sz="1400" b="1" dirty="0">
                <a:solidFill>
                  <a:srgbClr val="203162"/>
                </a:solidFill>
                <a:ea typeface="Roboto" panose="02000000000000000000" pitchFamily="2" charset="0"/>
              </a:rPr>
              <a:t>სახელმძღვანელო პრინციპების დაცვა </a:t>
            </a:r>
            <a:r>
              <a:rPr lang="ka-GE" sz="1400" dirty="0">
                <a:solidFill>
                  <a:srgbClr val="203162"/>
                </a:solidFill>
                <a:ea typeface="Roboto" panose="02000000000000000000" pitchFamily="2" charset="0"/>
              </a:rPr>
              <a:t>რეგიონული და გლობალური მიმოხილვის შემუშავებისას, მათ შორის მთელი მთავრობის (</a:t>
            </a:r>
            <a:r>
              <a:rPr lang="en-US" sz="1400" dirty="0">
                <a:solidFill>
                  <a:srgbClr val="203162"/>
                </a:solidFill>
                <a:ea typeface="Roboto" panose="02000000000000000000" pitchFamily="2" charset="0"/>
              </a:rPr>
              <a:t>whole-of-government</a:t>
            </a:r>
            <a:r>
              <a:rPr lang="ka-GE" sz="1400" dirty="0">
                <a:solidFill>
                  <a:srgbClr val="203162"/>
                </a:solidFill>
                <a:ea typeface="Roboto" panose="02000000000000000000" pitchFamily="2" charset="0"/>
              </a:rPr>
              <a:t>)</a:t>
            </a:r>
            <a:r>
              <a:rPr lang="en-US" sz="1400" dirty="0">
                <a:solidFill>
                  <a:srgbClr val="203162"/>
                </a:solidFill>
                <a:ea typeface="Roboto" panose="02000000000000000000" pitchFamily="2" charset="0"/>
              </a:rPr>
              <a:t> </a:t>
            </a:r>
            <a:r>
              <a:rPr lang="ka-GE" sz="1400" dirty="0">
                <a:solidFill>
                  <a:srgbClr val="203162"/>
                </a:solidFill>
                <a:ea typeface="Roboto" panose="02000000000000000000" pitchFamily="2" charset="0"/>
              </a:rPr>
              <a:t> და მთელი საზოგადოების (</a:t>
            </a:r>
            <a:r>
              <a:rPr lang="en-US" sz="1400" dirty="0">
                <a:solidFill>
                  <a:srgbClr val="203162"/>
                </a:solidFill>
                <a:ea typeface="Roboto" panose="02000000000000000000" pitchFamily="2" charset="0"/>
              </a:rPr>
              <a:t>whole-of-society</a:t>
            </a:r>
            <a:r>
              <a:rPr lang="ka-GE" sz="1400" dirty="0">
                <a:solidFill>
                  <a:srgbClr val="203162"/>
                </a:solidFill>
                <a:ea typeface="Roboto" panose="02000000000000000000" pitchFamily="2" charset="0"/>
              </a:rPr>
              <a:t>)</a:t>
            </a:r>
            <a:r>
              <a:rPr lang="en-US" sz="1400" dirty="0">
                <a:solidFill>
                  <a:srgbClr val="203162"/>
                </a:solidFill>
                <a:ea typeface="Roboto" panose="02000000000000000000" pitchFamily="2" charset="0"/>
              </a:rPr>
              <a:t> </a:t>
            </a:r>
            <a:r>
              <a:rPr lang="ka-GE" sz="1400" dirty="0">
                <a:solidFill>
                  <a:srgbClr val="203162"/>
                </a:solidFill>
                <a:ea typeface="Roboto" panose="02000000000000000000" pitchFamily="2" charset="0"/>
              </a:rPr>
              <a:t>მიდგომებში.  </a:t>
            </a:r>
            <a:endParaRPr lang="ka-GE" sz="1400" b="1" dirty="0">
              <a:solidFill>
                <a:srgbClr val="203162"/>
              </a:solidFill>
              <a:ea typeface="Roboto" panose="02000000000000000000" pitchFamily="2" charset="0"/>
            </a:endParaRPr>
          </a:p>
        </p:txBody>
      </p:sp>
      <p:pic>
        <p:nvPicPr>
          <p:cNvPr id="7" name="Graphic 6">
            <a:extLst>
              <a:ext uri="{FF2B5EF4-FFF2-40B4-BE49-F238E27FC236}">
                <a16:creationId xmlns:a16="http://schemas.microsoft.com/office/drawing/2014/main" id="{A4841D1A-3E4C-41D1-9F10-A25F6AB6D0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8487"/>
            <a:ext cx="619125" cy="619125"/>
          </a:xfrm>
          <a:prstGeom prst="rect">
            <a:avLst/>
          </a:prstGeom>
        </p:spPr>
      </p:pic>
      <p:sp>
        <p:nvSpPr>
          <p:cNvPr id="8" name="Titre 1">
            <a:extLst>
              <a:ext uri="{FF2B5EF4-FFF2-40B4-BE49-F238E27FC236}">
                <a16:creationId xmlns:a16="http://schemas.microsoft.com/office/drawing/2014/main" id="{10A45156-D10F-4CC8-A991-249EE2EA960F}"/>
              </a:ext>
            </a:extLst>
          </p:cNvPr>
          <p:cNvSpPr txBox="1">
            <a:spLocks/>
          </p:cNvSpPr>
          <p:nvPr/>
        </p:nvSpPr>
        <p:spPr>
          <a:xfrm>
            <a:off x="1446415" y="616740"/>
            <a:ext cx="7115694" cy="6191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0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000" b="1" dirty="0">
                <a:solidFill>
                  <a:srgbClr val="203162"/>
                </a:solidFill>
                <a:latin typeface="Calibri" panose="020F0502020204030204" pitchFamily="34" charset="0"/>
                <a:cs typeface="Calibri" panose="020F0502020204030204" pitchFamily="34" charset="0"/>
              </a:rPr>
              <a:t>GCM </a:t>
            </a:r>
            <a:r>
              <a:rPr lang="ka-GE" sz="2000" b="1" dirty="0">
                <a:solidFill>
                  <a:srgbClr val="203162"/>
                </a:solidFill>
                <a:latin typeface="Calibri" panose="020F0502020204030204" pitchFamily="34" charset="0"/>
                <a:cs typeface="Calibri" panose="020F0502020204030204" pitchFamily="34" charset="0"/>
              </a:rPr>
              <a:t>) მიმოხილვა</a:t>
            </a:r>
            <a:r>
              <a:rPr lang="en-GB" sz="2000" b="1" dirty="0">
                <a:solidFill>
                  <a:srgbClr val="203162"/>
                </a:solidFill>
                <a:latin typeface="Calibri" panose="020F0502020204030204" pitchFamily="34" charset="0"/>
                <a:cs typeface="Calibri" panose="020F0502020204030204" pitchFamily="34" charset="0"/>
              </a:rPr>
              <a:t>: </a:t>
            </a:r>
            <a:r>
              <a:rPr lang="ka-GE" sz="2000" b="1" dirty="0">
                <a:solidFill>
                  <a:srgbClr val="203162"/>
                </a:solidFill>
                <a:latin typeface="Calibri" panose="020F0502020204030204" pitchFamily="34" charset="0"/>
                <a:cs typeface="Calibri" panose="020F0502020204030204" pitchFamily="34" charset="0"/>
              </a:rPr>
              <a:t>გაეროს ქსელის როლი</a:t>
            </a:r>
            <a:endParaRPr lang="en-GB" sz="2300" b="1" dirty="0">
              <a:solidFill>
                <a:srgbClr val="203162"/>
              </a:solidFill>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20BF59FF-F489-4E3D-BF28-A9737EEC2E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762" y="616740"/>
            <a:ext cx="619125" cy="619125"/>
          </a:xfrm>
          <a:prstGeom prst="rect">
            <a:avLst/>
          </a:prstGeom>
        </p:spPr>
      </p:pic>
    </p:spTree>
    <p:extLst>
      <p:ext uri="{BB962C8B-B14F-4D97-AF65-F5344CB8AC3E}">
        <p14:creationId xmlns:p14="http://schemas.microsoft.com/office/powerpoint/2010/main" val="9709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69C480D-7AA4-304C-8BE8-9DB92A93A093}"/>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1306185" y="2136978"/>
            <a:ext cx="2993153" cy="869544"/>
          </a:xfrm>
        </p:spPr>
      </p:pic>
      <p:sp>
        <p:nvSpPr>
          <p:cNvPr id="6" name="Text Placeholder 5">
            <a:extLst>
              <a:ext uri="{FF2B5EF4-FFF2-40B4-BE49-F238E27FC236}">
                <a16:creationId xmlns:a16="http://schemas.microsoft.com/office/drawing/2014/main" id="{FCA0E7BF-C1AF-8142-B474-05D03E014060}"/>
              </a:ext>
            </a:extLst>
          </p:cNvPr>
          <p:cNvSpPr>
            <a:spLocks noGrp="1"/>
          </p:cNvSpPr>
          <p:nvPr>
            <p:ph type="body" sz="half" idx="2"/>
          </p:nvPr>
        </p:nvSpPr>
        <p:spPr>
          <a:xfrm>
            <a:off x="4844664" y="2136978"/>
            <a:ext cx="3288160" cy="869544"/>
          </a:xfrm>
        </p:spPr>
        <p:txBody>
          <a:bodyPr>
            <a:normAutofit fontScale="92500"/>
          </a:bodyPr>
          <a:lstStyle/>
          <a:p>
            <a:pPr>
              <a:lnSpc>
                <a:spcPct val="160000"/>
              </a:lnSpc>
              <a:spcBef>
                <a:spcPts val="0"/>
              </a:spcBef>
            </a:pPr>
            <a:br>
              <a:rPr lang="en-US" dirty="0">
                <a:ea typeface="Roboto" panose="02000000000000000000" pitchFamily="2" charset="0"/>
              </a:rPr>
            </a:br>
            <a:r>
              <a:rPr lang="en-US" dirty="0">
                <a:ea typeface="Roboto" panose="02000000000000000000" pitchFamily="2" charset="0"/>
                <a:hlinkClick r:id="rId4">
                  <a:extLst>
                    <a:ext uri="{A12FA001-AC4F-418D-AE19-62706E023703}">
                      <ahyp:hlinkClr xmlns:ahyp="http://schemas.microsoft.com/office/drawing/2018/hyperlinkcolor" val="tx"/>
                    </a:ext>
                  </a:extLst>
                </a:hlinkClick>
              </a:rPr>
              <a:t>www.migrationnetwork.un.org</a:t>
            </a:r>
            <a:endParaRPr lang="en-US" dirty="0">
              <a:ea typeface="Roboto" panose="02000000000000000000" pitchFamily="2" charset="0"/>
            </a:endParaRPr>
          </a:p>
          <a:p>
            <a:pPr>
              <a:lnSpc>
                <a:spcPct val="160000"/>
              </a:lnSpc>
              <a:spcBef>
                <a:spcPts val="0"/>
              </a:spcBef>
            </a:pPr>
            <a:r>
              <a:rPr lang="en-US" dirty="0">
                <a:ea typeface="Roboto" panose="02000000000000000000" pitchFamily="2" charset="0"/>
              </a:rPr>
              <a:t>Follow us on Twitter! @UNMigNetwork</a:t>
            </a:r>
          </a:p>
        </p:txBody>
      </p:sp>
    </p:spTree>
    <p:extLst>
      <p:ext uri="{BB962C8B-B14F-4D97-AF65-F5344CB8AC3E}">
        <p14:creationId xmlns:p14="http://schemas.microsoft.com/office/powerpoint/2010/main" val="307895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1EFAFE-43A2-4A23-AAD7-179DD8B225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7002"/>
            <a:ext cx="9144000" cy="5143500"/>
          </a:xfrm>
          <a:prstGeom prst="rect">
            <a:avLst/>
          </a:prstGeom>
        </p:spPr>
      </p:pic>
      <p:sp>
        <p:nvSpPr>
          <p:cNvPr id="7" name="Espace réservé du contenu 1">
            <a:extLst>
              <a:ext uri="{FF2B5EF4-FFF2-40B4-BE49-F238E27FC236}">
                <a16:creationId xmlns:a16="http://schemas.microsoft.com/office/drawing/2014/main" id="{9B8A0665-951C-2144-80A4-2B45AE889453}"/>
              </a:ext>
            </a:extLst>
          </p:cNvPr>
          <p:cNvSpPr txBox="1">
            <a:spLocks/>
          </p:cNvSpPr>
          <p:nvPr/>
        </p:nvSpPr>
        <p:spPr>
          <a:xfrm>
            <a:off x="2674073" y="1393825"/>
            <a:ext cx="6144922" cy="315122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spcBef>
                <a:spcPts val="750"/>
              </a:spcBef>
              <a:buNone/>
              <a:defRPr/>
            </a:pPr>
            <a:r>
              <a:rPr lang="ka-GE" sz="1600" b="1" dirty="0">
                <a:solidFill>
                  <a:srgbClr val="26BDE2"/>
                </a:solidFill>
                <a:latin typeface="Calibi"/>
                <a:cs typeface="Arial" panose="020B0604020202020204" pitchFamily="34" charset="0"/>
              </a:rPr>
              <a:t>გაეროს პირველი ყოვლისმომცველი ჩარჩო, რომელიც მიღებულია მთავრობათაშორისი მოლაპარაკებების გზით, გლობალური მიგრაციის მმართველობაში საერთაშორისო თანამშრომლობის ასამაღლებლად</a:t>
            </a:r>
            <a:r>
              <a:rPr lang="en-US" sz="1600" b="1" dirty="0">
                <a:solidFill>
                  <a:srgbClr val="26BDE2"/>
                </a:solidFill>
                <a:latin typeface="Calibi"/>
                <a:cs typeface="Arial" panose="020B0604020202020204" pitchFamily="34" charset="0"/>
              </a:rPr>
              <a:t>.</a:t>
            </a:r>
          </a:p>
          <a:p>
            <a:pPr marL="0" indent="0" fontAlgn="t">
              <a:spcBef>
                <a:spcPts val="750"/>
              </a:spcBef>
              <a:buNone/>
              <a:defRPr/>
            </a:pPr>
            <a:endParaRPr lang="en-US" sz="1200" dirty="0">
              <a:solidFill>
                <a:srgbClr val="26BDE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23 მიზანი და </a:t>
            </a:r>
            <a:r>
              <a:rPr lang="en-US" sz="1400" dirty="0">
                <a:solidFill>
                  <a:srgbClr val="203162"/>
                </a:solidFill>
                <a:latin typeface="Calibi"/>
                <a:cs typeface="Arial" panose="020B0604020202020204" pitchFamily="34" charset="0"/>
              </a:rPr>
              <a:t>10 </a:t>
            </a:r>
            <a:r>
              <a:rPr lang="ka-GE" sz="1400" dirty="0">
                <a:solidFill>
                  <a:srgbClr val="203162"/>
                </a:solidFill>
                <a:latin typeface="Calibi"/>
                <a:cs typeface="Arial" panose="020B0604020202020204" pitchFamily="34" charset="0"/>
              </a:rPr>
              <a:t>სახელმძღვანელო პრინციპი</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საერთაშორისო თანამშრომლობის გაღრმავება</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სახელმწიფოს ხელმძღვანელობით</a:t>
            </a:r>
            <a:r>
              <a:rPr lang="en-US" sz="1400" dirty="0">
                <a:solidFill>
                  <a:srgbClr val="203162"/>
                </a:solidFill>
                <a:latin typeface="Calibi"/>
                <a:cs typeface="Arial" panose="020B0604020202020204" pitchFamily="34" charset="0"/>
              </a:rPr>
              <a:t> –</a:t>
            </a:r>
            <a:r>
              <a:rPr lang="ka-GE" sz="1400" dirty="0">
                <a:solidFill>
                  <a:srgbClr val="203162"/>
                </a:solidFill>
                <a:latin typeface="Calibi"/>
                <a:cs typeface="Arial" panose="020B0604020202020204" pitchFamily="34" charset="0"/>
              </a:rPr>
              <a:t> მთელი მთავრობის / საზოგადოების</a:t>
            </a:r>
          </a:p>
          <a:p>
            <a:pPr marL="0" indent="287338" fontAlgn="t">
              <a:spcBef>
                <a:spcPts val="750"/>
              </a:spcBef>
              <a:buNone/>
              <a:defRPr/>
            </a:pPr>
            <a:r>
              <a:rPr lang="ka-GE" sz="1400" dirty="0">
                <a:solidFill>
                  <a:srgbClr val="203162"/>
                </a:solidFill>
                <a:latin typeface="Calibi"/>
                <a:cs typeface="Arial" panose="020B0604020202020204" pitchFamily="34" charset="0"/>
              </a:rPr>
              <a:t>მიდგომა (</a:t>
            </a:r>
            <a:r>
              <a:rPr lang="en-US" sz="1400" dirty="0">
                <a:solidFill>
                  <a:srgbClr val="203162"/>
                </a:solidFill>
                <a:latin typeface="Calibi"/>
                <a:cs typeface="Arial" panose="020B0604020202020204" pitchFamily="34" charset="0"/>
              </a:rPr>
              <a:t>whole-of-government, whole-of-society approach)</a:t>
            </a:r>
            <a:endParaRPr lang="ka-GE"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ხალხზე ორიენტირებული, ადამიანის უფლებებზე დაფუძნებული</a:t>
            </a:r>
          </a:p>
          <a:p>
            <a:pPr marL="271463" indent="-285750" fontAlgn="t">
              <a:spcBef>
                <a:spcPts val="750"/>
              </a:spcBef>
              <a:defRPr/>
            </a:pPr>
            <a:r>
              <a:rPr lang="ka-GE" sz="1400" dirty="0">
                <a:solidFill>
                  <a:srgbClr val="203162"/>
                </a:solidFill>
                <a:latin typeface="Calibi"/>
                <a:cs typeface="Arial" panose="020B0604020202020204" pitchFamily="34" charset="0"/>
              </a:rPr>
              <a:t>მიღებულია მდგრადი განვითარების მიზნების საფუძველზე </a:t>
            </a:r>
            <a:r>
              <a:rPr lang="en-US" sz="1400" dirty="0">
                <a:solidFill>
                  <a:srgbClr val="203162"/>
                </a:solidFill>
                <a:latin typeface="Calibi"/>
                <a:cs typeface="Arial" panose="020B0604020202020204" pitchFamily="34" charset="0"/>
              </a:rPr>
              <a:t>-  </a:t>
            </a:r>
            <a:r>
              <a:rPr lang="ka-GE" sz="1400" dirty="0">
                <a:solidFill>
                  <a:srgbClr val="203162"/>
                </a:solidFill>
                <a:latin typeface="Calibi"/>
                <a:cs typeface="Arial" panose="020B0604020202020204" pitchFamily="34" charset="0"/>
              </a:rPr>
              <a:t>განსაკუთრებით შეესაბამება მიზანს 10.7</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არ არის იურიდიულად სავალდებულო</a:t>
            </a:r>
            <a:r>
              <a:rPr lang="en-US" sz="1400" dirty="0">
                <a:solidFill>
                  <a:srgbClr val="203162"/>
                </a:solidFill>
                <a:latin typeface="Calibi"/>
                <a:cs typeface="Arial" panose="020B0604020202020204" pitchFamily="34" charset="0"/>
              </a:rPr>
              <a:t> (legally non-binding)</a:t>
            </a:r>
          </a:p>
        </p:txBody>
      </p:sp>
      <p:sp>
        <p:nvSpPr>
          <p:cNvPr id="11" name="Titre 1">
            <a:extLst>
              <a:ext uri="{FF2B5EF4-FFF2-40B4-BE49-F238E27FC236}">
                <a16:creationId xmlns:a16="http://schemas.microsoft.com/office/drawing/2014/main" id="{054D32C7-A5C3-44B7-8A61-DC23E6BEE298}"/>
              </a:ext>
            </a:extLst>
          </p:cNvPr>
          <p:cNvSpPr>
            <a:spLocks noGrp="1"/>
          </p:cNvSpPr>
          <p:nvPr>
            <p:ph type="title" idx="4294967295"/>
          </p:nvPr>
        </p:nvSpPr>
        <p:spPr>
          <a:xfrm>
            <a:off x="1005398" y="608159"/>
            <a:ext cx="5688622" cy="679767"/>
          </a:xfrm>
        </p:spPr>
        <p:txBody>
          <a:bodyPr vert="horz" lIns="91440" tIns="45720" rIns="91440" bIns="45720" rtlCol="0" anchor="ctr">
            <a:noAutofit/>
          </a:bodyPr>
          <a:lstStyle/>
          <a:p>
            <a:pPr defTabSz="914400"/>
            <a:r>
              <a:rPr lang="ka-GE" sz="2400" b="1" dirty="0">
                <a:solidFill>
                  <a:srgbClr val="203162"/>
                </a:solidFill>
                <a:latin typeface="Calibri" panose="020F0502020204030204" pitchFamily="34" charset="0"/>
                <a:cs typeface="Calibri" panose="020F0502020204030204" pitchFamily="34" charset="0"/>
              </a:rPr>
              <a:t>გლობალური შეთანხმება უსაფრთხო, მოწესრიგებული და რეგულარული მიგრაციის შესახებ </a:t>
            </a:r>
            <a:r>
              <a:rPr lang="en-US" sz="2400" b="1" dirty="0">
                <a:solidFill>
                  <a:srgbClr val="203162"/>
                </a:solidFill>
                <a:latin typeface="Calibri" panose="020F0502020204030204" pitchFamily="34" charset="0"/>
                <a:cs typeface="Calibri" panose="020F0502020204030204" pitchFamily="34" charset="0"/>
                <a:hlinkClick r:id="rId5"/>
              </a:rPr>
              <a:t>(GCM)</a:t>
            </a:r>
            <a:br>
              <a:rPr lang="en-US" sz="2400" b="1" dirty="0">
                <a:solidFill>
                  <a:srgbClr val="203162"/>
                </a:solidFill>
                <a:latin typeface="Calibri" panose="020F0502020204030204" pitchFamily="34" charset="0"/>
                <a:cs typeface="Calibri" panose="020F0502020204030204" pitchFamily="34" charset="0"/>
              </a:rPr>
            </a:br>
            <a:endParaRPr lang="en-US" sz="2400" b="1" dirty="0">
              <a:solidFill>
                <a:srgbClr val="203162"/>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EF208AD-41AF-4B17-9621-0C093A6EA9D4}"/>
              </a:ext>
            </a:extLst>
          </p:cNvPr>
          <p:cNvSpPr/>
          <p:nvPr/>
        </p:nvSpPr>
        <p:spPr>
          <a:xfrm>
            <a:off x="0" y="5035550"/>
            <a:ext cx="9144000" cy="107949"/>
          </a:xfrm>
          <a:prstGeom prst="rect">
            <a:avLst/>
          </a:prstGeom>
          <a:solidFill>
            <a:srgbClr val="F49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12" name="Graphic 11">
            <a:extLst>
              <a:ext uri="{FF2B5EF4-FFF2-40B4-BE49-F238E27FC236}">
                <a16:creationId xmlns:a16="http://schemas.microsoft.com/office/drawing/2014/main" id="{C61661CC-B9CF-45AA-8837-392DB0AB19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949" y="359239"/>
            <a:ext cx="619125" cy="619125"/>
          </a:xfrm>
          <a:prstGeom prst="rect">
            <a:avLst/>
          </a:prstGeom>
        </p:spPr>
      </p:pic>
      <p:pic>
        <p:nvPicPr>
          <p:cNvPr id="9" name="Graphic 8">
            <a:extLst>
              <a:ext uri="{FF2B5EF4-FFF2-40B4-BE49-F238E27FC236}">
                <a16:creationId xmlns:a16="http://schemas.microsoft.com/office/drawing/2014/main" id="{B2784159-6EFB-4B1B-BFE8-41992632E416}"/>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4754" t="72352" r="81952" b="4147"/>
          <a:stretch/>
        </p:blipFill>
        <p:spPr>
          <a:xfrm>
            <a:off x="311949" y="1795534"/>
            <a:ext cx="2239513" cy="2224801"/>
          </a:xfrm>
          <a:prstGeom prst="rect">
            <a:avLst/>
          </a:prstGeom>
        </p:spPr>
      </p:pic>
    </p:spTree>
    <p:extLst>
      <p:ext uri="{BB962C8B-B14F-4D97-AF65-F5344CB8AC3E}">
        <p14:creationId xmlns:p14="http://schemas.microsoft.com/office/powerpoint/2010/main" val="144193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715F9F7-2857-4971-8F12-339852A0F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5E58985C-1152-4945-8844-5E9E11F4DB9B}"/>
              </a:ext>
            </a:extLst>
          </p:cNvPr>
          <p:cNvSpPr/>
          <p:nvPr/>
        </p:nvSpPr>
        <p:spPr>
          <a:xfrm>
            <a:off x="1167263" y="1494971"/>
            <a:ext cx="6699480" cy="2714172"/>
          </a:xfrm>
          <a:prstGeom prst="rect">
            <a:avLst/>
          </a:prstGeom>
          <a:no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4" name="Title 1">
            <a:extLst>
              <a:ext uri="{FF2B5EF4-FFF2-40B4-BE49-F238E27FC236}">
                <a16:creationId xmlns:a16="http://schemas.microsoft.com/office/drawing/2014/main" id="{3FC7424A-FC42-4AC0-A0DA-5FF4089C9BCF}"/>
              </a:ext>
            </a:extLst>
          </p:cNvPr>
          <p:cNvSpPr txBox="1">
            <a:spLocks/>
          </p:cNvSpPr>
          <p:nvPr/>
        </p:nvSpPr>
        <p:spPr>
          <a:xfrm>
            <a:off x="1167263" y="1959276"/>
            <a:ext cx="4063275" cy="2507226"/>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50000"/>
              </a:lnSpc>
              <a:defRPr/>
            </a:pPr>
            <a:r>
              <a:rPr lang="ka-GE" sz="1600" dirty="0">
                <a:solidFill>
                  <a:srgbClr val="80CC72"/>
                </a:solidFill>
                <a:latin typeface="Calibri "/>
                <a:ea typeface="Roboto Light" panose="02000000000000000000" pitchFamily="2" charset="0"/>
              </a:rPr>
              <a:t>ხალხზე ორიენტირებულობა</a:t>
            </a:r>
            <a:endParaRPr lang="en-US" sz="1600" dirty="0">
              <a:solidFill>
                <a:srgbClr val="80CC72"/>
              </a:solidFill>
              <a:latin typeface="Calibri "/>
              <a:ea typeface="Roboto Light" panose="02000000000000000000" pitchFamily="2" charset="0"/>
            </a:endParaRPr>
          </a:p>
          <a:p>
            <a:pPr defTabSz="685800">
              <a:lnSpc>
                <a:spcPct val="150000"/>
              </a:lnSpc>
              <a:defRPr/>
            </a:pPr>
            <a:r>
              <a:rPr lang="ka-GE" sz="1600" dirty="0">
                <a:solidFill>
                  <a:srgbClr val="FFC000"/>
                </a:solidFill>
                <a:latin typeface="Calibri "/>
                <a:ea typeface="Roboto Light" panose="02000000000000000000" pitchFamily="2" charset="0"/>
              </a:rPr>
              <a:t>გენდერული თანასწორობა</a:t>
            </a:r>
            <a:endParaRPr lang="en-US" sz="1600" dirty="0">
              <a:solidFill>
                <a:srgbClr val="FFC000"/>
              </a:solidFill>
              <a:latin typeface="Calibri "/>
              <a:ea typeface="Roboto Light" panose="02000000000000000000" pitchFamily="2" charset="0"/>
            </a:endParaRPr>
          </a:p>
          <a:p>
            <a:pPr defTabSz="685800">
              <a:lnSpc>
                <a:spcPct val="150000"/>
              </a:lnSpc>
              <a:defRPr/>
            </a:pPr>
            <a:r>
              <a:rPr lang="ka-GE" sz="1600" dirty="0">
                <a:solidFill>
                  <a:srgbClr val="FF6B36"/>
                </a:solidFill>
                <a:latin typeface="Calibri "/>
                <a:ea typeface="Roboto Light" panose="02000000000000000000" pitchFamily="2" charset="0"/>
              </a:rPr>
              <a:t>საერთაშორისო თანამშრომლობა</a:t>
            </a:r>
            <a:r>
              <a:rPr lang="en-US" sz="1600" dirty="0">
                <a:solidFill>
                  <a:srgbClr val="FF6B36"/>
                </a:solidFill>
                <a:latin typeface="Calibri "/>
                <a:ea typeface="Roboto Light" panose="02000000000000000000" pitchFamily="2" charset="0"/>
              </a:rPr>
              <a:t> </a:t>
            </a:r>
            <a:r>
              <a:rPr lang="en-US" sz="1600" dirty="0">
                <a:solidFill>
                  <a:srgbClr val="F24782"/>
                </a:solidFill>
                <a:latin typeface="Calibri "/>
                <a:ea typeface="Roboto Light" panose="02000000000000000000" pitchFamily="2" charset="0"/>
              </a:rPr>
              <a:t>               </a:t>
            </a:r>
            <a:endParaRPr lang="ka-GE" sz="1600" dirty="0">
              <a:solidFill>
                <a:srgbClr val="F24782"/>
              </a:solidFill>
              <a:latin typeface="Calibri "/>
              <a:ea typeface="Roboto Light" panose="02000000000000000000" pitchFamily="2" charset="0"/>
            </a:endParaRPr>
          </a:p>
          <a:p>
            <a:pPr defTabSz="685800">
              <a:lnSpc>
                <a:spcPct val="150000"/>
              </a:lnSpc>
              <a:defRPr/>
            </a:pPr>
            <a:r>
              <a:rPr lang="ka-GE" sz="1600" dirty="0">
                <a:solidFill>
                  <a:schemeClr val="tx2"/>
                </a:solidFill>
                <a:latin typeface="Calibri "/>
                <a:ea typeface="Roboto Light" panose="02000000000000000000" pitchFamily="2" charset="0"/>
              </a:rPr>
              <a:t>ეროვნული სუვერენიტეტი </a:t>
            </a:r>
          </a:p>
          <a:p>
            <a:pPr defTabSz="685800">
              <a:lnSpc>
                <a:spcPct val="150000"/>
              </a:lnSpc>
              <a:defRPr/>
            </a:pPr>
            <a:r>
              <a:rPr lang="ka-GE" sz="1600" dirty="0">
                <a:solidFill>
                  <a:srgbClr val="1770A6"/>
                </a:solidFill>
                <a:latin typeface="Calibri "/>
                <a:ea typeface="Roboto Light" panose="02000000000000000000" pitchFamily="2" charset="0"/>
              </a:rPr>
              <a:t>კანონის უზენაესობა და სათანადო პროცესი</a:t>
            </a:r>
            <a:endParaRPr lang="ka-GE" sz="1600" dirty="0">
              <a:solidFill>
                <a:srgbClr val="E29F41"/>
              </a:solidFill>
              <a:latin typeface="Calibri "/>
              <a:ea typeface="Roboto Light" panose="02000000000000000000" pitchFamily="2" charset="0"/>
            </a:endParaRPr>
          </a:p>
          <a:p>
            <a:pPr defTabSz="685800">
              <a:lnSpc>
                <a:spcPct val="150000"/>
              </a:lnSpc>
              <a:defRPr/>
            </a:pPr>
            <a:endParaRPr lang="en-US" sz="1600" dirty="0">
              <a:solidFill>
                <a:srgbClr val="FF6B36"/>
              </a:solidFill>
              <a:latin typeface="Calibri "/>
              <a:ea typeface="Roboto Light" panose="02000000000000000000" pitchFamily="2" charset="0"/>
            </a:endParaRPr>
          </a:p>
          <a:p>
            <a:pPr algn="ctr" defTabSz="685800">
              <a:lnSpc>
                <a:spcPct val="150000"/>
              </a:lnSpc>
              <a:defRPr/>
            </a:pPr>
            <a:endParaRPr lang="en-US" sz="2000" dirty="0">
              <a:solidFill>
                <a:srgbClr val="80CC72"/>
              </a:solidFill>
              <a:latin typeface="Calibri "/>
              <a:ea typeface="Roboto Light" panose="02000000000000000000" pitchFamily="2" charset="0"/>
            </a:endParaRPr>
          </a:p>
        </p:txBody>
      </p:sp>
      <p:sp>
        <p:nvSpPr>
          <p:cNvPr id="5" name="Titre 1">
            <a:extLst>
              <a:ext uri="{FF2B5EF4-FFF2-40B4-BE49-F238E27FC236}">
                <a16:creationId xmlns:a16="http://schemas.microsoft.com/office/drawing/2014/main" id="{8ABD0885-4FD1-42AD-A5D3-8F648910431E}"/>
              </a:ext>
            </a:extLst>
          </p:cNvPr>
          <p:cNvSpPr txBox="1">
            <a:spLocks/>
          </p:cNvSpPr>
          <p:nvPr/>
        </p:nvSpPr>
        <p:spPr>
          <a:xfrm>
            <a:off x="1414833" y="546697"/>
            <a:ext cx="4742700" cy="67976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სახელმძღვანელო პრინციპები</a:t>
            </a:r>
            <a:endParaRPr lang="en-US" sz="2400" b="1" dirty="0">
              <a:solidFill>
                <a:srgbClr val="203162"/>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C665068B-F2E7-4575-844E-DD4B6FB695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1" y="618487"/>
            <a:ext cx="619125" cy="619125"/>
          </a:xfrm>
          <a:prstGeom prst="rect">
            <a:avLst/>
          </a:prstGeom>
        </p:spPr>
      </p:pic>
      <p:sp>
        <p:nvSpPr>
          <p:cNvPr id="11" name="Rectangle 10">
            <a:extLst>
              <a:ext uri="{FF2B5EF4-FFF2-40B4-BE49-F238E27FC236}">
                <a16:creationId xmlns:a16="http://schemas.microsoft.com/office/drawing/2014/main" id="{90DA38FD-7A50-4D1E-B66F-CED9A41476AD}"/>
              </a:ext>
            </a:extLst>
          </p:cNvPr>
          <p:cNvSpPr/>
          <p:nvPr/>
        </p:nvSpPr>
        <p:spPr>
          <a:xfrm>
            <a:off x="0" y="5035550"/>
            <a:ext cx="9144000" cy="107949"/>
          </a:xfrm>
          <a:prstGeom prst="rect">
            <a:avLst/>
          </a:prstGeom>
          <a:solidFill>
            <a:srgbClr val="E5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extBox 1">
            <a:extLst>
              <a:ext uri="{FF2B5EF4-FFF2-40B4-BE49-F238E27FC236}">
                <a16:creationId xmlns:a16="http://schemas.microsoft.com/office/drawing/2014/main" id="{A84BB2D5-8E21-AF9A-9DCD-FC96B22E7E54}"/>
              </a:ext>
            </a:extLst>
          </p:cNvPr>
          <p:cNvSpPr txBox="1"/>
          <p:nvPr/>
        </p:nvSpPr>
        <p:spPr>
          <a:xfrm>
            <a:off x="4736103" y="1580875"/>
            <a:ext cx="3130640" cy="2542363"/>
          </a:xfrm>
          <a:prstGeom prst="rect">
            <a:avLst/>
          </a:prstGeom>
          <a:noFill/>
        </p:spPr>
        <p:txBody>
          <a:bodyPr wrap="square" rtlCol="0">
            <a:spAutoFit/>
          </a:bodyPr>
          <a:lstStyle/>
          <a:p>
            <a:pPr defTabSz="685800">
              <a:lnSpc>
                <a:spcPct val="150000"/>
              </a:lnSpc>
              <a:defRPr/>
            </a:pPr>
            <a:r>
              <a:rPr lang="ka-GE" dirty="0">
                <a:solidFill>
                  <a:srgbClr val="E29F41"/>
                </a:solidFill>
                <a:latin typeface="Calibri "/>
                <a:ea typeface="Roboto Light" panose="02000000000000000000" pitchFamily="2" charset="0"/>
              </a:rPr>
              <a:t>მდგრადი განვითარება</a:t>
            </a:r>
            <a:endParaRPr lang="en-US" dirty="0">
              <a:solidFill>
                <a:srgbClr val="E29F41"/>
              </a:solidFill>
              <a:latin typeface="Calibri "/>
              <a:ea typeface="Roboto Light" panose="02000000000000000000" pitchFamily="2" charset="0"/>
            </a:endParaRPr>
          </a:p>
          <a:p>
            <a:pPr defTabSz="685800">
              <a:lnSpc>
                <a:spcPct val="150000"/>
              </a:lnSpc>
              <a:defRPr/>
            </a:pPr>
            <a:r>
              <a:rPr lang="ka-GE" dirty="0">
                <a:solidFill>
                  <a:schemeClr val="accent1">
                    <a:lumMod val="40000"/>
                    <a:lumOff val="60000"/>
                  </a:schemeClr>
                </a:solidFill>
                <a:latin typeface="Calibri "/>
                <a:ea typeface="Roboto Light" panose="02000000000000000000" pitchFamily="2" charset="0"/>
              </a:rPr>
              <a:t>ადამიანის უფლებები</a:t>
            </a:r>
          </a:p>
          <a:p>
            <a:pPr defTabSz="685800">
              <a:lnSpc>
                <a:spcPct val="150000"/>
              </a:lnSpc>
              <a:defRPr/>
            </a:pPr>
            <a:r>
              <a:rPr lang="ka-GE" dirty="0">
                <a:solidFill>
                  <a:srgbClr val="00B0F0"/>
                </a:solidFill>
                <a:latin typeface="Calibri "/>
                <a:ea typeface="Roboto Light" panose="02000000000000000000" pitchFamily="2" charset="0"/>
              </a:rPr>
              <a:t>ბავშვის უფლებები</a:t>
            </a:r>
          </a:p>
          <a:p>
            <a:pPr defTabSz="685800">
              <a:lnSpc>
                <a:spcPct val="150000"/>
              </a:lnSpc>
              <a:defRPr/>
            </a:pPr>
            <a:r>
              <a:rPr lang="ka-GE" dirty="0">
                <a:solidFill>
                  <a:srgbClr val="F24782"/>
                </a:solidFill>
                <a:latin typeface="Calibri "/>
                <a:ea typeface="Roboto Light" panose="02000000000000000000" pitchFamily="2" charset="0"/>
              </a:rPr>
              <a:t>მთელი მთავრობის მიდგომა</a:t>
            </a:r>
          </a:p>
          <a:p>
            <a:pPr defTabSz="685800">
              <a:lnSpc>
                <a:spcPct val="150000"/>
              </a:lnSpc>
              <a:defRPr/>
            </a:pPr>
            <a:r>
              <a:rPr lang="ka-GE" dirty="0">
                <a:solidFill>
                  <a:srgbClr val="80CC72"/>
                </a:solidFill>
                <a:latin typeface="Calibri "/>
                <a:ea typeface="Roboto Light" panose="02000000000000000000" pitchFamily="2" charset="0"/>
              </a:rPr>
              <a:t>მთელი საზოგადოების მიდგომა</a:t>
            </a:r>
            <a:endParaRPr lang="en-US" dirty="0">
              <a:solidFill>
                <a:srgbClr val="FF6B36"/>
              </a:solidFill>
              <a:latin typeface="Calibri "/>
              <a:ea typeface="Roboto Light"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988E46CA-407B-FF5F-FEDB-BC04CB2D04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733" y="1237611"/>
            <a:ext cx="6985000" cy="3211883"/>
          </a:xfrm>
          <a:prstGeom prst="rect">
            <a:avLst/>
          </a:prstGeom>
        </p:spPr>
      </p:pic>
    </p:spTree>
    <p:extLst>
      <p:ext uri="{BB962C8B-B14F-4D97-AF65-F5344CB8AC3E}">
        <p14:creationId xmlns:p14="http://schemas.microsoft.com/office/powerpoint/2010/main" val="6532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2D663D-8EF8-4AA8-AF30-50ADB6628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452341" cy="5143500"/>
          </a:xfrm>
          <a:prstGeom prst="rect">
            <a:avLst/>
          </a:prstGeom>
        </p:spPr>
      </p:pic>
      <p:sp>
        <p:nvSpPr>
          <p:cNvPr id="10" name="TextBox 9">
            <a:extLst>
              <a:ext uri="{FF2B5EF4-FFF2-40B4-BE49-F238E27FC236}">
                <a16:creationId xmlns:a16="http://schemas.microsoft.com/office/drawing/2014/main" id="{16B21437-1192-453A-8A71-3FB6327BE3C1}"/>
              </a:ext>
            </a:extLst>
          </p:cNvPr>
          <p:cNvSpPr txBox="1"/>
          <p:nvPr/>
        </p:nvSpPr>
        <p:spPr>
          <a:xfrm>
            <a:off x="4714613" y="1359017"/>
            <a:ext cx="3590488" cy="3280095"/>
          </a:xfrm>
          <a:prstGeom prst="rect">
            <a:avLst/>
          </a:prstGeom>
          <a:noFill/>
        </p:spPr>
        <p:txBody>
          <a:bodyPr wrap="square" rtlCol="0">
            <a:spAutoFit/>
          </a:bodyPr>
          <a:lstStyle/>
          <a:p>
            <a:endParaRPr lang="en-US"/>
          </a:p>
        </p:txBody>
      </p:sp>
      <p:sp>
        <p:nvSpPr>
          <p:cNvPr id="11" name="Titre 1">
            <a:extLst>
              <a:ext uri="{FF2B5EF4-FFF2-40B4-BE49-F238E27FC236}">
                <a16:creationId xmlns:a16="http://schemas.microsoft.com/office/drawing/2014/main" id="{B343BD5C-20D9-4D7E-BF48-FBC6259A1510}"/>
              </a:ext>
            </a:extLst>
          </p:cNvPr>
          <p:cNvSpPr txBox="1">
            <a:spLocks/>
          </p:cNvSpPr>
          <p:nvPr/>
        </p:nvSpPr>
        <p:spPr>
          <a:xfrm>
            <a:off x="1484171" y="339625"/>
            <a:ext cx="4936202"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გლობალური შეთანხმება</a:t>
            </a:r>
            <a:r>
              <a:rPr lang="en-US" sz="2400" b="1" dirty="0">
                <a:solidFill>
                  <a:srgbClr val="203162"/>
                </a:solidFill>
                <a:latin typeface="Calibri" panose="020F0502020204030204" pitchFamily="34" charset="0"/>
                <a:cs typeface="Calibri" panose="020F0502020204030204" pitchFamily="34" charset="0"/>
              </a:rPr>
              <a:t>: 23 </a:t>
            </a:r>
            <a:r>
              <a:rPr lang="ka-GE" sz="2400" b="1" dirty="0">
                <a:solidFill>
                  <a:srgbClr val="203162"/>
                </a:solidFill>
                <a:latin typeface="Calibri" panose="020F0502020204030204" pitchFamily="34" charset="0"/>
                <a:cs typeface="Calibri" panose="020F0502020204030204" pitchFamily="34" charset="0"/>
              </a:rPr>
              <a:t>მიზანი</a:t>
            </a:r>
            <a:endParaRPr lang="en-US" sz="2400" b="1" dirty="0">
              <a:solidFill>
                <a:srgbClr val="203162"/>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5293DC9C-4EC1-4F5F-A65C-ACE8C84E1C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659" y="614599"/>
            <a:ext cx="619125" cy="619125"/>
          </a:xfrm>
          <a:prstGeom prst="rect">
            <a:avLst/>
          </a:prstGeom>
        </p:spPr>
      </p:pic>
      <p:sp>
        <p:nvSpPr>
          <p:cNvPr id="15" name="Rectangle 14">
            <a:extLst>
              <a:ext uri="{FF2B5EF4-FFF2-40B4-BE49-F238E27FC236}">
                <a16:creationId xmlns:a16="http://schemas.microsoft.com/office/drawing/2014/main" id="{8E648FD4-BABF-4E8D-8900-2E1634C4A0C2}"/>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3" name="Picture 2" descr="A screenshot of a video game&#10;&#10;Description automatically generated with low confidence">
            <a:extLst>
              <a:ext uri="{FF2B5EF4-FFF2-40B4-BE49-F238E27FC236}">
                <a16:creationId xmlns:a16="http://schemas.microsoft.com/office/drawing/2014/main" id="{5EE7FD21-70EC-FB3E-AB40-8F11D1EA43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442" y="1312470"/>
            <a:ext cx="8452341" cy="3326642"/>
          </a:xfrm>
          <a:prstGeom prst="rect">
            <a:avLst/>
          </a:prstGeom>
        </p:spPr>
      </p:pic>
    </p:spTree>
    <p:extLst>
      <p:ext uri="{BB962C8B-B14F-4D97-AF65-F5344CB8AC3E}">
        <p14:creationId xmlns:p14="http://schemas.microsoft.com/office/powerpoint/2010/main" val="168118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593038B-3AB7-4257-B58B-84C002AC44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7" name="Content Placeholder 2">
            <a:extLst>
              <a:ext uri="{FF2B5EF4-FFF2-40B4-BE49-F238E27FC236}">
                <a16:creationId xmlns:a16="http://schemas.microsoft.com/office/drawing/2014/main" id="{AD138F2F-1393-4C1D-88BD-0623B84107A5}"/>
              </a:ext>
            </a:extLst>
          </p:cNvPr>
          <p:cNvSpPr txBox="1">
            <a:spLocks/>
          </p:cNvSpPr>
          <p:nvPr/>
        </p:nvSpPr>
        <p:spPr>
          <a:xfrm>
            <a:off x="983644" y="1415745"/>
            <a:ext cx="7176712" cy="2972743"/>
          </a:xfrm>
          <a:prstGeom prst="rect">
            <a:avLst/>
          </a:prstGeom>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ka-GE" sz="1400" dirty="0">
                <a:solidFill>
                  <a:srgbClr val="203162"/>
                </a:solidFill>
                <a:latin typeface="Calibi"/>
              </a:rPr>
              <a:t>”ჩვენ</a:t>
            </a:r>
            <a:r>
              <a:rPr lang="en-US" sz="1400" dirty="0">
                <a:solidFill>
                  <a:srgbClr val="203162"/>
                </a:solidFill>
                <a:latin typeface="Calibi"/>
              </a:rPr>
              <a:t>,</a:t>
            </a:r>
            <a:r>
              <a:rPr lang="ka-GE" sz="1400" dirty="0">
                <a:solidFill>
                  <a:srgbClr val="203162"/>
                </a:solidFill>
                <a:latin typeface="Calibi"/>
              </a:rPr>
              <a:t> გლობალურ შეთანხმებას, მიგრანტებთან, სამოქალაქო საზოგადოებასთან, მიგრანტთა და დიასპორის ორგანიზაციებთან, რელიგიურ ორგანიზაციებთან, ადგილობრივ ხელისუფლებასთან და თემებთან, კერძო სექტორთან, პროფკავშირებთან, პარლამენტარებთან, ადამიანის უფლებათა ეროვნულ ინსტიტუტებთან, წითელი ჯვრისა და წითელი ნახევარმთვარის საერთაშორისო მოძრაობასთან, აკადემიასთან, მედიასთან და სხვა დაინტერსებულ მხარესთან თანამშრომლობითა და პარტნიორობით განვახორციელებთ“.</a:t>
            </a:r>
            <a:endParaRPr lang="en-US" sz="1400" dirty="0">
              <a:solidFill>
                <a:srgbClr val="203162"/>
              </a:solidFill>
              <a:latin typeface="Calibi"/>
            </a:endParaRPr>
          </a:p>
          <a:p>
            <a:pPr marL="0" indent="0" algn="just">
              <a:lnSpc>
                <a:spcPct val="150000"/>
              </a:lnSpc>
              <a:buNone/>
            </a:pPr>
            <a:endParaRPr lang="ka-GE" sz="1400" dirty="0">
              <a:solidFill>
                <a:srgbClr val="203162"/>
              </a:solidFill>
              <a:latin typeface="Calibi"/>
            </a:endParaRPr>
          </a:p>
          <a:p>
            <a:pPr marL="0" indent="0" algn="r">
              <a:lnSpc>
                <a:spcPct val="150000"/>
              </a:lnSpc>
              <a:buNone/>
            </a:pPr>
            <a:r>
              <a:rPr lang="ka-GE" sz="1400" dirty="0">
                <a:solidFill>
                  <a:srgbClr val="203162"/>
                </a:solidFill>
                <a:latin typeface="Calibi"/>
              </a:rPr>
              <a:t>გაეროს გენერალური ასამბლეის რეზოლუცია </a:t>
            </a:r>
            <a:r>
              <a:rPr lang="en-US" sz="1400" dirty="0">
                <a:solidFill>
                  <a:srgbClr val="203162"/>
                </a:solidFill>
                <a:latin typeface="Calibi"/>
              </a:rPr>
              <a:t>73/195, </a:t>
            </a:r>
            <a:r>
              <a:rPr lang="ka-GE" sz="1400" dirty="0">
                <a:solidFill>
                  <a:srgbClr val="203162"/>
                </a:solidFill>
                <a:latin typeface="Calibi"/>
              </a:rPr>
              <a:t>თავი</a:t>
            </a:r>
            <a:r>
              <a:rPr lang="en-US" sz="1400" dirty="0">
                <a:solidFill>
                  <a:srgbClr val="203162"/>
                </a:solidFill>
                <a:latin typeface="Calibi"/>
              </a:rPr>
              <a:t> 44 </a:t>
            </a:r>
          </a:p>
          <a:p>
            <a:pPr>
              <a:lnSpc>
                <a:spcPct val="150000"/>
              </a:lnSpc>
            </a:pPr>
            <a:endParaRPr lang="en-US" sz="1600" dirty="0">
              <a:solidFill>
                <a:srgbClr val="203162"/>
              </a:solidFill>
              <a:latin typeface="Calibi"/>
            </a:endParaRPr>
          </a:p>
        </p:txBody>
      </p:sp>
      <p:sp>
        <p:nvSpPr>
          <p:cNvPr id="11" name="Titre 1">
            <a:extLst>
              <a:ext uri="{FF2B5EF4-FFF2-40B4-BE49-F238E27FC236}">
                <a16:creationId xmlns:a16="http://schemas.microsoft.com/office/drawing/2014/main" id="{8B4A26AC-24A5-4B09-9678-B61ED77C9EE0}"/>
              </a:ext>
            </a:extLst>
          </p:cNvPr>
          <p:cNvSpPr txBox="1">
            <a:spLocks/>
          </p:cNvSpPr>
          <p:nvPr/>
        </p:nvSpPr>
        <p:spPr>
          <a:xfrm>
            <a:off x="1433888" y="588166"/>
            <a:ext cx="6276224"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მთელი საზოგადოების მიდგომა</a:t>
            </a:r>
            <a:r>
              <a:rPr lang="en-US" sz="2400" b="1" dirty="0">
                <a:solidFill>
                  <a:srgbClr val="203162"/>
                </a:solidFill>
                <a:latin typeface="Calibri" panose="020F0502020204030204" pitchFamily="34" charset="0"/>
                <a:cs typeface="Calibri" panose="020F0502020204030204" pitchFamily="34" charset="0"/>
              </a:rPr>
              <a:t> </a:t>
            </a:r>
          </a:p>
          <a:p>
            <a:pPr defTabSz="914400"/>
            <a:r>
              <a:rPr lang="ka-GE" sz="2400" b="1" dirty="0">
                <a:solidFill>
                  <a:srgbClr val="203162"/>
                </a:solidFill>
                <a:latin typeface="Calibri" panose="020F0502020204030204" pitchFamily="34" charset="0"/>
                <a:cs typeface="Calibri" panose="020F0502020204030204" pitchFamily="34" charset="0"/>
              </a:rPr>
              <a:t>(</a:t>
            </a:r>
            <a:r>
              <a:rPr lang="en-GB" sz="2400" b="1" dirty="0">
                <a:solidFill>
                  <a:srgbClr val="203162"/>
                </a:solidFill>
                <a:latin typeface="Calibri" panose="020F0502020204030204" pitchFamily="34" charset="0"/>
                <a:cs typeface="Calibri" panose="020F0502020204030204" pitchFamily="34" charset="0"/>
              </a:rPr>
              <a:t>whole-of-society approach</a:t>
            </a:r>
            <a:r>
              <a:rPr lang="ka-GE" sz="2400" b="1" dirty="0">
                <a:solidFill>
                  <a:srgbClr val="203162"/>
                </a:solidFill>
                <a:latin typeface="Calibri" panose="020F0502020204030204" pitchFamily="34" charset="0"/>
                <a:cs typeface="Calibri" panose="020F0502020204030204" pitchFamily="34" charset="0"/>
              </a:rPr>
              <a:t>)</a:t>
            </a:r>
            <a:r>
              <a:rPr lang="en-GB" sz="2400" b="1" dirty="0">
                <a:solidFill>
                  <a:srgbClr val="203162"/>
                </a:solidFill>
                <a:latin typeface="Calibri" panose="020F0502020204030204" pitchFamily="34" charset="0"/>
                <a:cs typeface="Calibri" panose="020F0502020204030204" pitchFamily="34" charset="0"/>
              </a:rPr>
              <a:t> </a:t>
            </a:r>
          </a:p>
        </p:txBody>
      </p:sp>
      <p:pic>
        <p:nvPicPr>
          <p:cNvPr id="15" name="Graphic 14">
            <a:extLst>
              <a:ext uri="{FF2B5EF4-FFF2-40B4-BE49-F238E27FC236}">
                <a16:creationId xmlns:a16="http://schemas.microsoft.com/office/drawing/2014/main" id="{325485FC-5659-46BB-A2ED-FBB96AF08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417" y="618487"/>
            <a:ext cx="619125" cy="619125"/>
          </a:xfrm>
          <a:prstGeom prst="rect">
            <a:avLst/>
          </a:prstGeom>
        </p:spPr>
      </p:pic>
      <p:sp>
        <p:nvSpPr>
          <p:cNvPr id="18" name="Rectangle 17">
            <a:extLst>
              <a:ext uri="{FF2B5EF4-FFF2-40B4-BE49-F238E27FC236}">
                <a16:creationId xmlns:a16="http://schemas.microsoft.com/office/drawing/2014/main" id="{6F7CA1ED-3761-468F-B752-7A0A6B52209F}"/>
              </a:ext>
            </a:extLst>
          </p:cNvPr>
          <p:cNvSpPr/>
          <p:nvPr/>
        </p:nvSpPr>
        <p:spPr>
          <a:xfrm>
            <a:off x="0" y="5035550"/>
            <a:ext cx="9144000" cy="107949"/>
          </a:xfrm>
          <a:prstGeom prst="rect">
            <a:avLst/>
          </a:prstGeom>
          <a:solidFill>
            <a:srgbClr val="203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Graphic 3">
            <a:extLst>
              <a:ext uri="{FF2B5EF4-FFF2-40B4-BE49-F238E27FC236}">
                <a16:creationId xmlns:a16="http://schemas.microsoft.com/office/drawing/2014/main" id="{7A3FD7D9-B95E-4E74-92CF-39DE0D9B15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88840" y="2863348"/>
            <a:ext cx="850393" cy="628551"/>
          </a:xfrm>
          <a:prstGeom prst="rect">
            <a:avLst/>
          </a:prstGeom>
        </p:spPr>
      </p:pic>
      <p:pic>
        <p:nvPicPr>
          <p:cNvPr id="19" name="Graphic 18">
            <a:extLst>
              <a:ext uri="{FF2B5EF4-FFF2-40B4-BE49-F238E27FC236}">
                <a16:creationId xmlns:a16="http://schemas.microsoft.com/office/drawing/2014/main" id="{71C301B1-65CB-4995-A677-F899903185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03454" y="1319697"/>
            <a:ext cx="850393" cy="628551"/>
          </a:xfrm>
          <a:prstGeom prst="rect">
            <a:avLst/>
          </a:prstGeom>
        </p:spPr>
      </p:pic>
    </p:spTree>
    <p:extLst>
      <p:ext uri="{BB962C8B-B14F-4D97-AF65-F5344CB8AC3E}">
        <p14:creationId xmlns:p14="http://schemas.microsoft.com/office/powerpoint/2010/main" val="137872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95EB2B6-4059-4027-8B64-E0E4D050B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BA71E36E-2966-4B90-9CBE-CE6FFDBFEB1B}"/>
              </a:ext>
            </a:extLst>
          </p:cNvPr>
          <p:cNvSpPr>
            <a:spLocks noGrp="1"/>
          </p:cNvSpPr>
          <p:nvPr>
            <p:ph idx="4294967295"/>
          </p:nvPr>
        </p:nvSpPr>
        <p:spPr>
          <a:xfrm>
            <a:off x="1269030" y="1481374"/>
            <a:ext cx="6846269" cy="2623902"/>
          </a:xfrm>
        </p:spPr>
        <p:txBody>
          <a:bodyPr>
            <a:noAutofit/>
          </a:bodyPr>
          <a:lstStyle/>
          <a:p>
            <a:pPr marL="0" indent="0">
              <a:lnSpc>
                <a:spcPct val="150000"/>
              </a:lnSpc>
              <a:buNone/>
            </a:pPr>
            <a:r>
              <a:rPr lang="ka-GE" sz="1600" b="1" dirty="0">
                <a:solidFill>
                  <a:srgbClr val="203162"/>
                </a:solidFill>
                <a:latin typeface="Calibri" panose="020F0502020204030204" pitchFamily="34" charset="0"/>
                <a:cs typeface="Calibri" panose="020F0502020204030204" pitchFamily="34" charset="0"/>
              </a:rPr>
              <a:t>გლობალური შეთანხმების რეგიონული და გლობალური მიმოხილვა</a:t>
            </a:r>
            <a:endParaRPr lang="ka-GE" sz="1600" dirty="0">
              <a:solidFill>
                <a:srgbClr val="203162"/>
              </a:solidFill>
              <a:latin typeface="Calibi"/>
              <a:ea typeface="Roboto" panose="02000000000000000000" pitchFamily="2" charset="0"/>
            </a:endParaRPr>
          </a:p>
          <a:p>
            <a:pPr>
              <a:lnSpc>
                <a:spcPct val="150000"/>
              </a:lnSpc>
            </a:pPr>
            <a:r>
              <a:rPr lang="ka-GE" sz="1400" dirty="0">
                <a:solidFill>
                  <a:srgbClr val="203162"/>
                </a:solidFill>
                <a:latin typeface="Calibi"/>
                <a:ea typeface="Roboto" panose="02000000000000000000" pitchFamily="2" charset="0"/>
              </a:rPr>
              <a:t>უსაფრთხო და მოწესრიგებული მიგრაციის გლობალური შეთანხმების (</a:t>
            </a:r>
            <a:r>
              <a:rPr lang="en-US" sz="1400" dirty="0">
                <a:solidFill>
                  <a:srgbClr val="203162"/>
                </a:solidFill>
                <a:latin typeface="Calibi"/>
                <a:ea typeface="Roboto" panose="02000000000000000000" pitchFamily="2" charset="0"/>
              </a:rPr>
              <a:t>GCM ) </a:t>
            </a:r>
            <a:r>
              <a:rPr lang="ka-GE" sz="1400" dirty="0">
                <a:solidFill>
                  <a:srgbClr val="203162"/>
                </a:solidFill>
                <a:latin typeface="Calibi"/>
                <a:ea typeface="Roboto" panose="02000000000000000000" pitchFamily="2" charset="0"/>
              </a:rPr>
              <a:t>რეგიონული</a:t>
            </a:r>
            <a:r>
              <a:rPr lang="en-US" sz="1400" dirty="0">
                <a:solidFill>
                  <a:srgbClr val="203162"/>
                </a:solidFill>
                <a:latin typeface="Calibi"/>
                <a:ea typeface="Roboto" panose="02000000000000000000" pitchFamily="2" charset="0"/>
              </a:rPr>
              <a:t> </a:t>
            </a:r>
            <a:r>
              <a:rPr lang="ka-GE" sz="1400" dirty="0">
                <a:solidFill>
                  <a:srgbClr val="203162"/>
                </a:solidFill>
                <a:latin typeface="Calibi"/>
                <a:ea typeface="Roboto" panose="02000000000000000000" pitchFamily="2" charset="0"/>
              </a:rPr>
              <a:t>მიმოხილვა ტარდება ყოველ ოთხ წელიწადში ერთხელ 2020 წლისდან</a:t>
            </a:r>
            <a:r>
              <a:rPr lang="en-US" sz="1400" dirty="0">
                <a:solidFill>
                  <a:srgbClr val="203162"/>
                </a:solidFill>
                <a:latin typeface="Calibi"/>
                <a:ea typeface="Roboto" panose="02000000000000000000" pitchFamily="2" charset="0"/>
              </a:rPr>
              <a:t>, </a:t>
            </a:r>
            <a:r>
              <a:rPr lang="ka-GE" sz="1400" dirty="0">
                <a:solidFill>
                  <a:srgbClr val="203162"/>
                </a:solidFill>
                <a:latin typeface="Calibi"/>
                <a:ea typeface="Roboto" panose="02000000000000000000" pitchFamily="2" charset="0"/>
              </a:rPr>
              <a:t>მომდევნო მიმოხილვა იქნება 2024 წელს</a:t>
            </a:r>
          </a:p>
          <a:p>
            <a:pPr>
              <a:lnSpc>
                <a:spcPct val="150000"/>
              </a:lnSpc>
            </a:pPr>
            <a:r>
              <a:rPr lang="ka-GE" sz="1400" dirty="0">
                <a:solidFill>
                  <a:srgbClr val="203162"/>
                </a:solidFill>
                <a:latin typeface="Calibi"/>
                <a:ea typeface="Roboto" panose="02000000000000000000" pitchFamily="2" charset="0"/>
              </a:rPr>
              <a:t>საერთაშორისო მიგრაციის მიმოხილვის ფორუმი (</a:t>
            </a:r>
            <a:r>
              <a:rPr lang="en-US" sz="1400" dirty="0">
                <a:solidFill>
                  <a:srgbClr val="203162"/>
                </a:solidFill>
                <a:latin typeface="Calibi"/>
                <a:ea typeface="Roboto" panose="02000000000000000000" pitchFamily="2" charset="0"/>
              </a:rPr>
              <a:t>IMRF), </a:t>
            </a:r>
            <a:r>
              <a:rPr lang="ka-GE" sz="1400" dirty="0">
                <a:solidFill>
                  <a:srgbClr val="203162"/>
                </a:solidFill>
                <a:latin typeface="Calibi"/>
                <a:ea typeface="Roboto" panose="02000000000000000000" pitchFamily="2" charset="0"/>
              </a:rPr>
              <a:t>ჩატარდება ყოველ ოთხ წელიწადში ერთხელ 2022 წლის მაისიდან</a:t>
            </a:r>
            <a:endParaRPr lang="en-US" sz="1400" dirty="0">
              <a:solidFill>
                <a:srgbClr val="203162"/>
              </a:solidFill>
              <a:latin typeface="Calibi"/>
              <a:ea typeface="Roboto" panose="02000000000000000000" pitchFamily="2" charset="0"/>
            </a:endParaRPr>
          </a:p>
          <a:p>
            <a:pPr>
              <a:lnSpc>
                <a:spcPct val="150000"/>
              </a:lnSpc>
            </a:pPr>
            <a:r>
              <a:rPr lang="ka-GE" sz="1400" dirty="0">
                <a:solidFill>
                  <a:srgbClr val="203162"/>
                </a:solidFill>
                <a:latin typeface="Calibi"/>
                <a:ea typeface="Roboto" panose="02000000000000000000" pitchFamily="2" charset="0"/>
              </a:rPr>
              <a:t>რეგიონული და გლობალური მიმოხილვა ნებაყოფლობითი პროცესებია</a:t>
            </a:r>
          </a:p>
          <a:p>
            <a:pPr>
              <a:lnSpc>
                <a:spcPct val="150000"/>
              </a:lnSpc>
            </a:pPr>
            <a:endParaRPr lang="en-US" sz="1200" dirty="0">
              <a:solidFill>
                <a:srgbClr val="203162"/>
              </a:solidFill>
              <a:latin typeface="Calibi"/>
              <a:ea typeface="Roboto" panose="02000000000000000000" pitchFamily="2" charset="0"/>
            </a:endParaRPr>
          </a:p>
        </p:txBody>
      </p:sp>
      <p:sp>
        <p:nvSpPr>
          <p:cNvPr id="7" name="Titre 1">
            <a:extLst>
              <a:ext uri="{FF2B5EF4-FFF2-40B4-BE49-F238E27FC236}">
                <a16:creationId xmlns:a16="http://schemas.microsoft.com/office/drawing/2014/main" id="{1B07425D-5072-4664-B238-B4635E15E5EA}"/>
              </a:ext>
            </a:extLst>
          </p:cNvPr>
          <p:cNvSpPr txBox="1">
            <a:spLocks/>
          </p:cNvSpPr>
          <p:nvPr/>
        </p:nvSpPr>
        <p:spPr>
          <a:xfrm>
            <a:off x="1433888" y="601321"/>
            <a:ext cx="6276224" cy="6797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000" b="1" dirty="0">
                <a:solidFill>
                  <a:srgbClr val="203162"/>
                </a:solidFill>
                <a:latin typeface="Calibri" panose="020F0502020204030204" pitchFamily="34" charset="0"/>
                <a:cs typeface="Calibri" panose="020F0502020204030204" pitchFamily="34" charset="0"/>
              </a:rPr>
              <a:t>როგორ ჩავერთოთ უსაფრთხო, მოწესრიგებული და რეგულარული მიგრაციის გლობალური შეთანხმების (</a:t>
            </a:r>
            <a:r>
              <a:rPr lang="en-US" sz="2000" b="1" dirty="0">
                <a:solidFill>
                  <a:srgbClr val="203162"/>
                </a:solidFill>
                <a:latin typeface="Calibri" panose="020F0502020204030204" pitchFamily="34" charset="0"/>
                <a:cs typeface="Calibri" panose="020F0502020204030204" pitchFamily="34" charset="0"/>
              </a:rPr>
              <a:t>GCM </a:t>
            </a:r>
            <a:r>
              <a:rPr lang="ka-GE" sz="2000" b="1" dirty="0">
                <a:solidFill>
                  <a:srgbClr val="203162"/>
                </a:solidFill>
                <a:latin typeface="Calibri" panose="020F0502020204030204" pitchFamily="34" charset="0"/>
                <a:cs typeface="Calibri" panose="020F0502020204030204" pitchFamily="34" charset="0"/>
              </a:rPr>
              <a:t>) პროცესში?</a:t>
            </a:r>
            <a:endParaRPr lang="en-GB" sz="2000" b="1" dirty="0">
              <a:solidFill>
                <a:srgbClr val="203162"/>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15E5C349-7459-41DA-8DD8-980D980034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2" y="616740"/>
            <a:ext cx="619125" cy="619125"/>
          </a:xfrm>
          <a:prstGeom prst="rect">
            <a:avLst/>
          </a:prstGeom>
        </p:spPr>
      </p:pic>
      <p:sp>
        <p:nvSpPr>
          <p:cNvPr id="13" name="Rectangle 12">
            <a:extLst>
              <a:ext uri="{FF2B5EF4-FFF2-40B4-BE49-F238E27FC236}">
                <a16:creationId xmlns:a16="http://schemas.microsoft.com/office/drawing/2014/main" id="{D0D2733F-2262-4D3E-BE98-5B8077C3FE51}"/>
              </a:ext>
            </a:extLst>
          </p:cNvPr>
          <p:cNvSpPr/>
          <p:nvPr/>
        </p:nvSpPr>
        <p:spPr>
          <a:xfrm>
            <a:off x="0" y="5035550"/>
            <a:ext cx="9144000" cy="107949"/>
          </a:xfrm>
          <a:prstGeom prst="rect">
            <a:avLst/>
          </a:prstGeom>
          <a:solidFill>
            <a:srgbClr val="FA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8115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1DCCF2-59C7-4682-9CAC-A2FB886D842E}"/>
              </a:ext>
            </a:extLst>
          </p:cNvPr>
          <p:cNvSpPr txBox="1">
            <a:spLocks/>
          </p:cNvSpPr>
          <p:nvPr/>
        </p:nvSpPr>
        <p:spPr>
          <a:xfrm>
            <a:off x="838246" y="273099"/>
            <a:ext cx="8261686" cy="7918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r>
              <a:rPr lang="en-US" sz="2800">
                <a:solidFill>
                  <a:srgbClr val="428FDF"/>
                </a:solidFill>
                <a:latin typeface="Roboto" panose="02000000000000000000" pitchFamily="2" charset="0"/>
                <a:ea typeface="Roboto" panose="02000000000000000000" pitchFamily="2" charset="0"/>
              </a:rPr>
              <a:t>REGIONAL REVIEWS: ROLE FOR THE NETWORK</a:t>
            </a:r>
          </a:p>
        </p:txBody>
      </p:sp>
      <p:sp>
        <p:nvSpPr>
          <p:cNvPr id="6" name="TextBox 5">
            <a:extLst>
              <a:ext uri="{FF2B5EF4-FFF2-40B4-BE49-F238E27FC236}">
                <a16:creationId xmlns:a16="http://schemas.microsoft.com/office/drawing/2014/main" id="{1FCAA208-779A-4BC7-8B36-CDD990867922}"/>
              </a:ext>
            </a:extLst>
          </p:cNvPr>
          <p:cNvSpPr txBox="1"/>
          <p:nvPr/>
        </p:nvSpPr>
        <p:spPr>
          <a:xfrm>
            <a:off x="882314" y="957159"/>
            <a:ext cx="7379369" cy="3375283"/>
          </a:xfrm>
          <a:prstGeom prst="rect">
            <a:avLst/>
          </a:prstGeom>
          <a:noFill/>
        </p:spPr>
        <p:txBody>
          <a:bodyPr wrap="square" rtlCol="0">
            <a:spAutoFit/>
          </a:bodyPr>
          <a:lstStyle/>
          <a:p>
            <a:pPr defTabSz="457189">
              <a:lnSpc>
                <a:spcPct val="150000"/>
              </a:lnSpc>
            </a:pPr>
            <a:r>
              <a:rPr lang="en-US" sz="1600" dirty="0">
                <a:solidFill>
                  <a:srgbClr val="2F5597"/>
                </a:solidFill>
                <a:latin typeface="Roboto" panose="02000000000000000000" pitchFamily="2" charset="0"/>
                <a:ea typeface="Roboto" panose="02000000000000000000" pitchFamily="2" charset="0"/>
              </a:rPr>
              <a:t>The Coordinator of the UN Network on Migration (IOM) is requested to assist in the preparation and organization of regional reviews upon the request of Member States, and will seek to:</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adherence to the GCM guiding principals in the design of the regional reviews, including a whole-of-government and whole-of-society approach;</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coordinated UN support to Member States through UN system migration coordination structures in the region.</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Facilitate coherent approach to the reviews within and across regions. </a:t>
            </a:r>
          </a:p>
        </p:txBody>
      </p:sp>
      <p:pic>
        <p:nvPicPr>
          <p:cNvPr id="4" name="Graphic 3">
            <a:extLst>
              <a:ext uri="{FF2B5EF4-FFF2-40B4-BE49-F238E27FC236}">
                <a16:creationId xmlns:a16="http://schemas.microsoft.com/office/drawing/2014/main" id="{91743414-3767-4DAB-BDE5-AF3E06E611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pic>
        <p:nvPicPr>
          <p:cNvPr id="7" name="Graphic 6">
            <a:extLst>
              <a:ext uri="{FF2B5EF4-FFF2-40B4-BE49-F238E27FC236}">
                <a16:creationId xmlns:a16="http://schemas.microsoft.com/office/drawing/2014/main" id="{A4841D1A-3E4C-41D1-9F10-A25F6AB6D0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8487"/>
            <a:ext cx="619125" cy="619125"/>
          </a:xfrm>
          <a:prstGeom prst="rect">
            <a:avLst/>
          </a:prstGeom>
        </p:spPr>
      </p:pic>
      <p:sp>
        <p:nvSpPr>
          <p:cNvPr id="8" name="Titre 1">
            <a:extLst>
              <a:ext uri="{FF2B5EF4-FFF2-40B4-BE49-F238E27FC236}">
                <a16:creationId xmlns:a16="http://schemas.microsoft.com/office/drawing/2014/main" id="{10A45156-D10F-4CC8-A991-249EE2EA960F}"/>
              </a:ext>
            </a:extLst>
          </p:cNvPr>
          <p:cNvSpPr txBox="1">
            <a:spLocks/>
          </p:cNvSpPr>
          <p:nvPr/>
        </p:nvSpPr>
        <p:spPr>
          <a:xfrm>
            <a:off x="1446415" y="616740"/>
            <a:ext cx="7115694" cy="9645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000" b="1" dirty="0">
                <a:solidFill>
                  <a:srgbClr val="203162"/>
                </a:solidFill>
                <a:latin typeface="Calibri" panose="020F0502020204030204" pitchFamily="34" charset="0"/>
                <a:cs typeface="Calibri" panose="020F0502020204030204" pitchFamily="34" charset="0"/>
              </a:rPr>
              <a:t>როგორ ჩავერთოთ უსაფრთხო, მოწესრიგებული და რეგულარული მიგრაციის გლობალური შეთანხმების (</a:t>
            </a:r>
            <a:r>
              <a:rPr lang="en-US" sz="2000" b="1" dirty="0">
                <a:solidFill>
                  <a:srgbClr val="203162"/>
                </a:solidFill>
                <a:latin typeface="Calibri" panose="020F0502020204030204" pitchFamily="34" charset="0"/>
                <a:cs typeface="Calibri" panose="020F0502020204030204" pitchFamily="34" charset="0"/>
              </a:rPr>
              <a:t>GCM</a:t>
            </a:r>
            <a:r>
              <a:rPr lang="ka-GE" sz="2000" b="1" dirty="0">
                <a:solidFill>
                  <a:srgbClr val="203162"/>
                </a:solidFill>
                <a:latin typeface="Calibri" panose="020F0502020204030204" pitchFamily="34" charset="0"/>
                <a:cs typeface="Calibri" panose="020F0502020204030204" pitchFamily="34" charset="0"/>
              </a:rPr>
              <a:t>) პროცესში?</a:t>
            </a:r>
            <a:endParaRPr lang="en-GB" sz="2300" b="1" dirty="0">
              <a:solidFill>
                <a:srgbClr val="203162"/>
              </a:solidFill>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20BF59FF-F489-4E3D-BF28-A9737EEC2E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762" y="616740"/>
            <a:ext cx="619125" cy="619125"/>
          </a:xfrm>
          <a:prstGeom prst="rect">
            <a:avLst/>
          </a:prstGeom>
        </p:spPr>
      </p:pic>
      <p:sp>
        <p:nvSpPr>
          <p:cNvPr id="3" name="TextBox 2">
            <a:extLst>
              <a:ext uri="{FF2B5EF4-FFF2-40B4-BE49-F238E27FC236}">
                <a16:creationId xmlns:a16="http://schemas.microsoft.com/office/drawing/2014/main" id="{6816318F-D07F-DD15-C89D-51E597D7FAB0}"/>
              </a:ext>
            </a:extLst>
          </p:cNvPr>
          <p:cNvSpPr txBox="1"/>
          <p:nvPr/>
        </p:nvSpPr>
        <p:spPr>
          <a:xfrm>
            <a:off x="1296202" y="1581253"/>
            <a:ext cx="7533166" cy="2646878"/>
          </a:xfrm>
          <a:prstGeom prst="rect">
            <a:avLst/>
          </a:prstGeom>
          <a:noFill/>
        </p:spPr>
        <p:txBody>
          <a:bodyPr wrap="square" rtlCol="0">
            <a:spAutoFit/>
          </a:bodyPr>
          <a:lstStyle/>
          <a:p>
            <a:pPr defTabSz="914400"/>
            <a:r>
              <a:rPr lang="ka-GE" sz="1800" b="1" dirty="0">
                <a:solidFill>
                  <a:srgbClr val="203162"/>
                </a:solidFill>
                <a:latin typeface="Calibi"/>
                <a:ea typeface="Roboto" panose="02000000000000000000" pitchFamily="2" charset="0"/>
              </a:rPr>
              <a:t>მიგრაციის საერთაშორისო მიმოხილვის ფორუმი </a:t>
            </a:r>
            <a:r>
              <a:rPr lang="en-US" sz="1800" b="1" dirty="0">
                <a:solidFill>
                  <a:srgbClr val="203162"/>
                </a:solidFill>
                <a:latin typeface="Calibi"/>
                <a:ea typeface="Roboto" panose="02000000000000000000" pitchFamily="2" charset="0"/>
              </a:rPr>
              <a:t>(IMRF)</a:t>
            </a:r>
            <a:r>
              <a:rPr lang="ka-GE" sz="1800" b="1" dirty="0">
                <a:solidFill>
                  <a:srgbClr val="203162"/>
                </a:solidFill>
                <a:latin typeface="Calibi"/>
                <a:ea typeface="Roboto" panose="02000000000000000000" pitchFamily="2" charset="0"/>
              </a:rPr>
              <a:t> და</a:t>
            </a:r>
            <a:r>
              <a:rPr lang="en-US" sz="1800" b="1" dirty="0">
                <a:solidFill>
                  <a:srgbClr val="203162"/>
                </a:solidFill>
                <a:latin typeface="Calibi"/>
                <a:ea typeface="Roboto" panose="02000000000000000000" pitchFamily="2" charset="0"/>
              </a:rPr>
              <a:t> </a:t>
            </a:r>
            <a:r>
              <a:rPr lang="ka-GE" sz="1800" b="1" dirty="0">
                <a:solidFill>
                  <a:srgbClr val="203162"/>
                </a:solidFill>
                <a:latin typeface="Calibri" panose="020F0502020204030204" pitchFamily="34" charset="0"/>
                <a:cs typeface="Calibri" panose="020F0502020204030204" pitchFamily="34" charset="0"/>
              </a:rPr>
              <a:t>პროგრესის დეკლარაცია</a:t>
            </a:r>
          </a:p>
          <a:p>
            <a:pPr defTabSz="914400"/>
            <a:endParaRPr lang="ka-GE" dirty="0">
              <a:solidFill>
                <a:srgbClr val="203162"/>
              </a:solidFill>
            </a:endParaRPr>
          </a:p>
          <a:p>
            <a:pPr marL="285750" indent="-285750">
              <a:buFont typeface="Arial" panose="020B0604020202020204" pitchFamily="34" charset="0"/>
              <a:buChar char="•"/>
            </a:pPr>
            <a:r>
              <a:rPr lang="en-US" sz="1400" dirty="0">
                <a:solidFill>
                  <a:srgbClr val="203162"/>
                </a:solidFill>
              </a:rPr>
              <a:t>IMRF </a:t>
            </a:r>
            <a:r>
              <a:rPr lang="ka-GE" sz="1400" dirty="0">
                <a:solidFill>
                  <a:srgbClr val="203162"/>
                </a:solidFill>
              </a:rPr>
              <a:t>არის მთავარი მთავრობათაშორისი გლობალური პლატფორმა, რომელიც აზიარებს პროგრესს </a:t>
            </a:r>
            <a:r>
              <a:rPr lang="en-US" sz="1400" dirty="0">
                <a:solidFill>
                  <a:srgbClr val="203162"/>
                </a:solidFill>
              </a:rPr>
              <a:t>GCM-</a:t>
            </a:r>
            <a:r>
              <a:rPr lang="ka-GE" sz="1400" dirty="0">
                <a:solidFill>
                  <a:srgbClr val="203162"/>
                </a:solidFill>
              </a:rPr>
              <a:t>ის ყველა ასპექტის განხორციელებაში, მათ შორის, თუ როგორ უკავშირდება ის 2030 წლის მდგრადი განვითარების მიზნებს (2030 </a:t>
            </a:r>
            <a:r>
              <a:rPr lang="en-US" sz="1400" dirty="0">
                <a:solidFill>
                  <a:srgbClr val="203162"/>
                </a:solidFill>
              </a:rPr>
              <a:t>Agenda and Sustainable Development Goals)</a:t>
            </a:r>
            <a:endParaRPr lang="ka-GE" sz="1400" dirty="0">
              <a:solidFill>
                <a:srgbClr val="203162"/>
              </a:solidFill>
            </a:endParaRPr>
          </a:p>
          <a:p>
            <a:endParaRPr lang="ka-GE" sz="1400" dirty="0">
              <a:solidFill>
                <a:srgbClr val="203162"/>
              </a:solidFill>
            </a:endParaRPr>
          </a:p>
          <a:p>
            <a:pPr marL="285750" indent="-285750">
              <a:buFont typeface="Arial" panose="020B0604020202020204" pitchFamily="34" charset="0"/>
              <a:buChar char="•"/>
            </a:pPr>
            <a:r>
              <a:rPr lang="en-US" sz="1400" dirty="0">
                <a:solidFill>
                  <a:srgbClr val="203162"/>
                </a:solidFill>
              </a:rPr>
              <a:t>IMRF</a:t>
            </a:r>
            <a:r>
              <a:rPr lang="ka-GE" sz="1400" dirty="0">
                <a:solidFill>
                  <a:srgbClr val="203162"/>
                </a:solidFill>
              </a:rPr>
              <a:t>-ი წელს პირველად გაიმართა და გამოიწვია </a:t>
            </a:r>
            <a:r>
              <a:rPr lang="ka-GE" sz="1400" b="1" dirty="0">
                <a:solidFill>
                  <a:srgbClr val="203162"/>
                </a:solidFill>
                <a:hlinkClick r:id="rId9"/>
              </a:rPr>
              <a:t>პროგრესის დეკლარაცია</a:t>
            </a:r>
            <a:r>
              <a:rPr lang="ka-GE" sz="1400" dirty="0">
                <a:solidFill>
                  <a:srgbClr val="203162"/>
                </a:solidFill>
              </a:rPr>
              <a:t>, რომელმაც ჩამოაყალიბა გლობალური საერთო პრიორიტეტები და გზა მომდევნო ოთხი წლის განმავლობაში.</a:t>
            </a:r>
            <a:endParaRPr lang="en-US" sz="1400" dirty="0">
              <a:solidFill>
                <a:srgbClr val="203162"/>
              </a:solidFill>
            </a:endParaRPr>
          </a:p>
        </p:txBody>
      </p:sp>
    </p:spTree>
    <p:extLst>
      <p:ext uri="{BB962C8B-B14F-4D97-AF65-F5344CB8AC3E}">
        <p14:creationId xmlns:p14="http://schemas.microsoft.com/office/powerpoint/2010/main" val="404855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2D663D-8EF8-4AA8-AF30-50ADB6628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452341" cy="5143500"/>
          </a:xfrm>
          <a:prstGeom prst="rect">
            <a:avLst/>
          </a:prstGeom>
        </p:spPr>
      </p:pic>
      <p:sp>
        <p:nvSpPr>
          <p:cNvPr id="10" name="TextBox 9">
            <a:extLst>
              <a:ext uri="{FF2B5EF4-FFF2-40B4-BE49-F238E27FC236}">
                <a16:creationId xmlns:a16="http://schemas.microsoft.com/office/drawing/2014/main" id="{16B21437-1192-453A-8A71-3FB6327BE3C1}"/>
              </a:ext>
            </a:extLst>
          </p:cNvPr>
          <p:cNvSpPr txBox="1"/>
          <p:nvPr/>
        </p:nvSpPr>
        <p:spPr>
          <a:xfrm>
            <a:off x="4714613" y="1359017"/>
            <a:ext cx="3590488" cy="3280095"/>
          </a:xfrm>
          <a:prstGeom prst="rect">
            <a:avLst/>
          </a:prstGeom>
          <a:noFill/>
        </p:spPr>
        <p:txBody>
          <a:bodyPr wrap="square" rtlCol="0">
            <a:spAutoFit/>
          </a:bodyPr>
          <a:lstStyle/>
          <a:p>
            <a:endParaRPr lang="en-US"/>
          </a:p>
        </p:txBody>
      </p:sp>
      <p:sp>
        <p:nvSpPr>
          <p:cNvPr id="11" name="Titre 1">
            <a:extLst>
              <a:ext uri="{FF2B5EF4-FFF2-40B4-BE49-F238E27FC236}">
                <a16:creationId xmlns:a16="http://schemas.microsoft.com/office/drawing/2014/main" id="{B343BD5C-20D9-4D7E-BF48-FBC6259A1510}"/>
              </a:ext>
            </a:extLst>
          </p:cNvPr>
          <p:cNvSpPr txBox="1">
            <a:spLocks/>
          </p:cNvSpPr>
          <p:nvPr/>
        </p:nvSpPr>
        <p:spPr>
          <a:xfrm>
            <a:off x="1484171" y="339625"/>
            <a:ext cx="6627442" cy="67976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მიგრაციის ქსელის ჰაბი</a:t>
            </a:r>
            <a:r>
              <a:rPr lang="en-US"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a:t>
            </a:r>
            <a:r>
              <a:rPr lang="en-US" sz="2400" b="1" dirty="0">
                <a:solidFill>
                  <a:srgbClr val="203162"/>
                </a:solidFill>
                <a:latin typeface="Calibri" panose="020F0502020204030204" pitchFamily="34" charset="0"/>
                <a:cs typeface="Calibri" panose="020F0502020204030204" pitchFamily="34" charset="0"/>
                <a:hlinkClick r:id="rId5"/>
              </a:rPr>
              <a:t>Migration Network Hub</a:t>
            </a:r>
            <a:r>
              <a:rPr lang="en-US" sz="2400" b="1" dirty="0">
                <a:solidFill>
                  <a:srgbClr val="203162"/>
                </a:solidFill>
                <a:latin typeface="Calibri" panose="020F0502020204030204" pitchFamily="34" charset="0"/>
                <a:cs typeface="Calibri" panose="020F0502020204030204" pitchFamily="34" charset="0"/>
              </a:rPr>
              <a:t>)</a:t>
            </a:r>
          </a:p>
        </p:txBody>
      </p:sp>
      <p:pic>
        <p:nvPicPr>
          <p:cNvPr id="14" name="Graphic 13">
            <a:extLst>
              <a:ext uri="{FF2B5EF4-FFF2-40B4-BE49-F238E27FC236}">
                <a16:creationId xmlns:a16="http://schemas.microsoft.com/office/drawing/2014/main" id="{5293DC9C-4EC1-4F5F-A65C-ACE8C84E1C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6795" y="400267"/>
            <a:ext cx="619125" cy="619125"/>
          </a:xfrm>
          <a:prstGeom prst="rect">
            <a:avLst/>
          </a:prstGeom>
        </p:spPr>
      </p:pic>
      <p:sp>
        <p:nvSpPr>
          <p:cNvPr id="15" name="Rectangle 14">
            <a:extLst>
              <a:ext uri="{FF2B5EF4-FFF2-40B4-BE49-F238E27FC236}">
                <a16:creationId xmlns:a16="http://schemas.microsoft.com/office/drawing/2014/main" id="{8E648FD4-BABF-4E8D-8900-2E1634C4A0C2}"/>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3" name="Picture 2" descr="Graphical user interface, application&#10;&#10;Description automatically generated">
            <a:extLst>
              <a:ext uri="{FF2B5EF4-FFF2-40B4-BE49-F238E27FC236}">
                <a16:creationId xmlns:a16="http://schemas.microsoft.com/office/drawing/2014/main" id="{77B80699-700E-911C-8437-6570DF5B48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3353" y="898125"/>
            <a:ext cx="7155368" cy="2129346"/>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EC6D5E0-D719-35F0-D821-929B6E0891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733" y="2754391"/>
            <a:ext cx="7155368" cy="2136915"/>
          </a:xfrm>
          <a:prstGeom prst="rect">
            <a:avLst/>
          </a:prstGeom>
        </p:spPr>
      </p:pic>
    </p:spTree>
    <p:extLst>
      <p:ext uri="{BB962C8B-B14F-4D97-AF65-F5344CB8AC3E}">
        <p14:creationId xmlns:p14="http://schemas.microsoft.com/office/powerpoint/2010/main" val="375278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3756E15-0BF9-4F6B-BF17-5A01132B52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AA77B1C6-E689-4243-9704-29E5669F4D62}"/>
              </a:ext>
            </a:extLst>
          </p:cNvPr>
          <p:cNvSpPr>
            <a:spLocks noGrp="1"/>
          </p:cNvSpPr>
          <p:nvPr>
            <p:ph idx="4294967295"/>
          </p:nvPr>
        </p:nvSpPr>
        <p:spPr>
          <a:xfrm>
            <a:off x="1186689" y="1414560"/>
            <a:ext cx="7590995" cy="2195512"/>
          </a:xfrm>
        </p:spPr>
        <p:txBody>
          <a:bodyPr>
            <a:noAutofit/>
          </a:bodyPr>
          <a:lstStyle/>
          <a:p>
            <a:pPr>
              <a:lnSpc>
                <a:spcPct val="150000"/>
              </a:lnSpc>
            </a:pPr>
            <a:r>
              <a:rPr lang="ka-GE" sz="1400" b="0" i="0" dirty="0">
                <a:solidFill>
                  <a:srgbClr val="203162"/>
                </a:solidFill>
                <a:effectLst/>
                <a:latin typeface="Calibri" panose="020F0502020204030204" pitchFamily="34" charset="0"/>
                <a:cs typeface="Calibri" panose="020F0502020204030204" pitchFamily="34" charset="0"/>
              </a:rPr>
              <a:t>2020 წლის 30 ივნისს გაეროს ქვეყნის გუნდმა (</a:t>
            </a:r>
            <a:r>
              <a:rPr lang="en-US" sz="1400" b="0" i="0" dirty="0">
                <a:solidFill>
                  <a:srgbClr val="203162"/>
                </a:solidFill>
                <a:effectLst/>
                <a:latin typeface="Calibri" panose="020F0502020204030204" pitchFamily="34" charset="0"/>
                <a:cs typeface="Calibri" panose="020F0502020204030204" pitchFamily="34" charset="0"/>
              </a:rPr>
              <a:t>UNCT) </a:t>
            </a:r>
            <a:r>
              <a:rPr lang="ka-GE" sz="1400" b="0" i="0" dirty="0">
                <a:solidFill>
                  <a:srgbClr val="203162"/>
                </a:solidFill>
                <a:effectLst/>
                <a:latin typeface="Calibri" panose="020F0502020204030204" pitchFamily="34" charset="0"/>
                <a:cs typeface="Calibri" panose="020F0502020204030204" pitchFamily="34" charset="0"/>
              </a:rPr>
              <a:t>საქარველოში გაეროს მიგრაციის ქსელი დაარსა, რომელიც  უზრუნველყოფს გაეროს სააგენტოების კოორდინირებულ საქმიანობას და ერთიან კომუნიკაციას შესაბამის სტრუქტურებთან საქართველოში მიგრაციის  პოლიტიკისა და მიგრაციის პროცესების ეფექტიანი მართვის გასაძლიერებლად და ასევე საქართველოს მთავრობის ეფექტიან და კოორდინირებულ  მხარდაჭერას მიგრაციის 2021-2030 წწ. სტრატეგიის განხორციელებაში</a:t>
            </a:r>
            <a:r>
              <a:rPr lang="ka-GE" sz="1100" b="0" i="0" dirty="0">
                <a:solidFill>
                  <a:srgbClr val="343A40"/>
                </a:solidFill>
                <a:effectLst/>
                <a:latin typeface="Open Sans" panose="020B0606030504020204" pitchFamily="34" charset="0"/>
              </a:rPr>
              <a:t>.</a:t>
            </a:r>
            <a:endParaRPr lang="ka-GE" sz="1400" dirty="0">
              <a:solidFill>
                <a:srgbClr val="203162"/>
              </a:solidFill>
              <a:latin typeface="Calibri" panose="020F0502020204030204" pitchFamily="34" charset="0"/>
              <a:cs typeface="Calibri" panose="020F0502020204030204" pitchFamily="34" charset="0"/>
            </a:endParaRPr>
          </a:p>
          <a:p>
            <a:pPr>
              <a:lnSpc>
                <a:spcPct val="150000"/>
              </a:lnSpc>
            </a:pPr>
            <a:r>
              <a:rPr lang="ka-GE" sz="1400" dirty="0">
                <a:solidFill>
                  <a:srgbClr val="203162"/>
                </a:solidFill>
                <a:latin typeface="Calibri" panose="020F0502020204030204" pitchFamily="34" charset="0"/>
                <a:cs typeface="Calibri" panose="020F0502020204030204" pitchFamily="34" charset="0"/>
              </a:rPr>
              <a:t>ქსელის</a:t>
            </a:r>
            <a:r>
              <a:rPr lang="en-US" sz="1400" dirty="0">
                <a:solidFill>
                  <a:srgbClr val="203162"/>
                </a:solidFill>
                <a:latin typeface="Calibri" panose="020F0502020204030204" pitchFamily="34" charset="0"/>
                <a:cs typeface="Calibri" panose="020F0502020204030204" pitchFamily="34" charset="0"/>
              </a:rPr>
              <a:t> </a:t>
            </a:r>
            <a:r>
              <a:rPr lang="ka-GE" sz="1400" dirty="0">
                <a:solidFill>
                  <a:srgbClr val="203162"/>
                </a:solidFill>
                <a:latin typeface="Calibri" panose="020F0502020204030204" pitchFamily="34" charset="0"/>
                <a:cs typeface="Calibri" panose="020F0502020204030204" pitchFamily="34" charset="0"/>
              </a:rPr>
              <a:t>ერთ-ერთი მთავარი</a:t>
            </a:r>
            <a:r>
              <a:rPr lang="ka-GE" sz="1400" b="0" i="0" dirty="0">
                <a:solidFill>
                  <a:srgbClr val="203162"/>
                </a:solidFill>
                <a:effectLst/>
                <a:latin typeface="Calibri" panose="020F0502020204030204" pitchFamily="34" charset="0"/>
                <a:cs typeface="Calibri" panose="020F0502020204030204" pitchFamily="34" charset="0"/>
              </a:rPr>
              <a:t> მიზანია თანამშრომლობის გაღრმავება საქართველოს სახელმწიფო უწყებებთან, საერთაშორისო და არასამთავრობო ორგანიზაციებთან, კერძო სექტორთან და სხვა პარტნიორებთან.</a:t>
            </a:r>
          </a:p>
          <a:p>
            <a:pPr marL="0" indent="0">
              <a:lnSpc>
                <a:spcPct val="150000"/>
              </a:lnSpc>
              <a:buNone/>
            </a:pPr>
            <a:endParaRPr lang="en-US" sz="1400" b="0" i="0" dirty="0">
              <a:solidFill>
                <a:srgbClr val="203162"/>
              </a:solidFill>
              <a:effectLst/>
              <a:latin typeface="Calibri" panose="020F0502020204030204" pitchFamily="34" charset="0"/>
              <a:cs typeface="Calibri" panose="020F0502020204030204" pitchFamily="34" charset="0"/>
            </a:endParaRPr>
          </a:p>
        </p:txBody>
      </p:sp>
      <p:sp>
        <p:nvSpPr>
          <p:cNvPr id="5" name="Titre 1">
            <a:extLst>
              <a:ext uri="{FF2B5EF4-FFF2-40B4-BE49-F238E27FC236}">
                <a16:creationId xmlns:a16="http://schemas.microsoft.com/office/drawing/2014/main" id="{3BA6EFA9-A9B5-4568-9E63-BEF864D22942}"/>
              </a:ext>
            </a:extLst>
          </p:cNvPr>
          <p:cNvSpPr txBox="1">
            <a:spLocks/>
          </p:cNvSpPr>
          <p:nvPr/>
        </p:nvSpPr>
        <p:spPr>
          <a:xfrm>
            <a:off x="1431707" y="588166"/>
            <a:ext cx="6276224" cy="6797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dirty="0">
                <a:solidFill>
                  <a:srgbClr val="203162"/>
                </a:solidFill>
                <a:latin typeface="Calibri" panose="020F0502020204030204" pitchFamily="34" charset="0"/>
                <a:cs typeface="Calibri" panose="020F0502020204030204" pitchFamily="34" charset="0"/>
              </a:rPr>
              <a:t>გაეროს მიგრაციის ქსელი </a:t>
            </a:r>
            <a:endParaRPr lang="en-US" sz="2400" dirty="0">
              <a:solidFill>
                <a:srgbClr val="203162"/>
              </a:solidFill>
              <a:latin typeface="Calibri" panose="020F0502020204030204" pitchFamily="34" charset="0"/>
              <a:cs typeface="Calibri" panose="020F0502020204030204" pitchFamily="34" charset="0"/>
            </a:endParaRPr>
          </a:p>
          <a:p>
            <a:pPr defTabSz="914400"/>
            <a:r>
              <a:rPr lang="ka-GE" sz="2400" dirty="0">
                <a:solidFill>
                  <a:srgbClr val="203162"/>
                </a:solidFill>
                <a:latin typeface="Calibri" panose="020F0502020204030204" pitchFamily="34" charset="0"/>
                <a:cs typeface="Calibri" panose="020F0502020204030204" pitchFamily="34" charset="0"/>
              </a:rPr>
              <a:t>(</a:t>
            </a:r>
            <a:r>
              <a:rPr lang="en-US" sz="2400" dirty="0">
                <a:solidFill>
                  <a:srgbClr val="203162"/>
                </a:solidFill>
                <a:latin typeface="Calibri" panose="020F0502020204030204" pitchFamily="34" charset="0"/>
                <a:cs typeface="Calibri" panose="020F0502020204030204" pitchFamily="34" charset="0"/>
              </a:rPr>
              <a:t>UN Network on Migration</a:t>
            </a:r>
            <a:r>
              <a:rPr lang="ka-GE" sz="2400" dirty="0">
                <a:solidFill>
                  <a:srgbClr val="203162"/>
                </a:solidFill>
                <a:latin typeface="Calibri" panose="020F0502020204030204" pitchFamily="34" charset="0"/>
                <a:cs typeface="Calibri" panose="020F0502020204030204" pitchFamily="34" charset="0"/>
              </a:rPr>
              <a:t>)</a:t>
            </a:r>
            <a:r>
              <a:rPr lang="en-US" sz="2400" dirty="0">
                <a:solidFill>
                  <a:srgbClr val="203162"/>
                </a:solidFill>
                <a:latin typeface="Calibri" panose="020F0502020204030204" pitchFamily="34" charset="0"/>
                <a:cs typeface="Calibri" panose="020F0502020204030204" pitchFamily="34" charset="0"/>
              </a:rPr>
              <a:t> </a:t>
            </a:r>
            <a:endParaRPr lang="en-GB" sz="2400" b="1" dirty="0">
              <a:solidFill>
                <a:srgbClr val="203162"/>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1B190F94-AED1-4864-8342-AA64014C5E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2" y="618486"/>
            <a:ext cx="619125" cy="619125"/>
          </a:xfrm>
          <a:prstGeom prst="rect">
            <a:avLst/>
          </a:prstGeom>
        </p:spPr>
      </p:pic>
      <p:sp>
        <p:nvSpPr>
          <p:cNvPr id="9" name="Rectangle 8">
            <a:extLst>
              <a:ext uri="{FF2B5EF4-FFF2-40B4-BE49-F238E27FC236}">
                <a16:creationId xmlns:a16="http://schemas.microsoft.com/office/drawing/2014/main" id="{E0664C19-6945-43DB-B981-B336DCEE2352}"/>
              </a:ext>
            </a:extLst>
          </p:cNvPr>
          <p:cNvSpPr/>
          <p:nvPr/>
        </p:nvSpPr>
        <p:spPr>
          <a:xfrm>
            <a:off x="0" y="5035550"/>
            <a:ext cx="9144000" cy="107949"/>
          </a:xfrm>
          <a:prstGeom prst="rect">
            <a:avLst/>
          </a:prstGeom>
          <a:solidFill>
            <a:srgbClr val="E5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descr="Graphical user interface, text&#10;&#10;Description automatically generated">
            <a:extLst>
              <a:ext uri="{FF2B5EF4-FFF2-40B4-BE49-F238E27FC236}">
                <a16:creationId xmlns:a16="http://schemas.microsoft.com/office/drawing/2014/main" id="{7621A3F6-ADFF-8BBD-630E-8FA41DFA45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187" y="269825"/>
            <a:ext cx="3943553" cy="1181161"/>
          </a:xfrm>
          <a:prstGeom prst="rect">
            <a:avLst/>
          </a:prstGeom>
        </p:spPr>
      </p:pic>
    </p:spTree>
    <p:extLst>
      <p:ext uri="{BB962C8B-B14F-4D97-AF65-F5344CB8AC3E}">
        <p14:creationId xmlns:p14="http://schemas.microsoft.com/office/powerpoint/2010/main" val="16607084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MPTF">
      <a:dk1>
        <a:srgbClr val="1D3262"/>
      </a:dk1>
      <a:lt1>
        <a:srgbClr val="DAE3F9"/>
      </a:lt1>
      <a:dk2>
        <a:srgbClr val="418FDE"/>
      </a:dk2>
      <a:lt2>
        <a:srgbClr val="F2F9FA"/>
      </a:lt2>
      <a:accent1>
        <a:srgbClr val="418FDE"/>
      </a:accent1>
      <a:accent2>
        <a:srgbClr val="FCB714"/>
      </a:accent2>
      <a:accent3>
        <a:srgbClr val="1D3262"/>
      </a:accent3>
      <a:accent4>
        <a:srgbClr val="FFFFFF"/>
      </a:accent4>
      <a:accent5>
        <a:srgbClr val="DAE2F8"/>
      </a:accent5>
      <a:accent6>
        <a:srgbClr val="FEFFFF"/>
      </a:accent6>
      <a:hlink>
        <a:srgbClr val="4289C8"/>
      </a:hlink>
      <a:folHlink>
        <a:srgbClr val="FCB7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NM-Powerpoint-1.4" id="{99AB8DB0-A320-284B-BD22-B6F84A8F9211}" vid="{F3A40BAB-4970-7F44-AB82-0ADF4E8AEE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8221195C7EE64AA2169682579D3D83" ma:contentTypeVersion="1" ma:contentTypeDescription="Create a new document." ma:contentTypeScope="" ma:versionID="22b209378949a72111ee851b4093b36c">
  <xsd:schema xmlns:xsd="http://www.w3.org/2001/XMLSchema" xmlns:xs="http://www.w3.org/2001/XMLSchema" xmlns:p="http://schemas.microsoft.com/office/2006/metadata/properties" xmlns:ns2="82976c8e-1392-4e54-b440-b040f0f72f28" targetNamespace="http://schemas.microsoft.com/office/2006/metadata/properties" ma:root="true" ma:fieldsID="81544fbf70cada336da18dcd980fdfeb" ns2:_="">
    <xsd:import namespace="82976c8e-1392-4e54-b440-b040f0f72f2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76c8e-1392-4e54-b440-b040f0f72f2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0B6B52-1080-4C86-B804-116AB1BCD13D}">
  <ds:schemaRefs>
    <ds:schemaRef ds:uri="82976c8e-1392-4e54-b440-b040f0f72f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3796B3-1D30-4E1D-B0F7-77D2A09E8297}">
  <ds:schemaRefs>
    <ds:schemaRef ds:uri="http://schemas.microsoft.com/sharepoint/v3/contenttype/forms"/>
  </ds:schemaRefs>
</ds:datastoreItem>
</file>

<file path=customXml/itemProps3.xml><?xml version="1.0" encoding="utf-8"?>
<ds:datastoreItem xmlns:ds="http://schemas.openxmlformats.org/officeDocument/2006/customXml" ds:itemID="{5BCA9976-C015-4498-8950-FC487F8181C8}">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82976c8e-1392-4e54-b440-b040f0f72f28"/>
  </ds:schemaRefs>
</ds:datastoreItem>
</file>

<file path=docProps/app.xml><?xml version="1.0" encoding="utf-8"?>
<Properties xmlns="http://schemas.openxmlformats.org/officeDocument/2006/extended-properties" xmlns:vt="http://schemas.openxmlformats.org/officeDocument/2006/docPropsVTypes">
  <TotalTime>5328</TotalTime>
  <Words>1071</Words>
  <Application>Microsoft Office PowerPoint</Application>
  <PresentationFormat>On-screen Show (16:9)</PresentationFormat>
  <Paragraphs>107</Paragraphs>
  <Slides>11</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Calibi</vt:lpstr>
      <vt:lpstr>Calibri</vt:lpstr>
      <vt:lpstr>Calibri </vt:lpstr>
      <vt:lpstr>Calibri Light</vt:lpstr>
      <vt:lpstr>Open Sans</vt:lpstr>
      <vt:lpstr>Roboto</vt:lpstr>
      <vt:lpstr>Sylfaen</vt:lpstr>
      <vt:lpstr>Wingdings</vt:lpstr>
      <vt:lpstr>1_Office Theme</vt:lpstr>
      <vt:lpstr>3_Thème Office</vt:lpstr>
      <vt:lpstr>2_Office Theme</vt:lpstr>
      <vt:lpstr>PowerPoint Presentation</vt:lpstr>
      <vt:lpstr>გლობალური შეთანხმება უსაფრთხო, მოწესრიგებული და რეგულარული მიგრაციის შესახებ (GCM)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COMPACT FOR SAFE, ORDERLY AND REGULAR MIGRATION REGIONAL REVIEWS 2020</dc:title>
  <dc:creator>KIM Florence</dc:creator>
  <cp:lastModifiedBy>MAMULASHVILI Tamar</cp:lastModifiedBy>
  <cp:revision>81</cp:revision>
  <cp:lastPrinted>2022-06-08T09:14:58Z</cp:lastPrinted>
  <dcterms:created xsi:type="dcterms:W3CDTF">2020-10-19T15:40:47Z</dcterms:created>
  <dcterms:modified xsi:type="dcterms:W3CDTF">2022-06-08T09:35:40Z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2020-10-19T15:44:30Z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fde4e871-0188-451a-8792-00007d488e92</vt:lpwstr>
  </property>
  <property fmtid="{D5CDD505-2E9C-101B-9397-08002B2CF9AE}" pid="8" name="MSIP_Label_2059aa38-f392-4105-be92-628035578272_ContentBits">
    <vt:lpwstr>0</vt:lpwstr>
  </property>
</Properties>
</file>